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1.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3.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4.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1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6.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7.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notesSlides/notesSlide25.xml" ContentType="application/vnd.openxmlformats-officedocument.presentationml.notesSlide+xml"/>
  <Override PartName="/ppt/charts/chart18.xml" ContentType="application/vnd.openxmlformats-officedocument.drawingml.chart+xml"/>
  <Override PartName="/ppt/drawings/drawing8.xml" ContentType="application/vnd.openxmlformats-officedocument.drawingml.chartshapes+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drawings/drawing9.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drawings/drawing10.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notesSlides/notesSlide42.xml" ContentType="application/vnd.openxmlformats-officedocument.presentationml.notesSlide+xml"/>
  <Override PartName="/ppt/charts/chart2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45.xml" ContentType="application/vnd.openxmlformats-officedocument.presentationml.notesSlide+xml"/>
  <Override PartName="/ppt/charts/chart31.xml" ContentType="application/vnd.openxmlformats-officedocument.drawingml.chart+xml"/>
  <Override PartName="/ppt/notesSlides/notesSlide46.xml" ContentType="application/vnd.openxmlformats-officedocument.presentationml.notesSlide+xml"/>
  <Override PartName="/ppt/charts/chart32.xml" ContentType="application/vnd.openxmlformats-officedocument.drawingml.chart+xml"/>
  <Override PartName="/ppt/notesSlides/notesSlide47.xml" ContentType="application/vnd.openxmlformats-officedocument.presentationml.notesSlide+xml"/>
  <Override PartName="/ppt/charts/chart33.xml" ContentType="application/vnd.openxmlformats-officedocument.drawingml.chart+xml"/>
  <Override PartName="/ppt/notesSlides/notesSlide48.xml" ContentType="application/vnd.openxmlformats-officedocument.presentationml.notesSlide+xml"/>
  <Override PartName="/ppt/charts/chart34.xml" ContentType="application/vnd.openxmlformats-officedocument.drawingml.chart+xml"/>
  <Override PartName="/ppt/notesSlides/notesSlide49.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50.xml" ContentType="application/vnd.openxmlformats-officedocument.presentationml.notesSlide+xml"/>
  <Override PartName="/ppt/charts/chart37.xml" ContentType="application/vnd.openxmlformats-officedocument.drawingml.chart+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52" r:id="rId2"/>
    <p:sldMasterId id="2147483936" r:id="rId3"/>
    <p:sldMasterId id="2147483957" r:id="rId4"/>
    <p:sldMasterId id="2147483978" r:id="rId5"/>
    <p:sldMasterId id="2147483999" r:id="rId6"/>
    <p:sldMasterId id="2147484146" r:id="rId7"/>
    <p:sldMasterId id="2147484167" r:id="rId8"/>
    <p:sldMasterId id="2147484293" r:id="rId9"/>
    <p:sldMasterId id="2147484314" r:id="rId10"/>
    <p:sldMasterId id="2147484356" r:id="rId11"/>
    <p:sldMasterId id="2147484377" r:id="rId12"/>
    <p:sldMasterId id="2147484398" r:id="rId13"/>
    <p:sldMasterId id="2147484461" r:id="rId14"/>
    <p:sldMasterId id="2147484482" r:id="rId15"/>
    <p:sldMasterId id="2147484503" r:id="rId16"/>
    <p:sldMasterId id="2147484524" r:id="rId17"/>
    <p:sldMasterId id="2147484608" r:id="rId18"/>
  </p:sldMasterIdLst>
  <p:notesMasterIdLst>
    <p:notesMasterId r:id="rId73"/>
  </p:notesMasterIdLst>
  <p:handoutMasterIdLst>
    <p:handoutMasterId r:id="rId74"/>
  </p:handoutMasterIdLst>
  <p:sldIdLst>
    <p:sldId id="327" r:id="rId19"/>
    <p:sldId id="579" r:id="rId20"/>
    <p:sldId id="424" r:id="rId21"/>
    <p:sldId id="580" r:id="rId22"/>
    <p:sldId id="572" r:id="rId23"/>
    <p:sldId id="573" r:id="rId24"/>
    <p:sldId id="574" r:id="rId25"/>
    <p:sldId id="575" r:id="rId26"/>
    <p:sldId id="571" r:id="rId27"/>
    <p:sldId id="524" r:id="rId28"/>
    <p:sldId id="520" r:id="rId29"/>
    <p:sldId id="466" r:id="rId30"/>
    <p:sldId id="587" r:id="rId31"/>
    <p:sldId id="516" r:id="rId32"/>
    <p:sldId id="517" r:id="rId33"/>
    <p:sldId id="576" r:id="rId34"/>
    <p:sldId id="514" r:id="rId35"/>
    <p:sldId id="464" r:id="rId36"/>
    <p:sldId id="584" r:id="rId37"/>
    <p:sldId id="532" r:id="rId38"/>
    <p:sldId id="509" r:id="rId39"/>
    <p:sldId id="523" r:id="rId40"/>
    <p:sldId id="500" r:id="rId41"/>
    <p:sldId id="480" r:id="rId42"/>
    <p:sldId id="487" r:id="rId43"/>
    <p:sldId id="536" r:id="rId44"/>
    <p:sldId id="552" r:id="rId45"/>
    <p:sldId id="510" r:id="rId46"/>
    <p:sldId id="481" r:id="rId47"/>
    <p:sldId id="541" r:id="rId48"/>
    <p:sldId id="499" r:id="rId49"/>
    <p:sldId id="493" r:id="rId50"/>
    <p:sldId id="585" r:id="rId51"/>
    <p:sldId id="555" r:id="rId52"/>
    <p:sldId id="439" r:id="rId53"/>
    <p:sldId id="542" r:id="rId54"/>
    <p:sldId id="546" r:id="rId55"/>
    <p:sldId id="507" r:id="rId56"/>
    <p:sldId id="508" r:id="rId57"/>
    <p:sldId id="530" r:id="rId58"/>
    <p:sldId id="531" r:id="rId59"/>
    <p:sldId id="462" r:id="rId60"/>
    <p:sldId id="522" r:id="rId61"/>
    <p:sldId id="459" r:id="rId62"/>
    <p:sldId id="556" r:id="rId63"/>
    <p:sldId id="588" r:id="rId64"/>
    <p:sldId id="577" r:id="rId65"/>
    <p:sldId id="560" r:id="rId66"/>
    <p:sldId id="561" r:id="rId67"/>
    <p:sldId id="562" r:id="rId68"/>
    <p:sldId id="563" r:id="rId69"/>
    <p:sldId id="564" r:id="rId70"/>
    <p:sldId id="565" r:id="rId71"/>
    <p:sldId id="446" r:id="rId72"/>
  </p:sldIdLst>
  <p:sldSz cx="9144000" cy="5143500" type="screen16x9"/>
  <p:notesSz cx="6797675" cy="9926638"/>
  <p:custDataLst>
    <p:tags r:id="rId75"/>
  </p:custDataLst>
  <p:defaultText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768" userDrawn="1">
          <p15:clr>
            <a:srgbClr val="A4A3A4"/>
          </p15:clr>
        </p15:guide>
        <p15:guide id="4" orient="horz" pos="4248" userDrawn="1">
          <p15:clr>
            <a:srgbClr val="A4A3A4"/>
          </p15:clr>
        </p15:guide>
        <p15:guide id="5" orient="horz" pos="288">
          <p15:clr>
            <a:srgbClr val="A4A3A4"/>
          </p15:clr>
        </p15:guide>
        <p15:guide id="6" pos="2880">
          <p15:clr>
            <a:srgbClr val="A4A3A4"/>
          </p15:clr>
        </p15:guide>
        <p15:guide id="7" pos="288">
          <p15:clr>
            <a:srgbClr val="A4A3A4"/>
          </p15:clr>
        </p15:guide>
        <p15:guide id="8" pos="5472">
          <p15:clr>
            <a:srgbClr val="A4A3A4"/>
          </p15:clr>
        </p15:guide>
        <p15:guide id="9" orient="horz" pos="950">
          <p15:clr>
            <a:srgbClr val="A4A3A4"/>
          </p15:clr>
        </p15:guide>
        <p15:guide id="10" orient="horz" pos="1821">
          <p15:clr>
            <a:srgbClr val="A4A3A4"/>
          </p15:clr>
        </p15:guide>
        <p15:guide id="11" orient="horz" pos="2919">
          <p15:clr>
            <a:srgbClr val="A4A3A4"/>
          </p15:clr>
        </p15:guide>
        <p15:guide id="12" orient="horz" pos="3175">
          <p15:clr>
            <a:srgbClr val="A4A3A4"/>
          </p15:clr>
        </p15:guide>
        <p15:guide id="13" orient="horz" pos="224">
          <p15:clr>
            <a:srgbClr val="A4A3A4"/>
          </p15:clr>
        </p15:guide>
        <p15:guide id="14" orient="horz" pos="724">
          <p15:clr>
            <a:srgbClr val="A4A3A4"/>
          </p15:clr>
        </p15:guide>
        <p15:guide id="15" orient="horz" pos="545">
          <p15:clr>
            <a:srgbClr val="A4A3A4"/>
          </p15:clr>
        </p15:guide>
        <p15:guide id="16" orient="horz" pos="3094">
          <p15:clr>
            <a:srgbClr val="A4A3A4"/>
          </p15:clr>
        </p15:guide>
        <p15:guide id="17" orient="horz" pos="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Louise" initials="JL" lastIdx="4" clrIdx="0">
    <p:extLst/>
  </p:cmAuthor>
  <p:cmAuthor id="2" name="Bonnie Lieberman (Partner)" initials="BL(" lastIdx="18" clrIdx="1">
    <p:extLst/>
  </p:cmAuthor>
  <p:cmAuthor id="3" name="Poonum Patel" initials="PP" lastIdx="402" clrIdx="2"/>
  <p:cmAuthor id="4" name="Darya Habibi" initials="DH" lastIdx="21" clrIdx="3"/>
  <p:cmAuthor id="5" name="Kim Vanstraelen" initials="KV" lastIdx="10" clrIdx="4"/>
  <p:cmAuthor id="6" name="Vincent Lempers" initials="VL" lastIdx="6" clrIdx="5"/>
  <p:cmAuthor id="7" name="Michael Mertens" initials="MM" lastIdx="41" clrIdx="6"/>
  <p:cmAuthor id="8" name="Nika Sajed" initials="NS" lastIdx="95" clrIdx="7"/>
  <p:cmAuthor id="9" name="Nelson Cheinquer" initials="NC" lastIdx="14" clrIdx="8"/>
  <p:cmAuthor id="10" name="Chris Lahart" initials="CL" lastIdx="12" clrIdx="9"/>
  <p:cmAuthor id="11" name="Tram Tran" initials="TT" lastIdx="19" clrIdx="10">
    <p:extLst/>
  </p:cmAuthor>
  <p:cmAuthor id="12" name="Joe Llewellyn" initials="JL" lastIdx="17" clrIdx="11"/>
  <p:cmAuthor id="13" name="Erica Chien" initials="EC" lastIdx="20" clrIdx="12">
    <p:extLst/>
  </p:cmAuthor>
  <p:cmAuthor id="14" name="Bill Guyer" initials="BG" lastIdx="21" clrIdx="13"/>
  <p:cmAuthor id="15" name="Bruce Kreter" initials="bk" lastIdx="9"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AFF"/>
    <a:srgbClr val="FED96F"/>
    <a:srgbClr val="85CD69"/>
    <a:srgbClr val="7DD3D6"/>
    <a:srgbClr val="287D7F"/>
    <a:srgbClr val="36A7AA"/>
    <a:srgbClr val="FEC00F"/>
    <a:srgbClr val="866301"/>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9" autoAdjust="0"/>
    <p:restoredTop sz="57506" autoAdjust="0"/>
  </p:normalViewPr>
  <p:slideViewPr>
    <p:cSldViewPr snapToGrid="0">
      <p:cViewPr varScale="1">
        <p:scale>
          <a:sx n="175" d="100"/>
          <a:sy n="175" d="100"/>
        </p:scale>
        <p:origin x="416" y="168"/>
      </p:cViewPr>
      <p:guideLst>
        <p:guide orient="horz" pos="2160"/>
        <p:guide orient="horz" pos="960"/>
        <p:guide orient="horz" pos="3768"/>
        <p:guide orient="horz" pos="4248"/>
        <p:guide orient="horz" pos="288"/>
        <p:guide pos="2880"/>
        <p:guide pos="288"/>
        <p:guide pos="5472"/>
        <p:guide orient="horz" pos="950"/>
        <p:guide orient="horz" pos="1821"/>
        <p:guide orient="horz" pos="2919"/>
        <p:guide orient="horz" pos="3175"/>
        <p:guide orient="horz" pos="224"/>
        <p:guide orient="horz" pos="724"/>
        <p:guide orient="horz" pos="545"/>
        <p:guide orient="horz" pos="3094"/>
        <p:guide orient="horz" pos="77"/>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75" d="100"/>
          <a:sy n="75" d="100"/>
        </p:scale>
        <p:origin x="-2942" y="384"/>
      </p:cViewPr>
      <p:guideLst>
        <p:guide orient="horz" pos="2880"/>
        <p:guide pos="2160"/>
        <p:guide orient="horz" pos="3127"/>
        <p:guide pos="2141"/>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beitsblat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Arbeitsblat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Arbeitsblat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Arbeitsblat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Arbeitsblat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beitsblat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Arbeitsblat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Arbeitsblat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Arbeitsblat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Arbeitsblat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Arbeitsblat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Arbeitsblat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Arbeitsblat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Arbeitsblat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Arbeitsblat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Arbeitsblat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Arbeitsblat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Arbeitsblat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Arbeitsblat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94290887696985E-2"/>
          <c:y val="0.15979243202216933"/>
          <c:w val="0.88781012021154593"/>
          <c:h val="0.67386312055107978"/>
        </c:manualLayout>
      </c:layout>
      <c:barChart>
        <c:barDir val="col"/>
        <c:grouping val="clustered"/>
        <c:varyColors val="0"/>
        <c:ser>
          <c:idx val="1"/>
          <c:order val="0"/>
          <c:tx>
            <c:strRef>
              <c:f>Sheet1!$B$1</c:f>
              <c:strCache>
                <c:ptCount val="1"/>
                <c:pt idx="0">
                  <c:v>PP</c:v>
                </c:pt>
              </c:strCache>
            </c:strRef>
          </c:tx>
          <c:spPr>
            <a:solidFill>
              <a:srgbClr val="97BAFF"/>
            </a:solidFill>
            <a:ln w="9525" cap="flat" cmpd="sng" algn="ctr">
              <a:solidFill>
                <a:srgbClr val="97BAFF"/>
              </a:solidFill>
              <a:prstDash val="solid"/>
            </a:ln>
            <a:effectLst>
              <a:outerShdw blurRad="40000" dist="23000" dir="5400000" rotWithShape="0">
                <a:srgbClr val="000000">
                  <a:alpha val="35000"/>
                </a:srgbClr>
              </a:outerShdw>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B72B-4FEE-96AE-026F1FC6544C}"/>
              </c:ext>
            </c:extLst>
          </c:dPt>
          <c:dPt>
            <c:idx val="1"/>
            <c:invertIfNegative val="0"/>
            <c:bubble3D val="0"/>
            <c:extLst>
              <c:ext xmlns:c16="http://schemas.microsoft.com/office/drawing/2014/chart" uri="{C3380CC4-5D6E-409C-BE32-E72D297353CC}">
                <c16:uniqueId val="{00000001-B72B-4FEE-96AE-026F1FC6544C}"/>
              </c:ext>
            </c:extLst>
          </c:dPt>
          <c:dPt>
            <c:idx val="2"/>
            <c:invertIfNegative val="0"/>
            <c:bubble3D val="0"/>
            <c:extLst>
              <c:ext xmlns:c16="http://schemas.microsoft.com/office/drawing/2014/chart" uri="{C3380CC4-5D6E-409C-BE32-E72D297353CC}">
                <c16:uniqueId val="{00000002-B72B-4FEE-96AE-026F1FC6544C}"/>
              </c:ext>
            </c:extLst>
          </c:dPt>
          <c:dPt>
            <c:idx val="3"/>
            <c:invertIfNegative val="0"/>
            <c:bubble3D val="0"/>
            <c:extLst>
              <c:ext xmlns:c16="http://schemas.microsoft.com/office/drawing/2014/chart" uri="{C3380CC4-5D6E-409C-BE32-E72D297353CC}">
                <c16:uniqueId val="{00000003-B72B-4FEE-96AE-026F1FC6544C}"/>
              </c:ext>
            </c:extLst>
          </c:dPt>
          <c:dPt>
            <c:idx val="4"/>
            <c:invertIfNegative val="0"/>
            <c:bubble3D val="0"/>
            <c:extLst>
              <c:ext xmlns:c16="http://schemas.microsoft.com/office/drawing/2014/chart" uri="{C3380CC4-5D6E-409C-BE32-E72D297353CC}">
                <c16:uniqueId val="{00000004-B72B-4FEE-96AE-026F1FC6544C}"/>
              </c:ext>
            </c:extLst>
          </c:dPt>
          <c:dPt>
            <c:idx val="5"/>
            <c:invertIfNegative val="0"/>
            <c:bubble3D val="0"/>
            <c:extLst>
              <c:ext xmlns:c16="http://schemas.microsoft.com/office/drawing/2014/chart" uri="{C3380CC4-5D6E-409C-BE32-E72D297353CC}">
                <c16:uniqueId val="{00000005-B72B-4FEE-96AE-026F1FC6544C}"/>
              </c:ext>
            </c:extLst>
          </c:dPt>
          <c:dLbls>
            <c:dLbl>
              <c:idx val="0"/>
              <c:layout>
                <c:manualLayout>
                  <c:x val="4.2505409399050493E-3"/>
                  <c:y val="-3.7374442473375861E-3"/>
                </c:manualLayout>
              </c:layout>
              <c:tx>
                <c:rich>
                  <a:bodyPr/>
                  <a:lstStyle/>
                  <a:p>
                    <a:r>
                      <a:rPr lang="en-US" dirty="0"/>
                      <a:t>99%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2B-4FEE-96AE-026F1FC6544C}"/>
                </c:ext>
              </c:extLst>
            </c:dLbl>
            <c:dLbl>
              <c:idx val="1"/>
              <c:layout>
                <c:manualLayout>
                  <c:x val="1.4168469799683496E-3"/>
                  <c:y val="7.4748884946751722E-3"/>
                </c:manualLayout>
              </c:layout>
              <c:tx>
                <c:rich>
                  <a:bodyPr/>
                  <a:lstStyle/>
                  <a:p>
                    <a:r>
                      <a:rPr lang="en-US" dirty="0"/>
                      <a:t>99%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2B-4FEE-96AE-026F1FC6544C}"/>
                </c:ext>
              </c:extLst>
            </c:dLbl>
            <c:dLbl>
              <c:idx val="2"/>
              <c:layout>
                <c:manualLayout>
                  <c:x val="1.4168469799682977E-3"/>
                  <c:y val="8.5648774579533709E-18"/>
                </c:manualLayout>
              </c:layout>
              <c:tx>
                <c:rich>
                  <a:bodyPr/>
                  <a:lstStyle/>
                  <a:p>
                    <a:r>
                      <a:rPr lang="en-US" dirty="0"/>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2B-4FEE-96AE-026F1FC6544C}"/>
                </c:ext>
              </c:extLst>
            </c:dLbl>
            <c:dLbl>
              <c:idx val="3"/>
              <c:layout>
                <c:manualLayout>
                  <c:x val="0"/>
                  <c:y val="-3.7374442473375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2B-4FEE-96AE-026F1FC6544C}"/>
                </c:ext>
              </c:extLst>
            </c:dLbl>
            <c:dLbl>
              <c:idx val="4"/>
              <c:layout>
                <c:manualLayout>
                  <c:x val="0"/>
                  <c:y val="-1.1212332742012759E-2"/>
                </c:manualLayout>
              </c:layout>
              <c:tx>
                <c:rich>
                  <a:bodyPr/>
                  <a:lstStyle/>
                  <a:p>
                    <a:r>
                      <a:rPr lang="en-US" dirty="0"/>
                      <a:t>99%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2B-4FEE-96AE-026F1FC6544C}"/>
                </c:ext>
              </c:extLst>
            </c:dLbl>
            <c:dLbl>
              <c:idx val="5"/>
              <c:layout>
                <c:manualLayout>
                  <c:x val="2.8336939599365955E-3"/>
                  <c:y val="3.7374442473375861E-3"/>
                </c:manualLayout>
              </c:layout>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2B-4FEE-96AE-026F1FC6544C}"/>
                </c:ext>
              </c:extLst>
            </c:dLbl>
            <c:numFmt formatCode="0%" sourceLinked="0"/>
            <c:spPr>
              <a:noFill/>
              <a:ln>
                <a:noFill/>
              </a:ln>
              <a:effectLst/>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GT 1</c:v>
                </c:pt>
                <c:pt idx="2">
                  <c:v>GT 2</c:v>
                </c:pt>
                <c:pt idx="3">
                  <c:v>GT 3</c:v>
                </c:pt>
                <c:pt idx="4">
                  <c:v>GT 4</c:v>
                </c:pt>
                <c:pt idx="5">
                  <c:v>GT 5-6</c:v>
                </c:pt>
                <c:pt idx="6">
                  <c:v> GT mixed/unknown</c:v>
                </c:pt>
              </c:strCache>
            </c:strRef>
          </c:cat>
          <c:val>
            <c:numRef>
              <c:f>Sheet1!$B$2:$B$8</c:f>
              <c:numCache>
                <c:formatCode>0.0%</c:formatCode>
                <c:ptCount val="7"/>
                <c:pt idx="0">
                  <c:v>0.99</c:v>
                </c:pt>
                <c:pt idx="1">
                  <c:v>0.99</c:v>
                </c:pt>
                <c:pt idx="2">
                  <c:v>0.99</c:v>
                </c:pt>
                <c:pt idx="3">
                  <c:v>0.98</c:v>
                </c:pt>
                <c:pt idx="4">
                  <c:v>0.996</c:v>
                </c:pt>
                <c:pt idx="5">
                  <c:v>0.99</c:v>
                </c:pt>
                <c:pt idx="6">
                  <c:v>1</c:v>
                </c:pt>
              </c:numCache>
            </c:numRef>
          </c:val>
          <c:extLst>
            <c:ext xmlns:c16="http://schemas.microsoft.com/office/drawing/2014/chart" uri="{C3380CC4-5D6E-409C-BE32-E72D297353CC}">
              <c16:uniqueId val="{00000001-E9AE-4066-A788-2EC6996C27ED}"/>
            </c:ext>
          </c:extLst>
        </c:ser>
        <c:dLbls>
          <c:showLegendKey val="0"/>
          <c:showVal val="1"/>
          <c:showCatName val="0"/>
          <c:showSerName val="0"/>
          <c:showPercent val="0"/>
          <c:showBubbleSize val="0"/>
        </c:dLbls>
        <c:gapWidth val="75"/>
        <c:axId val="211820928"/>
        <c:axId val="211823616"/>
      </c:barChart>
      <c:catAx>
        <c:axId val="21182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de-DE"/>
          </a:p>
        </c:txPr>
        <c:crossAx val="211823616"/>
        <c:crosses val="autoZero"/>
        <c:auto val="1"/>
        <c:lblAlgn val="ctr"/>
        <c:lblOffset val="100"/>
        <c:noMultiLvlLbl val="0"/>
      </c:catAx>
      <c:valAx>
        <c:axId val="211823616"/>
        <c:scaling>
          <c:orientation val="minMax"/>
          <c:max val="1"/>
          <c:min val="0"/>
        </c:scaling>
        <c:delete val="0"/>
        <c:axPos val="l"/>
        <c:numFmt formatCode="0%" sourceLinked="0"/>
        <c:majorTickMark val="none"/>
        <c:minorTickMark val="none"/>
        <c:tickLblPos val="nextTo"/>
        <c:spPr>
          <a:noFill/>
          <a:ln>
            <a:solidFill>
              <a:schemeClr val="bg1">
                <a:lumMod val="65000"/>
              </a:schemeClr>
            </a:solidFill>
          </a:ln>
          <a:effectLst/>
        </c:spPr>
        <c:txPr>
          <a:bodyPr rot="-60000000" vert="horz"/>
          <a:lstStyle/>
          <a:p>
            <a:pPr>
              <a:defRPr sz="1000"/>
            </a:pPr>
            <a:endParaRPr lang="de-DE"/>
          </a:p>
        </c:txPr>
        <c:crossAx val="2118209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cene3d>
      <a:camera prst="orthographicFront"/>
      <a:lightRig rig="threePt" dir="t"/>
    </a:scene3d>
    <a:sp3d prstMaterial="matte"/>
  </c:spPr>
  <c:txPr>
    <a:bodyPr/>
    <a:lstStyle/>
    <a:p>
      <a:pPr>
        <a:defRPr sz="1000"/>
      </a:pPr>
      <a:endParaRPr lang="de-D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8160843733364"/>
          <c:y val="0.10049785027763607"/>
          <c:w val="0.7707441557652901"/>
          <c:h val="0.80375496133472846"/>
        </c:manualLayout>
      </c:layout>
      <c:barChart>
        <c:barDir val="col"/>
        <c:grouping val="stacked"/>
        <c:varyColors val="0"/>
        <c:ser>
          <c:idx val="0"/>
          <c:order val="0"/>
          <c:tx>
            <c:strRef>
              <c:f>Sheet1!$B$1</c:f>
              <c:strCache>
                <c:ptCount val="1"/>
                <c:pt idx="0">
                  <c:v>potential weak interaction</c:v>
                </c:pt>
              </c:strCache>
            </c:strRef>
          </c:tx>
          <c:spPr>
            <a:solidFill>
              <a:srgbClr val="FFFF66"/>
            </a:solidFill>
            <a:ln>
              <a:noFill/>
            </a:ln>
            <a:effectLst/>
          </c:spPr>
          <c:invertIfNegative val="0"/>
          <c:dLbls>
            <c:spPr>
              <a:solidFill>
                <a:srgbClr val="FFFF66"/>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GLE/PIB</c:v>
                </c:pt>
                <c:pt idx="1">
                  <c:v>SOF/VEL</c:v>
                </c:pt>
              </c:strCache>
            </c:strRef>
          </c:cat>
          <c:val>
            <c:numRef>
              <c:f>Sheet1!$B$2:$B$3</c:f>
              <c:numCache>
                <c:formatCode>General</c:formatCode>
                <c:ptCount val="2"/>
                <c:pt idx="0">
                  <c:v>3</c:v>
                </c:pt>
                <c:pt idx="1">
                  <c:v>3</c:v>
                </c:pt>
              </c:numCache>
            </c:numRef>
          </c:val>
          <c:extLst>
            <c:ext xmlns:c16="http://schemas.microsoft.com/office/drawing/2014/chart" uri="{C3380CC4-5D6E-409C-BE32-E72D297353CC}">
              <c16:uniqueId val="{00000000-4899-4A91-924E-BBD177393E11}"/>
            </c:ext>
          </c:extLst>
        </c:ser>
        <c:ser>
          <c:idx val="1"/>
          <c:order val="1"/>
          <c:tx>
            <c:strRef>
              <c:f>Sheet1!$C$1</c:f>
              <c:strCache>
                <c:ptCount val="1"/>
                <c:pt idx="0">
                  <c:v>potential significant interaction</c:v>
                </c:pt>
              </c:strCache>
            </c:strRef>
          </c:tx>
          <c:spPr>
            <a:solidFill>
              <a:srgbClr val="FFC000"/>
            </a:solidFill>
            <a:ln>
              <a:solidFill>
                <a:srgbClr val="FED96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GLE/PIB</c:v>
                </c:pt>
                <c:pt idx="1">
                  <c:v>SOF/VEL</c:v>
                </c:pt>
              </c:strCache>
            </c:strRef>
          </c:cat>
          <c:val>
            <c:numRef>
              <c:f>Sheet1!$C$2:$C$3</c:f>
              <c:numCache>
                <c:formatCode>General</c:formatCode>
                <c:ptCount val="2"/>
                <c:pt idx="0">
                  <c:v>12</c:v>
                </c:pt>
                <c:pt idx="1">
                  <c:v>7</c:v>
                </c:pt>
              </c:numCache>
            </c:numRef>
          </c:val>
          <c:extLst>
            <c:ext xmlns:c16="http://schemas.microsoft.com/office/drawing/2014/chart" uri="{C3380CC4-5D6E-409C-BE32-E72D297353CC}">
              <c16:uniqueId val="{00000001-4899-4A91-924E-BBD177393E11}"/>
            </c:ext>
          </c:extLst>
        </c:ser>
        <c:ser>
          <c:idx val="2"/>
          <c:order val="2"/>
          <c:tx>
            <c:strRef>
              <c:f>Sheet1!$D$1</c:f>
              <c:strCache>
                <c:ptCount val="1"/>
                <c:pt idx="0">
                  <c:v>do not coadminister</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GLE/PIB</c:v>
                </c:pt>
                <c:pt idx="1">
                  <c:v>SOF/VEL</c:v>
                </c:pt>
              </c:strCache>
            </c:strRef>
          </c:cat>
          <c:val>
            <c:numRef>
              <c:f>Sheet1!$D$2:$D$3</c:f>
              <c:numCache>
                <c:formatCode>General</c:formatCode>
                <c:ptCount val="2"/>
                <c:pt idx="0">
                  <c:v>4</c:v>
                </c:pt>
                <c:pt idx="1">
                  <c:v>2</c:v>
                </c:pt>
              </c:numCache>
            </c:numRef>
          </c:val>
          <c:extLst>
            <c:ext xmlns:c16="http://schemas.microsoft.com/office/drawing/2014/chart" uri="{C3380CC4-5D6E-409C-BE32-E72D297353CC}">
              <c16:uniqueId val="{00000002-4899-4A91-924E-BBD177393E11}"/>
            </c:ext>
          </c:extLst>
        </c:ser>
        <c:dLbls>
          <c:dLblPos val="ctr"/>
          <c:showLegendKey val="0"/>
          <c:showVal val="1"/>
          <c:showCatName val="0"/>
          <c:showSerName val="0"/>
          <c:showPercent val="0"/>
          <c:showBubbleSize val="0"/>
        </c:dLbls>
        <c:gapWidth val="62"/>
        <c:overlap val="100"/>
        <c:axId val="214121088"/>
        <c:axId val="214139264"/>
      </c:barChart>
      <c:catAx>
        <c:axId val="214121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crossAx val="214139264"/>
        <c:crosses val="autoZero"/>
        <c:auto val="1"/>
        <c:lblAlgn val="ctr"/>
        <c:lblOffset val="100"/>
        <c:noMultiLvlLbl val="0"/>
      </c:catAx>
      <c:valAx>
        <c:axId val="21413926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4121088"/>
        <c:crosses val="autoZero"/>
        <c:crossBetween val="between"/>
      </c:valAx>
      <c:spPr>
        <a:noFill/>
        <a:ln>
          <a:noFill/>
        </a:ln>
        <a:effectLst/>
      </c:spPr>
    </c:plotArea>
    <c:legend>
      <c:legendPos val="tr"/>
      <c:layout>
        <c:manualLayout>
          <c:xMode val="edge"/>
          <c:yMode val="edge"/>
          <c:x val="0.47837544534782217"/>
          <c:y val="9.0126305317084622E-4"/>
          <c:w val="0.51700197222396849"/>
          <c:h val="0.332077071757793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9069278137014E-2"/>
          <c:y val="6.9582133418434139E-2"/>
          <c:w val="0.94348861034108711"/>
          <c:h val="0.7165638896161100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C440-44C2-A5E1-0643D2713A1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4-C440-44C2-A5E1-0643D2713A1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 2014 - Nov 2014</c:v>
                </c:pt>
                <c:pt idx="1">
                  <c:v>Nov 2014 - Aug 2016</c:v>
                </c:pt>
                <c:pt idx="2">
                  <c:v>Aug 2016 - Jul 2018</c:v>
                </c:pt>
              </c:strCache>
            </c:strRef>
          </c:cat>
          <c:val>
            <c:numRef>
              <c:f>Sheet1!$B$2:$B$4</c:f>
              <c:numCache>
                <c:formatCode>General</c:formatCode>
                <c:ptCount val="3"/>
                <c:pt idx="0">
                  <c:v>11</c:v>
                </c:pt>
                <c:pt idx="1">
                  <c:v>15</c:v>
                </c:pt>
                <c:pt idx="2">
                  <c:v>17</c:v>
                </c:pt>
              </c:numCache>
            </c:numRef>
          </c:val>
          <c:extLst>
            <c:ext xmlns:c16="http://schemas.microsoft.com/office/drawing/2014/chart" uri="{C3380CC4-5D6E-409C-BE32-E72D297353CC}">
              <c16:uniqueId val="{00000000-C440-44C2-A5E1-0643D2713A15}"/>
            </c:ext>
          </c:extLst>
        </c:ser>
        <c:dLbls>
          <c:showLegendKey val="0"/>
          <c:showVal val="0"/>
          <c:showCatName val="0"/>
          <c:showSerName val="0"/>
          <c:showPercent val="0"/>
          <c:showBubbleSize val="0"/>
        </c:dLbls>
        <c:gapWidth val="95"/>
        <c:overlap val="-100"/>
        <c:axId val="214072704"/>
        <c:axId val="214078592"/>
      </c:barChart>
      <c:catAx>
        <c:axId val="214072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4078592"/>
        <c:crosses val="autoZero"/>
        <c:auto val="1"/>
        <c:lblAlgn val="ctr"/>
        <c:lblOffset val="100"/>
        <c:noMultiLvlLbl val="0"/>
      </c:catAx>
      <c:valAx>
        <c:axId val="214078592"/>
        <c:scaling>
          <c:orientation val="minMax"/>
        </c:scaling>
        <c:delete val="1"/>
        <c:axPos val="l"/>
        <c:numFmt formatCode="General" sourceLinked="1"/>
        <c:majorTickMark val="none"/>
        <c:minorTickMark val="none"/>
        <c:tickLblPos val="nextTo"/>
        <c:crossAx val="214072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5793963254593"/>
          <c:y val="0.13953840871693057"/>
          <c:w val="0.87322539370078756"/>
          <c:h val="0.75277150362612155"/>
        </c:manualLayout>
      </c:layout>
      <c:barChart>
        <c:barDir val="col"/>
        <c:grouping val="clustered"/>
        <c:varyColors val="0"/>
        <c:ser>
          <c:idx val="0"/>
          <c:order val="0"/>
          <c:tx>
            <c:strRef>
              <c:f>Sheet1!$B$1</c:f>
              <c:strCache>
                <c:ptCount val="1"/>
                <c:pt idx="0">
                  <c:v>Column1</c:v>
                </c:pt>
              </c:strCache>
            </c:strRef>
          </c:tx>
          <c:spPr>
            <a:solidFill>
              <a:srgbClr val="00B050"/>
            </a:solidFill>
          </c:spPr>
          <c:invertIfNegative val="0"/>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c:v>
                </c:pt>
                <c:pt idx="1">
                  <c:v>DHC-R</c:v>
                </c:pt>
                <c:pt idx="2">
                  <c:v>Navigatore</c:v>
                </c:pt>
                <c:pt idx="3">
                  <c:v>French Compassionate</c:v>
                </c:pt>
              </c:strCache>
            </c:strRef>
          </c:cat>
          <c:val>
            <c:numRef>
              <c:f>Sheet1!$B$2:$B$5</c:f>
              <c:numCache>
                <c:formatCode>General</c:formatCode>
                <c:ptCount val="4"/>
                <c:pt idx="0">
                  <c:v>99</c:v>
                </c:pt>
                <c:pt idx="1">
                  <c:v>100</c:v>
                </c:pt>
                <c:pt idx="2">
                  <c:v>94</c:v>
                </c:pt>
                <c:pt idx="3">
                  <c:v>96</c:v>
                </c:pt>
              </c:numCache>
            </c:numRef>
          </c:val>
          <c:extLst>
            <c:ext xmlns:c16="http://schemas.microsoft.com/office/drawing/2014/chart" uri="{C3380CC4-5D6E-409C-BE32-E72D297353CC}">
              <c16:uniqueId val="{00000000-F62E-4A58-A9B9-2D10D72B5FB3}"/>
            </c:ext>
          </c:extLst>
        </c:ser>
        <c:dLbls>
          <c:showLegendKey val="0"/>
          <c:showVal val="0"/>
          <c:showCatName val="0"/>
          <c:showSerName val="0"/>
          <c:showPercent val="0"/>
          <c:showBubbleSize val="0"/>
        </c:dLbls>
        <c:gapWidth val="150"/>
        <c:axId val="214271872"/>
        <c:axId val="214273408"/>
      </c:barChart>
      <c:catAx>
        <c:axId val="214271872"/>
        <c:scaling>
          <c:orientation val="minMax"/>
        </c:scaling>
        <c:delete val="0"/>
        <c:axPos val="b"/>
        <c:numFmt formatCode="General" sourceLinked="0"/>
        <c:majorTickMark val="out"/>
        <c:minorTickMark val="none"/>
        <c:tickLblPos val="nextTo"/>
        <c:txPr>
          <a:bodyPr/>
          <a:lstStyle/>
          <a:p>
            <a:pPr>
              <a:defRPr sz="1200" b="1"/>
            </a:pPr>
            <a:endParaRPr lang="de-DE"/>
          </a:p>
        </c:txPr>
        <c:crossAx val="214273408"/>
        <c:crosses val="autoZero"/>
        <c:auto val="1"/>
        <c:lblAlgn val="ctr"/>
        <c:lblOffset val="100"/>
        <c:noMultiLvlLbl val="0"/>
      </c:catAx>
      <c:valAx>
        <c:axId val="214273408"/>
        <c:scaling>
          <c:orientation val="minMax"/>
          <c:max val="100"/>
          <c:min val="0"/>
        </c:scaling>
        <c:delete val="0"/>
        <c:axPos val="l"/>
        <c:numFmt formatCode="General" sourceLinked="1"/>
        <c:majorTickMark val="out"/>
        <c:minorTickMark val="none"/>
        <c:tickLblPos val="nextTo"/>
        <c:txPr>
          <a:bodyPr/>
          <a:lstStyle/>
          <a:p>
            <a:pPr>
              <a:defRPr sz="1200"/>
            </a:pPr>
            <a:endParaRPr lang="de-DE"/>
          </a:p>
        </c:txPr>
        <c:crossAx val="214271872"/>
        <c:crosses val="autoZero"/>
        <c:crossBetween val="between"/>
        <c:majorUnit val="20"/>
      </c:valAx>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74606299212594E-2"/>
          <c:y val="0.13953840871693057"/>
          <c:w val="0.90030872703412068"/>
          <c:h val="0.72846594408343357"/>
        </c:manualLayout>
      </c:layout>
      <c:barChart>
        <c:barDir val="col"/>
        <c:grouping val="clustered"/>
        <c:varyColors val="0"/>
        <c:ser>
          <c:idx val="0"/>
          <c:order val="0"/>
          <c:tx>
            <c:strRef>
              <c:f>Sheet1!$B$1</c:f>
              <c:strCache>
                <c:ptCount val="1"/>
                <c:pt idx="0">
                  <c:v>Column1</c:v>
                </c:pt>
              </c:strCache>
            </c:strRef>
          </c:tx>
          <c:spPr>
            <a:solidFill>
              <a:srgbClr val="00B050"/>
            </a:solidFill>
          </c:spPr>
          <c:invertIfNegative val="0"/>
          <c:dLbls>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SOF/VEL</c:v>
                </c:pt>
                <c:pt idx="1">
                  <c:v>LDV/SOF</c:v>
                </c:pt>
                <c:pt idx="2">
                  <c:v>EBR/GZR</c:v>
                </c:pt>
                <c:pt idx="3">
                  <c:v>PrOD</c:v>
                </c:pt>
              </c:strCache>
            </c:strRef>
          </c:cat>
          <c:val>
            <c:numRef>
              <c:f>Sheet1!$B$2:$B$5</c:f>
              <c:numCache>
                <c:formatCode>General</c:formatCode>
                <c:ptCount val="4"/>
                <c:pt idx="0">
                  <c:v>95</c:v>
                </c:pt>
                <c:pt idx="1">
                  <c:v>99</c:v>
                </c:pt>
                <c:pt idx="2">
                  <c:v>100</c:v>
                </c:pt>
                <c:pt idx="3">
                  <c:v>100</c:v>
                </c:pt>
              </c:numCache>
            </c:numRef>
          </c:val>
          <c:extLst>
            <c:ext xmlns:c16="http://schemas.microsoft.com/office/drawing/2014/chart" uri="{C3380CC4-5D6E-409C-BE32-E72D297353CC}">
              <c16:uniqueId val="{00000000-188D-814B-AC5E-8668E96EDEE2}"/>
            </c:ext>
          </c:extLst>
        </c:ser>
        <c:dLbls>
          <c:showLegendKey val="0"/>
          <c:showVal val="0"/>
          <c:showCatName val="0"/>
          <c:showSerName val="0"/>
          <c:showPercent val="0"/>
          <c:showBubbleSize val="0"/>
        </c:dLbls>
        <c:gapWidth val="150"/>
        <c:axId val="213924096"/>
        <c:axId val="213942272"/>
      </c:barChart>
      <c:catAx>
        <c:axId val="213924096"/>
        <c:scaling>
          <c:orientation val="minMax"/>
        </c:scaling>
        <c:delete val="0"/>
        <c:axPos val="b"/>
        <c:numFmt formatCode="General" sourceLinked="0"/>
        <c:majorTickMark val="out"/>
        <c:minorTickMark val="none"/>
        <c:tickLblPos val="nextTo"/>
        <c:txPr>
          <a:bodyPr/>
          <a:lstStyle/>
          <a:p>
            <a:pPr>
              <a:defRPr sz="1200" b="1">
                <a:solidFill>
                  <a:schemeClr val="tx1"/>
                </a:solidFill>
              </a:defRPr>
            </a:pPr>
            <a:endParaRPr lang="de-DE"/>
          </a:p>
        </c:txPr>
        <c:crossAx val="213942272"/>
        <c:crosses val="autoZero"/>
        <c:auto val="1"/>
        <c:lblAlgn val="ctr"/>
        <c:lblOffset val="100"/>
        <c:noMultiLvlLbl val="0"/>
      </c:catAx>
      <c:valAx>
        <c:axId val="213942272"/>
        <c:scaling>
          <c:orientation val="minMax"/>
          <c:max val="100"/>
          <c:min val="0"/>
        </c:scaling>
        <c:delete val="0"/>
        <c:axPos val="l"/>
        <c:numFmt formatCode="General" sourceLinked="1"/>
        <c:majorTickMark val="out"/>
        <c:minorTickMark val="none"/>
        <c:tickLblPos val="nextTo"/>
        <c:txPr>
          <a:bodyPr/>
          <a:lstStyle/>
          <a:p>
            <a:pPr>
              <a:defRPr sz="1200"/>
            </a:pPr>
            <a:endParaRPr lang="de-DE"/>
          </a:p>
        </c:txPr>
        <c:crossAx val="21392409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1349239462288"/>
          <c:y val="7.6370015841022973E-2"/>
          <c:w val="0.85963715455348211"/>
          <c:h val="0.7513677636587186"/>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GT 3</c:v>
                </c:pt>
                <c:pt idx="2">
                  <c:v>Cirrhosis</c:v>
                </c:pt>
              </c:strCache>
            </c:strRef>
          </c:cat>
          <c:val>
            <c:numRef>
              <c:f>Sheet1!$B$2:$B$4</c:f>
              <c:numCache>
                <c:formatCode>General</c:formatCode>
                <c:ptCount val="3"/>
                <c:pt idx="0">
                  <c:v>100</c:v>
                </c:pt>
                <c:pt idx="1">
                  <c:v>100</c:v>
                </c:pt>
                <c:pt idx="2">
                  <c:v>100</c:v>
                </c:pt>
              </c:numCache>
            </c:numRef>
          </c:val>
          <c:extLst>
            <c:ext xmlns:c16="http://schemas.microsoft.com/office/drawing/2014/chart" uri="{C3380CC4-5D6E-409C-BE32-E72D297353CC}">
              <c16:uniqueId val="{00000000-A913-48B7-AD95-7F523545C8A9}"/>
            </c:ext>
          </c:extLst>
        </c:ser>
        <c:dLbls>
          <c:showLegendKey val="0"/>
          <c:showVal val="0"/>
          <c:showCatName val="0"/>
          <c:showSerName val="0"/>
          <c:showPercent val="0"/>
          <c:showBubbleSize val="0"/>
        </c:dLbls>
        <c:gapWidth val="100"/>
        <c:overlap val="-27"/>
        <c:axId val="212877696"/>
        <c:axId val="212879232"/>
      </c:barChart>
      <c:catAx>
        <c:axId val="21287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212879232"/>
        <c:crosses val="autoZero"/>
        <c:auto val="1"/>
        <c:lblAlgn val="ctr"/>
        <c:lblOffset val="100"/>
        <c:noMultiLvlLbl val="0"/>
      </c:catAx>
      <c:valAx>
        <c:axId val="212879232"/>
        <c:scaling>
          <c:orientation val="minMax"/>
          <c:max val="100"/>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SVR12 (PP), %</a:t>
                </a:r>
              </a:p>
            </c:rich>
          </c:tx>
          <c:overlay val="0"/>
          <c:spPr>
            <a:noFill/>
            <a:ln>
              <a:noFill/>
            </a:ln>
            <a:effectLst/>
          </c:spPr>
        </c:title>
        <c:numFmt formatCode="General" sourceLinked="1"/>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287769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667445868615"/>
          <c:y val="5.8221431290632876E-2"/>
          <c:w val="0.63265849205232294"/>
          <c:h val="0.91081114133440411"/>
        </c:manualLayout>
      </c:layout>
      <c:barChart>
        <c:barDir val="col"/>
        <c:grouping val="clustered"/>
        <c:varyColors val="0"/>
        <c:ser>
          <c:idx val="0"/>
          <c:order val="0"/>
          <c:tx>
            <c:strRef>
              <c:f>Sheet1!$B$1</c:f>
              <c:strCache>
                <c:ptCount val="1"/>
                <c:pt idx="0">
                  <c:v>EOT</c:v>
                </c:pt>
              </c:strCache>
            </c:strRef>
          </c:tx>
          <c:spPr>
            <a:solidFill>
              <a:schemeClr val="accent6"/>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D165-4293-8176-00D9F91737C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Sheet1!$B$2</c:f>
              <c:numCache>
                <c:formatCode>General</c:formatCode>
                <c:ptCount val="1"/>
                <c:pt idx="0">
                  <c:v>94</c:v>
                </c:pt>
              </c:numCache>
            </c:numRef>
          </c:val>
          <c:extLst>
            <c:ext xmlns:c16="http://schemas.microsoft.com/office/drawing/2014/chart" uri="{C3380CC4-5D6E-409C-BE32-E72D297353CC}">
              <c16:uniqueId val="{00000000-D165-4293-8176-00D9F91737C5}"/>
            </c:ext>
          </c:extLst>
        </c:ser>
        <c:ser>
          <c:idx val="1"/>
          <c:order val="1"/>
          <c:tx>
            <c:strRef>
              <c:f>Sheet1!$C$1</c:f>
              <c:strCache>
                <c:ptCount val="1"/>
                <c:pt idx="0">
                  <c:v>SOF/VEL ± RBV</c:v>
                </c:pt>
              </c:strCache>
            </c:strRef>
          </c:tx>
          <c:spPr>
            <a:solidFill>
              <a:srgbClr val="0042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Sheet1!$C$2</c:f>
            </c:numRef>
          </c:val>
          <c:extLst>
            <c:ext xmlns:c16="http://schemas.microsoft.com/office/drawing/2014/chart" uri="{C3380CC4-5D6E-409C-BE32-E72D297353CC}">
              <c16:uniqueId val="{00000001-D165-4293-8176-00D9F91737C5}"/>
            </c:ext>
          </c:extLst>
        </c:ser>
        <c:dLbls>
          <c:showLegendKey val="0"/>
          <c:showVal val="0"/>
          <c:showCatName val="0"/>
          <c:showSerName val="0"/>
          <c:showPercent val="0"/>
          <c:showBubbleSize val="0"/>
        </c:dLbls>
        <c:gapWidth val="50"/>
        <c:axId val="214833024"/>
        <c:axId val="214834560"/>
      </c:barChart>
      <c:catAx>
        <c:axId val="214833024"/>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crossAx val="214834560"/>
        <c:crosses val="autoZero"/>
        <c:auto val="1"/>
        <c:lblAlgn val="ctr"/>
        <c:lblOffset val="100"/>
        <c:noMultiLvlLbl val="0"/>
      </c:catAx>
      <c:valAx>
        <c:axId val="214834560"/>
        <c:scaling>
          <c:orientation val="minMax"/>
          <c:max val="100"/>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SVR12 (PP), %</a:t>
                </a:r>
              </a:p>
            </c:rich>
          </c:tx>
          <c:layout>
            <c:manualLayout>
              <c:xMode val="edge"/>
              <c:yMode val="edge"/>
              <c:x val="5.5707760887961241E-2"/>
              <c:y val="0.30584743502467371"/>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483302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80554674066255"/>
          <c:y val="5.3752975188247232E-2"/>
          <c:w val="0.67569990063956997"/>
          <c:h val="0.90166339637452919"/>
        </c:manualLayout>
      </c:layout>
      <c:barChart>
        <c:barDir val="col"/>
        <c:grouping val="clustered"/>
        <c:varyColors val="0"/>
        <c:ser>
          <c:idx val="0"/>
          <c:order val="0"/>
          <c:tx>
            <c:strRef>
              <c:f>Sheet1!$B$1</c:f>
              <c:strCache>
                <c:ptCount val="1"/>
                <c:pt idx="0">
                  <c:v>SVR</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Sheet1!$B$2</c:f>
              <c:numCache>
                <c:formatCode>0%</c:formatCode>
                <c:ptCount val="1"/>
                <c:pt idx="0">
                  <c:v>0.96</c:v>
                </c:pt>
              </c:numCache>
            </c:numRef>
          </c:val>
          <c:extLst>
            <c:ext xmlns:c16="http://schemas.microsoft.com/office/drawing/2014/chart" uri="{C3380CC4-5D6E-409C-BE32-E72D297353CC}">
              <c16:uniqueId val="{00000000-FD99-4278-8D62-5DF244DA13AC}"/>
            </c:ext>
          </c:extLst>
        </c:ser>
        <c:ser>
          <c:idx val="1"/>
          <c:order val="1"/>
          <c:tx>
            <c:strRef>
              <c:f>Sheet1!$C$1</c:f>
              <c:strCache>
                <c:ptCount val="1"/>
                <c:pt idx="0">
                  <c:v>SOF/VEL ± RBV</c:v>
                </c:pt>
              </c:strCache>
            </c:strRef>
          </c:tx>
          <c:spPr>
            <a:solidFill>
              <a:srgbClr val="0042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Sheet1!$C$2</c:f>
            </c:numRef>
          </c:val>
          <c:extLst>
            <c:ext xmlns:c16="http://schemas.microsoft.com/office/drawing/2014/chart" uri="{C3380CC4-5D6E-409C-BE32-E72D297353CC}">
              <c16:uniqueId val="{00000001-FD99-4278-8D62-5DF244DA13AC}"/>
            </c:ext>
          </c:extLst>
        </c:ser>
        <c:dLbls>
          <c:showLegendKey val="0"/>
          <c:showVal val="0"/>
          <c:showCatName val="0"/>
          <c:showSerName val="0"/>
          <c:showPercent val="0"/>
          <c:showBubbleSize val="0"/>
        </c:dLbls>
        <c:gapWidth val="50"/>
        <c:axId val="214710528"/>
        <c:axId val="214724608"/>
      </c:barChart>
      <c:catAx>
        <c:axId val="21471052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crossAx val="214724608"/>
        <c:crosses val="autoZero"/>
        <c:auto val="1"/>
        <c:lblAlgn val="ctr"/>
        <c:lblOffset val="100"/>
        <c:noMultiLvlLbl val="0"/>
      </c:catAx>
      <c:valAx>
        <c:axId val="214724608"/>
        <c:scaling>
          <c:orientation val="minMax"/>
          <c:max val="1"/>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SVR12 (ITT), %</a:t>
                </a:r>
              </a:p>
            </c:rich>
          </c:tx>
          <c:layout>
            <c:manualLayout>
              <c:xMode val="edge"/>
              <c:yMode val="edge"/>
              <c:x val="3.2496193851310723E-2"/>
              <c:y val="0.2912650147349865"/>
            </c:manualLayout>
          </c:layout>
          <c:overlay val="0"/>
          <c:spPr>
            <a:noFill/>
            <a:ln>
              <a:noFill/>
            </a:ln>
            <a:effectLst/>
          </c:spPr>
        </c:title>
        <c:numFmt formatCode="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4710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latin typeface="+mn-lt"/>
              </a:rPr>
              <a:t>Care Cascade</a:t>
            </a:r>
          </a:p>
        </c:rich>
      </c:tx>
      <c:layout>
        <c:manualLayout>
          <c:xMode val="edge"/>
          <c:yMode val="edge"/>
          <c:x val="0.42374013822322626"/>
          <c:y val="4.6788503438402384E-3"/>
        </c:manualLayout>
      </c:layout>
      <c:overlay val="0"/>
      <c:spPr>
        <a:noFill/>
        <a:ln>
          <a:noFill/>
        </a:ln>
        <a:effectLst/>
      </c:spPr>
    </c:title>
    <c:autoTitleDeleted val="0"/>
    <c:plotArea>
      <c:layout>
        <c:manualLayout>
          <c:layoutTarget val="inner"/>
          <c:xMode val="edge"/>
          <c:yMode val="edge"/>
          <c:x val="0.15460072560155957"/>
          <c:y val="0.12133401023157731"/>
          <c:w val="0.81467469332601394"/>
          <c:h val="0.69832683647496485"/>
        </c:manualLayout>
      </c:layout>
      <c:barChart>
        <c:barDir val="col"/>
        <c:grouping val="percentStacked"/>
        <c:varyColors val="0"/>
        <c:ser>
          <c:idx val="0"/>
          <c:order val="0"/>
          <c:tx>
            <c:strRef>
              <c:f>Sheet1!$B$1</c:f>
              <c:strCache>
                <c:ptCount val="1"/>
                <c:pt idx="0">
                  <c:v>Cured</c:v>
                </c:pt>
              </c:strCache>
            </c:strRef>
          </c:tx>
          <c:spPr>
            <a:solidFill>
              <a:schemeClr val="accent2">
                <a:lumMod val="40000"/>
                <a:lumOff val="60000"/>
              </a:schemeClr>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F3AC-F944-89E3-7C4F4D5E28F1}"/>
              </c:ext>
            </c:extLst>
          </c:dPt>
          <c:dLbls>
            <c:dLbl>
              <c:idx val="0"/>
              <c:tx>
                <c:rich>
                  <a:bodyPr/>
                  <a:lstStyle/>
                  <a:p>
                    <a:r>
                      <a:rPr lang="en-US" sz="900" dirty="0"/>
                      <a:t>Cured</a:t>
                    </a:r>
                    <a:r>
                      <a:rPr lang="en-US" sz="900" baseline="0" dirty="0"/>
                      <a:t>=78</a:t>
                    </a:r>
                    <a:endParaRPr lang="en-US" sz="10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F944-89E3-7C4F4D5E28F1}"/>
                </c:ext>
              </c:extLst>
            </c:dLbl>
            <c:dLbl>
              <c:idx val="1"/>
              <c:tx>
                <c:rich>
                  <a:bodyPr/>
                  <a:lstStyle/>
                  <a:p>
                    <a:r>
                      <a:rPr lang="en-US" sz="900" dirty="0"/>
                      <a:t>Cured=35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AC-F944-89E3-7C4F4D5E28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Pharmacy-Led</c:v>
                </c:pt>
                <c:pt idx="1">
                  <c:v>Conventional</c:v>
                </c:pt>
              </c:strCache>
            </c:strRef>
          </c:cat>
          <c:val>
            <c:numRef>
              <c:f>Sheet1!$B$2:$B$3</c:f>
              <c:numCache>
                <c:formatCode>General</c:formatCode>
                <c:ptCount val="2"/>
                <c:pt idx="0">
                  <c:v>51</c:v>
                </c:pt>
                <c:pt idx="1">
                  <c:v>35</c:v>
                </c:pt>
              </c:numCache>
            </c:numRef>
          </c:val>
          <c:extLst>
            <c:ext xmlns:c16="http://schemas.microsoft.com/office/drawing/2014/chart" uri="{C3380CC4-5D6E-409C-BE32-E72D297353CC}">
              <c16:uniqueId val="{00000000-C200-42E5-ADC0-60CD21DD8B4E}"/>
            </c:ext>
          </c:extLst>
        </c:ser>
        <c:ser>
          <c:idx val="1"/>
          <c:order val="1"/>
          <c:tx>
            <c:strRef>
              <c:f>Sheet1!$C$1</c:f>
              <c:strCache>
                <c:ptCount val="1"/>
                <c:pt idx="0">
                  <c:v>Initiated DAAs</c:v>
                </c:pt>
              </c:strCache>
            </c:strRef>
          </c:tx>
          <c:spPr>
            <a:solidFill>
              <a:schemeClr val="accent2">
                <a:lumMod val="60000"/>
                <a:lumOff val="40000"/>
              </a:schemeClr>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F3AC-F944-89E3-7C4F4D5E28F1}"/>
              </c:ext>
            </c:extLst>
          </c:dPt>
          <c:dLbls>
            <c:dLbl>
              <c:idx val="0"/>
              <c:tx>
                <c:rich>
                  <a:bodyPr/>
                  <a:lstStyle/>
                  <a:p>
                    <a:r>
                      <a:rPr lang="en-US" sz="900" dirty="0"/>
                      <a:t>Initiated</a:t>
                    </a:r>
                    <a:r>
                      <a:rPr lang="en-US" sz="900" baseline="0" dirty="0"/>
                      <a:t> DAA</a:t>
                    </a:r>
                    <a:r>
                      <a:rPr lang="en-US" sz="900" dirty="0"/>
                      <a:t>=98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AC-F944-89E3-7C4F4D5E28F1}"/>
                </c:ext>
              </c:extLst>
            </c:dLbl>
            <c:dLbl>
              <c:idx val="1"/>
              <c:tx>
                <c:rich>
                  <a:bodyPr/>
                  <a:lstStyle/>
                  <a:p>
                    <a:r>
                      <a:rPr lang="en-US" sz="900" dirty="0"/>
                      <a:t>Initiated</a:t>
                    </a:r>
                    <a:r>
                      <a:rPr lang="en-US" sz="900" baseline="0" dirty="0"/>
                      <a:t> DAA</a:t>
                    </a:r>
                    <a:r>
                      <a:rPr lang="en-US" sz="900" dirty="0"/>
                      <a:t>=45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AC-F944-89E3-7C4F4D5E28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Pharmacy-Led</c:v>
                </c:pt>
                <c:pt idx="1">
                  <c:v>Conventional</c:v>
                </c:pt>
              </c:strCache>
            </c:strRef>
          </c:cat>
          <c:val>
            <c:numRef>
              <c:f>Sheet1!$C$2:$C$3</c:f>
              <c:numCache>
                <c:formatCode>General</c:formatCode>
                <c:ptCount val="2"/>
                <c:pt idx="0">
                  <c:v>10</c:v>
                </c:pt>
                <c:pt idx="1">
                  <c:v>10</c:v>
                </c:pt>
              </c:numCache>
            </c:numRef>
          </c:val>
          <c:extLst>
            <c:ext xmlns:c16="http://schemas.microsoft.com/office/drawing/2014/chart" uri="{C3380CC4-5D6E-409C-BE32-E72D297353CC}">
              <c16:uniqueId val="{00000001-C200-42E5-ADC0-60CD21DD8B4E}"/>
            </c:ext>
          </c:extLst>
        </c:ser>
        <c:ser>
          <c:idx val="2"/>
          <c:order val="2"/>
          <c:tx>
            <c:strRef>
              <c:f>Sheet1!$D$1</c:f>
              <c:strCache>
                <c:ptCount val="1"/>
                <c:pt idx="0">
                  <c:v>HCV Positive</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7-F3AC-F944-89E3-7C4F4D5E28F1}"/>
              </c:ext>
            </c:extLst>
          </c:dPt>
          <c:dLbls>
            <c:dLbl>
              <c:idx val="0"/>
              <c:tx>
                <c:rich>
                  <a:bodyPr/>
                  <a:lstStyle/>
                  <a:p>
                    <a:r>
                      <a:rPr lang="en-US" sz="900" dirty="0"/>
                      <a:t>HCV</a:t>
                    </a:r>
                    <a:r>
                      <a:rPr lang="en-US" sz="900" baseline="0" dirty="0"/>
                      <a:t> positive =</a:t>
                    </a:r>
                    <a:r>
                      <a:rPr lang="en-US" sz="900" dirty="0"/>
                      <a:t>152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AC-F944-89E3-7C4F4D5E28F1}"/>
                </c:ext>
              </c:extLst>
            </c:dLbl>
            <c:dLbl>
              <c:idx val="1"/>
              <c:tx>
                <c:rich>
                  <a:bodyPr/>
                  <a:lstStyle/>
                  <a:p>
                    <a:r>
                      <a:rPr lang="en-US" sz="900" dirty="0"/>
                      <a:t>HCV</a:t>
                    </a:r>
                    <a:r>
                      <a:rPr lang="en-US" sz="900" baseline="0" dirty="0"/>
                      <a:t> positive </a:t>
                    </a:r>
                    <a:r>
                      <a:rPr lang="en-US" sz="900" dirty="0"/>
                      <a:t>=99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AC-F944-89E3-7C4F4D5E28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Pharmacy-Led</c:v>
                </c:pt>
                <c:pt idx="1">
                  <c:v>Conventional</c:v>
                </c:pt>
              </c:strCache>
            </c:strRef>
          </c:cat>
          <c:val>
            <c:numRef>
              <c:f>Sheet1!$D$2:$D$3</c:f>
              <c:numCache>
                <c:formatCode>General</c:formatCode>
                <c:ptCount val="2"/>
                <c:pt idx="0">
                  <c:v>39</c:v>
                </c:pt>
                <c:pt idx="1">
                  <c:v>55</c:v>
                </c:pt>
              </c:numCache>
            </c:numRef>
          </c:val>
          <c:extLst>
            <c:ext xmlns:c16="http://schemas.microsoft.com/office/drawing/2014/chart" uri="{C3380CC4-5D6E-409C-BE32-E72D297353CC}">
              <c16:uniqueId val="{00000003-C200-42E5-ADC0-60CD21DD8B4E}"/>
            </c:ext>
          </c:extLst>
        </c:ser>
        <c:dLbls>
          <c:dLblPos val="ctr"/>
          <c:showLegendKey val="0"/>
          <c:showVal val="1"/>
          <c:showCatName val="0"/>
          <c:showSerName val="0"/>
          <c:showPercent val="0"/>
          <c:showBubbleSize val="0"/>
        </c:dLbls>
        <c:gapWidth val="97"/>
        <c:overlap val="100"/>
        <c:axId val="214455040"/>
        <c:axId val="214456576"/>
      </c:barChart>
      <c:catAx>
        <c:axId val="2144550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214456576"/>
        <c:crosses val="autoZero"/>
        <c:auto val="1"/>
        <c:lblAlgn val="ctr"/>
        <c:lblOffset val="100"/>
        <c:noMultiLvlLbl val="0"/>
      </c:catAx>
      <c:valAx>
        <c:axId val="21445657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21445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46062992126E-2"/>
          <c:y val="0.28963360067285288"/>
          <c:w val="0.8940587270341207"/>
          <c:h val="0.42770588699820555"/>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2.0833333333333333E-3"/>
                  <c:y val="0.364380003393775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32-334C-8932-A5A371B1736D}"/>
                </c:ext>
              </c:extLst>
            </c:dLbl>
            <c:dLbl>
              <c:idx val="1"/>
              <c:layout>
                <c:manualLayout>
                  <c:x val="0"/>
                  <c:y val="0.156162858597332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32-334C-8932-A5A371B1736D}"/>
                </c:ext>
              </c:extLst>
            </c:dLbl>
            <c:dLbl>
              <c:idx val="2"/>
              <c:layout>
                <c:manualLayout>
                  <c:x val="0"/>
                  <c:y val="0.114519429638043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32-334C-8932-A5A371B1736D}"/>
                </c:ext>
              </c:extLst>
            </c:dLbl>
            <c:dLbl>
              <c:idx val="3"/>
              <c:layout>
                <c:manualLayout>
                  <c:x val="0"/>
                  <c:y val="0.10757885814482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32-334C-8932-A5A371B1736D}"/>
                </c:ext>
              </c:extLst>
            </c:dLbl>
            <c:spPr>
              <a:noFill/>
              <a:ln>
                <a:noFill/>
              </a:ln>
              <a:effectLst/>
            </c:spPr>
            <c:txPr>
              <a:bodyPr/>
              <a:lstStyle/>
              <a:p>
                <a:pPr>
                  <a:defRPr sz="12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HCV Ab positive</c:v>
                </c:pt>
                <c:pt idx="1">
                  <c:v>HCV RNA tested</c:v>
                </c:pt>
                <c:pt idx="2">
                  <c:v>HCV RNA positive</c:v>
                </c:pt>
                <c:pt idx="3">
                  <c:v>Started treatment</c:v>
                </c:pt>
              </c:strCache>
            </c:strRef>
          </c:cat>
          <c:val>
            <c:numRef>
              <c:f>Sheet1!$B$2:$B$5</c:f>
              <c:numCache>
                <c:formatCode>General</c:formatCode>
                <c:ptCount val="4"/>
                <c:pt idx="0">
                  <c:v>125</c:v>
                </c:pt>
                <c:pt idx="1">
                  <c:v>56</c:v>
                </c:pt>
                <c:pt idx="2">
                  <c:v>43</c:v>
                </c:pt>
                <c:pt idx="3">
                  <c:v>40</c:v>
                </c:pt>
              </c:numCache>
            </c:numRef>
          </c:val>
          <c:extLst>
            <c:ext xmlns:c16="http://schemas.microsoft.com/office/drawing/2014/chart" uri="{C3380CC4-5D6E-409C-BE32-E72D297353CC}">
              <c16:uniqueId val="{00000004-EA32-334C-8932-A5A371B1736D}"/>
            </c:ext>
          </c:extLst>
        </c:ser>
        <c:dLbls>
          <c:showLegendKey val="0"/>
          <c:showVal val="0"/>
          <c:showCatName val="0"/>
          <c:showSerName val="0"/>
          <c:showPercent val="0"/>
          <c:showBubbleSize val="0"/>
        </c:dLbls>
        <c:gapWidth val="150"/>
        <c:axId val="215469056"/>
        <c:axId val="215491328"/>
      </c:barChart>
      <c:catAx>
        <c:axId val="215469056"/>
        <c:scaling>
          <c:orientation val="minMax"/>
        </c:scaling>
        <c:delete val="0"/>
        <c:axPos val="b"/>
        <c:numFmt formatCode="General" sourceLinked="0"/>
        <c:majorTickMark val="out"/>
        <c:minorTickMark val="none"/>
        <c:tickLblPos val="nextTo"/>
        <c:txPr>
          <a:bodyPr/>
          <a:lstStyle/>
          <a:p>
            <a:pPr>
              <a:defRPr sz="1200"/>
            </a:pPr>
            <a:endParaRPr lang="de-DE"/>
          </a:p>
        </c:txPr>
        <c:crossAx val="215491328"/>
        <c:crosses val="autoZero"/>
        <c:auto val="1"/>
        <c:lblAlgn val="ctr"/>
        <c:lblOffset val="100"/>
        <c:noMultiLvlLbl val="0"/>
      </c:catAx>
      <c:valAx>
        <c:axId val="215491328"/>
        <c:scaling>
          <c:orientation val="minMax"/>
        </c:scaling>
        <c:delete val="0"/>
        <c:axPos val="l"/>
        <c:numFmt formatCode="General" sourceLinked="1"/>
        <c:majorTickMark val="out"/>
        <c:minorTickMark val="none"/>
        <c:tickLblPos val="nextTo"/>
        <c:txPr>
          <a:bodyPr/>
          <a:lstStyle/>
          <a:p>
            <a:pPr>
              <a:defRPr sz="1200"/>
            </a:pPr>
            <a:endParaRPr lang="de-DE"/>
          </a:p>
        </c:txPr>
        <c:crossAx val="215469056"/>
        <c:crosses val="autoZero"/>
        <c:crossBetween val="between"/>
      </c:valAx>
    </c:plotArea>
    <c:plotVisOnly val="1"/>
    <c:dispBlanksAs val="gap"/>
    <c:showDLblsOverMax val="0"/>
  </c:chart>
  <c:txPr>
    <a:bodyPr/>
    <a:lstStyle/>
    <a:p>
      <a:pPr>
        <a:defRPr sz="1800"/>
      </a:pPr>
      <a:endParaRPr lang="de-DE"/>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46062992126E-2"/>
          <c:y val="0.28963360067285288"/>
          <c:w val="0.8940587270341207"/>
          <c:h val="0.42770588699820555"/>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4.1666666666666857E-3"/>
                  <c:y val="0.35049886040734596"/>
                </c:manualLayout>
              </c:layout>
              <c:tx>
                <c:rich>
                  <a:bodyPr/>
                  <a:lstStyle/>
                  <a:p>
                    <a:r>
                      <a:rPr lang="en-US" dirty="0"/>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32-334C-8932-A5A371B1736D}"/>
                </c:ext>
              </c:extLst>
            </c:dLbl>
            <c:dLbl>
              <c:idx val="1"/>
              <c:layout>
                <c:manualLayout>
                  <c:x val="-2.0833333333333333E-3"/>
                  <c:y val="0.347028301409892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32-334C-8932-A5A371B1736D}"/>
                </c:ext>
              </c:extLst>
            </c:dLbl>
            <c:dLbl>
              <c:idx val="2"/>
              <c:layout>
                <c:manualLayout>
                  <c:x val="-4.1666666666665903E-3"/>
                  <c:y val="0.176984573076976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32-334C-8932-A5A371B1736D}"/>
                </c:ext>
              </c:extLst>
            </c:dLbl>
            <c:dLbl>
              <c:idx val="3"/>
              <c:layout>
                <c:manualLayout>
                  <c:x val="0"/>
                  <c:y val="0.156162858597332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32-334C-8932-A5A371B1736D}"/>
                </c:ext>
              </c:extLst>
            </c:dLbl>
            <c:spPr>
              <a:noFill/>
              <a:ln>
                <a:noFill/>
              </a:ln>
              <a:effectLst/>
            </c:spPr>
            <c:txPr>
              <a:bodyPr/>
              <a:lstStyle/>
              <a:p>
                <a:pPr>
                  <a:defRPr sz="12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Eligible patients</c:v>
                </c:pt>
                <c:pt idx="1">
                  <c:v>Attend test and treat session</c:v>
                </c:pt>
                <c:pt idx="2">
                  <c:v>HCV RNA positive</c:v>
                </c:pt>
                <c:pt idx="3">
                  <c:v>Started treatment</c:v>
                </c:pt>
              </c:strCache>
            </c:strRef>
          </c:cat>
          <c:val>
            <c:numRef>
              <c:f>Sheet1!$B$2:$B$5</c:f>
              <c:numCache>
                <c:formatCode>General</c:formatCode>
                <c:ptCount val="4"/>
                <c:pt idx="0">
                  <c:v>53</c:v>
                </c:pt>
                <c:pt idx="1">
                  <c:v>52</c:v>
                </c:pt>
                <c:pt idx="2">
                  <c:v>29</c:v>
                </c:pt>
                <c:pt idx="3">
                  <c:v>27</c:v>
                </c:pt>
              </c:numCache>
            </c:numRef>
          </c:val>
          <c:extLst>
            <c:ext xmlns:c16="http://schemas.microsoft.com/office/drawing/2014/chart" uri="{C3380CC4-5D6E-409C-BE32-E72D297353CC}">
              <c16:uniqueId val="{00000004-EA32-334C-8932-A5A371B1736D}"/>
            </c:ext>
          </c:extLst>
        </c:ser>
        <c:dLbls>
          <c:showLegendKey val="0"/>
          <c:showVal val="0"/>
          <c:showCatName val="0"/>
          <c:showSerName val="0"/>
          <c:showPercent val="0"/>
          <c:showBubbleSize val="0"/>
        </c:dLbls>
        <c:gapWidth val="150"/>
        <c:axId val="215223680"/>
        <c:axId val="215229568"/>
      </c:barChart>
      <c:catAx>
        <c:axId val="215223680"/>
        <c:scaling>
          <c:orientation val="minMax"/>
        </c:scaling>
        <c:delete val="0"/>
        <c:axPos val="b"/>
        <c:numFmt formatCode="General" sourceLinked="0"/>
        <c:majorTickMark val="out"/>
        <c:minorTickMark val="none"/>
        <c:tickLblPos val="nextTo"/>
        <c:txPr>
          <a:bodyPr/>
          <a:lstStyle/>
          <a:p>
            <a:pPr>
              <a:defRPr sz="1000"/>
            </a:pPr>
            <a:endParaRPr lang="de-DE"/>
          </a:p>
        </c:txPr>
        <c:crossAx val="215229568"/>
        <c:crosses val="autoZero"/>
        <c:auto val="1"/>
        <c:lblAlgn val="ctr"/>
        <c:lblOffset val="100"/>
        <c:noMultiLvlLbl val="0"/>
      </c:catAx>
      <c:valAx>
        <c:axId val="215229568"/>
        <c:scaling>
          <c:orientation val="minMax"/>
        </c:scaling>
        <c:delete val="0"/>
        <c:axPos val="l"/>
        <c:numFmt formatCode="General" sourceLinked="1"/>
        <c:majorTickMark val="out"/>
        <c:minorTickMark val="none"/>
        <c:tickLblPos val="nextTo"/>
        <c:txPr>
          <a:bodyPr/>
          <a:lstStyle/>
          <a:p>
            <a:pPr>
              <a:defRPr sz="1000"/>
            </a:pPr>
            <a:endParaRPr lang="de-DE"/>
          </a:p>
        </c:txPr>
        <c:crossAx val="21522368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62161077636654E-2"/>
          <c:y val="0.15979243202216933"/>
          <c:w val="0.93644829165003418"/>
          <c:h val="0.71832541095359537"/>
        </c:manualLayout>
      </c:layout>
      <c:barChart>
        <c:barDir val="col"/>
        <c:grouping val="clustered"/>
        <c:varyColors val="0"/>
        <c:ser>
          <c:idx val="1"/>
          <c:order val="0"/>
          <c:tx>
            <c:strRef>
              <c:f>Sheet1!$C$1</c:f>
              <c:strCache>
                <c:ptCount val="1"/>
                <c:pt idx="0">
                  <c:v>PP</c:v>
                </c:pt>
              </c:strCache>
            </c:strRef>
          </c:tx>
          <c:spPr>
            <a:solidFill>
              <a:srgbClr val="97BAFF"/>
            </a:solidFill>
            <a:ln w="9525" cap="flat" cmpd="sng" algn="ctr">
              <a:solidFill>
                <a:srgbClr val="97BAFF"/>
              </a:solidFill>
              <a:prstDash val="solid"/>
            </a:ln>
            <a:effectLst>
              <a:outerShdw blurRad="40000" dist="23000" dir="5400000" rotWithShape="0">
                <a:srgbClr val="000000">
                  <a:alpha val="35000"/>
                </a:srgbClr>
              </a:outerShdw>
            </a:effectLst>
            <a:scene3d>
              <a:camera prst="orthographicFront"/>
              <a:lightRig rig="threePt" dir="t"/>
            </a:scene3d>
            <a:sp3d>
              <a:bevelT/>
            </a:sp3d>
          </c:spPr>
          <c:invertIfNegative val="0"/>
          <c:dLbls>
            <c:dLbl>
              <c:idx val="0"/>
              <c:tx>
                <c:rich>
                  <a:bodyPr/>
                  <a:lstStyle/>
                  <a:p>
                    <a:r>
                      <a:rPr lang="en-US" sz="1200"/>
                      <a:t>99%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8-FA48-B849-36A89A02F79C}"/>
                </c:ext>
              </c:extLst>
            </c:dLbl>
            <c:dLbl>
              <c:idx val="1"/>
              <c:tx>
                <c:rich>
                  <a:bodyPr/>
                  <a:lstStyle/>
                  <a:p>
                    <a:r>
                      <a:rPr lang="en-US" sz="1200"/>
                      <a:t>99%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8-FA48-B849-36A89A02F79C}"/>
                </c:ext>
              </c:extLst>
            </c:dLbl>
            <c:dLbl>
              <c:idx val="2"/>
              <c:tx>
                <c:rich>
                  <a:bodyPr/>
                  <a:lstStyle/>
                  <a:p>
                    <a:r>
                      <a:rPr lang="en-US" sz="1200"/>
                      <a:t>98%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A8-FA48-B849-36A89A02F79C}"/>
                </c:ext>
              </c:extLst>
            </c:dLbl>
            <c:dLbl>
              <c:idx val="3"/>
              <c:tx>
                <c:rich>
                  <a:bodyPr/>
                  <a:lstStyle/>
                  <a:p>
                    <a:r>
                      <a:rPr lang="en-US" sz="1200"/>
                      <a:t>97%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A8-FA48-B849-36A89A02F79C}"/>
                </c:ext>
              </c:extLst>
            </c:dLbl>
            <c:dLbl>
              <c:idx val="4"/>
              <c:tx>
                <c:rich>
                  <a:bodyPr/>
                  <a:lstStyle/>
                  <a:p>
                    <a:r>
                      <a:rPr lang="en-US" sz="1200"/>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A8-FA48-B849-36A89A02F79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F0-F2</c:v>
                </c:pt>
                <c:pt idx="1">
                  <c:v>F3</c:v>
                </c:pt>
                <c:pt idx="2">
                  <c:v>F4</c:v>
                </c:pt>
                <c:pt idx="3">
                  <c:v>No cirrhosis, fibrosis stage unknown</c:v>
                </c:pt>
                <c:pt idx="4">
                  <c:v>Fibrosis stage unknown</c:v>
                </c:pt>
              </c:strCache>
            </c:strRef>
          </c:cat>
          <c:val>
            <c:numRef>
              <c:f>Sheet1!$C$2:$C$6</c:f>
              <c:numCache>
                <c:formatCode>0.0%</c:formatCode>
                <c:ptCount val="5"/>
                <c:pt idx="0">
                  <c:v>0.98899999999999999</c:v>
                </c:pt>
                <c:pt idx="1">
                  <c:v>0.98699999999999999</c:v>
                </c:pt>
                <c:pt idx="2">
                  <c:v>0.97599999999999998</c:v>
                </c:pt>
                <c:pt idx="3">
                  <c:v>0.97199999999999998</c:v>
                </c:pt>
                <c:pt idx="4">
                  <c:v>1</c:v>
                </c:pt>
              </c:numCache>
            </c:numRef>
          </c:val>
          <c:extLst>
            <c:ext xmlns:c16="http://schemas.microsoft.com/office/drawing/2014/chart" uri="{C3380CC4-5D6E-409C-BE32-E72D297353CC}">
              <c16:uniqueId val="{00000001-E9AE-4066-A788-2EC6996C27ED}"/>
            </c:ext>
          </c:extLst>
        </c:ser>
        <c:dLbls>
          <c:showLegendKey val="0"/>
          <c:showVal val="1"/>
          <c:showCatName val="0"/>
          <c:showSerName val="0"/>
          <c:showPercent val="0"/>
          <c:showBubbleSize val="0"/>
        </c:dLbls>
        <c:gapWidth val="75"/>
        <c:axId val="210709888"/>
        <c:axId val="210729216"/>
      </c:barChart>
      <c:catAx>
        <c:axId val="210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crossAx val="210729216"/>
        <c:crosses val="autoZero"/>
        <c:auto val="1"/>
        <c:lblAlgn val="ctr"/>
        <c:lblOffset val="100"/>
        <c:noMultiLvlLbl val="0"/>
      </c:catAx>
      <c:valAx>
        <c:axId val="210729216"/>
        <c:scaling>
          <c:orientation val="minMax"/>
          <c:max val="1"/>
          <c:min val="0"/>
        </c:scaling>
        <c:delete val="0"/>
        <c:axPos val="l"/>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2107098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4859715811385E-2"/>
          <c:y val="6.6003283263052881E-2"/>
          <c:w val="0.90657457688478593"/>
          <c:h val="0.78450170252706131"/>
        </c:manualLayout>
      </c:layout>
      <c:barChart>
        <c:barDir val="col"/>
        <c:grouping val="clustered"/>
        <c:varyColors val="0"/>
        <c:ser>
          <c:idx val="0"/>
          <c:order val="0"/>
          <c:tx>
            <c:strRef>
              <c:f>Sheet1!$B$1</c:f>
              <c:strCache>
                <c:ptCount val="1"/>
                <c:pt idx="0">
                  <c:v>PP</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E410-4C92-9202-E72EC01C2D8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Infected</c:v>
                </c:pt>
                <c:pt idx="1">
                  <c:v>Diagnosed</c:v>
                </c:pt>
                <c:pt idx="2">
                  <c:v>Linked to care</c:v>
                </c:pt>
                <c:pt idx="3">
                  <c:v>Initiated on treatment</c:v>
                </c:pt>
                <c:pt idx="4">
                  <c:v>Cured</c:v>
                </c:pt>
              </c:strCache>
            </c:strRef>
          </c:cat>
          <c:val>
            <c:numRef>
              <c:f>Sheet1!$B$2:$B$6</c:f>
              <c:numCache>
                <c:formatCode>General</c:formatCode>
                <c:ptCount val="5"/>
                <c:pt idx="0">
                  <c:v>800</c:v>
                </c:pt>
                <c:pt idx="1">
                  <c:v>741</c:v>
                </c:pt>
                <c:pt idx="2">
                  <c:v>720</c:v>
                </c:pt>
                <c:pt idx="3">
                  <c:v>703</c:v>
                </c:pt>
                <c:pt idx="4">
                  <c:v>633</c:v>
                </c:pt>
              </c:numCache>
            </c:numRef>
          </c:val>
          <c:extLst>
            <c:ext xmlns:c16="http://schemas.microsoft.com/office/drawing/2014/chart" uri="{C3380CC4-5D6E-409C-BE32-E72D297353CC}">
              <c16:uniqueId val="{00000002-E410-4C92-9202-E72EC01C2D81}"/>
            </c:ext>
          </c:extLst>
        </c:ser>
        <c:dLbls>
          <c:showLegendKey val="0"/>
          <c:showVal val="0"/>
          <c:showCatName val="0"/>
          <c:showSerName val="0"/>
          <c:showPercent val="0"/>
          <c:showBubbleSize val="0"/>
        </c:dLbls>
        <c:gapWidth val="100"/>
        <c:overlap val="-27"/>
        <c:axId val="215032960"/>
        <c:axId val="215034496"/>
      </c:barChart>
      <c:catAx>
        <c:axId val="21503296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crossAx val="215034496"/>
        <c:crosses val="autoZero"/>
        <c:auto val="1"/>
        <c:lblAlgn val="ctr"/>
        <c:lblOffset val="100"/>
        <c:noMultiLvlLbl val="0"/>
      </c:catAx>
      <c:valAx>
        <c:axId val="215034496"/>
        <c:scaling>
          <c:orientation val="minMax"/>
          <c:max val="100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rPr>
                  <a:t>Individuals</a:t>
                </a:r>
              </a:p>
            </c:rich>
          </c:tx>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5032960"/>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4444645315289"/>
          <c:y val="0.23497513834141109"/>
          <c:w val="0.81021229069109191"/>
          <c:h val="0.5873839872039996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0-707B-4665-B42F-002EDCDA88C6}"/>
              </c:ext>
            </c:extLst>
          </c:dPt>
          <c:dPt>
            <c:idx val="1"/>
            <c:invertIfNegative val="0"/>
            <c:bubble3D val="0"/>
            <c:extLst>
              <c:ext xmlns:c16="http://schemas.microsoft.com/office/drawing/2014/chart" uri="{C3380CC4-5D6E-409C-BE32-E72D297353CC}">
                <c16:uniqueId val="{00000002-707B-4665-B42F-002EDCDA88C6}"/>
              </c:ext>
            </c:extLst>
          </c:dPt>
          <c:dPt>
            <c:idx val="2"/>
            <c:invertIfNegative val="0"/>
            <c:bubble3D val="0"/>
            <c:extLst>
              <c:ext xmlns:c16="http://schemas.microsoft.com/office/drawing/2014/chart" uri="{C3380CC4-5D6E-409C-BE32-E72D297353CC}">
                <c16:uniqueId val="{00000004-707B-4665-B42F-002EDCDA88C6}"/>
              </c:ext>
            </c:extLst>
          </c:dPt>
          <c:dPt>
            <c:idx val="3"/>
            <c:invertIfNegative val="0"/>
            <c:bubble3D val="0"/>
            <c:extLst>
              <c:ext xmlns:c16="http://schemas.microsoft.com/office/drawing/2014/chart" uri="{C3380CC4-5D6E-409C-BE32-E72D297353CC}">
                <c16:uniqueId val="{00000006-707B-4665-B42F-002EDCDA88C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c:v>
                </c:pt>
                <c:pt idx="1">
                  <c:v>Yes</c:v>
                </c:pt>
              </c:strCache>
            </c:strRef>
          </c:cat>
          <c:val>
            <c:numRef>
              <c:f>Sheet1!$B$2:$B$3</c:f>
              <c:numCache>
                <c:formatCode>General</c:formatCode>
                <c:ptCount val="2"/>
                <c:pt idx="0">
                  <c:v>90</c:v>
                </c:pt>
                <c:pt idx="1">
                  <c:v>95</c:v>
                </c:pt>
              </c:numCache>
            </c:numRef>
          </c:val>
          <c:extLst>
            <c:ext xmlns:c16="http://schemas.microsoft.com/office/drawing/2014/chart" uri="{C3380CC4-5D6E-409C-BE32-E72D297353CC}">
              <c16:uniqueId val="{00000007-707B-4665-B42F-002EDCDA88C6}"/>
            </c:ext>
          </c:extLst>
        </c:ser>
        <c:dLbls>
          <c:showLegendKey val="0"/>
          <c:showVal val="0"/>
          <c:showCatName val="0"/>
          <c:showSerName val="0"/>
          <c:showPercent val="0"/>
          <c:showBubbleSize val="0"/>
        </c:dLbls>
        <c:gapWidth val="75"/>
        <c:overlap val="-27"/>
        <c:axId val="215317504"/>
        <c:axId val="215331584"/>
      </c:barChart>
      <c:catAx>
        <c:axId val="21531750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e-DE"/>
          </a:p>
        </c:txPr>
        <c:crossAx val="215331584"/>
        <c:crosses val="autoZero"/>
        <c:auto val="1"/>
        <c:lblAlgn val="ctr"/>
        <c:lblOffset val="100"/>
        <c:noMultiLvlLbl val="0"/>
      </c:catAx>
      <c:valAx>
        <c:axId val="215331584"/>
        <c:scaling>
          <c:orientation val="minMax"/>
          <c:max val="1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SVR12, %</a:t>
                </a:r>
              </a:p>
            </c:rich>
          </c:tx>
          <c:layout>
            <c:manualLayout>
              <c:xMode val="edge"/>
              <c:yMode val="edge"/>
              <c:x val="2.6841791996028829E-3"/>
              <c:y val="0.37881737885170891"/>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153175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09592181234048"/>
          <c:y val="7.5921577137303492E-2"/>
          <c:w val="0.81046120624793982"/>
          <c:h val="0.76553391250348446"/>
        </c:manualLayout>
      </c:layout>
      <c:barChart>
        <c:barDir val="bar"/>
        <c:grouping val="clustered"/>
        <c:varyColors val="0"/>
        <c:ser>
          <c:idx val="0"/>
          <c:order val="0"/>
          <c:tx>
            <c:strRef>
              <c:f>Sheet1!$B$1</c:f>
              <c:strCache>
                <c:ptCount val="1"/>
                <c:pt idx="0">
                  <c:v>Year of Elimination</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24-4831-42D5-90C2-7DC5431C158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23-4831-42D5-90C2-7DC5431C158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22-4831-42D5-90C2-7DC5431C158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21-4831-42D5-90C2-7DC5431C158E}"/>
              </c:ext>
            </c:extLst>
          </c:dPt>
          <c:dPt>
            <c:idx val="6"/>
            <c:invertIfNegative val="0"/>
            <c:bubble3D val="0"/>
            <c:spPr>
              <a:solidFill>
                <a:schemeClr val="accent5"/>
              </a:solidFill>
              <a:ln>
                <a:noFill/>
              </a:ln>
              <a:effectLst/>
            </c:spPr>
            <c:extLst>
              <c:ext xmlns:c16="http://schemas.microsoft.com/office/drawing/2014/chart" uri="{C3380CC4-5D6E-409C-BE32-E72D297353CC}">
                <c16:uniqueId val="{00000020-4831-42D5-90C2-7DC5431C158E}"/>
              </c:ext>
            </c:extLst>
          </c:dPt>
          <c:dPt>
            <c:idx val="7"/>
            <c:invertIfNegative val="0"/>
            <c:bubble3D val="0"/>
            <c:spPr>
              <a:solidFill>
                <a:schemeClr val="accent5"/>
              </a:solidFill>
              <a:ln>
                <a:noFill/>
              </a:ln>
              <a:effectLst/>
            </c:spPr>
            <c:extLst>
              <c:ext xmlns:c16="http://schemas.microsoft.com/office/drawing/2014/chart" uri="{C3380CC4-5D6E-409C-BE32-E72D297353CC}">
                <c16:uniqueId val="{0000001F-4831-42D5-90C2-7DC5431C158E}"/>
              </c:ext>
            </c:extLst>
          </c:dPt>
          <c:dPt>
            <c:idx val="8"/>
            <c:invertIfNegative val="0"/>
            <c:bubble3D val="0"/>
            <c:spPr>
              <a:solidFill>
                <a:schemeClr val="accent5"/>
              </a:solidFill>
              <a:ln>
                <a:noFill/>
              </a:ln>
              <a:effectLst/>
            </c:spPr>
            <c:extLst>
              <c:ext xmlns:c16="http://schemas.microsoft.com/office/drawing/2014/chart" uri="{C3380CC4-5D6E-409C-BE32-E72D297353CC}">
                <c16:uniqueId val="{0000002A-5B2A-457C-B9C6-E9B06FBC2F20}"/>
              </c:ext>
            </c:extLst>
          </c:dPt>
          <c:dPt>
            <c:idx val="9"/>
            <c:invertIfNegative val="0"/>
            <c:bubble3D val="0"/>
            <c:spPr>
              <a:solidFill>
                <a:schemeClr val="accent5"/>
              </a:solidFill>
              <a:ln>
                <a:noFill/>
              </a:ln>
              <a:effectLst/>
            </c:spPr>
            <c:extLst>
              <c:ext xmlns:c16="http://schemas.microsoft.com/office/drawing/2014/chart" uri="{C3380CC4-5D6E-409C-BE32-E72D297353CC}">
                <c16:uniqueId val="{0000002B-5B2A-457C-B9C6-E9B06FBC2F20}"/>
              </c:ext>
            </c:extLst>
          </c:dPt>
          <c:dPt>
            <c:idx val="30"/>
            <c:invertIfNegative val="0"/>
            <c:bubble3D val="0"/>
            <c:spPr>
              <a:solidFill>
                <a:schemeClr val="accent4"/>
              </a:solidFill>
              <a:ln>
                <a:noFill/>
              </a:ln>
              <a:effectLst/>
            </c:spPr>
            <c:extLst>
              <c:ext xmlns:c16="http://schemas.microsoft.com/office/drawing/2014/chart" uri="{C3380CC4-5D6E-409C-BE32-E72D297353CC}">
                <c16:uniqueId val="{00000001-4831-42D5-90C2-7DC5431C158E}"/>
              </c:ext>
            </c:extLst>
          </c:dPt>
          <c:dPt>
            <c:idx val="31"/>
            <c:invertIfNegative val="0"/>
            <c:bubble3D val="0"/>
            <c:spPr>
              <a:solidFill>
                <a:schemeClr val="accent4"/>
              </a:solidFill>
              <a:ln>
                <a:noFill/>
              </a:ln>
              <a:effectLst/>
            </c:spPr>
            <c:extLst>
              <c:ext xmlns:c16="http://schemas.microsoft.com/office/drawing/2014/chart" uri="{C3380CC4-5D6E-409C-BE32-E72D297353CC}">
                <c16:uniqueId val="{00000003-4831-42D5-90C2-7DC5431C158E}"/>
              </c:ext>
            </c:extLst>
          </c:dPt>
          <c:dPt>
            <c:idx val="32"/>
            <c:invertIfNegative val="0"/>
            <c:bubble3D val="0"/>
            <c:spPr>
              <a:solidFill>
                <a:schemeClr val="accent4"/>
              </a:solidFill>
              <a:ln>
                <a:noFill/>
              </a:ln>
              <a:effectLst/>
            </c:spPr>
            <c:extLst>
              <c:ext xmlns:c16="http://schemas.microsoft.com/office/drawing/2014/chart" uri="{C3380CC4-5D6E-409C-BE32-E72D297353CC}">
                <c16:uniqueId val="{00000005-4831-42D5-90C2-7DC5431C158E}"/>
              </c:ext>
            </c:extLst>
          </c:dPt>
          <c:dPt>
            <c:idx val="33"/>
            <c:invertIfNegative val="0"/>
            <c:bubble3D val="0"/>
            <c:spPr>
              <a:solidFill>
                <a:schemeClr val="accent6"/>
              </a:solidFill>
              <a:ln>
                <a:noFill/>
              </a:ln>
              <a:effectLst/>
            </c:spPr>
            <c:extLst>
              <c:ext xmlns:c16="http://schemas.microsoft.com/office/drawing/2014/chart" uri="{C3380CC4-5D6E-409C-BE32-E72D297353CC}">
                <c16:uniqueId val="{00000007-4831-42D5-90C2-7DC5431C158E}"/>
              </c:ext>
            </c:extLst>
          </c:dPt>
          <c:dPt>
            <c:idx val="34"/>
            <c:invertIfNegative val="0"/>
            <c:bubble3D val="0"/>
            <c:spPr>
              <a:solidFill>
                <a:schemeClr val="accent6"/>
              </a:solidFill>
              <a:ln>
                <a:noFill/>
              </a:ln>
              <a:effectLst/>
            </c:spPr>
            <c:extLst>
              <c:ext xmlns:c16="http://schemas.microsoft.com/office/drawing/2014/chart" uri="{C3380CC4-5D6E-409C-BE32-E72D297353CC}">
                <c16:uniqueId val="{00000009-4831-42D5-90C2-7DC5431C158E}"/>
              </c:ext>
            </c:extLst>
          </c:dPt>
          <c:dPt>
            <c:idx val="35"/>
            <c:invertIfNegative val="0"/>
            <c:bubble3D val="0"/>
            <c:spPr>
              <a:solidFill>
                <a:schemeClr val="accent6"/>
              </a:solidFill>
              <a:ln>
                <a:noFill/>
              </a:ln>
              <a:effectLst/>
            </c:spPr>
            <c:extLst>
              <c:ext xmlns:c16="http://schemas.microsoft.com/office/drawing/2014/chart" uri="{C3380CC4-5D6E-409C-BE32-E72D297353CC}">
                <c16:uniqueId val="{0000000B-4831-42D5-90C2-7DC5431C158E}"/>
              </c:ext>
            </c:extLst>
          </c:dPt>
          <c:dPt>
            <c:idx val="36"/>
            <c:invertIfNegative val="0"/>
            <c:bubble3D val="0"/>
            <c:spPr>
              <a:solidFill>
                <a:schemeClr val="accent5"/>
              </a:solidFill>
              <a:ln>
                <a:noFill/>
              </a:ln>
              <a:effectLst/>
            </c:spPr>
            <c:extLst>
              <c:ext xmlns:c16="http://schemas.microsoft.com/office/drawing/2014/chart" uri="{C3380CC4-5D6E-409C-BE32-E72D297353CC}">
                <c16:uniqueId val="{0000000D-4831-42D5-90C2-7DC5431C158E}"/>
              </c:ext>
            </c:extLst>
          </c:dPt>
          <c:dPt>
            <c:idx val="37"/>
            <c:invertIfNegative val="0"/>
            <c:bubble3D val="0"/>
            <c:spPr>
              <a:solidFill>
                <a:schemeClr val="accent5"/>
              </a:solidFill>
              <a:ln>
                <a:noFill/>
              </a:ln>
              <a:effectLst/>
            </c:spPr>
            <c:extLst>
              <c:ext xmlns:c16="http://schemas.microsoft.com/office/drawing/2014/chart" uri="{C3380CC4-5D6E-409C-BE32-E72D297353CC}">
                <c16:uniqueId val="{0000000F-4831-42D5-90C2-7DC5431C158E}"/>
              </c:ext>
            </c:extLst>
          </c:dPt>
          <c:dPt>
            <c:idx val="38"/>
            <c:invertIfNegative val="0"/>
            <c:bubble3D val="0"/>
            <c:spPr>
              <a:solidFill>
                <a:schemeClr val="accent5"/>
              </a:solidFill>
              <a:ln>
                <a:noFill/>
              </a:ln>
              <a:effectLst/>
            </c:spPr>
            <c:extLst>
              <c:ext xmlns:c16="http://schemas.microsoft.com/office/drawing/2014/chart" uri="{C3380CC4-5D6E-409C-BE32-E72D297353CC}">
                <c16:uniqueId val="{00000011-4831-42D5-90C2-7DC5431C158E}"/>
              </c:ext>
            </c:extLst>
          </c:dPt>
          <c:dPt>
            <c:idx val="39"/>
            <c:invertIfNegative val="0"/>
            <c:bubble3D val="0"/>
            <c:spPr>
              <a:solidFill>
                <a:schemeClr val="accent5"/>
              </a:solidFill>
              <a:ln>
                <a:noFill/>
              </a:ln>
              <a:effectLst/>
            </c:spPr>
            <c:extLst>
              <c:ext xmlns:c16="http://schemas.microsoft.com/office/drawing/2014/chart" uri="{C3380CC4-5D6E-409C-BE32-E72D297353CC}">
                <c16:uniqueId val="{00000013-4831-42D5-90C2-7DC5431C158E}"/>
              </c:ext>
            </c:extLst>
          </c:dPt>
          <c:dPt>
            <c:idx val="40"/>
            <c:invertIfNegative val="0"/>
            <c:bubble3D val="0"/>
            <c:spPr>
              <a:solidFill>
                <a:schemeClr val="accent5"/>
              </a:solidFill>
              <a:ln>
                <a:noFill/>
              </a:ln>
              <a:effectLst/>
            </c:spPr>
            <c:extLst>
              <c:ext xmlns:c16="http://schemas.microsoft.com/office/drawing/2014/chart" uri="{C3380CC4-5D6E-409C-BE32-E72D297353CC}">
                <c16:uniqueId val="{00000015-4831-42D5-90C2-7DC5431C158E}"/>
              </c:ext>
            </c:extLst>
          </c:dPt>
          <c:dPt>
            <c:idx val="41"/>
            <c:invertIfNegative val="0"/>
            <c:bubble3D val="0"/>
            <c:spPr>
              <a:solidFill>
                <a:schemeClr val="accent5"/>
              </a:solidFill>
              <a:ln>
                <a:noFill/>
              </a:ln>
              <a:effectLst/>
            </c:spPr>
            <c:extLst>
              <c:ext xmlns:c16="http://schemas.microsoft.com/office/drawing/2014/chart" uri="{C3380CC4-5D6E-409C-BE32-E72D297353CC}">
                <c16:uniqueId val="{00000017-4831-42D5-90C2-7DC5431C158E}"/>
              </c:ext>
            </c:extLst>
          </c:dPt>
          <c:dPt>
            <c:idx val="42"/>
            <c:invertIfNegative val="0"/>
            <c:bubble3D val="0"/>
            <c:spPr>
              <a:solidFill>
                <a:schemeClr val="accent5"/>
              </a:solidFill>
              <a:ln>
                <a:noFill/>
              </a:ln>
              <a:effectLst/>
            </c:spPr>
            <c:extLst>
              <c:ext xmlns:c16="http://schemas.microsoft.com/office/drawing/2014/chart" uri="{C3380CC4-5D6E-409C-BE32-E72D297353CC}">
                <c16:uniqueId val="{00000019-4831-42D5-90C2-7DC5431C158E}"/>
              </c:ext>
            </c:extLst>
          </c:dPt>
          <c:dPt>
            <c:idx val="43"/>
            <c:invertIfNegative val="0"/>
            <c:bubble3D val="0"/>
            <c:spPr>
              <a:solidFill>
                <a:schemeClr val="accent5"/>
              </a:solidFill>
              <a:ln>
                <a:noFill/>
              </a:ln>
              <a:effectLst/>
            </c:spPr>
            <c:extLst>
              <c:ext xmlns:c16="http://schemas.microsoft.com/office/drawing/2014/chart" uri="{C3380CC4-5D6E-409C-BE32-E72D297353CC}">
                <c16:uniqueId val="{0000001B-4831-42D5-90C2-7DC5431C158E}"/>
              </c:ext>
            </c:extLst>
          </c:dPt>
          <c:dPt>
            <c:idx val="44"/>
            <c:invertIfNegative val="0"/>
            <c:bubble3D val="0"/>
            <c:spPr>
              <a:solidFill>
                <a:schemeClr val="accent5"/>
              </a:solidFill>
              <a:ln>
                <a:noFill/>
              </a:ln>
              <a:effectLst/>
            </c:spPr>
            <c:extLst>
              <c:ext xmlns:c16="http://schemas.microsoft.com/office/drawing/2014/chart" uri="{C3380CC4-5D6E-409C-BE32-E72D297353CC}">
                <c16:uniqueId val="{0000001D-4831-42D5-90C2-7DC5431C158E}"/>
              </c:ext>
            </c:extLst>
          </c:dPt>
          <c:cat>
            <c:strRef>
              <c:f>Sheet1!$A$2:$A$11</c:f>
              <c:strCache>
                <c:ptCount val="10"/>
                <c:pt idx="0">
                  <c:v>United States</c:v>
                </c:pt>
                <c:pt idx="1">
                  <c:v>Canada</c:v>
                </c:pt>
                <c:pt idx="2">
                  <c:v>Germany</c:v>
                </c:pt>
                <c:pt idx="3">
                  <c:v>South Korea</c:v>
                </c:pt>
                <c:pt idx="4">
                  <c:v>United Kingdom</c:v>
                </c:pt>
                <c:pt idx="5">
                  <c:v>Italy</c:v>
                </c:pt>
                <c:pt idx="6">
                  <c:v>Australia</c:v>
                </c:pt>
                <c:pt idx="7">
                  <c:v>Japan</c:v>
                </c:pt>
                <c:pt idx="8">
                  <c:v>France</c:v>
                </c:pt>
                <c:pt idx="9">
                  <c:v>Spain</c:v>
                </c:pt>
              </c:strCache>
            </c:strRef>
          </c:cat>
          <c:val>
            <c:numRef>
              <c:f>Sheet1!$B$2:$B$11</c:f>
              <c:numCache>
                <c:formatCode>General</c:formatCode>
                <c:ptCount val="10"/>
                <c:pt idx="0">
                  <c:v>2050</c:v>
                </c:pt>
                <c:pt idx="1">
                  <c:v>2050</c:v>
                </c:pt>
                <c:pt idx="2">
                  <c:v>2031</c:v>
                </c:pt>
                <c:pt idx="3">
                  <c:v>2030</c:v>
                </c:pt>
                <c:pt idx="4">
                  <c:v>2029</c:v>
                </c:pt>
                <c:pt idx="5">
                  <c:v>2029</c:v>
                </c:pt>
                <c:pt idx="6">
                  <c:v>2026</c:v>
                </c:pt>
                <c:pt idx="7">
                  <c:v>2026</c:v>
                </c:pt>
                <c:pt idx="8">
                  <c:v>2025</c:v>
                </c:pt>
                <c:pt idx="9">
                  <c:v>2024</c:v>
                </c:pt>
              </c:numCache>
            </c:numRef>
          </c:val>
          <c:extLst>
            <c:ext xmlns:c16="http://schemas.microsoft.com/office/drawing/2014/chart" uri="{C3380CC4-5D6E-409C-BE32-E72D297353CC}">
              <c16:uniqueId val="{0000001E-4831-42D5-90C2-7DC5431C158E}"/>
            </c:ext>
          </c:extLst>
        </c:ser>
        <c:dLbls>
          <c:showLegendKey val="0"/>
          <c:showVal val="0"/>
          <c:showCatName val="0"/>
          <c:showSerName val="0"/>
          <c:showPercent val="0"/>
          <c:showBubbleSize val="0"/>
        </c:dLbls>
        <c:gapWidth val="85"/>
        <c:axId val="216743296"/>
        <c:axId val="216745088"/>
      </c:barChart>
      <c:catAx>
        <c:axId val="21674329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6745088"/>
        <c:crosses val="autoZero"/>
        <c:auto val="1"/>
        <c:lblAlgn val="ctr"/>
        <c:lblOffset val="100"/>
        <c:noMultiLvlLbl val="0"/>
      </c:catAx>
      <c:valAx>
        <c:axId val="216745088"/>
        <c:scaling>
          <c:orientation val="minMax"/>
          <c:max val="2050"/>
          <c:min val="2020"/>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de-DE"/>
          </a:p>
        </c:txPr>
        <c:crossAx val="21674329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de-DE"/>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2901803181288"/>
          <c:y val="0.15836191565628108"/>
          <c:w val="0.60891181173106368"/>
          <c:h val="0.71204937400952062"/>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SVR12</c:v>
                </c:pt>
              </c:strCache>
            </c:strRef>
          </c:cat>
          <c:val>
            <c:numRef>
              <c:f>Sheet1!$B$2</c:f>
              <c:numCache>
                <c:formatCode>General</c:formatCode>
                <c:ptCount val="1"/>
                <c:pt idx="0">
                  <c:v>97</c:v>
                </c:pt>
              </c:numCache>
            </c:numRef>
          </c:val>
          <c:extLst>
            <c:ext xmlns:c16="http://schemas.microsoft.com/office/drawing/2014/chart" uri="{C3380CC4-5D6E-409C-BE32-E72D297353CC}">
              <c16:uniqueId val="{00000000-0952-674B-BC00-1EBAC0387826}"/>
            </c:ext>
          </c:extLst>
        </c:ser>
        <c:dLbls>
          <c:showLegendKey val="0"/>
          <c:showVal val="0"/>
          <c:showCatName val="0"/>
          <c:showSerName val="0"/>
          <c:showPercent val="0"/>
          <c:showBubbleSize val="0"/>
        </c:dLbls>
        <c:gapWidth val="75"/>
        <c:overlap val="-25"/>
        <c:axId val="216387968"/>
        <c:axId val="216389504"/>
      </c:barChart>
      <c:catAx>
        <c:axId val="216387968"/>
        <c:scaling>
          <c:orientation val="minMax"/>
        </c:scaling>
        <c:delete val="0"/>
        <c:axPos val="b"/>
        <c:numFmt formatCode="General" sourceLinked="0"/>
        <c:majorTickMark val="none"/>
        <c:minorTickMark val="none"/>
        <c:tickLblPos val="nextTo"/>
        <c:txPr>
          <a:bodyPr/>
          <a:lstStyle/>
          <a:p>
            <a:pPr>
              <a:defRPr sz="1100"/>
            </a:pPr>
            <a:endParaRPr lang="de-DE"/>
          </a:p>
        </c:txPr>
        <c:crossAx val="216389504"/>
        <c:crosses val="autoZero"/>
        <c:auto val="1"/>
        <c:lblAlgn val="ctr"/>
        <c:lblOffset val="100"/>
        <c:noMultiLvlLbl val="0"/>
      </c:catAx>
      <c:valAx>
        <c:axId val="216389504"/>
        <c:scaling>
          <c:orientation val="minMax"/>
          <c:max val="100"/>
          <c:min val="0"/>
        </c:scaling>
        <c:delete val="0"/>
        <c:axPos val="l"/>
        <c:numFmt formatCode="General" sourceLinked="1"/>
        <c:majorTickMark val="none"/>
        <c:minorTickMark val="none"/>
        <c:tickLblPos val="nextTo"/>
        <c:spPr>
          <a:ln w="9525">
            <a:noFill/>
          </a:ln>
        </c:spPr>
        <c:txPr>
          <a:bodyPr/>
          <a:lstStyle/>
          <a:p>
            <a:pPr>
              <a:defRPr sz="1200"/>
            </a:pPr>
            <a:endParaRPr lang="de-DE"/>
          </a:p>
        </c:txPr>
        <c:crossAx val="216387968"/>
        <c:crosses val="autoZero"/>
        <c:crossBetween val="between"/>
        <c:majorUnit val="20"/>
        <c:minorUnit val="4"/>
      </c:valAx>
      <c:spPr>
        <a:noFill/>
        <a:ln w="25400">
          <a:noFill/>
        </a:ln>
      </c:spPr>
    </c:plotArea>
    <c:plotVisOnly val="1"/>
    <c:dispBlanksAs val="gap"/>
    <c:showDLblsOverMax val="0"/>
  </c:chart>
  <c:spPr>
    <a:noFill/>
  </c:spPr>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05332455026482"/>
          <c:y val="8.2590780738462544E-2"/>
          <c:w val="0.72794667544973513"/>
          <c:h val="0.81052003071431011"/>
        </c:manualLayout>
      </c:layout>
      <c:barChart>
        <c:barDir val="col"/>
        <c:grouping val="clustered"/>
        <c:varyColors val="0"/>
        <c:ser>
          <c:idx val="0"/>
          <c:order val="0"/>
          <c:tx>
            <c:strRef>
              <c:f>Sheet1!$B$1</c:f>
              <c:strCache>
                <c:ptCount val="1"/>
                <c:pt idx="0">
                  <c:v>Series 1</c:v>
                </c:pt>
              </c:strCache>
            </c:strRef>
          </c:tx>
          <c:spPr>
            <a:solidFill>
              <a:srgbClr val="FED96F"/>
            </a:solidFill>
            <a:ln>
              <a:noFill/>
            </a:ln>
            <a:effectLst/>
          </c:spPr>
          <c:invertIfNegative val="0"/>
          <c:dPt>
            <c:idx val="0"/>
            <c:invertIfNegative val="0"/>
            <c:bubble3D val="0"/>
            <c:extLst>
              <c:ext xmlns:c16="http://schemas.microsoft.com/office/drawing/2014/chart" uri="{C3380CC4-5D6E-409C-BE32-E72D297353CC}">
                <c16:uniqueId val="{00000003-34E2-441D-8BA3-CDE11DEC0F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GT1</c:v>
                </c:pt>
                <c:pt idx="2">
                  <c:v>GT2</c:v>
                </c:pt>
                <c:pt idx="3">
                  <c:v>GT3</c:v>
                </c:pt>
                <c:pt idx="4">
                  <c:v>GT4</c:v>
                </c:pt>
                <c:pt idx="5">
                  <c:v>GT5</c:v>
                </c:pt>
                <c:pt idx="6">
                  <c:v>GT6</c:v>
                </c:pt>
              </c:strCache>
            </c:strRef>
          </c:cat>
          <c:val>
            <c:numRef>
              <c:f>Sheet1!$B$2:$B$8</c:f>
              <c:numCache>
                <c:formatCode>General</c:formatCode>
                <c:ptCount val="7"/>
                <c:pt idx="0">
                  <c:v>98.6</c:v>
                </c:pt>
                <c:pt idx="1">
                  <c:v>99.3</c:v>
                </c:pt>
                <c:pt idx="2">
                  <c:v>100</c:v>
                </c:pt>
                <c:pt idx="3">
                  <c:v>94.1</c:v>
                </c:pt>
                <c:pt idx="4">
                  <c:v>100</c:v>
                </c:pt>
                <c:pt idx="5">
                  <c:v>100</c:v>
                </c:pt>
                <c:pt idx="6">
                  <c:v>100</c:v>
                </c:pt>
              </c:numCache>
            </c:numRef>
          </c:val>
          <c:extLst>
            <c:ext xmlns:c16="http://schemas.microsoft.com/office/drawing/2014/chart" uri="{C3380CC4-5D6E-409C-BE32-E72D297353CC}">
              <c16:uniqueId val="{00000000-34E2-441D-8BA3-CDE11DEC0FFD}"/>
            </c:ext>
          </c:extLst>
        </c:ser>
        <c:dLbls>
          <c:dLblPos val="outEnd"/>
          <c:showLegendKey val="0"/>
          <c:showVal val="1"/>
          <c:showCatName val="0"/>
          <c:showSerName val="0"/>
          <c:showPercent val="0"/>
          <c:showBubbleSize val="0"/>
        </c:dLbls>
        <c:gapWidth val="41"/>
        <c:overlap val="-27"/>
        <c:axId val="217155072"/>
        <c:axId val="217170304"/>
      </c:barChart>
      <c:catAx>
        <c:axId val="217155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crossAx val="217170304"/>
        <c:crosses val="autoZero"/>
        <c:auto val="1"/>
        <c:lblAlgn val="ctr"/>
        <c:lblOffset val="100"/>
        <c:noMultiLvlLbl val="0"/>
      </c:catAx>
      <c:valAx>
        <c:axId val="217170304"/>
        <c:scaling>
          <c:orientation val="minMax"/>
          <c:max val="100"/>
          <c:min val="0"/>
        </c:scaling>
        <c:delete val="0"/>
        <c:axPos val="l"/>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000" b="1" dirty="0">
                    <a:solidFill>
                      <a:schemeClr val="tx1"/>
                    </a:solidFill>
                  </a:rPr>
                  <a:t>SVR12 (%, CPSFU)</a:t>
                </a:r>
              </a:p>
            </c:rich>
          </c:tx>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715507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7366711333011"/>
          <c:y val="0.12827911334027117"/>
          <c:w val="0.88212843741839586"/>
          <c:h val="0.75545062519801409"/>
        </c:manualLayout>
      </c:layout>
      <c:barChart>
        <c:barDir val="col"/>
        <c:grouping val="clustered"/>
        <c:varyColors val="0"/>
        <c:ser>
          <c:idx val="0"/>
          <c:order val="0"/>
          <c:tx>
            <c:strRef>
              <c:f>Sheet1!$B$1</c:f>
              <c:strCache>
                <c:ptCount val="1"/>
                <c:pt idx="0">
                  <c:v>Standard</c:v>
                </c:pt>
              </c:strCache>
            </c:strRef>
          </c:tx>
          <c:spPr>
            <a:solidFill>
              <a:schemeClr val="accent4">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80DF-C24A-B6F8-081AFA2F9BAE}"/>
              </c:ext>
            </c:extLst>
          </c:dPt>
          <c:dPt>
            <c:idx val="1"/>
            <c:invertIfNegative val="0"/>
            <c:bubble3D val="0"/>
            <c:extLst>
              <c:ext xmlns:c16="http://schemas.microsoft.com/office/drawing/2014/chart" uri="{C3380CC4-5D6E-409C-BE32-E72D297353CC}">
                <c16:uniqueId val="{00000001-80DF-C24A-B6F8-081AFA2F9BAE}"/>
              </c:ext>
            </c:extLst>
          </c:dPt>
          <c:dPt>
            <c:idx val="2"/>
            <c:invertIfNegative val="0"/>
            <c:bubble3D val="0"/>
            <c:extLst>
              <c:ext xmlns:c16="http://schemas.microsoft.com/office/drawing/2014/chart" uri="{C3380CC4-5D6E-409C-BE32-E72D297353CC}">
                <c16:uniqueId val="{00000002-80DF-C24A-B6F8-081AFA2F9BAE}"/>
              </c:ext>
            </c:extLst>
          </c:dPt>
          <c:dLbls>
            <c:spPr>
              <a:noFill/>
              <a:ln>
                <a:noFill/>
              </a:ln>
              <a:effectLst/>
            </c:spPr>
            <c:txPr>
              <a:bodyPr rot="0" vert="horz"/>
              <a:lstStyle/>
              <a:p>
                <a:pPr>
                  <a:defRPr sz="11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ITT</c:v>
                </c:pt>
                <c:pt idx="1">
                  <c:v>mITT</c:v>
                </c:pt>
                <c:pt idx="2">
                  <c:v>PP</c:v>
                </c:pt>
              </c:strCache>
            </c:strRef>
          </c:cat>
          <c:val>
            <c:numRef>
              <c:f>Sheet1!$B$2:$B$4</c:f>
              <c:numCache>
                <c:formatCode>General</c:formatCode>
                <c:ptCount val="3"/>
                <c:pt idx="0">
                  <c:v>95</c:v>
                </c:pt>
                <c:pt idx="1">
                  <c:v>98</c:v>
                </c:pt>
                <c:pt idx="2">
                  <c:v>98</c:v>
                </c:pt>
              </c:numCache>
            </c:numRef>
          </c:val>
          <c:extLst>
            <c:ext xmlns:c16="http://schemas.microsoft.com/office/drawing/2014/chart" uri="{C3380CC4-5D6E-409C-BE32-E72D297353CC}">
              <c16:uniqueId val="{00000000-2F99-4522-8CB7-94730951353E}"/>
            </c:ext>
          </c:extLst>
        </c:ser>
        <c:ser>
          <c:idx val="1"/>
          <c:order val="1"/>
          <c:tx>
            <c:strRef>
              <c:f>Sheet1!$C$1</c:f>
              <c:strCache>
                <c:ptCount val="1"/>
                <c:pt idx="0">
                  <c:v>SOF/VEL ± RBV</c:v>
                </c:pt>
              </c:strCache>
            </c:strRef>
          </c:tx>
          <c:spPr>
            <a:solidFill>
              <a:srgbClr val="0042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ITT</c:v>
                </c:pt>
                <c:pt idx="1">
                  <c:v>mITT</c:v>
                </c:pt>
                <c:pt idx="2">
                  <c:v>PP</c:v>
                </c:pt>
              </c:strCache>
            </c:strRef>
          </c:cat>
          <c:val>
            <c:numRef>
              <c:f>Sheet1!$C$2:$C$4</c:f>
            </c:numRef>
          </c:val>
          <c:extLst>
            <c:ext xmlns:c16="http://schemas.microsoft.com/office/drawing/2014/chart" uri="{C3380CC4-5D6E-409C-BE32-E72D297353CC}">
              <c16:uniqueId val="{00000001-2F99-4522-8CB7-94730951353E}"/>
            </c:ext>
          </c:extLst>
        </c:ser>
        <c:ser>
          <c:idx val="2"/>
          <c:order val="2"/>
          <c:tx>
            <c:strRef>
              <c:f>Sheet1!$D$1</c:f>
              <c:strCache>
                <c:ptCount val="1"/>
                <c:pt idx="0">
                  <c:v>Simplified</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11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ITT</c:v>
                </c:pt>
                <c:pt idx="1">
                  <c:v>mITT</c:v>
                </c:pt>
                <c:pt idx="2">
                  <c:v>PP</c:v>
                </c:pt>
              </c:strCache>
            </c:strRef>
          </c:cat>
          <c:val>
            <c:numRef>
              <c:f>Sheet1!$D$2:$D$4</c:f>
              <c:numCache>
                <c:formatCode>General</c:formatCode>
                <c:ptCount val="3"/>
                <c:pt idx="0">
                  <c:v>92</c:v>
                </c:pt>
                <c:pt idx="1">
                  <c:v>97</c:v>
                </c:pt>
                <c:pt idx="2">
                  <c:v>97</c:v>
                </c:pt>
              </c:numCache>
            </c:numRef>
          </c:val>
          <c:extLst>
            <c:ext xmlns:c16="http://schemas.microsoft.com/office/drawing/2014/chart" uri="{C3380CC4-5D6E-409C-BE32-E72D297353CC}">
              <c16:uniqueId val="{00000002-2F99-4522-8CB7-94730951353E}"/>
            </c:ext>
          </c:extLst>
        </c:ser>
        <c:dLbls>
          <c:showLegendKey val="0"/>
          <c:showVal val="0"/>
          <c:showCatName val="0"/>
          <c:showSerName val="0"/>
          <c:showPercent val="0"/>
          <c:showBubbleSize val="0"/>
        </c:dLbls>
        <c:gapWidth val="50"/>
        <c:axId val="217919872"/>
        <c:axId val="217921408"/>
      </c:barChart>
      <c:catAx>
        <c:axId val="2179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b="1"/>
            </a:pPr>
            <a:endParaRPr lang="de-DE"/>
          </a:p>
        </c:txPr>
        <c:crossAx val="217921408"/>
        <c:crosses val="autoZero"/>
        <c:auto val="1"/>
        <c:lblAlgn val="ctr"/>
        <c:lblOffset val="100"/>
        <c:noMultiLvlLbl val="0"/>
      </c:catAx>
      <c:valAx>
        <c:axId val="217921408"/>
        <c:scaling>
          <c:orientation val="minMax"/>
          <c:max val="100"/>
          <c:min val="0"/>
        </c:scaling>
        <c:delete val="0"/>
        <c:axPos val="l"/>
        <c:title>
          <c:tx>
            <c:rich>
              <a:bodyPr rot="-5400000" vert="horz"/>
              <a:lstStyle/>
              <a:p>
                <a:pPr>
                  <a:defRPr/>
                </a:pPr>
                <a:r>
                  <a:rPr lang="en-US"/>
                  <a:t>SVR12, %</a:t>
                </a:r>
              </a:p>
            </c:rich>
          </c:tx>
          <c:layout>
            <c:manualLayout>
              <c:xMode val="edge"/>
              <c:yMode val="edge"/>
              <c:x val="1.444726719133921E-2"/>
              <c:y val="0.2843457838176715"/>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vert="horz"/>
          <a:lstStyle/>
          <a:p>
            <a:pPr>
              <a:defRPr/>
            </a:pPr>
            <a:endParaRPr lang="de-DE"/>
          </a:p>
        </c:txPr>
        <c:crossAx val="21791987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7366711333011"/>
          <c:y val="0.12827911334027117"/>
          <c:w val="0.88212843741839586"/>
          <c:h val="0.7007980817973658"/>
        </c:manualLayout>
      </c:layout>
      <c:barChart>
        <c:barDir val="col"/>
        <c:grouping val="clustered"/>
        <c:varyColors val="0"/>
        <c:ser>
          <c:idx val="0"/>
          <c:order val="0"/>
          <c:tx>
            <c:strRef>
              <c:f>Sheet1!$B$1</c:f>
              <c:strCache>
                <c:ptCount val="1"/>
                <c:pt idx="0">
                  <c:v>GLE/PIB</c:v>
                </c:pt>
              </c:strCache>
            </c:strRef>
          </c:tx>
          <c:spPr>
            <a:solidFill>
              <a:schemeClr val="accent6">
                <a:lumMod val="40000"/>
                <a:lumOff val="60000"/>
              </a:schemeClr>
            </a:solidFill>
            <a:ln>
              <a:noFill/>
            </a:ln>
            <a:effectLst/>
          </c:spPr>
          <c:invertIfNegative val="0"/>
          <c:dPt>
            <c:idx val="0"/>
            <c:invertIfNegative val="0"/>
            <c:bubble3D val="0"/>
            <c:spPr>
              <a:solidFill>
                <a:srgbClr val="FED96F"/>
              </a:solidFill>
              <a:ln>
                <a:noFill/>
              </a:ln>
              <a:effectLst/>
            </c:spPr>
            <c:extLst>
              <c:ext xmlns:c16="http://schemas.microsoft.com/office/drawing/2014/chart" uri="{C3380CC4-5D6E-409C-BE32-E72D297353CC}">
                <c16:uniqueId val="{00000001-80A8-DB41-970F-116A1F52D611}"/>
              </c:ext>
            </c:extLst>
          </c:dPt>
          <c:dPt>
            <c:idx val="1"/>
            <c:invertIfNegative val="0"/>
            <c:bubble3D val="0"/>
            <c:spPr>
              <a:solidFill>
                <a:srgbClr val="FED96F"/>
              </a:solidFill>
              <a:ln>
                <a:noFill/>
              </a:ln>
              <a:effectLst/>
            </c:spPr>
            <c:extLst>
              <c:ext xmlns:c16="http://schemas.microsoft.com/office/drawing/2014/chart" uri="{C3380CC4-5D6E-409C-BE32-E72D297353CC}">
                <c16:uniqueId val="{00000003-80A8-DB41-970F-116A1F52D611}"/>
              </c:ext>
            </c:extLst>
          </c:dPt>
          <c:dPt>
            <c:idx val="2"/>
            <c:invertIfNegative val="0"/>
            <c:bubble3D val="0"/>
            <c:spPr>
              <a:solidFill>
                <a:srgbClr val="FEC00F"/>
              </a:solidFill>
              <a:ln>
                <a:noFill/>
              </a:ln>
              <a:effectLst/>
            </c:spPr>
            <c:extLst>
              <c:ext xmlns:c16="http://schemas.microsoft.com/office/drawing/2014/chart" uri="{C3380CC4-5D6E-409C-BE32-E72D297353CC}">
                <c16:uniqueId val="{00000005-80A8-DB41-970F-116A1F52D611}"/>
              </c:ext>
            </c:extLst>
          </c:dPt>
          <c:dPt>
            <c:idx val="3"/>
            <c:invertIfNegative val="0"/>
            <c:bubble3D val="0"/>
            <c:spPr>
              <a:solidFill>
                <a:srgbClr val="866301"/>
              </a:solidFill>
              <a:ln>
                <a:noFill/>
              </a:ln>
              <a:effectLst/>
            </c:spPr>
            <c:extLst>
              <c:ext xmlns:c16="http://schemas.microsoft.com/office/drawing/2014/chart" uri="{C3380CC4-5D6E-409C-BE32-E72D297353CC}">
                <c16:uniqueId val="{00000007-80A8-DB41-970F-116A1F52D611}"/>
              </c:ext>
            </c:extLst>
          </c:dPt>
          <c:dPt>
            <c:idx val="4"/>
            <c:invertIfNegative val="0"/>
            <c:bubble3D val="0"/>
            <c:spPr>
              <a:solidFill>
                <a:srgbClr val="FED96F"/>
              </a:solidFill>
              <a:ln>
                <a:noFill/>
              </a:ln>
              <a:effectLst/>
            </c:spPr>
            <c:extLst>
              <c:ext xmlns:c16="http://schemas.microsoft.com/office/drawing/2014/chart" uri="{C3380CC4-5D6E-409C-BE32-E72D297353CC}">
                <c16:uniqueId val="{00000009-80A8-DB41-970F-116A1F52D611}"/>
              </c:ext>
            </c:extLst>
          </c:dPt>
          <c:dPt>
            <c:idx val="5"/>
            <c:invertIfNegative val="0"/>
            <c:bubble3D val="0"/>
            <c:spPr>
              <a:solidFill>
                <a:srgbClr val="FED96F"/>
              </a:solidFill>
              <a:ln>
                <a:noFill/>
              </a:ln>
              <a:effectLst/>
            </c:spPr>
            <c:extLst>
              <c:ext xmlns:c16="http://schemas.microsoft.com/office/drawing/2014/chart" uri="{C3380CC4-5D6E-409C-BE32-E72D297353CC}">
                <c16:uniqueId val="{0000000B-80A8-DB41-970F-116A1F52D611}"/>
              </c:ext>
            </c:extLst>
          </c:dPt>
          <c:dPt>
            <c:idx val="6"/>
            <c:invertIfNegative val="0"/>
            <c:bubble3D val="0"/>
            <c:spPr>
              <a:solidFill>
                <a:srgbClr val="FED96F"/>
              </a:solidFill>
              <a:ln>
                <a:noFill/>
              </a:ln>
              <a:effectLst/>
            </c:spPr>
            <c:extLst>
              <c:ext xmlns:c16="http://schemas.microsoft.com/office/drawing/2014/chart" uri="{C3380CC4-5D6E-409C-BE32-E72D297353CC}">
                <c16:uniqueId val="{0000000D-80A8-DB41-970F-116A1F52D611}"/>
              </c:ext>
            </c:extLst>
          </c:dPt>
          <c:dPt>
            <c:idx val="7"/>
            <c:invertIfNegative val="0"/>
            <c:bubble3D val="0"/>
            <c:spPr>
              <a:solidFill>
                <a:srgbClr val="FED96F"/>
              </a:solidFill>
              <a:ln>
                <a:noFill/>
              </a:ln>
              <a:effectLst/>
            </c:spPr>
            <c:extLst>
              <c:ext xmlns:c16="http://schemas.microsoft.com/office/drawing/2014/chart" uri="{C3380CC4-5D6E-409C-BE32-E72D297353CC}">
                <c16:uniqueId val="{0000000F-80A8-DB41-970F-116A1F52D611}"/>
              </c:ext>
            </c:extLst>
          </c:dPt>
          <c:dPt>
            <c:idx val="8"/>
            <c:invertIfNegative val="0"/>
            <c:bubble3D val="0"/>
            <c:spPr>
              <a:solidFill>
                <a:srgbClr val="FED96F"/>
              </a:solidFill>
              <a:ln>
                <a:noFill/>
              </a:ln>
              <a:effectLst/>
            </c:spPr>
            <c:extLst>
              <c:ext xmlns:c16="http://schemas.microsoft.com/office/drawing/2014/chart" uri="{C3380CC4-5D6E-409C-BE32-E72D297353CC}">
                <c16:uniqueId val="{00000011-80A8-DB41-970F-116A1F52D611}"/>
              </c:ext>
            </c:extLst>
          </c:dPt>
          <c:dLbls>
            <c:spPr>
              <a:noFill/>
              <a:ln>
                <a:noFill/>
              </a:ln>
              <a:effectLst/>
            </c:spPr>
            <c:txPr>
              <a:bodyPr rot="0" vert="horz"/>
              <a:lstStyle/>
              <a:p>
                <a:pPr>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8 Wks</c:v>
                </c:pt>
                <c:pt idx="2">
                  <c:v>12 Wks</c:v>
                </c:pt>
                <c:pt idx="3">
                  <c:v>16 Wks</c:v>
                </c:pt>
                <c:pt idx="4">
                  <c:v>GT 1</c:v>
                </c:pt>
                <c:pt idx="5">
                  <c:v>GT 2</c:v>
                </c:pt>
                <c:pt idx="6">
                  <c:v>GT 3</c:v>
                </c:pt>
                <c:pt idx="7">
                  <c:v>TN</c:v>
                </c:pt>
                <c:pt idx="8">
                  <c:v>TE</c:v>
                </c:pt>
              </c:strCache>
            </c:strRef>
          </c:cat>
          <c:val>
            <c:numRef>
              <c:f>Sheet1!$B$2:$B$10</c:f>
              <c:numCache>
                <c:formatCode>General</c:formatCode>
                <c:ptCount val="9"/>
                <c:pt idx="0">
                  <c:v>97</c:v>
                </c:pt>
                <c:pt idx="1">
                  <c:v>97</c:v>
                </c:pt>
                <c:pt idx="2">
                  <c:v>99</c:v>
                </c:pt>
                <c:pt idx="3">
                  <c:v>94</c:v>
                </c:pt>
                <c:pt idx="4">
                  <c:v>97</c:v>
                </c:pt>
                <c:pt idx="5">
                  <c:v>97</c:v>
                </c:pt>
                <c:pt idx="6">
                  <c:v>97</c:v>
                </c:pt>
                <c:pt idx="7">
                  <c:v>97</c:v>
                </c:pt>
                <c:pt idx="8">
                  <c:v>99</c:v>
                </c:pt>
              </c:numCache>
            </c:numRef>
          </c:val>
          <c:extLst>
            <c:ext xmlns:c16="http://schemas.microsoft.com/office/drawing/2014/chart" uri="{C3380CC4-5D6E-409C-BE32-E72D297353CC}">
              <c16:uniqueId val="{00000000-C12C-4B04-A041-0F5ABBBC58C2}"/>
            </c:ext>
          </c:extLst>
        </c:ser>
        <c:ser>
          <c:idx val="1"/>
          <c:order val="1"/>
          <c:tx>
            <c:strRef>
              <c:f>Sheet1!$C$1</c:f>
              <c:strCache>
                <c:ptCount val="1"/>
                <c:pt idx="0">
                  <c:v>SOF/VEL ± RBV</c:v>
                </c:pt>
              </c:strCache>
            </c:strRef>
          </c:tx>
          <c:spPr>
            <a:solidFill>
              <a:srgbClr val="0042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8 Wks</c:v>
                </c:pt>
                <c:pt idx="2">
                  <c:v>12 Wks</c:v>
                </c:pt>
                <c:pt idx="3">
                  <c:v>16 Wks</c:v>
                </c:pt>
                <c:pt idx="4">
                  <c:v>GT 1</c:v>
                </c:pt>
                <c:pt idx="5">
                  <c:v>GT 2</c:v>
                </c:pt>
                <c:pt idx="6">
                  <c:v>GT 3</c:v>
                </c:pt>
                <c:pt idx="7">
                  <c:v>TN</c:v>
                </c:pt>
                <c:pt idx="8">
                  <c:v>TE</c:v>
                </c:pt>
              </c:strCache>
            </c:strRef>
          </c:cat>
          <c:val>
            <c:numRef>
              <c:f>Sheet1!$C$2:$C$10</c:f>
            </c:numRef>
          </c:val>
          <c:extLst>
            <c:ext xmlns:c16="http://schemas.microsoft.com/office/drawing/2014/chart" uri="{C3380CC4-5D6E-409C-BE32-E72D297353CC}">
              <c16:uniqueId val="{00000001-C12C-4B04-A041-0F5ABBBC58C2}"/>
            </c:ext>
          </c:extLst>
        </c:ser>
        <c:dLbls>
          <c:showLegendKey val="0"/>
          <c:showVal val="0"/>
          <c:showCatName val="0"/>
          <c:showSerName val="0"/>
          <c:showPercent val="0"/>
          <c:showBubbleSize val="0"/>
        </c:dLbls>
        <c:gapWidth val="50"/>
        <c:axId val="217615360"/>
        <c:axId val="217625344"/>
      </c:barChart>
      <c:catAx>
        <c:axId val="2176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de-DE"/>
          </a:p>
        </c:txPr>
        <c:crossAx val="217625344"/>
        <c:crosses val="autoZero"/>
        <c:auto val="1"/>
        <c:lblAlgn val="ctr"/>
        <c:lblOffset val="100"/>
        <c:noMultiLvlLbl val="0"/>
      </c:catAx>
      <c:valAx>
        <c:axId val="217625344"/>
        <c:scaling>
          <c:orientation val="minMax"/>
          <c:max val="100"/>
          <c:min val="0"/>
        </c:scaling>
        <c:delete val="0"/>
        <c:axPos val="l"/>
        <c:title>
          <c:tx>
            <c:rich>
              <a:bodyPr rot="-5400000" vert="horz"/>
              <a:lstStyle/>
              <a:p>
                <a:pPr>
                  <a:defRPr/>
                </a:pPr>
                <a:r>
                  <a:rPr lang="en-US" dirty="0"/>
                  <a:t>SVR12, % (PP)</a:t>
                </a:r>
              </a:p>
            </c:rich>
          </c:tx>
          <c:layout>
            <c:manualLayout>
              <c:xMode val="edge"/>
              <c:yMode val="edge"/>
              <c:x val="1.6769478566103103E-2"/>
              <c:y val="0.23312545009461014"/>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vert="horz"/>
          <a:lstStyle/>
          <a:p>
            <a:pPr>
              <a:defRPr/>
            </a:pPr>
            <a:endParaRPr lang="de-DE"/>
          </a:p>
        </c:txPr>
        <c:crossAx val="21761536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7170198961937"/>
          <c:y val="8.5557611407291956E-2"/>
          <c:w val="0.73670766652249131"/>
          <c:h val="0.74665038309658571"/>
        </c:manualLayout>
      </c:layout>
      <c:barChart>
        <c:barDir val="col"/>
        <c:grouping val="clustered"/>
        <c:varyColors val="0"/>
        <c:ser>
          <c:idx val="0"/>
          <c:order val="0"/>
          <c:tx>
            <c:strRef>
              <c:f>Sheet1!$B$1</c:f>
              <c:strCache>
                <c:ptCount val="1"/>
                <c:pt idx="0">
                  <c:v>GLE/PIB</c:v>
                </c:pt>
              </c:strCache>
            </c:strRef>
          </c:tx>
          <c:spPr>
            <a:solidFill>
              <a:srgbClr val="FED96F"/>
            </a:solidFill>
            <a:ln>
              <a:noFill/>
            </a:ln>
            <a:effectLst/>
          </c:spPr>
          <c:invertIfNegative val="0"/>
          <c:dPt>
            <c:idx val="2"/>
            <c:invertIfNegative val="0"/>
            <c:bubble3D val="0"/>
            <c:spPr>
              <a:solidFill>
                <a:srgbClr val="FEC00F"/>
              </a:solidFill>
              <a:ln>
                <a:noFill/>
              </a:ln>
              <a:effectLst/>
            </c:spPr>
            <c:extLst>
              <c:ext xmlns:c16="http://schemas.microsoft.com/office/drawing/2014/chart" uri="{C3380CC4-5D6E-409C-BE32-E72D297353CC}">
                <c16:uniqueId val="{00000001-9922-CF40-8494-0B5FABBD556F}"/>
              </c:ext>
            </c:extLst>
          </c:dPt>
          <c:dPt>
            <c:idx val="3"/>
            <c:invertIfNegative val="0"/>
            <c:bubble3D val="0"/>
            <c:spPr>
              <a:solidFill>
                <a:srgbClr val="866301"/>
              </a:solidFill>
              <a:ln>
                <a:noFill/>
              </a:ln>
              <a:effectLst/>
            </c:spPr>
            <c:extLst>
              <c:ext xmlns:c16="http://schemas.microsoft.com/office/drawing/2014/chart" uri="{C3380CC4-5D6E-409C-BE32-E72D297353CC}">
                <c16:uniqueId val="{00000003-9922-CF40-8494-0B5FABBD556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8 Weeks</c:v>
                </c:pt>
                <c:pt idx="2">
                  <c:v>12 Weeks</c:v>
                </c:pt>
                <c:pt idx="3">
                  <c:v>16 Weeks</c:v>
                </c:pt>
              </c:strCache>
            </c:strRef>
          </c:cat>
          <c:val>
            <c:numRef>
              <c:f>Sheet1!$B$2:$B$5</c:f>
              <c:numCache>
                <c:formatCode>0%</c:formatCode>
                <c:ptCount val="4"/>
                <c:pt idx="0">
                  <c:v>0.96</c:v>
                </c:pt>
                <c:pt idx="1">
                  <c:v>0.96</c:v>
                </c:pt>
                <c:pt idx="2">
                  <c:v>0.98</c:v>
                </c:pt>
                <c:pt idx="3">
                  <c:v>0.95</c:v>
                </c:pt>
              </c:numCache>
            </c:numRef>
          </c:val>
          <c:extLst>
            <c:ext xmlns:c16="http://schemas.microsoft.com/office/drawing/2014/chart" uri="{C3380CC4-5D6E-409C-BE32-E72D297353CC}">
              <c16:uniqueId val="{00000000-C12C-4B04-A041-0F5ABBBC58C2}"/>
            </c:ext>
          </c:extLst>
        </c:ser>
        <c:ser>
          <c:idx val="1"/>
          <c:order val="1"/>
          <c:tx>
            <c:strRef>
              <c:f>Sheet1!$C$1</c:f>
              <c:strCache>
                <c:ptCount val="1"/>
                <c:pt idx="0">
                  <c:v>SOF/VEL ± RBV</c:v>
                </c:pt>
              </c:strCache>
            </c:strRef>
          </c:tx>
          <c:spPr>
            <a:solidFill>
              <a:srgbClr val="0042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8 Weeks</c:v>
                </c:pt>
                <c:pt idx="2">
                  <c:v>12 Weeks</c:v>
                </c:pt>
                <c:pt idx="3">
                  <c:v>16 Weeks</c:v>
                </c:pt>
              </c:strCache>
            </c:strRef>
          </c:cat>
          <c:val>
            <c:numRef>
              <c:f>Sheet1!$C$2:$C$5</c:f>
            </c:numRef>
          </c:val>
          <c:extLst>
            <c:ext xmlns:c16="http://schemas.microsoft.com/office/drawing/2014/chart" uri="{C3380CC4-5D6E-409C-BE32-E72D297353CC}">
              <c16:uniqueId val="{00000001-C12C-4B04-A041-0F5ABBBC58C2}"/>
            </c:ext>
          </c:extLst>
        </c:ser>
        <c:dLbls>
          <c:showLegendKey val="0"/>
          <c:showVal val="0"/>
          <c:showCatName val="0"/>
          <c:showSerName val="0"/>
          <c:showPercent val="0"/>
          <c:showBubbleSize val="0"/>
        </c:dLbls>
        <c:gapWidth val="50"/>
        <c:axId val="217782144"/>
        <c:axId val="217783680"/>
      </c:barChart>
      <c:catAx>
        <c:axId val="2177821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crossAx val="217783680"/>
        <c:crosses val="autoZero"/>
        <c:auto val="1"/>
        <c:lblAlgn val="ctr"/>
        <c:lblOffset val="100"/>
        <c:noMultiLvlLbl val="0"/>
      </c:catAx>
      <c:valAx>
        <c:axId val="217783680"/>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SVR12, % (PP)</a:t>
                </a:r>
              </a:p>
            </c:rich>
          </c:tx>
          <c:layout>
            <c:manualLayout>
              <c:xMode val="edge"/>
              <c:yMode val="edge"/>
              <c:x val="2.7607050173010378E-2"/>
              <c:y val="0.27404271765883892"/>
            </c:manualLayout>
          </c:layout>
          <c:overlay val="0"/>
          <c:spPr>
            <a:noFill/>
            <a:ln>
              <a:noFill/>
            </a:ln>
            <a:effectLst/>
          </c:spPr>
        </c:title>
        <c:numFmt formatCode="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77821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237569465828"/>
          <c:y val="5.3752975188247232E-2"/>
          <c:w val="0.87277947623865448"/>
          <c:h val="0.77845499820171482"/>
        </c:manualLayout>
      </c:layout>
      <c:barChart>
        <c:barDir val="col"/>
        <c:grouping val="clustered"/>
        <c:varyColors val="0"/>
        <c:ser>
          <c:idx val="0"/>
          <c:order val="0"/>
          <c:tx>
            <c:strRef>
              <c:f>Sheet1!$B$1</c:f>
              <c:strCache>
                <c:ptCount val="1"/>
                <c:pt idx="0">
                  <c:v>GLE/PIB</c:v>
                </c:pt>
              </c:strCache>
            </c:strRef>
          </c:tx>
          <c:spPr>
            <a:solidFill>
              <a:srgbClr val="FED96F"/>
            </a:solidFill>
            <a:ln>
              <a:noFill/>
            </a:ln>
            <a:effectLst/>
          </c:spPr>
          <c:invertIfNegative val="0"/>
          <c:dLbls>
            <c:dLbl>
              <c:idx val="0"/>
              <c:tx>
                <c:rich>
                  <a:bodyPr/>
                  <a:lstStyle/>
                  <a:p>
                    <a:r>
                      <a:rPr lang="en-US" dirty="0"/>
                      <a:t>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69-4E1F-86DE-209D3AE9C7C4}"/>
                </c:ext>
              </c:extLst>
            </c:dLbl>
            <c:dLbl>
              <c:idx val="1"/>
              <c:tx>
                <c:rich>
                  <a:bodyPr/>
                  <a:lstStyle/>
                  <a:p>
                    <a:r>
                      <a:rPr lang="en-US" dirty="0"/>
                      <a:t>96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69-4E1F-86DE-209D3AE9C7C4}"/>
                </c:ext>
              </c:extLst>
            </c:dLbl>
            <c:dLbl>
              <c:idx val="2"/>
              <c:tx>
                <c:rich>
                  <a:bodyPr/>
                  <a:lstStyle/>
                  <a:p>
                    <a:r>
                      <a:rPr lang="en-US" dirty="0"/>
                      <a:t>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69-4E1F-86DE-209D3AE9C7C4}"/>
                </c:ext>
              </c:extLst>
            </c:dLbl>
            <c:dLbl>
              <c:idx val="3"/>
              <c:tx>
                <c:rich>
                  <a:bodyPr/>
                  <a:lstStyle/>
                  <a:p>
                    <a:r>
                      <a:rPr lang="en-US" dirty="0"/>
                      <a:t>95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69-4E1F-86DE-209D3AE9C7C4}"/>
                </c:ext>
              </c:extLst>
            </c:dLbl>
            <c:dLbl>
              <c:idx val="4"/>
              <c:tx>
                <c:rich>
                  <a:bodyPr/>
                  <a:lstStyle/>
                  <a:p>
                    <a:r>
                      <a:rPr lang="en-US" dirty="0"/>
                      <a:t>98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69-4E1F-86DE-209D3AE9C7C4}"/>
                </c:ext>
              </c:extLst>
            </c:dLbl>
            <c:dLbl>
              <c:idx val="5"/>
              <c:tx>
                <c:rich>
                  <a:bodyPr/>
                  <a:lstStyle/>
                  <a:p>
                    <a:r>
                      <a:rPr lang="en-US" dirty="0"/>
                      <a:t>96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69-4E1F-86DE-209D3AE9C7C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GT 1</c:v>
                </c:pt>
                <c:pt idx="2">
                  <c:v>GT 2</c:v>
                </c:pt>
                <c:pt idx="3">
                  <c:v>GT 3</c:v>
                </c:pt>
                <c:pt idx="4">
                  <c:v>TE</c:v>
                </c:pt>
                <c:pt idx="5">
                  <c:v>8wk</c:v>
                </c:pt>
              </c:strCache>
            </c:strRef>
          </c:cat>
          <c:val>
            <c:numRef>
              <c:f>Sheet1!$B$2:$B$7</c:f>
              <c:numCache>
                <c:formatCode>General</c:formatCode>
                <c:ptCount val="6"/>
                <c:pt idx="0">
                  <c:v>97</c:v>
                </c:pt>
                <c:pt idx="1">
                  <c:v>96</c:v>
                </c:pt>
                <c:pt idx="2">
                  <c:v>96</c:v>
                </c:pt>
                <c:pt idx="3">
                  <c:v>95</c:v>
                </c:pt>
                <c:pt idx="4">
                  <c:v>97</c:v>
                </c:pt>
                <c:pt idx="5">
                  <c:v>96</c:v>
                </c:pt>
              </c:numCache>
            </c:numRef>
          </c:val>
          <c:extLst>
            <c:ext xmlns:c16="http://schemas.microsoft.com/office/drawing/2014/chart" uri="{C3380CC4-5D6E-409C-BE32-E72D297353CC}">
              <c16:uniqueId val="{00000000-C12C-4B04-A041-0F5ABBBC58C2}"/>
            </c:ext>
          </c:extLst>
        </c:ser>
        <c:ser>
          <c:idx val="1"/>
          <c:order val="1"/>
          <c:tx>
            <c:strRef>
              <c:f>Sheet1!$C$1</c:f>
              <c:strCache>
                <c:ptCount val="1"/>
                <c:pt idx="0">
                  <c:v>SOF/VEL ± RBV</c:v>
                </c:pt>
              </c:strCache>
            </c:strRef>
          </c:tx>
          <c:spPr>
            <a:solidFill>
              <a:srgbClr val="0042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GT 1</c:v>
                </c:pt>
                <c:pt idx="2">
                  <c:v>GT 2</c:v>
                </c:pt>
                <c:pt idx="3">
                  <c:v>GT 3</c:v>
                </c:pt>
                <c:pt idx="4">
                  <c:v>TE</c:v>
                </c:pt>
                <c:pt idx="5">
                  <c:v>8wk</c:v>
                </c:pt>
              </c:strCache>
            </c:strRef>
          </c:cat>
          <c:val>
            <c:numRef>
              <c:f>Sheet1!$C$2:$C$7</c:f>
            </c:numRef>
          </c:val>
          <c:extLst>
            <c:ext xmlns:c16="http://schemas.microsoft.com/office/drawing/2014/chart" uri="{C3380CC4-5D6E-409C-BE32-E72D297353CC}">
              <c16:uniqueId val="{00000001-C12C-4B04-A041-0F5ABBBC58C2}"/>
            </c:ext>
          </c:extLst>
        </c:ser>
        <c:dLbls>
          <c:showLegendKey val="0"/>
          <c:showVal val="0"/>
          <c:showCatName val="0"/>
          <c:showSerName val="0"/>
          <c:showPercent val="0"/>
          <c:showBubbleSize val="0"/>
        </c:dLbls>
        <c:gapWidth val="50"/>
        <c:axId val="218832256"/>
        <c:axId val="218854528"/>
      </c:barChart>
      <c:catAx>
        <c:axId val="21883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crossAx val="218854528"/>
        <c:crosses val="autoZero"/>
        <c:auto val="1"/>
        <c:lblAlgn val="ctr"/>
        <c:lblOffset val="100"/>
        <c:noMultiLvlLbl val="0"/>
      </c:catAx>
      <c:valAx>
        <c:axId val="218854528"/>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solidFill>
                    <a:latin typeface="+mn-lt"/>
                    <a:ea typeface="+mn-ea"/>
                    <a:cs typeface="+mn-cs"/>
                  </a:defRPr>
                </a:pPr>
                <a:r>
                  <a:rPr lang="en-US" sz="800" dirty="0">
                    <a:solidFill>
                      <a:schemeClr val="tx1"/>
                    </a:solidFill>
                  </a:rPr>
                  <a:t>SVR12 (ITT), %</a:t>
                </a:r>
              </a:p>
            </c:rich>
          </c:tx>
          <c:layout>
            <c:manualLayout>
              <c:xMode val="edge"/>
              <c:yMode val="edge"/>
              <c:x val="0"/>
              <c:y val="0.13979852018478553"/>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2188322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36674918549106E-2"/>
          <c:y val="0.11457744591535916"/>
          <c:w val="0.9279685238996751"/>
          <c:h val="0.64810023801752892"/>
        </c:manualLayout>
      </c:layout>
      <c:barChart>
        <c:barDir val="col"/>
        <c:grouping val="clustered"/>
        <c:varyColors val="0"/>
        <c:ser>
          <c:idx val="0"/>
          <c:order val="0"/>
          <c:tx>
            <c:strRef>
              <c:f>Sheet1!$B$1</c:f>
              <c:strCache>
                <c:ptCount val="1"/>
                <c:pt idx="0">
                  <c:v>Column1</c:v>
                </c:pt>
              </c:strCache>
            </c:strRef>
          </c:tx>
          <c:spPr>
            <a:solidFill>
              <a:srgbClr val="97BAFF"/>
            </a:solidFill>
          </c:spPr>
          <c:invertIfNegative val="0"/>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c:v>
                </c:pt>
                <c:pt idx="1">
                  <c:v>Unknown fibrosis</c:v>
                </c:pt>
                <c:pt idx="2">
                  <c:v>HIV/HCV</c:v>
                </c:pt>
                <c:pt idx="3">
                  <c:v>Historic/current IVDU</c:v>
                </c:pt>
                <c:pt idx="4">
                  <c:v>PPI use at BL</c:v>
                </c:pt>
                <c:pt idx="5">
                  <c:v>Age &gt;70 years</c:v>
                </c:pt>
              </c:strCache>
            </c:strRef>
          </c:cat>
          <c:val>
            <c:numRef>
              <c:f>Sheet1!$B$2:$B$7</c:f>
              <c:numCache>
                <c:formatCode>General</c:formatCode>
                <c:ptCount val="6"/>
                <c:pt idx="0">
                  <c:v>98</c:v>
                </c:pt>
                <c:pt idx="1">
                  <c:v>100</c:v>
                </c:pt>
                <c:pt idx="2">
                  <c:v>96</c:v>
                </c:pt>
                <c:pt idx="3">
                  <c:v>98</c:v>
                </c:pt>
                <c:pt idx="4">
                  <c:v>98</c:v>
                </c:pt>
                <c:pt idx="5">
                  <c:v>99</c:v>
                </c:pt>
              </c:numCache>
            </c:numRef>
          </c:val>
          <c:extLst>
            <c:ext xmlns:c16="http://schemas.microsoft.com/office/drawing/2014/chart" uri="{C3380CC4-5D6E-409C-BE32-E72D297353CC}">
              <c16:uniqueId val="{00000000-1E30-1E44-A3B0-06C617A17E7B}"/>
            </c:ext>
          </c:extLst>
        </c:ser>
        <c:dLbls>
          <c:showLegendKey val="0"/>
          <c:showVal val="0"/>
          <c:showCatName val="0"/>
          <c:showSerName val="0"/>
          <c:showPercent val="0"/>
          <c:showBubbleSize val="0"/>
        </c:dLbls>
        <c:gapWidth val="150"/>
        <c:axId val="218161920"/>
        <c:axId val="218163456"/>
      </c:barChart>
      <c:catAx>
        <c:axId val="218161920"/>
        <c:scaling>
          <c:orientation val="minMax"/>
        </c:scaling>
        <c:delete val="0"/>
        <c:axPos val="b"/>
        <c:numFmt formatCode="General" sourceLinked="0"/>
        <c:majorTickMark val="out"/>
        <c:minorTickMark val="none"/>
        <c:tickLblPos val="nextTo"/>
        <c:txPr>
          <a:bodyPr/>
          <a:lstStyle/>
          <a:p>
            <a:pPr>
              <a:defRPr sz="900" b="1"/>
            </a:pPr>
            <a:endParaRPr lang="de-DE"/>
          </a:p>
        </c:txPr>
        <c:crossAx val="218163456"/>
        <c:crosses val="autoZero"/>
        <c:auto val="1"/>
        <c:lblAlgn val="ctr"/>
        <c:lblOffset val="100"/>
        <c:noMultiLvlLbl val="0"/>
      </c:catAx>
      <c:valAx>
        <c:axId val="218163456"/>
        <c:scaling>
          <c:orientation val="minMax"/>
          <c:max val="100"/>
          <c:min val="0"/>
        </c:scaling>
        <c:delete val="0"/>
        <c:axPos val="l"/>
        <c:numFmt formatCode="General" sourceLinked="1"/>
        <c:majorTickMark val="out"/>
        <c:minorTickMark val="none"/>
        <c:tickLblPos val="nextTo"/>
        <c:txPr>
          <a:bodyPr/>
          <a:lstStyle/>
          <a:p>
            <a:pPr>
              <a:defRPr sz="900"/>
            </a:pPr>
            <a:endParaRPr lang="de-DE"/>
          </a:p>
        </c:txPr>
        <c:crossAx val="21816192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6115793443348E-2"/>
          <c:y val="0.2682892938965919"/>
          <c:w val="0.9065622619038487"/>
          <c:h val="0.60145051770982105"/>
        </c:manualLayout>
      </c:layout>
      <c:barChart>
        <c:barDir val="col"/>
        <c:grouping val="clustered"/>
        <c:varyColors val="0"/>
        <c:ser>
          <c:idx val="0"/>
          <c:order val="0"/>
          <c:tx>
            <c:strRef>
              <c:f>Sheet1!$B$1</c:f>
              <c:strCache>
                <c:ptCount val="1"/>
                <c:pt idx="0">
                  <c:v>Overall</c:v>
                </c:pt>
              </c:strCache>
            </c:strRef>
          </c:tx>
          <c:spPr>
            <a:solidFill>
              <a:srgbClr val="97BAFF"/>
            </a:solidFill>
            <a:ln w="9525" cap="flat" cmpd="sng" algn="ctr">
              <a:solidFill>
                <a:srgbClr val="97BAFF"/>
              </a:solidFill>
              <a:prstDash val="solid"/>
            </a:ln>
            <a:effectLst>
              <a:outerShdw blurRad="40000" dist="23000" dir="5400000" rotWithShape="0">
                <a:srgbClr val="000000">
                  <a:alpha val="35000"/>
                </a:srgbClr>
              </a:outerShdw>
            </a:effectLst>
            <a:scene3d>
              <a:camera prst="orthographicFront"/>
              <a:lightRig rig="threePt" dir="t"/>
            </a:scene3d>
            <a:sp3d>
              <a:bevelT/>
            </a:sp3d>
          </c:spPr>
          <c:invertIfNegative val="0"/>
          <c:dLbls>
            <c:dLbl>
              <c:idx val="0"/>
              <c:tx>
                <c:rich>
                  <a:bodyPr/>
                  <a:lstStyle/>
                  <a:p>
                    <a:r>
                      <a:rPr lang="en-US" dirty="0"/>
                      <a:t>99</a:t>
                    </a:r>
                  </a:p>
                </c:rich>
              </c:tx>
              <c:showLegendKey val="0"/>
              <c:showVal val="0"/>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8C1-4DC5-9737-30501AAC5C76}"/>
                </c:ext>
              </c:extLst>
            </c:dLbl>
            <c:dLbl>
              <c:idx val="1"/>
              <c:tx>
                <c:rich>
                  <a:bodyPr/>
                  <a:lstStyle/>
                  <a:p>
                    <a:r>
                      <a:rPr lang="en-US" dirty="0"/>
                      <a:t>99</a:t>
                    </a:r>
                  </a:p>
                </c:rich>
              </c:tx>
              <c:showLegendKey val="0"/>
              <c:showVal val="0"/>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8C1-4DC5-9737-30501AAC5C76}"/>
                </c:ext>
              </c:extLst>
            </c:dLbl>
            <c:dLbl>
              <c:idx val="2"/>
              <c:tx>
                <c:rich>
                  <a:bodyPr/>
                  <a:lstStyle/>
                  <a:p>
                    <a:r>
                      <a:rPr lang="en-US" dirty="0"/>
                      <a:t>98</a:t>
                    </a:r>
                  </a:p>
                </c:rich>
              </c:tx>
              <c:showLegendKey val="0"/>
              <c:showVal val="0"/>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862-9849-8D89-A5DC54178D83}"/>
                </c:ext>
              </c:extLst>
            </c:dLbl>
            <c:dLbl>
              <c:idx val="3"/>
              <c:tx>
                <c:rich>
                  <a:bodyPr/>
                  <a:lstStyle/>
                  <a:p>
                    <a:r>
                      <a:rPr lang="en-US" dirty="0"/>
                      <a:t>99.6</a:t>
                    </a:r>
                  </a:p>
                </c:rich>
              </c:tx>
              <c:showLegendKey val="0"/>
              <c:showVal val="0"/>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88C1-4DC5-9737-30501AAC5C76}"/>
                </c:ext>
              </c:extLst>
            </c:dLbl>
            <c:dLbl>
              <c:idx val="4"/>
              <c:tx>
                <c:rich>
                  <a:bodyPr/>
                  <a:lstStyle/>
                  <a:p>
                    <a:r>
                      <a:rPr lang="en-US" dirty="0"/>
                      <a:t>99</a:t>
                    </a:r>
                  </a:p>
                </c:rich>
              </c:tx>
              <c:showLegendKey val="0"/>
              <c:showVal val="0"/>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88C1-4DC5-9737-30501AAC5C76}"/>
                </c:ext>
              </c:extLst>
            </c:dLbl>
            <c:dLbl>
              <c:idx val="5"/>
              <c:tx>
                <c:rich>
                  <a:bodyPr/>
                  <a:lstStyle/>
                  <a:p>
                    <a:r>
                      <a:rPr lang="en-US" dirty="0"/>
                      <a:t>100</a:t>
                    </a:r>
                  </a:p>
                </c:rich>
              </c:tx>
              <c:showLegendKey val="0"/>
              <c:showVal val="0"/>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88C1-4DC5-9737-30501AAC5C76}"/>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de-DE"/>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strRef>
              <c:f>Sheet1!$A$2:$A$7</c:f>
              <c:strCache>
                <c:ptCount val="6"/>
                <c:pt idx="0">
                  <c:v>GT 1</c:v>
                </c:pt>
                <c:pt idx="1">
                  <c:v>GT 2</c:v>
                </c:pt>
                <c:pt idx="2">
                  <c:v>GT 3</c:v>
                </c:pt>
                <c:pt idx="3">
                  <c:v>GT 4</c:v>
                </c:pt>
                <c:pt idx="4">
                  <c:v>GT 5-6</c:v>
                </c:pt>
                <c:pt idx="5">
                  <c:v> GT mixed/unknown</c:v>
                </c:pt>
              </c:strCache>
            </c:strRef>
          </c:cat>
          <c:val>
            <c:numRef>
              <c:f>Sheet1!$B$2:$B$7</c:f>
              <c:numCache>
                <c:formatCode>0.0%</c:formatCode>
                <c:ptCount val="6"/>
                <c:pt idx="0">
                  <c:v>0.99</c:v>
                </c:pt>
                <c:pt idx="1">
                  <c:v>0.99</c:v>
                </c:pt>
                <c:pt idx="2">
                  <c:v>0.98</c:v>
                </c:pt>
                <c:pt idx="3">
                  <c:v>0.996</c:v>
                </c:pt>
                <c:pt idx="4">
                  <c:v>0.99</c:v>
                </c:pt>
                <c:pt idx="5">
                  <c:v>1</c:v>
                </c:pt>
              </c:numCache>
            </c:numRef>
          </c:val>
          <c:extLst>
            <c:ext xmlns:c16="http://schemas.microsoft.com/office/drawing/2014/chart" uri="{C3380CC4-5D6E-409C-BE32-E72D297353CC}">
              <c16:uniqueId val="{00000000-E9AE-4066-A788-2EC6996C27ED}"/>
            </c:ext>
          </c:extLst>
        </c:ser>
        <c:ser>
          <c:idx val="1"/>
          <c:order val="1"/>
          <c:tx>
            <c:strRef>
              <c:f>Sheet1!$C$1</c:f>
              <c:strCache>
                <c:ptCount val="1"/>
                <c:pt idx="0">
                  <c:v>Compensated cirrhosis</c:v>
                </c:pt>
              </c:strCache>
            </c:strRef>
          </c:tx>
          <c:spPr>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a:scene3d>
              <a:camera prst="orthographicFront"/>
              <a:lightRig rig="threePt" dir="t"/>
            </a:scene3d>
            <a:sp3d>
              <a:bevelT/>
            </a:sp3d>
          </c:spPr>
          <c:invertIfNegative val="0"/>
          <c:dLbls>
            <c:dLbl>
              <c:idx val="0"/>
              <c:tx>
                <c:rich>
                  <a:bodyPr/>
                  <a:lstStyle/>
                  <a:p>
                    <a:r>
                      <a:rPr lang="en-US" dirty="0"/>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C1-4DC5-9737-30501AAC5C76}"/>
                </c:ext>
              </c:extLst>
            </c:dLbl>
            <c:dLbl>
              <c:idx val="1"/>
              <c:tx>
                <c:rich>
                  <a:bodyPr/>
                  <a:lstStyle/>
                  <a:p>
                    <a:r>
                      <a:rPr lang="en-US" dirty="0"/>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62-9849-8D89-A5DC54178D83}"/>
                </c:ext>
              </c:extLst>
            </c:dLbl>
            <c:dLbl>
              <c:idx val="2"/>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62-9849-8D89-A5DC54178D83}"/>
                </c:ext>
              </c:extLst>
            </c:dLbl>
            <c:dLbl>
              <c:idx val="3"/>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62-9849-8D89-A5DC54178D83}"/>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62-9849-8D89-A5DC54178D83}"/>
                </c:ext>
              </c:extLst>
            </c:dLbl>
            <c:dLbl>
              <c:idx val="5"/>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62-9849-8D89-A5DC54178D83}"/>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 1</c:v>
                </c:pt>
                <c:pt idx="1">
                  <c:v>GT 2</c:v>
                </c:pt>
                <c:pt idx="2">
                  <c:v>GT 3</c:v>
                </c:pt>
                <c:pt idx="3">
                  <c:v>GT 4</c:v>
                </c:pt>
                <c:pt idx="4">
                  <c:v>GT 5-6</c:v>
                </c:pt>
                <c:pt idx="5">
                  <c:v> GT mixed/unknown</c:v>
                </c:pt>
              </c:strCache>
            </c:strRef>
          </c:cat>
          <c:val>
            <c:numRef>
              <c:f>Sheet1!$C$2:$C$7</c:f>
              <c:numCache>
                <c:formatCode>0.0%</c:formatCode>
                <c:ptCount val="6"/>
                <c:pt idx="0">
                  <c:v>0.99</c:v>
                </c:pt>
                <c:pt idx="1">
                  <c:v>0.98</c:v>
                </c:pt>
                <c:pt idx="2">
                  <c:v>0.96</c:v>
                </c:pt>
                <c:pt idx="3">
                  <c:v>1</c:v>
                </c:pt>
                <c:pt idx="4">
                  <c:v>1</c:v>
                </c:pt>
                <c:pt idx="5">
                  <c:v>1</c:v>
                </c:pt>
              </c:numCache>
            </c:numRef>
          </c:val>
          <c:extLst>
            <c:ext xmlns:c16="http://schemas.microsoft.com/office/drawing/2014/chart" uri="{C3380CC4-5D6E-409C-BE32-E72D297353CC}">
              <c16:uniqueId val="{00000001-E9AE-4066-A788-2EC6996C27ED}"/>
            </c:ext>
          </c:extLst>
        </c:ser>
        <c:dLbls>
          <c:showLegendKey val="0"/>
          <c:showVal val="1"/>
          <c:showCatName val="0"/>
          <c:showSerName val="0"/>
          <c:showPercent val="0"/>
          <c:showBubbleSize val="0"/>
        </c:dLbls>
        <c:gapWidth val="75"/>
        <c:axId val="41158144"/>
        <c:axId val="41162240"/>
      </c:barChart>
      <c:catAx>
        <c:axId val="4115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crossAx val="41162240"/>
        <c:crosses val="autoZero"/>
        <c:auto val="1"/>
        <c:lblAlgn val="ctr"/>
        <c:lblOffset val="100"/>
        <c:noMultiLvlLbl val="0"/>
      </c:catAx>
      <c:valAx>
        <c:axId val="41162240"/>
        <c:scaling>
          <c:orientation val="minMax"/>
          <c:max val="1"/>
          <c:min val="0"/>
        </c:scaling>
        <c:delete val="0"/>
        <c:axPos val="l"/>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41158144"/>
        <c:crosses val="autoZero"/>
        <c:crossBetween val="between"/>
        <c:majorUnit val="0.2"/>
      </c:valAx>
      <c:spPr>
        <a:noFill/>
        <a:ln>
          <a:noFill/>
        </a:ln>
        <a:effectLst/>
      </c:spPr>
    </c:plotArea>
    <c:legend>
      <c:legendPos val="b"/>
      <c:layout>
        <c:manualLayout>
          <c:xMode val="edge"/>
          <c:yMode val="edge"/>
          <c:x val="0.24787258967759679"/>
          <c:y val="0.10770602469749284"/>
          <c:w val="0.39897440497724612"/>
          <c:h val="9.07583741972989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99248767473783E-2"/>
          <c:y val="0.10772082355716732"/>
          <c:w val="0.89522226197852572"/>
          <c:h val="0.62227880812567382"/>
        </c:manualLayout>
      </c:layout>
      <c:barChart>
        <c:barDir val="col"/>
        <c:grouping val="clustered"/>
        <c:varyColors val="0"/>
        <c:ser>
          <c:idx val="0"/>
          <c:order val="0"/>
          <c:tx>
            <c:strRef>
              <c:f>Sheet1!$B$1</c:f>
              <c:strCache>
                <c:ptCount val="1"/>
                <c:pt idx="0">
                  <c:v>Overall</c:v>
                </c:pt>
              </c:strCache>
            </c:strRef>
          </c:tx>
          <c:spPr>
            <a:solidFill>
              <a:srgbClr val="97BAFF"/>
            </a:solidFill>
          </c:spPr>
          <c:invertIfNegative val="0"/>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GT 1</c:v>
                </c:pt>
                <c:pt idx="1">
                  <c:v>GT 2</c:v>
                </c:pt>
                <c:pt idx="2">
                  <c:v>GT 3</c:v>
                </c:pt>
                <c:pt idx="3">
                  <c:v>GT 4-6/mixed/unknown</c:v>
                </c:pt>
              </c:strCache>
            </c:strRef>
          </c:cat>
          <c:val>
            <c:numRef>
              <c:f>Sheet1!$B$2:$B$5</c:f>
              <c:numCache>
                <c:formatCode>General</c:formatCode>
                <c:ptCount val="4"/>
                <c:pt idx="0">
                  <c:v>99</c:v>
                </c:pt>
                <c:pt idx="1">
                  <c:v>99</c:v>
                </c:pt>
                <c:pt idx="2">
                  <c:v>98</c:v>
                </c:pt>
                <c:pt idx="3">
                  <c:v>99</c:v>
                </c:pt>
              </c:numCache>
            </c:numRef>
          </c:val>
          <c:extLst>
            <c:ext xmlns:c16="http://schemas.microsoft.com/office/drawing/2014/chart" uri="{C3380CC4-5D6E-409C-BE32-E72D297353CC}">
              <c16:uniqueId val="{00000000-90BA-DD43-897A-D7093B356A84}"/>
            </c:ext>
          </c:extLst>
        </c:ser>
        <c:ser>
          <c:idx val="1"/>
          <c:order val="1"/>
          <c:tx>
            <c:strRef>
              <c:f>Sheet1!$C$1</c:f>
              <c:strCache>
                <c:ptCount val="1"/>
                <c:pt idx="0">
                  <c:v>Compensated cirrhosis</c:v>
                </c:pt>
              </c:strCache>
            </c:strRef>
          </c:tx>
          <c:spPr>
            <a:solidFill>
              <a:schemeClr val="accent1"/>
            </a:solidFill>
          </c:spPr>
          <c:invertIfNegative val="0"/>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GT 1</c:v>
                </c:pt>
                <c:pt idx="1">
                  <c:v>GT 2</c:v>
                </c:pt>
                <c:pt idx="2">
                  <c:v>GT 3</c:v>
                </c:pt>
                <c:pt idx="3">
                  <c:v>GT 4-6/mixed/unknown</c:v>
                </c:pt>
              </c:strCache>
            </c:strRef>
          </c:cat>
          <c:val>
            <c:numRef>
              <c:f>Sheet1!$C$2:$C$5</c:f>
              <c:numCache>
                <c:formatCode>General</c:formatCode>
                <c:ptCount val="4"/>
                <c:pt idx="0">
                  <c:v>98</c:v>
                </c:pt>
                <c:pt idx="1">
                  <c:v>98</c:v>
                </c:pt>
                <c:pt idx="2">
                  <c:v>96</c:v>
                </c:pt>
                <c:pt idx="3">
                  <c:v>100</c:v>
                </c:pt>
              </c:numCache>
            </c:numRef>
          </c:val>
          <c:extLst>
            <c:ext xmlns:c16="http://schemas.microsoft.com/office/drawing/2014/chart" uri="{C3380CC4-5D6E-409C-BE32-E72D297353CC}">
              <c16:uniqueId val="{00000001-90BA-DD43-897A-D7093B356A84}"/>
            </c:ext>
          </c:extLst>
        </c:ser>
        <c:dLbls>
          <c:showLegendKey val="0"/>
          <c:showVal val="0"/>
          <c:showCatName val="0"/>
          <c:showSerName val="0"/>
          <c:showPercent val="0"/>
          <c:showBubbleSize val="0"/>
        </c:dLbls>
        <c:gapWidth val="150"/>
        <c:axId val="218951680"/>
        <c:axId val="218953216"/>
      </c:barChart>
      <c:catAx>
        <c:axId val="218951680"/>
        <c:scaling>
          <c:orientation val="minMax"/>
        </c:scaling>
        <c:delete val="0"/>
        <c:axPos val="b"/>
        <c:numFmt formatCode="General" sourceLinked="1"/>
        <c:majorTickMark val="out"/>
        <c:minorTickMark val="none"/>
        <c:tickLblPos val="nextTo"/>
        <c:txPr>
          <a:bodyPr/>
          <a:lstStyle/>
          <a:p>
            <a:pPr>
              <a:defRPr sz="900" b="1"/>
            </a:pPr>
            <a:endParaRPr lang="de-DE"/>
          </a:p>
        </c:txPr>
        <c:crossAx val="218953216"/>
        <c:crosses val="autoZero"/>
        <c:auto val="1"/>
        <c:lblAlgn val="ctr"/>
        <c:lblOffset val="100"/>
        <c:noMultiLvlLbl val="0"/>
      </c:catAx>
      <c:valAx>
        <c:axId val="218953216"/>
        <c:scaling>
          <c:orientation val="minMax"/>
          <c:max val="100"/>
          <c:min val="0"/>
        </c:scaling>
        <c:delete val="0"/>
        <c:axPos val="l"/>
        <c:numFmt formatCode="General" sourceLinked="1"/>
        <c:majorTickMark val="out"/>
        <c:minorTickMark val="none"/>
        <c:tickLblPos val="nextTo"/>
        <c:txPr>
          <a:bodyPr/>
          <a:lstStyle/>
          <a:p>
            <a:pPr>
              <a:defRPr sz="900"/>
            </a:pPr>
            <a:endParaRPr lang="de-DE"/>
          </a:p>
        </c:txPr>
        <c:crossAx val="218951680"/>
        <c:crosses val="autoZero"/>
        <c:crossBetween val="between"/>
      </c:valAx>
      <c:spPr>
        <a:noFill/>
        <a:ln w="25400">
          <a:noFill/>
        </a:ln>
      </c:spPr>
    </c:plotArea>
    <c:legend>
      <c:legendPos val="r"/>
      <c:layout>
        <c:manualLayout>
          <c:xMode val="edge"/>
          <c:yMode val="edge"/>
          <c:x val="0.23259005206782879"/>
          <c:y val="0.80588690274137464"/>
          <c:w val="0.47355252308693796"/>
          <c:h val="0.16180908684255405"/>
        </c:manualLayout>
      </c:layout>
      <c:overlay val="0"/>
      <c:txPr>
        <a:bodyPr/>
        <a:lstStyle/>
        <a:p>
          <a:pPr>
            <a:defRPr sz="11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8518782014798"/>
          <c:y val="0.13257945923123632"/>
          <c:w val="0.84899131153955609"/>
          <c:h val="0.69277117168112035"/>
        </c:manualLayout>
      </c:layout>
      <c:barChart>
        <c:barDir val="col"/>
        <c:grouping val="clustered"/>
        <c:varyColors val="0"/>
        <c:ser>
          <c:idx val="0"/>
          <c:order val="0"/>
          <c:tx>
            <c:strRef>
              <c:f>Sheet1!$B$1</c:f>
              <c:strCache>
                <c:ptCount val="1"/>
                <c:pt idx="0">
                  <c:v>Column1</c:v>
                </c:pt>
              </c:strCache>
            </c:strRef>
          </c:tx>
          <c:spPr>
            <a:solidFill>
              <a:srgbClr val="FED96F"/>
            </a:solidFill>
          </c:spPr>
          <c:invertIfNegative val="0"/>
          <c:dPt>
            <c:idx val="0"/>
            <c:invertIfNegative val="0"/>
            <c:bubble3D val="0"/>
            <c:spPr>
              <a:solidFill>
                <a:srgbClr val="85CD69"/>
              </a:solidFill>
              <a:ln>
                <a:solidFill>
                  <a:schemeClr val="accent5">
                    <a:lumMod val="40000"/>
                    <a:lumOff val="60000"/>
                  </a:schemeClr>
                </a:solidFill>
              </a:ln>
            </c:spPr>
            <c:extLst>
              <c:ext xmlns:c16="http://schemas.microsoft.com/office/drawing/2014/chart" uri="{C3380CC4-5D6E-409C-BE32-E72D297353CC}">
                <c16:uniqueId val="{00000001-8F62-1548-A2D2-0472C82FE654}"/>
              </c:ext>
            </c:extLst>
          </c:dPt>
          <c:dPt>
            <c:idx val="1"/>
            <c:invertIfNegative val="0"/>
            <c:bubble3D val="0"/>
            <c:spPr>
              <a:solidFill>
                <a:srgbClr val="97BAFF"/>
              </a:solidFill>
            </c:spPr>
            <c:extLst>
              <c:ext xmlns:c16="http://schemas.microsoft.com/office/drawing/2014/chart" uri="{C3380CC4-5D6E-409C-BE32-E72D297353CC}">
                <c16:uniqueId val="{00000003-8F62-1548-A2D2-0472C82FE654}"/>
              </c:ext>
            </c:extLst>
          </c:dPt>
          <c:dPt>
            <c:idx val="2"/>
            <c:invertIfNegative val="0"/>
            <c:bubble3D val="0"/>
            <c:extLst>
              <c:ext xmlns:c16="http://schemas.microsoft.com/office/drawing/2014/chart" uri="{C3380CC4-5D6E-409C-BE32-E72D297353CC}">
                <c16:uniqueId val="{00000004-8F62-1548-A2D2-0472C82FE654}"/>
              </c:ext>
            </c:extLst>
          </c:dPt>
          <c:dLbls>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SOF+DCV</c:v>
                </c:pt>
                <c:pt idx="1">
                  <c:v>SOF/VEL</c:v>
                </c:pt>
                <c:pt idx="2">
                  <c:v>GLE/PIB</c:v>
                </c:pt>
              </c:strCache>
            </c:strRef>
          </c:cat>
          <c:val>
            <c:numRef>
              <c:f>Sheet1!$B$2:$B$4</c:f>
              <c:numCache>
                <c:formatCode>General</c:formatCode>
                <c:ptCount val="3"/>
                <c:pt idx="0">
                  <c:v>95</c:v>
                </c:pt>
                <c:pt idx="1">
                  <c:v>98</c:v>
                </c:pt>
                <c:pt idx="2">
                  <c:v>97</c:v>
                </c:pt>
              </c:numCache>
            </c:numRef>
          </c:val>
          <c:extLst>
            <c:ext xmlns:c16="http://schemas.microsoft.com/office/drawing/2014/chart" uri="{C3380CC4-5D6E-409C-BE32-E72D297353CC}">
              <c16:uniqueId val="{00000005-8F62-1548-A2D2-0472C82FE654}"/>
            </c:ext>
          </c:extLst>
        </c:ser>
        <c:dLbls>
          <c:showLegendKey val="0"/>
          <c:showVal val="0"/>
          <c:showCatName val="0"/>
          <c:showSerName val="0"/>
          <c:showPercent val="0"/>
          <c:showBubbleSize val="0"/>
        </c:dLbls>
        <c:gapWidth val="150"/>
        <c:axId val="218726784"/>
        <c:axId val="218728320"/>
      </c:barChart>
      <c:catAx>
        <c:axId val="218726784"/>
        <c:scaling>
          <c:orientation val="minMax"/>
        </c:scaling>
        <c:delete val="0"/>
        <c:axPos val="b"/>
        <c:numFmt formatCode="General" sourceLinked="0"/>
        <c:majorTickMark val="out"/>
        <c:minorTickMark val="none"/>
        <c:tickLblPos val="nextTo"/>
        <c:txPr>
          <a:bodyPr/>
          <a:lstStyle/>
          <a:p>
            <a:pPr>
              <a:defRPr sz="1000"/>
            </a:pPr>
            <a:endParaRPr lang="de-DE"/>
          </a:p>
        </c:txPr>
        <c:crossAx val="218728320"/>
        <c:crosses val="autoZero"/>
        <c:auto val="1"/>
        <c:lblAlgn val="ctr"/>
        <c:lblOffset val="100"/>
        <c:noMultiLvlLbl val="0"/>
      </c:catAx>
      <c:valAx>
        <c:axId val="218728320"/>
        <c:scaling>
          <c:orientation val="minMax"/>
          <c:max val="100"/>
          <c:min val="0"/>
        </c:scaling>
        <c:delete val="0"/>
        <c:axPos val="l"/>
        <c:numFmt formatCode="General" sourceLinked="1"/>
        <c:majorTickMark val="out"/>
        <c:minorTickMark val="none"/>
        <c:tickLblPos val="nextTo"/>
        <c:txPr>
          <a:bodyPr/>
          <a:lstStyle/>
          <a:p>
            <a:pPr>
              <a:defRPr sz="1000"/>
            </a:pPr>
            <a:endParaRPr lang="de-DE"/>
          </a:p>
        </c:txPr>
        <c:crossAx val="21872678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67577716080281E-2"/>
          <c:y val="0.18094953093327315"/>
          <c:w val="0.91356248008738794"/>
          <c:h val="0.64861293173123291"/>
        </c:manualLayout>
      </c:layout>
      <c:barChart>
        <c:barDir val="col"/>
        <c:grouping val="clustered"/>
        <c:varyColors val="0"/>
        <c:ser>
          <c:idx val="0"/>
          <c:order val="0"/>
          <c:tx>
            <c:strRef>
              <c:f>Sheet1!$B$1</c:f>
              <c:strCache>
                <c:ptCount val="1"/>
                <c:pt idx="0">
                  <c:v>SOF/VEL</c:v>
                </c:pt>
              </c:strCache>
            </c:strRef>
          </c:tx>
          <c:spPr>
            <a:solidFill>
              <a:srgbClr val="97BA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GT1</c:v>
                </c:pt>
                <c:pt idx="1">
                  <c:v>GT2</c:v>
                </c:pt>
                <c:pt idx="2">
                  <c:v>GT3</c:v>
                </c:pt>
                <c:pt idx="3">
                  <c:v>GT4</c:v>
                </c:pt>
                <c:pt idx="4">
                  <c:v>GT5-6</c:v>
                </c:pt>
              </c:strCache>
            </c:strRef>
          </c:cat>
          <c:val>
            <c:numRef>
              <c:f>Sheet1!$B$2:$B$6</c:f>
              <c:numCache>
                <c:formatCode>General</c:formatCode>
                <c:ptCount val="5"/>
                <c:pt idx="0">
                  <c:v>99</c:v>
                </c:pt>
                <c:pt idx="1">
                  <c:v>96</c:v>
                </c:pt>
                <c:pt idx="2">
                  <c:v>100</c:v>
                </c:pt>
                <c:pt idx="3">
                  <c:v>100</c:v>
                </c:pt>
                <c:pt idx="4">
                  <c:v>100</c:v>
                </c:pt>
              </c:numCache>
            </c:numRef>
          </c:val>
          <c:extLst>
            <c:ext xmlns:c16="http://schemas.microsoft.com/office/drawing/2014/chart" uri="{C3380CC4-5D6E-409C-BE32-E72D297353CC}">
              <c16:uniqueId val="{00000000-CB6F-47D2-909D-0B8B91CE7FDD}"/>
            </c:ext>
          </c:extLst>
        </c:ser>
        <c:dLbls>
          <c:showLegendKey val="0"/>
          <c:showVal val="1"/>
          <c:showCatName val="0"/>
          <c:showSerName val="0"/>
          <c:showPercent val="0"/>
          <c:showBubbleSize val="0"/>
        </c:dLbls>
        <c:gapWidth val="75"/>
        <c:axId val="218798336"/>
        <c:axId val="219178112"/>
      </c:barChart>
      <c:catAx>
        <c:axId val="218798336"/>
        <c:scaling>
          <c:orientation val="minMax"/>
        </c:scaling>
        <c:delete val="0"/>
        <c:axPos val="b"/>
        <c:numFmt formatCode="General" sourceLinked="1"/>
        <c:majorTickMark val="none"/>
        <c:minorTickMark val="none"/>
        <c:tickLblPos val="nextTo"/>
        <c:txPr>
          <a:bodyPr/>
          <a:lstStyle/>
          <a:p>
            <a:pPr>
              <a:defRPr sz="1200" b="1"/>
            </a:pPr>
            <a:endParaRPr lang="de-DE"/>
          </a:p>
        </c:txPr>
        <c:crossAx val="219178112"/>
        <c:crosses val="autoZero"/>
        <c:auto val="1"/>
        <c:lblAlgn val="ctr"/>
        <c:lblOffset val="100"/>
        <c:noMultiLvlLbl val="0"/>
      </c:catAx>
      <c:valAx>
        <c:axId val="219178112"/>
        <c:scaling>
          <c:orientation val="minMax"/>
          <c:max val="100"/>
          <c:min val="0"/>
        </c:scaling>
        <c:delete val="0"/>
        <c:axPos val="l"/>
        <c:numFmt formatCode="General" sourceLinked="1"/>
        <c:majorTickMark val="none"/>
        <c:minorTickMark val="none"/>
        <c:tickLblPos val="nextTo"/>
        <c:txPr>
          <a:bodyPr/>
          <a:lstStyle/>
          <a:p>
            <a:pPr>
              <a:defRPr sz="1600"/>
            </a:pPr>
            <a:endParaRPr lang="de-DE"/>
          </a:p>
        </c:txPr>
        <c:crossAx val="218798336"/>
        <c:crosses val="autoZero"/>
        <c:crossBetween val="between"/>
        <c:majorUnit val="20"/>
      </c:valAx>
    </c:plotArea>
    <c:plotVisOnly val="1"/>
    <c:dispBlanksAs val="gap"/>
    <c:showDLblsOverMax val="0"/>
  </c:chart>
  <c:txPr>
    <a:bodyPr/>
    <a:lstStyle/>
    <a:p>
      <a:pPr>
        <a:defRPr sz="1800"/>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17955115399"/>
          <c:y val="0.12388830584539905"/>
          <c:w val="0.85624532335862336"/>
          <c:h val="0.73568651319711742"/>
        </c:manualLayout>
      </c:layout>
      <c:barChart>
        <c:barDir val="col"/>
        <c:grouping val="clustered"/>
        <c:varyColors val="0"/>
        <c:ser>
          <c:idx val="0"/>
          <c:order val="0"/>
          <c:tx>
            <c:strRef>
              <c:f>Sheet1!$B$1</c:f>
              <c:strCache>
                <c:ptCount val="1"/>
                <c:pt idx="0">
                  <c:v>SOF/VEL</c:v>
                </c:pt>
              </c:strCache>
            </c:strRef>
          </c:tx>
          <c:spPr>
            <a:solidFill>
              <a:srgbClr val="97BAFF"/>
            </a:solidFill>
            <a:ln>
              <a:noFill/>
            </a:ln>
            <a:effectLst/>
          </c:spPr>
          <c:invertIfNegative val="0"/>
          <c:dPt>
            <c:idx val="0"/>
            <c:invertIfNegative val="0"/>
            <c:bubble3D val="0"/>
            <c:extLst>
              <c:ext xmlns:c16="http://schemas.microsoft.com/office/drawing/2014/chart" uri="{C3380CC4-5D6E-409C-BE32-E72D297353CC}">
                <c16:uniqueId val="{00000001-F4D5-4E63-BECC-CBC02E3D3078}"/>
              </c:ext>
            </c:extLst>
          </c:dPt>
          <c:dPt>
            <c:idx val="1"/>
            <c:invertIfNegative val="0"/>
            <c:bubble3D val="0"/>
            <c:extLst>
              <c:ext xmlns:c16="http://schemas.microsoft.com/office/drawing/2014/chart" uri="{C3380CC4-5D6E-409C-BE32-E72D297353CC}">
                <c16:uniqueId val="{00000003-F4D5-4E63-BECC-CBC02E3D3078}"/>
              </c:ext>
            </c:extLst>
          </c:dPt>
          <c:dPt>
            <c:idx val="2"/>
            <c:invertIfNegative val="0"/>
            <c:bubble3D val="0"/>
            <c:extLst>
              <c:ext xmlns:c16="http://schemas.microsoft.com/office/drawing/2014/chart" uri="{C3380CC4-5D6E-409C-BE32-E72D297353CC}">
                <c16:uniqueId val="{00000005-F4D5-4E63-BECC-CBC02E3D3078}"/>
              </c:ext>
            </c:extLst>
          </c:dPt>
          <c:dPt>
            <c:idx val="3"/>
            <c:invertIfNegative val="0"/>
            <c:bubble3D val="0"/>
            <c:extLst>
              <c:ext xmlns:c16="http://schemas.microsoft.com/office/drawing/2014/chart" uri="{C3380CC4-5D6E-409C-BE32-E72D297353CC}">
                <c16:uniqueId val="{00000007-F4D5-4E63-BECC-CBC02E3D307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Compensated </c:v>
                </c:pt>
                <c:pt idx="1">
                  <c:v>Decompensated</c:v>
                </c:pt>
              </c:strCache>
            </c:strRef>
          </c:cat>
          <c:val>
            <c:numRef>
              <c:f>Sheet1!$B$2:$B$3</c:f>
              <c:numCache>
                <c:formatCode>General</c:formatCode>
                <c:ptCount val="2"/>
                <c:pt idx="0">
                  <c:v>97</c:v>
                </c:pt>
                <c:pt idx="1">
                  <c:v>90</c:v>
                </c:pt>
              </c:numCache>
            </c:numRef>
          </c:val>
          <c:extLst>
            <c:ext xmlns:c16="http://schemas.microsoft.com/office/drawing/2014/chart" uri="{C3380CC4-5D6E-409C-BE32-E72D297353CC}">
              <c16:uniqueId val="{00000008-F4D5-4E63-BECC-CBC02E3D3078}"/>
            </c:ext>
          </c:extLst>
        </c:ser>
        <c:ser>
          <c:idx val="1"/>
          <c:order val="1"/>
          <c:tx>
            <c:strRef>
              <c:f>Sheet1!$C$1</c:f>
              <c:strCache>
                <c:ptCount val="1"/>
                <c:pt idx="0">
                  <c:v>SOF/VEL+RBV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Compensated </c:v>
                </c:pt>
                <c:pt idx="1">
                  <c:v>Decompensated</c:v>
                </c:pt>
              </c:strCache>
            </c:strRef>
          </c:cat>
          <c:val>
            <c:numRef>
              <c:f>Sheet1!$C$2:$C$3</c:f>
              <c:numCache>
                <c:formatCode>General</c:formatCode>
                <c:ptCount val="2"/>
                <c:pt idx="0">
                  <c:v>94</c:v>
                </c:pt>
                <c:pt idx="1">
                  <c:v>93</c:v>
                </c:pt>
              </c:numCache>
            </c:numRef>
          </c:val>
          <c:extLst>
            <c:ext xmlns:c16="http://schemas.microsoft.com/office/drawing/2014/chart" uri="{C3380CC4-5D6E-409C-BE32-E72D297353CC}">
              <c16:uniqueId val="{00000009-F4D5-4E63-BECC-CBC02E3D3078}"/>
            </c:ext>
          </c:extLst>
        </c:ser>
        <c:dLbls>
          <c:showLegendKey val="0"/>
          <c:showVal val="0"/>
          <c:showCatName val="0"/>
          <c:showSerName val="0"/>
          <c:showPercent val="0"/>
          <c:showBubbleSize val="0"/>
        </c:dLbls>
        <c:gapWidth val="75"/>
        <c:axId val="219901952"/>
        <c:axId val="219903488"/>
      </c:barChart>
      <c:catAx>
        <c:axId val="219901952"/>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e-DE"/>
          </a:p>
        </c:txPr>
        <c:crossAx val="219903488"/>
        <c:crosses val="autoZero"/>
        <c:auto val="1"/>
        <c:lblAlgn val="ctr"/>
        <c:lblOffset val="100"/>
        <c:noMultiLvlLbl val="0"/>
      </c:catAx>
      <c:valAx>
        <c:axId val="219903488"/>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SVR12, %</a:t>
                </a:r>
              </a:p>
            </c:rich>
          </c:tx>
          <c:layout>
            <c:manualLayout>
              <c:xMode val="edge"/>
              <c:yMode val="edge"/>
              <c:x val="7.9852530904680578E-3"/>
              <c:y val="0.40239456893184067"/>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19901952"/>
        <c:crosses val="autoZero"/>
        <c:crossBetween val="between"/>
        <c:majorUnit val="20"/>
      </c:valAx>
      <c:spPr>
        <a:noFill/>
        <a:ln>
          <a:noFill/>
        </a:ln>
        <a:effectLst/>
      </c:spPr>
    </c:plotArea>
    <c:legend>
      <c:legendPos val="t"/>
      <c:layout>
        <c:manualLayout>
          <c:xMode val="edge"/>
          <c:yMode val="edge"/>
          <c:x val="0.31629555018818128"/>
          <c:y val="1.3514070776968763E-2"/>
          <c:w val="0.53953678850453157"/>
          <c:h val="8.2972658133404653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65832162290821E-2"/>
          <c:y val="0.15127156766228445"/>
          <c:w val="0.86662839547111559"/>
          <c:h val="0.73577052431263745"/>
        </c:manualLayout>
      </c:layout>
      <c:barChart>
        <c:barDir val="col"/>
        <c:grouping val="clustered"/>
        <c:varyColors val="0"/>
        <c:ser>
          <c:idx val="0"/>
          <c:order val="0"/>
          <c:tx>
            <c:strRef>
              <c:f>Sheet1!$B$1</c:f>
              <c:strCache>
                <c:ptCount val="1"/>
                <c:pt idx="0">
                  <c:v>GLE/PIB</c:v>
                </c:pt>
              </c:strCache>
            </c:strRef>
          </c:tx>
          <c:spPr>
            <a:solidFill>
              <a:srgbClr val="FED96F"/>
            </a:solidFill>
          </c:spPr>
          <c:invertIfNegative val="0"/>
          <c:cat>
            <c:strRef>
              <c:f>Sheet1!$A$2:$A$5</c:f>
              <c:strCache>
                <c:ptCount val="4"/>
                <c:pt idx="0">
                  <c:v>No fibrosis</c:v>
                </c:pt>
                <c:pt idx="1">
                  <c:v>Mild fibrosis</c:v>
                </c:pt>
                <c:pt idx="2">
                  <c:v>Moderate fibrosis</c:v>
                </c:pt>
                <c:pt idx="3">
                  <c:v>Compensated cirrhosis</c:v>
                </c:pt>
              </c:strCache>
            </c:strRef>
          </c:cat>
          <c:val>
            <c:numRef>
              <c:f>Sheet1!$B$2:$B$5</c:f>
              <c:numCache>
                <c:formatCode>General</c:formatCode>
                <c:ptCount val="4"/>
                <c:pt idx="0">
                  <c:v>97.2</c:v>
                </c:pt>
                <c:pt idx="1">
                  <c:v>96.7</c:v>
                </c:pt>
                <c:pt idx="2">
                  <c:v>96.6</c:v>
                </c:pt>
                <c:pt idx="3">
                  <c:v>96.3</c:v>
                </c:pt>
              </c:numCache>
            </c:numRef>
          </c:val>
          <c:extLst>
            <c:ext xmlns:c16="http://schemas.microsoft.com/office/drawing/2014/chart" uri="{C3380CC4-5D6E-409C-BE32-E72D297353CC}">
              <c16:uniqueId val="{00000000-A0F9-D04E-B36C-E7DFA81DE12E}"/>
            </c:ext>
          </c:extLst>
        </c:ser>
        <c:ser>
          <c:idx val="1"/>
          <c:order val="1"/>
          <c:tx>
            <c:strRef>
              <c:f>Sheet1!$C$1</c:f>
              <c:strCache>
                <c:ptCount val="1"/>
                <c:pt idx="0">
                  <c:v>SOF/VEL</c:v>
                </c:pt>
              </c:strCache>
            </c:strRef>
          </c:tx>
          <c:spPr>
            <a:solidFill>
              <a:srgbClr val="97BAFF"/>
            </a:solidFill>
          </c:spPr>
          <c:invertIfNegative val="0"/>
          <c:cat>
            <c:strRef>
              <c:f>Sheet1!$A$2:$A$5</c:f>
              <c:strCache>
                <c:ptCount val="4"/>
                <c:pt idx="0">
                  <c:v>No fibrosis</c:v>
                </c:pt>
                <c:pt idx="1">
                  <c:v>Mild fibrosis</c:v>
                </c:pt>
                <c:pt idx="2">
                  <c:v>Moderate fibrosis</c:v>
                </c:pt>
                <c:pt idx="3">
                  <c:v>Compensated cirrhosis</c:v>
                </c:pt>
              </c:strCache>
            </c:strRef>
          </c:cat>
          <c:val>
            <c:numRef>
              <c:f>Sheet1!$C$2:$C$5</c:f>
              <c:numCache>
                <c:formatCode>General</c:formatCode>
                <c:ptCount val="4"/>
                <c:pt idx="0">
                  <c:v>97.7</c:v>
                </c:pt>
                <c:pt idx="1">
                  <c:v>98.2</c:v>
                </c:pt>
                <c:pt idx="2">
                  <c:v>96.5</c:v>
                </c:pt>
                <c:pt idx="3">
                  <c:v>91.6</c:v>
                </c:pt>
              </c:numCache>
            </c:numRef>
          </c:val>
          <c:extLst>
            <c:ext xmlns:c16="http://schemas.microsoft.com/office/drawing/2014/chart" uri="{C3380CC4-5D6E-409C-BE32-E72D297353CC}">
              <c16:uniqueId val="{00000001-A0F9-D04E-B36C-E7DFA81DE12E}"/>
            </c:ext>
          </c:extLst>
        </c:ser>
        <c:ser>
          <c:idx val="2"/>
          <c:order val="2"/>
          <c:tx>
            <c:strRef>
              <c:f>Sheet1!$D$1</c:f>
              <c:strCache>
                <c:ptCount val="1"/>
                <c:pt idx="0">
                  <c:v>SOF/VEL+RBV</c:v>
                </c:pt>
              </c:strCache>
            </c:strRef>
          </c:tx>
          <c:invertIfNegative val="0"/>
          <c:cat>
            <c:strRef>
              <c:f>Sheet1!$A$2:$A$5</c:f>
              <c:strCache>
                <c:ptCount val="4"/>
                <c:pt idx="0">
                  <c:v>No fibrosis</c:v>
                </c:pt>
                <c:pt idx="1">
                  <c:v>Mild fibrosis</c:v>
                </c:pt>
                <c:pt idx="2">
                  <c:v>Moderate fibrosis</c:v>
                </c:pt>
                <c:pt idx="3">
                  <c:v>Compensated cirrhosis</c:v>
                </c:pt>
              </c:strCache>
            </c:strRef>
          </c:cat>
          <c:val>
            <c:numRef>
              <c:f>Sheet1!$D$2:$D$5</c:f>
              <c:numCache>
                <c:formatCode>General</c:formatCode>
                <c:ptCount val="4"/>
                <c:pt idx="0">
                  <c:v>100</c:v>
                </c:pt>
                <c:pt idx="1">
                  <c:v>95.6</c:v>
                </c:pt>
                <c:pt idx="2">
                  <c:v>95.5</c:v>
                </c:pt>
                <c:pt idx="3">
                  <c:v>98</c:v>
                </c:pt>
              </c:numCache>
            </c:numRef>
          </c:val>
          <c:extLst>
            <c:ext xmlns:c16="http://schemas.microsoft.com/office/drawing/2014/chart" uri="{C3380CC4-5D6E-409C-BE32-E72D297353CC}">
              <c16:uniqueId val="{00000002-A0F9-D04E-B36C-E7DFA81DE12E}"/>
            </c:ext>
          </c:extLst>
        </c:ser>
        <c:ser>
          <c:idx val="3"/>
          <c:order val="3"/>
          <c:tx>
            <c:strRef>
              <c:f>Sheet1!$E$1</c:f>
              <c:strCache>
                <c:ptCount val="1"/>
                <c:pt idx="0">
                  <c:v>SOF+DCV+RBV</c:v>
                </c:pt>
              </c:strCache>
            </c:strRef>
          </c:tx>
          <c:spPr>
            <a:solidFill>
              <a:srgbClr val="85CD69"/>
            </a:solidFill>
          </c:spPr>
          <c:invertIfNegative val="0"/>
          <c:cat>
            <c:strRef>
              <c:f>Sheet1!$A$2:$A$5</c:f>
              <c:strCache>
                <c:ptCount val="4"/>
                <c:pt idx="0">
                  <c:v>No fibrosis</c:v>
                </c:pt>
                <c:pt idx="1">
                  <c:v>Mild fibrosis</c:v>
                </c:pt>
                <c:pt idx="2">
                  <c:v>Moderate fibrosis</c:v>
                </c:pt>
                <c:pt idx="3">
                  <c:v>Compensated cirrhosis</c:v>
                </c:pt>
              </c:strCache>
            </c:strRef>
          </c:cat>
          <c:val>
            <c:numRef>
              <c:f>Sheet1!$E$2:$E$5</c:f>
              <c:numCache>
                <c:formatCode>General</c:formatCode>
                <c:ptCount val="4"/>
                <c:pt idx="0">
                  <c:v>100</c:v>
                </c:pt>
                <c:pt idx="1">
                  <c:v>94.2</c:v>
                </c:pt>
                <c:pt idx="2">
                  <c:v>96.7</c:v>
                </c:pt>
                <c:pt idx="3">
                  <c:v>92.1</c:v>
                </c:pt>
              </c:numCache>
            </c:numRef>
          </c:val>
          <c:extLst>
            <c:ext xmlns:c16="http://schemas.microsoft.com/office/drawing/2014/chart" uri="{C3380CC4-5D6E-409C-BE32-E72D297353CC}">
              <c16:uniqueId val="{00000003-A0F9-D04E-B36C-E7DFA81DE12E}"/>
            </c:ext>
          </c:extLst>
        </c:ser>
        <c:dLbls>
          <c:showLegendKey val="0"/>
          <c:showVal val="0"/>
          <c:showCatName val="0"/>
          <c:showSerName val="0"/>
          <c:showPercent val="0"/>
          <c:showBubbleSize val="0"/>
        </c:dLbls>
        <c:gapWidth val="150"/>
        <c:axId val="219715072"/>
        <c:axId val="219716608"/>
      </c:barChart>
      <c:catAx>
        <c:axId val="219715072"/>
        <c:scaling>
          <c:orientation val="minMax"/>
        </c:scaling>
        <c:delete val="0"/>
        <c:axPos val="b"/>
        <c:numFmt formatCode="General" sourceLinked="0"/>
        <c:majorTickMark val="out"/>
        <c:minorTickMark val="none"/>
        <c:tickLblPos val="nextTo"/>
        <c:txPr>
          <a:bodyPr/>
          <a:lstStyle/>
          <a:p>
            <a:pPr>
              <a:defRPr b="1"/>
            </a:pPr>
            <a:endParaRPr lang="de-DE"/>
          </a:p>
        </c:txPr>
        <c:crossAx val="219716608"/>
        <c:crosses val="autoZero"/>
        <c:auto val="1"/>
        <c:lblAlgn val="ctr"/>
        <c:lblOffset val="100"/>
        <c:noMultiLvlLbl val="0"/>
      </c:catAx>
      <c:valAx>
        <c:axId val="219716608"/>
        <c:scaling>
          <c:orientation val="minMax"/>
          <c:max val="100"/>
          <c:min val="0"/>
        </c:scaling>
        <c:delete val="0"/>
        <c:axPos val="l"/>
        <c:numFmt formatCode="General" sourceLinked="1"/>
        <c:majorTickMark val="out"/>
        <c:minorTickMark val="none"/>
        <c:tickLblPos val="nextTo"/>
        <c:crossAx val="219715072"/>
        <c:crosses val="autoZero"/>
        <c:crossBetween val="between"/>
      </c:valAx>
    </c:plotArea>
    <c:legend>
      <c:legendPos val="r"/>
      <c:layout>
        <c:manualLayout>
          <c:xMode val="edge"/>
          <c:yMode val="edge"/>
          <c:x val="0.24496689251397413"/>
          <c:y val="3.4704016472170425E-2"/>
          <c:w val="0.5720426051394738"/>
          <c:h val="8.1234101243102805E-2"/>
        </c:manualLayout>
      </c:layout>
      <c:overlay val="0"/>
    </c:legend>
    <c:plotVisOnly val="1"/>
    <c:dispBlanksAs val="gap"/>
    <c:showDLblsOverMax val="0"/>
  </c:chart>
  <c:txPr>
    <a:bodyPr/>
    <a:lstStyle/>
    <a:p>
      <a:pPr>
        <a:defRPr sz="1000"/>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PI-based regimen</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1D7-4D5D-8278-1F5D38B1BD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PI-based regimen</c:v>
                </c:pt>
                <c:pt idx="1">
                  <c:v>Non-PI-based regimen</c:v>
                </c:pt>
              </c:strCache>
            </c:strRef>
          </c:cat>
          <c:val>
            <c:numRef>
              <c:f>Sheet1!$B$2:$B$3</c:f>
              <c:numCache>
                <c:formatCode>General</c:formatCode>
                <c:ptCount val="2"/>
                <c:pt idx="0">
                  <c:v>140</c:v>
                </c:pt>
                <c:pt idx="1">
                  <c:v>160</c:v>
                </c:pt>
              </c:numCache>
            </c:numRef>
          </c:val>
          <c:extLst>
            <c:ext xmlns:c16="http://schemas.microsoft.com/office/drawing/2014/chart" uri="{C3380CC4-5D6E-409C-BE32-E72D297353CC}">
              <c16:uniqueId val="{00000002-41D7-4D5D-8278-1F5D38B1BD29}"/>
            </c:ext>
          </c:extLst>
        </c:ser>
        <c:dLbls>
          <c:showLegendKey val="0"/>
          <c:showVal val="0"/>
          <c:showCatName val="0"/>
          <c:showSerName val="0"/>
          <c:showPercent val="0"/>
          <c:showBubbleSize val="0"/>
        </c:dLbls>
        <c:gapWidth val="100"/>
        <c:overlap val="-27"/>
        <c:axId val="220252800"/>
        <c:axId val="220258688"/>
      </c:barChart>
      <c:catAx>
        <c:axId val="22025280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crossAx val="220258688"/>
        <c:crosses val="autoZero"/>
        <c:auto val="1"/>
        <c:lblAlgn val="ctr"/>
        <c:lblOffset val="100"/>
        <c:noMultiLvlLbl val="0"/>
      </c:catAx>
      <c:valAx>
        <c:axId val="220258688"/>
        <c:scaling>
          <c:orientation val="minMax"/>
          <c:max val="17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baseline="0" dirty="0">
                    <a:solidFill>
                      <a:schemeClr val="tx1"/>
                    </a:solidFill>
                    <a:effectLst/>
                  </a:rPr>
                  <a:t>APOAI, mg/dl</a:t>
                </a:r>
                <a:endParaRPr lang="en-US" sz="1100" dirty="0">
                  <a:solidFill>
                    <a:schemeClr val="tx1"/>
                  </a:solidFill>
                  <a:effectLst/>
                </a:endParaRPr>
              </a:p>
            </c:rich>
          </c:tx>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2025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99357612806296"/>
          <c:y val="7.1651812221548664E-2"/>
          <c:w val="0.74863554887841277"/>
          <c:h val="0.70793769539128959"/>
        </c:manualLayout>
      </c:layout>
      <c:barChart>
        <c:barDir val="col"/>
        <c:grouping val="clustered"/>
        <c:varyColors val="0"/>
        <c:ser>
          <c:idx val="0"/>
          <c:order val="0"/>
          <c:tx>
            <c:strRef>
              <c:f>Sheet1!$B$1</c:f>
              <c:strCache>
                <c:ptCount val="1"/>
                <c:pt idx="0">
                  <c:v>PI-based regimen</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3EF-4A81-AC2F-E054572C9A1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PI-based regimen</c:v>
                </c:pt>
                <c:pt idx="1">
                  <c:v>Non-PI-based regimen</c:v>
                </c:pt>
              </c:strCache>
            </c:strRef>
          </c:cat>
          <c:val>
            <c:numRef>
              <c:f>Sheet1!$B$2:$B$3</c:f>
              <c:numCache>
                <c:formatCode>General</c:formatCode>
                <c:ptCount val="2"/>
                <c:pt idx="0">
                  <c:v>4.2</c:v>
                </c:pt>
                <c:pt idx="1">
                  <c:v>3.7</c:v>
                </c:pt>
              </c:numCache>
            </c:numRef>
          </c:val>
          <c:extLst>
            <c:ext xmlns:c16="http://schemas.microsoft.com/office/drawing/2014/chart" uri="{C3380CC4-5D6E-409C-BE32-E72D297353CC}">
              <c16:uniqueId val="{00000002-93EF-4A81-AC2F-E054572C9A13}"/>
            </c:ext>
          </c:extLst>
        </c:ser>
        <c:dLbls>
          <c:showLegendKey val="0"/>
          <c:showVal val="0"/>
          <c:showCatName val="0"/>
          <c:showSerName val="0"/>
          <c:showPercent val="0"/>
          <c:showBubbleSize val="0"/>
        </c:dLbls>
        <c:gapWidth val="100"/>
        <c:overlap val="-27"/>
        <c:axId val="219973504"/>
        <c:axId val="219975040"/>
      </c:barChart>
      <c:catAx>
        <c:axId val="21997350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de-DE"/>
          </a:p>
        </c:txPr>
        <c:crossAx val="219975040"/>
        <c:crosses val="autoZero"/>
        <c:auto val="1"/>
        <c:lblAlgn val="ctr"/>
        <c:lblOffset val="100"/>
        <c:noMultiLvlLbl val="0"/>
      </c:catAx>
      <c:valAx>
        <c:axId val="219975040"/>
        <c:scaling>
          <c:orientation val="minMax"/>
          <c:max val="1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rPr>
                  <a:t>TC/HDL ratio</a:t>
                </a:r>
              </a:p>
            </c:rich>
          </c:tx>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997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5880580262032"/>
          <c:y val="7.5921577137303492E-2"/>
          <c:w val="0.76696898075203312"/>
          <c:h val="0.86814779631201788"/>
        </c:manualLayout>
      </c:layout>
      <c:barChart>
        <c:barDir val="bar"/>
        <c:grouping val="clustered"/>
        <c:varyColors val="0"/>
        <c:ser>
          <c:idx val="0"/>
          <c:order val="0"/>
          <c:tx>
            <c:strRef>
              <c:f>Sheet1!$B$1</c:f>
              <c:strCache>
                <c:ptCount val="1"/>
                <c:pt idx="0">
                  <c:v>Year of Elimination</c:v>
                </c:pt>
              </c:strCache>
            </c:strRef>
          </c:tx>
          <c:spPr>
            <a:solidFill>
              <a:schemeClr val="accent1"/>
            </a:solidFill>
            <a:ln>
              <a:noFill/>
            </a:ln>
            <a:effectLst/>
          </c:spPr>
          <c:invertIfNegative val="0"/>
          <c:dPt>
            <c:idx val="30"/>
            <c:invertIfNegative val="0"/>
            <c:bubble3D val="0"/>
            <c:spPr>
              <a:solidFill>
                <a:schemeClr val="accent4"/>
              </a:solidFill>
              <a:ln>
                <a:noFill/>
              </a:ln>
              <a:effectLst/>
            </c:spPr>
            <c:extLst>
              <c:ext xmlns:c16="http://schemas.microsoft.com/office/drawing/2014/chart" uri="{C3380CC4-5D6E-409C-BE32-E72D297353CC}">
                <c16:uniqueId val="{00000001-B131-4127-9F7C-51CBE512004B}"/>
              </c:ext>
            </c:extLst>
          </c:dPt>
          <c:dPt>
            <c:idx val="31"/>
            <c:invertIfNegative val="0"/>
            <c:bubble3D val="0"/>
            <c:spPr>
              <a:solidFill>
                <a:schemeClr val="accent4"/>
              </a:solidFill>
              <a:ln>
                <a:noFill/>
              </a:ln>
              <a:effectLst/>
            </c:spPr>
            <c:extLst>
              <c:ext xmlns:c16="http://schemas.microsoft.com/office/drawing/2014/chart" uri="{C3380CC4-5D6E-409C-BE32-E72D297353CC}">
                <c16:uniqueId val="{00000003-B131-4127-9F7C-51CBE512004B}"/>
              </c:ext>
            </c:extLst>
          </c:dPt>
          <c:dPt>
            <c:idx val="32"/>
            <c:invertIfNegative val="0"/>
            <c:bubble3D val="0"/>
            <c:spPr>
              <a:solidFill>
                <a:schemeClr val="accent4"/>
              </a:solidFill>
              <a:ln>
                <a:noFill/>
              </a:ln>
              <a:effectLst/>
            </c:spPr>
            <c:extLst>
              <c:ext xmlns:c16="http://schemas.microsoft.com/office/drawing/2014/chart" uri="{C3380CC4-5D6E-409C-BE32-E72D297353CC}">
                <c16:uniqueId val="{00000005-B131-4127-9F7C-51CBE512004B}"/>
              </c:ext>
            </c:extLst>
          </c:dPt>
          <c:dPt>
            <c:idx val="33"/>
            <c:invertIfNegative val="0"/>
            <c:bubble3D val="0"/>
            <c:spPr>
              <a:solidFill>
                <a:schemeClr val="accent6"/>
              </a:solidFill>
              <a:ln>
                <a:noFill/>
              </a:ln>
              <a:effectLst/>
            </c:spPr>
            <c:extLst>
              <c:ext xmlns:c16="http://schemas.microsoft.com/office/drawing/2014/chart" uri="{C3380CC4-5D6E-409C-BE32-E72D297353CC}">
                <c16:uniqueId val="{00000007-B131-4127-9F7C-51CBE512004B}"/>
              </c:ext>
            </c:extLst>
          </c:dPt>
          <c:dPt>
            <c:idx val="34"/>
            <c:invertIfNegative val="0"/>
            <c:bubble3D val="0"/>
            <c:spPr>
              <a:solidFill>
                <a:schemeClr val="accent6"/>
              </a:solidFill>
              <a:ln>
                <a:noFill/>
              </a:ln>
              <a:effectLst/>
            </c:spPr>
            <c:extLst>
              <c:ext xmlns:c16="http://schemas.microsoft.com/office/drawing/2014/chart" uri="{C3380CC4-5D6E-409C-BE32-E72D297353CC}">
                <c16:uniqueId val="{00000009-B131-4127-9F7C-51CBE512004B}"/>
              </c:ext>
            </c:extLst>
          </c:dPt>
          <c:dPt>
            <c:idx val="35"/>
            <c:invertIfNegative val="0"/>
            <c:bubble3D val="0"/>
            <c:spPr>
              <a:solidFill>
                <a:schemeClr val="accent6"/>
              </a:solidFill>
              <a:ln>
                <a:noFill/>
              </a:ln>
              <a:effectLst/>
            </c:spPr>
            <c:extLst>
              <c:ext xmlns:c16="http://schemas.microsoft.com/office/drawing/2014/chart" uri="{C3380CC4-5D6E-409C-BE32-E72D297353CC}">
                <c16:uniqueId val="{0000000B-B131-4127-9F7C-51CBE512004B}"/>
              </c:ext>
            </c:extLst>
          </c:dPt>
          <c:dPt>
            <c:idx val="36"/>
            <c:invertIfNegative val="0"/>
            <c:bubble3D val="0"/>
            <c:spPr>
              <a:solidFill>
                <a:schemeClr val="accent5"/>
              </a:solidFill>
              <a:ln>
                <a:noFill/>
              </a:ln>
              <a:effectLst/>
            </c:spPr>
            <c:extLst>
              <c:ext xmlns:c16="http://schemas.microsoft.com/office/drawing/2014/chart" uri="{C3380CC4-5D6E-409C-BE32-E72D297353CC}">
                <c16:uniqueId val="{0000000D-B131-4127-9F7C-51CBE512004B}"/>
              </c:ext>
            </c:extLst>
          </c:dPt>
          <c:dPt>
            <c:idx val="37"/>
            <c:invertIfNegative val="0"/>
            <c:bubble3D val="0"/>
            <c:spPr>
              <a:solidFill>
                <a:schemeClr val="accent5"/>
              </a:solidFill>
              <a:ln>
                <a:noFill/>
              </a:ln>
              <a:effectLst/>
            </c:spPr>
            <c:extLst>
              <c:ext xmlns:c16="http://schemas.microsoft.com/office/drawing/2014/chart" uri="{C3380CC4-5D6E-409C-BE32-E72D297353CC}">
                <c16:uniqueId val="{0000000F-B131-4127-9F7C-51CBE512004B}"/>
              </c:ext>
            </c:extLst>
          </c:dPt>
          <c:dPt>
            <c:idx val="38"/>
            <c:invertIfNegative val="0"/>
            <c:bubble3D val="0"/>
            <c:spPr>
              <a:solidFill>
                <a:schemeClr val="accent5"/>
              </a:solidFill>
              <a:ln>
                <a:noFill/>
              </a:ln>
              <a:effectLst/>
            </c:spPr>
            <c:extLst>
              <c:ext xmlns:c16="http://schemas.microsoft.com/office/drawing/2014/chart" uri="{C3380CC4-5D6E-409C-BE32-E72D297353CC}">
                <c16:uniqueId val="{00000011-B131-4127-9F7C-51CBE512004B}"/>
              </c:ext>
            </c:extLst>
          </c:dPt>
          <c:dPt>
            <c:idx val="39"/>
            <c:invertIfNegative val="0"/>
            <c:bubble3D val="0"/>
            <c:spPr>
              <a:solidFill>
                <a:schemeClr val="accent5"/>
              </a:solidFill>
              <a:ln>
                <a:noFill/>
              </a:ln>
              <a:effectLst/>
            </c:spPr>
            <c:extLst>
              <c:ext xmlns:c16="http://schemas.microsoft.com/office/drawing/2014/chart" uri="{C3380CC4-5D6E-409C-BE32-E72D297353CC}">
                <c16:uniqueId val="{00000013-B131-4127-9F7C-51CBE512004B}"/>
              </c:ext>
            </c:extLst>
          </c:dPt>
          <c:dPt>
            <c:idx val="40"/>
            <c:invertIfNegative val="0"/>
            <c:bubble3D val="0"/>
            <c:spPr>
              <a:solidFill>
                <a:schemeClr val="accent5"/>
              </a:solidFill>
              <a:ln>
                <a:noFill/>
              </a:ln>
              <a:effectLst/>
            </c:spPr>
            <c:extLst>
              <c:ext xmlns:c16="http://schemas.microsoft.com/office/drawing/2014/chart" uri="{C3380CC4-5D6E-409C-BE32-E72D297353CC}">
                <c16:uniqueId val="{00000015-B131-4127-9F7C-51CBE512004B}"/>
              </c:ext>
            </c:extLst>
          </c:dPt>
          <c:dPt>
            <c:idx val="41"/>
            <c:invertIfNegative val="0"/>
            <c:bubble3D val="0"/>
            <c:spPr>
              <a:solidFill>
                <a:schemeClr val="accent5"/>
              </a:solidFill>
              <a:ln>
                <a:noFill/>
              </a:ln>
              <a:effectLst/>
            </c:spPr>
            <c:extLst>
              <c:ext xmlns:c16="http://schemas.microsoft.com/office/drawing/2014/chart" uri="{C3380CC4-5D6E-409C-BE32-E72D297353CC}">
                <c16:uniqueId val="{00000017-B131-4127-9F7C-51CBE512004B}"/>
              </c:ext>
            </c:extLst>
          </c:dPt>
          <c:dPt>
            <c:idx val="42"/>
            <c:invertIfNegative val="0"/>
            <c:bubble3D val="0"/>
            <c:spPr>
              <a:solidFill>
                <a:schemeClr val="accent5"/>
              </a:solidFill>
              <a:ln>
                <a:noFill/>
              </a:ln>
              <a:effectLst/>
            </c:spPr>
            <c:extLst>
              <c:ext xmlns:c16="http://schemas.microsoft.com/office/drawing/2014/chart" uri="{C3380CC4-5D6E-409C-BE32-E72D297353CC}">
                <c16:uniqueId val="{00000019-B131-4127-9F7C-51CBE512004B}"/>
              </c:ext>
            </c:extLst>
          </c:dPt>
          <c:dPt>
            <c:idx val="43"/>
            <c:invertIfNegative val="0"/>
            <c:bubble3D val="0"/>
            <c:spPr>
              <a:solidFill>
                <a:schemeClr val="accent5"/>
              </a:solidFill>
              <a:ln>
                <a:noFill/>
              </a:ln>
              <a:effectLst/>
            </c:spPr>
            <c:extLst>
              <c:ext xmlns:c16="http://schemas.microsoft.com/office/drawing/2014/chart" uri="{C3380CC4-5D6E-409C-BE32-E72D297353CC}">
                <c16:uniqueId val="{0000001B-B131-4127-9F7C-51CBE512004B}"/>
              </c:ext>
            </c:extLst>
          </c:dPt>
          <c:dPt>
            <c:idx val="44"/>
            <c:invertIfNegative val="0"/>
            <c:bubble3D val="0"/>
            <c:spPr>
              <a:solidFill>
                <a:schemeClr val="accent5"/>
              </a:solidFill>
              <a:ln>
                <a:noFill/>
              </a:ln>
              <a:effectLst/>
            </c:spPr>
            <c:extLst>
              <c:ext xmlns:c16="http://schemas.microsoft.com/office/drawing/2014/chart" uri="{C3380CC4-5D6E-409C-BE32-E72D297353CC}">
                <c16:uniqueId val="{0000001D-B131-4127-9F7C-51CBE512004B}"/>
              </c:ext>
            </c:extLst>
          </c:dPt>
          <c:cat>
            <c:strRef>
              <c:f>Sheet1!$A$2:$A$46</c:f>
              <c:strCache>
                <c:ptCount val="45"/>
                <c:pt idx="0">
                  <c:v>United States</c:v>
                </c:pt>
                <c:pt idx="1">
                  <c:v>United Arab Emirates</c:v>
                </c:pt>
                <c:pt idx="2">
                  <c:v>Taiwan (Province of China)</c:v>
                </c:pt>
                <c:pt idx="3">
                  <c:v>Sweden</c:v>
                </c:pt>
                <c:pt idx="4">
                  <c:v>Slovenia</c:v>
                </c:pt>
                <c:pt idx="5">
                  <c:v>Slovakia</c:v>
                </c:pt>
                <c:pt idx="6">
                  <c:v>Singapore</c:v>
                </c:pt>
                <c:pt idx="7">
                  <c:v>Qatar</c:v>
                </c:pt>
                <c:pt idx="8">
                  <c:v>Portugal</c:v>
                </c:pt>
                <c:pt idx="9">
                  <c:v>Poland</c:v>
                </c:pt>
                <c:pt idx="10">
                  <c:v>Oman</c:v>
                </c:pt>
                <c:pt idx="11">
                  <c:v>Norway</c:v>
                </c:pt>
                <c:pt idx="12">
                  <c:v>New Zealand</c:v>
                </c:pt>
                <c:pt idx="13">
                  <c:v>Luxembourg</c:v>
                </c:pt>
                <c:pt idx="14">
                  <c:v>Lithuania</c:v>
                </c:pt>
                <c:pt idx="15">
                  <c:v>Latvia</c:v>
                </c:pt>
                <c:pt idx="16">
                  <c:v>Kuwait</c:v>
                </c:pt>
                <c:pt idx="17">
                  <c:v>Israel</c:v>
                </c:pt>
                <c:pt idx="18">
                  <c:v>Hungary</c:v>
                </c:pt>
                <c:pt idx="19">
                  <c:v>Hong Kong SAR of China</c:v>
                </c:pt>
                <c:pt idx="20">
                  <c:v>Greece</c:v>
                </c:pt>
                <c:pt idx="21">
                  <c:v>Finland</c:v>
                </c:pt>
                <c:pt idx="22">
                  <c:v>Estonia</c:v>
                </c:pt>
                <c:pt idx="23">
                  <c:v>Denmark</c:v>
                </c:pt>
                <c:pt idx="24">
                  <c:v>Czechia</c:v>
                </c:pt>
                <c:pt idx="25">
                  <c:v>Cyprus</c:v>
                </c:pt>
                <c:pt idx="26">
                  <c:v>Chile</c:v>
                </c:pt>
                <c:pt idx="27">
                  <c:v>Canada</c:v>
                </c:pt>
                <c:pt idx="28">
                  <c:v>Belgium</c:v>
                </c:pt>
                <c:pt idx="29">
                  <c:v>Bahrain</c:v>
                </c:pt>
                <c:pt idx="30">
                  <c:v>Netherlands</c:v>
                </c:pt>
                <c:pt idx="31">
                  <c:v>Ireland</c:v>
                </c:pt>
                <c:pt idx="32">
                  <c:v>Saudia Arabia</c:v>
                </c:pt>
                <c:pt idx="33">
                  <c:v>Malta</c:v>
                </c:pt>
                <c:pt idx="34">
                  <c:v>Germany</c:v>
                </c:pt>
                <c:pt idx="35">
                  <c:v>Austria</c:v>
                </c:pt>
                <c:pt idx="36">
                  <c:v>South Korea</c:v>
                </c:pt>
                <c:pt idx="37">
                  <c:v>United Kingdom</c:v>
                </c:pt>
                <c:pt idx="38">
                  <c:v>Switzerland</c:v>
                </c:pt>
                <c:pt idx="39">
                  <c:v>Italy</c:v>
                </c:pt>
                <c:pt idx="40">
                  <c:v>Japan</c:v>
                </c:pt>
                <c:pt idx="41">
                  <c:v>Australia</c:v>
                </c:pt>
                <c:pt idx="42">
                  <c:v>France</c:v>
                </c:pt>
                <c:pt idx="43">
                  <c:v>Spain</c:v>
                </c:pt>
                <c:pt idx="44">
                  <c:v>Iceland</c:v>
                </c:pt>
              </c:strCache>
            </c:strRef>
          </c:cat>
          <c:val>
            <c:numRef>
              <c:f>Sheet1!$B$2:$B$46</c:f>
              <c:numCache>
                <c:formatCode>General</c:formatCode>
                <c:ptCount val="45"/>
                <c:pt idx="0">
                  <c:v>2050</c:v>
                </c:pt>
                <c:pt idx="1">
                  <c:v>2050</c:v>
                </c:pt>
                <c:pt idx="2">
                  <c:v>2050</c:v>
                </c:pt>
                <c:pt idx="3">
                  <c:v>2050</c:v>
                </c:pt>
                <c:pt idx="4">
                  <c:v>2050</c:v>
                </c:pt>
                <c:pt idx="5">
                  <c:v>2050</c:v>
                </c:pt>
                <c:pt idx="6">
                  <c:v>2050</c:v>
                </c:pt>
                <c:pt idx="7">
                  <c:v>2050</c:v>
                </c:pt>
                <c:pt idx="8">
                  <c:v>2050</c:v>
                </c:pt>
                <c:pt idx="9">
                  <c:v>2050</c:v>
                </c:pt>
                <c:pt idx="10">
                  <c:v>2050</c:v>
                </c:pt>
                <c:pt idx="11">
                  <c:v>2050</c:v>
                </c:pt>
                <c:pt idx="12">
                  <c:v>2050</c:v>
                </c:pt>
                <c:pt idx="13">
                  <c:v>2050</c:v>
                </c:pt>
                <c:pt idx="14">
                  <c:v>2050</c:v>
                </c:pt>
                <c:pt idx="15">
                  <c:v>2050</c:v>
                </c:pt>
                <c:pt idx="16">
                  <c:v>2050</c:v>
                </c:pt>
                <c:pt idx="17">
                  <c:v>2050</c:v>
                </c:pt>
                <c:pt idx="18">
                  <c:v>2050</c:v>
                </c:pt>
                <c:pt idx="19">
                  <c:v>2050</c:v>
                </c:pt>
                <c:pt idx="20">
                  <c:v>2050</c:v>
                </c:pt>
                <c:pt idx="21">
                  <c:v>2050</c:v>
                </c:pt>
                <c:pt idx="22">
                  <c:v>2050</c:v>
                </c:pt>
                <c:pt idx="23">
                  <c:v>2050</c:v>
                </c:pt>
                <c:pt idx="24">
                  <c:v>2050</c:v>
                </c:pt>
                <c:pt idx="25">
                  <c:v>2050</c:v>
                </c:pt>
                <c:pt idx="26">
                  <c:v>2050</c:v>
                </c:pt>
                <c:pt idx="27">
                  <c:v>2050</c:v>
                </c:pt>
                <c:pt idx="28">
                  <c:v>2050</c:v>
                </c:pt>
                <c:pt idx="29">
                  <c:v>2050</c:v>
                </c:pt>
                <c:pt idx="30">
                  <c:v>2049</c:v>
                </c:pt>
                <c:pt idx="31">
                  <c:v>2049</c:v>
                </c:pt>
                <c:pt idx="32">
                  <c:v>2046</c:v>
                </c:pt>
                <c:pt idx="33">
                  <c:v>2033</c:v>
                </c:pt>
                <c:pt idx="34">
                  <c:v>2031</c:v>
                </c:pt>
                <c:pt idx="35">
                  <c:v>2031</c:v>
                </c:pt>
                <c:pt idx="36">
                  <c:v>2030</c:v>
                </c:pt>
                <c:pt idx="37">
                  <c:v>2029</c:v>
                </c:pt>
                <c:pt idx="38">
                  <c:v>2029</c:v>
                </c:pt>
                <c:pt idx="39">
                  <c:v>2029</c:v>
                </c:pt>
                <c:pt idx="40">
                  <c:v>2026</c:v>
                </c:pt>
                <c:pt idx="41">
                  <c:v>2026</c:v>
                </c:pt>
                <c:pt idx="42">
                  <c:v>2025</c:v>
                </c:pt>
                <c:pt idx="43">
                  <c:v>2024</c:v>
                </c:pt>
                <c:pt idx="44">
                  <c:v>2023</c:v>
                </c:pt>
              </c:numCache>
            </c:numRef>
          </c:val>
          <c:extLst>
            <c:ext xmlns:c16="http://schemas.microsoft.com/office/drawing/2014/chart" uri="{C3380CC4-5D6E-409C-BE32-E72D297353CC}">
              <c16:uniqueId val="{0000001E-B131-4127-9F7C-51CBE512004B}"/>
            </c:ext>
          </c:extLst>
        </c:ser>
        <c:dLbls>
          <c:showLegendKey val="0"/>
          <c:showVal val="0"/>
          <c:showCatName val="0"/>
          <c:showSerName val="0"/>
          <c:showPercent val="0"/>
          <c:showBubbleSize val="0"/>
        </c:dLbls>
        <c:gapWidth val="182"/>
        <c:axId val="220288512"/>
        <c:axId val="220290048"/>
      </c:barChart>
      <c:catAx>
        <c:axId val="2202885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400" b="0" i="0" u="none" strike="noStrike" kern="1200" baseline="0">
                <a:solidFill>
                  <a:schemeClr val="tx1"/>
                </a:solidFill>
                <a:latin typeface="+mn-lt"/>
                <a:ea typeface="+mn-ea"/>
                <a:cs typeface="+mn-cs"/>
              </a:defRPr>
            </a:pPr>
            <a:endParaRPr lang="de-DE"/>
          </a:p>
        </c:txPr>
        <c:crossAx val="220290048"/>
        <c:crosses val="autoZero"/>
        <c:auto val="1"/>
        <c:lblAlgn val="ctr"/>
        <c:lblOffset val="100"/>
        <c:noMultiLvlLbl val="0"/>
      </c:catAx>
      <c:valAx>
        <c:axId val="220290048"/>
        <c:scaling>
          <c:orientation val="minMax"/>
          <c:max val="2050"/>
          <c:min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e-DE"/>
          </a:p>
        </c:txPr>
        <c:crossAx val="2202885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62161077636654E-2"/>
          <c:y val="0.15979243202216933"/>
          <c:w val="0.93644829165003418"/>
          <c:h val="0.71319425846950557"/>
        </c:manualLayout>
      </c:layout>
      <c:barChart>
        <c:barDir val="col"/>
        <c:grouping val="clustered"/>
        <c:varyColors val="0"/>
        <c:ser>
          <c:idx val="1"/>
          <c:order val="0"/>
          <c:tx>
            <c:strRef>
              <c:f>Sheet1!$C$1</c:f>
              <c:strCache>
                <c:ptCount val="1"/>
                <c:pt idx="0">
                  <c:v>PP</c:v>
                </c:pt>
              </c:strCache>
            </c:strRef>
          </c:tx>
          <c:spPr>
            <a:solidFill>
              <a:srgbClr val="97BAFF"/>
            </a:solidFill>
            <a:ln w="9525" cap="flat" cmpd="sng" algn="ctr">
              <a:solidFill>
                <a:srgbClr val="97BAFF"/>
              </a:solidFill>
              <a:prstDash val="solid"/>
            </a:ln>
            <a:effectLst>
              <a:outerShdw blurRad="40000" dist="23000" dir="5400000" rotWithShape="0">
                <a:srgbClr val="000000">
                  <a:alpha val="35000"/>
                </a:srgbClr>
              </a:outerShdw>
            </a:effectLst>
            <a:scene3d>
              <a:camera prst="orthographicFront"/>
              <a:lightRig rig="threePt" dir="t"/>
            </a:scene3d>
            <a:sp3d>
              <a:bevelT/>
            </a:sp3d>
          </c:spPr>
          <c:invertIfNegative val="0"/>
          <c:dLbls>
            <c:dLbl>
              <c:idx val="0"/>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46-504D-B4DA-3E2CEB1CE17F}"/>
                </c:ext>
              </c:extLst>
            </c:dLbl>
            <c:dLbl>
              <c:idx val="1"/>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46-504D-B4DA-3E2CEB1CE17F}"/>
                </c:ext>
              </c:extLst>
            </c:dLbl>
            <c:dLbl>
              <c:idx val="2"/>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46-504D-B4DA-3E2CEB1CE17F}"/>
                </c:ext>
              </c:extLst>
            </c:dLbl>
            <c:dLbl>
              <c:idx val="3"/>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46-504D-B4DA-3E2CEB1CE17F}"/>
                </c:ext>
              </c:extLst>
            </c:dLbl>
            <c:dLbl>
              <c:idx val="4"/>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46-504D-B4DA-3E2CEB1CE17F}"/>
                </c:ext>
              </c:extLst>
            </c:dLbl>
            <c:dLbl>
              <c:idx val="5"/>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46-504D-B4DA-3E2CEB1CE17F}"/>
                </c:ext>
              </c:extLst>
            </c:dLbl>
            <c:numFmt formatCode="0.0%" sourceLinked="0"/>
            <c:spPr>
              <a:noFill/>
              <a:ln>
                <a:noFill/>
              </a:ln>
              <a:effectLst/>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c:v>
                </c:pt>
                <c:pt idx="1">
                  <c:v>Historic/current IV drug use</c:v>
                </c:pt>
                <c:pt idx="2">
                  <c:v>GT3 CC</c:v>
                </c:pt>
                <c:pt idx="3">
                  <c:v>PPI use at BL</c:v>
                </c:pt>
                <c:pt idx="4">
                  <c:v>Age &gt; 70 years</c:v>
                </c:pt>
                <c:pt idx="5">
                  <c:v>HIV/HCV coinfection</c:v>
                </c:pt>
              </c:strCache>
            </c:strRef>
          </c:cat>
          <c:val>
            <c:numRef>
              <c:f>Sheet1!$C$2:$C$7</c:f>
              <c:numCache>
                <c:formatCode>0.0%</c:formatCode>
                <c:ptCount val="6"/>
                <c:pt idx="0">
                  <c:v>0.98299999999999998</c:v>
                </c:pt>
                <c:pt idx="1">
                  <c:v>0.97799999999999998</c:v>
                </c:pt>
                <c:pt idx="2">
                  <c:v>0.96399999999999997</c:v>
                </c:pt>
                <c:pt idx="3">
                  <c:v>0.98099999999999998</c:v>
                </c:pt>
                <c:pt idx="4">
                  <c:v>0.99099999999999999</c:v>
                </c:pt>
                <c:pt idx="5">
                  <c:v>0.96299999999999997</c:v>
                </c:pt>
              </c:numCache>
            </c:numRef>
          </c:val>
          <c:extLst>
            <c:ext xmlns:c16="http://schemas.microsoft.com/office/drawing/2014/chart" uri="{C3380CC4-5D6E-409C-BE32-E72D297353CC}">
              <c16:uniqueId val="{00000001-E9AE-4066-A788-2EC6996C27ED}"/>
            </c:ext>
          </c:extLst>
        </c:ser>
        <c:dLbls>
          <c:showLegendKey val="0"/>
          <c:showVal val="1"/>
          <c:showCatName val="0"/>
          <c:showSerName val="0"/>
          <c:showPercent val="0"/>
          <c:showBubbleSize val="0"/>
        </c:dLbls>
        <c:gapWidth val="75"/>
        <c:axId val="211792256"/>
        <c:axId val="211794944"/>
      </c:barChart>
      <c:catAx>
        <c:axId val="2117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de-DE"/>
          </a:p>
        </c:txPr>
        <c:crossAx val="211794944"/>
        <c:crosses val="autoZero"/>
        <c:auto val="1"/>
        <c:lblAlgn val="ctr"/>
        <c:lblOffset val="100"/>
        <c:noMultiLvlLbl val="0"/>
      </c:catAx>
      <c:valAx>
        <c:axId val="211794944"/>
        <c:scaling>
          <c:orientation val="minMax"/>
          <c:max val="1"/>
          <c:min val="0"/>
        </c:scaling>
        <c:delete val="0"/>
        <c:axPos val="l"/>
        <c:numFmt formatCode="0%" sourceLinked="0"/>
        <c:majorTickMark val="none"/>
        <c:minorTickMark val="none"/>
        <c:tickLblPos val="nextTo"/>
        <c:spPr>
          <a:noFill/>
          <a:ln>
            <a:solidFill>
              <a:schemeClr val="bg1">
                <a:lumMod val="65000"/>
              </a:schemeClr>
            </a:solidFill>
          </a:ln>
          <a:effectLst/>
        </c:spPr>
        <c:txPr>
          <a:bodyPr rot="-60000000" vert="horz"/>
          <a:lstStyle/>
          <a:p>
            <a:pPr>
              <a:defRPr/>
            </a:pPr>
            <a:endParaRPr lang="de-DE"/>
          </a:p>
        </c:txPr>
        <c:crossAx val="2117922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3703064692783"/>
          <c:y val="9.0858283762550854E-2"/>
          <c:w val="0.75716296935307215"/>
          <c:h val="0.64241907479246108"/>
        </c:manualLayout>
      </c:layout>
      <c:barChart>
        <c:barDir val="col"/>
        <c:grouping val="clustered"/>
        <c:varyColors val="0"/>
        <c:ser>
          <c:idx val="0"/>
          <c:order val="0"/>
          <c:spPr>
            <a:solidFill>
              <a:schemeClr val="accent3">
                <a:lumMod val="25000"/>
                <a:lumOff val="75000"/>
              </a:schemeClr>
            </a:solidFill>
            <a:ln>
              <a:noFill/>
            </a:ln>
            <a:effectLst/>
          </c:spPr>
          <c:invertIfNegative val="0"/>
          <c:dPt>
            <c:idx val="0"/>
            <c:invertIfNegative val="0"/>
            <c:bubble3D val="0"/>
            <c:extLst>
              <c:ext xmlns:c16="http://schemas.microsoft.com/office/drawing/2014/chart" uri="{C3380CC4-5D6E-409C-BE32-E72D297353CC}">
                <c16:uniqueId val="{00000003-2D53-490D-A1FF-B4D4D2E714BF}"/>
              </c:ext>
            </c:extLst>
          </c:dPt>
          <c:dPt>
            <c:idx val="1"/>
            <c:invertIfNegative val="0"/>
            <c:bubble3D val="0"/>
            <c:extLst>
              <c:ext xmlns:c16="http://schemas.microsoft.com/office/drawing/2014/chart" uri="{C3380CC4-5D6E-409C-BE32-E72D297353CC}">
                <c16:uniqueId val="{00000002-2D53-490D-A1FF-B4D4D2E714BF}"/>
              </c:ext>
            </c:extLst>
          </c:dPt>
          <c:dPt>
            <c:idx val="2"/>
            <c:invertIfNegative val="0"/>
            <c:bubble3D val="0"/>
            <c:extLst>
              <c:ext xmlns:c16="http://schemas.microsoft.com/office/drawing/2014/chart" uri="{C3380CC4-5D6E-409C-BE32-E72D297353CC}">
                <c16:uniqueId val="{00000001-2D53-490D-A1FF-B4D4D2E714BF}"/>
              </c:ext>
            </c:extLst>
          </c:dPt>
          <c:dLbls>
            <c:spPr>
              <a:noFill/>
              <a:ln>
                <a:noFill/>
              </a:ln>
              <a:effectLst/>
            </c:spPr>
            <c:txPr>
              <a:bodyPr rot="0" vert="horz"/>
              <a:lstStyle/>
              <a:p>
                <a:pPr>
                  <a:defRPr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SOF/VEL*</c:v>
                </c:pt>
              </c:strCache>
            </c:strRef>
          </c:cat>
          <c:val>
            <c:numRef>
              <c:f>Sheet1!$B$2:$B$2</c:f>
              <c:numCache>
                <c:formatCode>General</c:formatCode>
                <c:ptCount val="1"/>
                <c:pt idx="0">
                  <c:v>99</c:v>
                </c:pt>
              </c:numCache>
            </c:numRef>
          </c:val>
          <c:extLst>
            <c:ext xmlns:c16="http://schemas.microsoft.com/office/drawing/2014/chart" uri="{C3380CC4-5D6E-409C-BE32-E72D297353CC}">
              <c16:uniqueId val="{00000000-2D53-490D-A1FF-B4D4D2E714BF}"/>
            </c:ext>
          </c:extLst>
        </c:ser>
        <c:dLbls>
          <c:showLegendKey val="0"/>
          <c:showVal val="0"/>
          <c:showCatName val="0"/>
          <c:showSerName val="0"/>
          <c:showPercent val="0"/>
          <c:showBubbleSize val="0"/>
        </c:dLbls>
        <c:gapWidth val="100"/>
        <c:overlap val="-25"/>
        <c:axId val="212551936"/>
        <c:axId val="212553728"/>
      </c:barChart>
      <c:catAx>
        <c:axId val="2125519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de-DE"/>
          </a:p>
        </c:txPr>
        <c:crossAx val="212553728"/>
        <c:crosses val="autoZero"/>
        <c:auto val="1"/>
        <c:lblAlgn val="ctr"/>
        <c:lblOffset val="100"/>
        <c:noMultiLvlLbl val="0"/>
      </c:catAx>
      <c:valAx>
        <c:axId val="212553728"/>
        <c:scaling>
          <c:orientation val="minMax"/>
          <c:max val="100"/>
          <c:min val="0"/>
        </c:scaling>
        <c:delete val="0"/>
        <c:axPos val="l"/>
        <c:title>
          <c:tx>
            <c:rich>
              <a:bodyPr rot="-5400000" vert="horz"/>
              <a:lstStyle/>
              <a:p>
                <a:pPr>
                  <a:defRPr/>
                </a:pPr>
                <a:r>
                  <a:rPr lang="en-US" dirty="0"/>
                  <a:t>SVR12, % (PP)</a:t>
                </a:r>
              </a:p>
            </c:rich>
          </c:tx>
          <c:layout>
            <c:manualLayout>
              <c:xMode val="edge"/>
              <c:yMode val="edge"/>
              <c:x val="5.367202910155966E-2"/>
              <c:y val="0.19257596034567165"/>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vert="horz"/>
          <a:lstStyle/>
          <a:p>
            <a:pPr>
              <a:defRPr/>
            </a:pPr>
            <a:endParaRPr lang="de-DE"/>
          </a:p>
        </c:txPr>
        <c:crossAx val="21255193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400"/>
      </a:pPr>
      <a:endParaRPr lang="de-D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4949681070252E-2"/>
          <c:y val="7.4785651066570022E-2"/>
          <c:w val="0.8952581777708265"/>
          <c:h val="0.76193194396034292"/>
        </c:manualLayout>
      </c:layout>
      <c:barChart>
        <c:barDir val="col"/>
        <c:grouping val="clustered"/>
        <c:varyColors val="0"/>
        <c:ser>
          <c:idx val="0"/>
          <c:order val="0"/>
          <c:tx>
            <c:strRef>
              <c:f>Sheet1!$B$1</c:f>
              <c:strCache>
                <c:ptCount val="1"/>
                <c:pt idx="0">
                  <c:v>SOF/VEL</c:v>
                </c:pt>
              </c:strCache>
            </c:strRef>
          </c:tx>
          <c:spPr>
            <a:solidFill>
              <a:srgbClr val="97BAFF"/>
            </a:solidFill>
            <a:ln>
              <a:noFill/>
            </a:ln>
            <a:effectLst/>
          </c:spPr>
          <c:invertIfNegative val="0"/>
          <c:dPt>
            <c:idx val="0"/>
            <c:invertIfNegative val="0"/>
            <c:bubble3D val="0"/>
            <c:extLst>
              <c:ext xmlns:c16="http://schemas.microsoft.com/office/drawing/2014/chart" uri="{C3380CC4-5D6E-409C-BE32-E72D297353CC}">
                <c16:uniqueId val="{00000001-F4D5-4E63-BECC-CBC02E3D3078}"/>
              </c:ext>
            </c:extLst>
          </c:dPt>
          <c:dPt>
            <c:idx val="1"/>
            <c:invertIfNegative val="0"/>
            <c:bubble3D val="0"/>
            <c:extLst>
              <c:ext xmlns:c16="http://schemas.microsoft.com/office/drawing/2014/chart" uri="{C3380CC4-5D6E-409C-BE32-E72D297353CC}">
                <c16:uniqueId val="{00000003-F4D5-4E63-BECC-CBC02E3D3078}"/>
              </c:ext>
            </c:extLst>
          </c:dPt>
          <c:dPt>
            <c:idx val="2"/>
            <c:invertIfNegative val="0"/>
            <c:bubble3D val="0"/>
            <c:extLst>
              <c:ext xmlns:c16="http://schemas.microsoft.com/office/drawing/2014/chart" uri="{C3380CC4-5D6E-409C-BE32-E72D297353CC}">
                <c16:uniqueId val="{00000005-F4D5-4E63-BECC-CBC02E3D3078}"/>
              </c:ext>
            </c:extLst>
          </c:dPt>
          <c:dPt>
            <c:idx val="3"/>
            <c:invertIfNegative val="0"/>
            <c:bubble3D val="0"/>
            <c:extLst>
              <c:ext xmlns:c16="http://schemas.microsoft.com/office/drawing/2014/chart" uri="{C3380CC4-5D6E-409C-BE32-E72D297353CC}">
                <c16:uniqueId val="{00000007-F4D5-4E63-BECC-CBC02E3D307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Non-Cirrhotic</c:v>
                </c:pt>
                <c:pt idx="2">
                  <c:v>Cirrhotic</c:v>
                </c:pt>
                <c:pt idx="3">
                  <c:v>TN</c:v>
                </c:pt>
                <c:pt idx="4">
                  <c:v>TE</c:v>
                </c:pt>
                <c:pt idx="5">
                  <c:v>No Comorbidities</c:v>
                </c:pt>
                <c:pt idx="6">
                  <c:v>With Comorbidities*</c:v>
                </c:pt>
              </c:strCache>
            </c:strRef>
          </c:cat>
          <c:val>
            <c:numRef>
              <c:f>Sheet1!$B$2:$B$8</c:f>
              <c:numCache>
                <c:formatCode>General</c:formatCode>
                <c:ptCount val="7"/>
                <c:pt idx="0">
                  <c:v>99</c:v>
                </c:pt>
                <c:pt idx="1">
                  <c:v>99</c:v>
                </c:pt>
                <c:pt idx="2">
                  <c:v>98</c:v>
                </c:pt>
                <c:pt idx="3">
                  <c:v>99</c:v>
                </c:pt>
                <c:pt idx="4">
                  <c:v>99</c:v>
                </c:pt>
                <c:pt idx="5">
                  <c:v>99</c:v>
                </c:pt>
                <c:pt idx="6">
                  <c:v>99</c:v>
                </c:pt>
              </c:numCache>
            </c:numRef>
          </c:val>
          <c:extLst>
            <c:ext xmlns:c16="http://schemas.microsoft.com/office/drawing/2014/chart" uri="{C3380CC4-5D6E-409C-BE32-E72D297353CC}">
              <c16:uniqueId val="{00000008-F4D5-4E63-BECC-CBC02E3D3078}"/>
            </c:ext>
          </c:extLst>
        </c:ser>
        <c:dLbls>
          <c:showLegendKey val="0"/>
          <c:showVal val="0"/>
          <c:showCatName val="0"/>
          <c:showSerName val="0"/>
          <c:showPercent val="0"/>
          <c:showBubbleSize val="0"/>
        </c:dLbls>
        <c:gapWidth val="50"/>
        <c:axId val="212226048"/>
        <c:axId val="212227584"/>
      </c:barChart>
      <c:catAx>
        <c:axId val="212226048"/>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de-DE"/>
          </a:p>
        </c:txPr>
        <c:crossAx val="212227584"/>
        <c:crosses val="autoZero"/>
        <c:auto val="1"/>
        <c:lblAlgn val="ctr"/>
        <c:lblOffset val="100"/>
        <c:noMultiLvlLbl val="0"/>
      </c:catAx>
      <c:valAx>
        <c:axId val="212227584"/>
        <c:scaling>
          <c:orientation val="minMax"/>
          <c:max val="1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SVR12, % (PP)</a:t>
                </a:r>
              </a:p>
            </c:rich>
          </c:tx>
          <c:layout>
            <c:manualLayout>
              <c:xMode val="edge"/>
              <c:yMode val="edge"/>
              <c:x val="8.6451251024481368E-3"/>
              <c:y val="0.33535089078882885"/>
            </c:manualLayout>
          </c:layout>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122260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1647030891426E-2"/>
          <c:y val="0.10570970793255689"/>
          <c:w val="0.8772675336472735"/>
          <c:h val="0.76663480076303825"/>
        </c:manualLayout>
      </c:layout>
      <c:barChart>
        <c:barDir val="col"/>
        <c:grouping val="clustered"/>
        <c:varyColors val="0"/>
        <c:ser>
          <c:idx val="0"/>
          <c:order val="0"/>
          <c:tx>
            <c:strRef>
              <c:f>Sheet1!$B$1</c:f>
              <c:strCache>
                <c:ptCount val="1"/>
                <c:pt idx="0">
                  <c:v>Column1</c:v>
                </c:pt>
              </c:strCache>
            </c:strRef>
          </c:tx>
          <c:spPr>
            <a:solidFill>
              <a:srgbClr val="97BAFF"/>
            </a:solidFill>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 1-6</c:v>
                </c:pt>
                <c:pt idx="1">
                  <c:v>GT 1-6, TE</c:v>
                </c:pt>
                <c:pt idx="2">
                  <c:v>GT 1-6, F4</c:v>
                </c:pt>
                <c:pt idx="3">
                  <c:v>GT1-6, concurrent PPI</c:v>
                </c:pt>
                <c:pt idx="4">
                  <c:v>GT3, F4</c:v>
                </c:pt>
                <c:pt idx="5">
                  <c:v>GT3, VL&gt;6MM</c:v>
                </c:pt>
              </c:strCache>
            </c:strRef>
          </c:cat>
          <c:val>
            <c:numRef>
              <c:f>Sheet1!$B$2:$B$7</c:f>
              <c:numCache>
                <c:formatCode>General</c:formatCode>
                <c:ptCount val="6"/>
                <c:pt idx="0">
                  <c:v>98</c:v>
                </c:pt>
                <c:pt idx="1">
                  <c:v>96</c:v>
                </c:pt>
                <c:pt idx="2">
                  <c:v>98</c:v>
                </c:pt>
                <c:pt idx="3">
                  <c:v>100</c:v>
                </c:pt>
                <c:pt idx="4">
                  <c:v>98</c:v>
                </c:pt>
                <c:pt idx="5">
                  <c:v>97</c:v>
                </c:pt>
              </c:numCache>
            </c:numRef>
          </c:val>
          <c:extLst>
            <c:ext xmlns:c16="http://schemas.microsoft.com/office/drawing/2014/chart" uri="{C3380CC4-5D6E-409C-BE32-E72D297353CC}">
              <c16:uniqueId val="{00000000-00AC-F343-97DC-7A31E0A986B6}"/>
            </c:ext>
          </c:extLst>
        </c:ser>
        <c:ser>
          <c:idx val="1"/>
          <c:order val="1"/>
          <c:tx>
            <c:strRef>
              <c:f>Sheet1!$C$1</c:f>
              <c:strCache>
                <c:ptCount val="1"/>
                <c:pt idx="0">
                  <c:v>Column2</c:v>
                </c:pt>
              </c:strCache>
            </c:strRef>
          </c:tx>
          <c:spPr>
            <a:solidFill>
              <a:srgbClr val="FED96F"/>
            </a:solidFill>
          </c:spPr>
          <c:invertIfNegative val="0"/>
          <c:dLbls>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GT 1-6</c:v>
                </c:pt>
                <c:pt idx="1">
                  <c:v>GT 1-6, TE</c:v>
                </c:pt>
                <c:pt idx="2">
                  <c:v>GT 1-6, F4</c:v>
                </c:pt>
                <c:pt idx="3">
                  <c:v>GT1-6, concurrent PPI</c:v>
                </c:pt>
                <c:pt idx="4">
                  <c:v>GT3, F4</c:v>
                </c:pt>
                <c:pt idx="5">
                  <c:v>GT3, VL&gt;6MM</c:v>
                </c:pt>
              </c:strCache>
            </c:strRef>
          </c:cat>
          <c:val>
            <c:numRef>
              <c:f>Sheet1!$C$2:$C$7</c:f>
              <c:numCache>
                <c:formatCode>General</c:formatCode>
                <c:ptCount val="6"/>
                <c:pt idx="0">
                  <c:v>98</c:v>
                </c:pt>
                <c:pt idx="1">
                  <c:v>93</c:v>
                </c:pt>
                <c:pt idx="2">
                  <c:v>95</c:v>
                </c:pt>
                <c:pt idx="3">
                  <c:v>98</c:v>
                </c:pt>
                <c:pt idx="4">
                  <c:v>88</c:v>
                </c:pt>
                <c:pt idx="5">
                  <c:v>86</c:v>
                </c:pt>
              </c:numCache>
            </c:numRef>
          </c:val>
          <c:extLst>
            <c:ext xmlns:c16="http://schemas.microsoft.com/office/drawing/2014/chart" uri="{C3380CC4-5D6E-409C-BE32-E72D297353CC}">
              <c16:uniqueId val="{00000001-00AC-F343-97DC-7A31E0A986B6}"/>
            </c:ext>
          </c:extLst>
        </c:ser>
        <c:dLbls>
          <c:showLegendKey val="0"/>
          <c:showVal val="0"/>
          <c:showCatName val="0"/>
          <c:showSerName val="0"/>
          <c:showPercent val="0"/>
          <c:showBubbleSize val="0"/>
        </c:dLbls>
        <c:gapWidth val="150"/>
        <c:axId val="212329216"/>
        <c:axId val="212330752"/>
      </c:barChart>
      <c:catAx>
        <c:axId val="212329216"/>
        <c:scaling>
          <c:orientation val="minMax"/>
        </c:scaling>
        <c:delete val="0"/>
        <c:axPos val="b"/>
        <c:numFmt formatCode="General" sourceLinked="1"/>
        <c:majorTickMark val="out"/>
        <c:minorTickMark val="none"/>
        <c:tickLblPos val="nextTo"/>
        <c:txPr>
          <a:bodyPr/>
          <a:lstStyle/>
          <a:p>
            <a:pPr>
              <a:defRPr sz="900" b="1"/>
            </a:pPr>
            <a:endParaRPr lang="de-DE"/>
          </a:p>
        </c:txPr>
        <c:crossAx val="212330752"/>
        <c:crosses val="autoZero"/>
        <c:auto val="1"/>
        <c:lblAlgn val="ctr"/>
        <c:lblOffset val="100"/>
        <c:noMultiLvlLbl val="0"/>
      </c:catAx>
      <c:valAx>
        <c:axId val="212330752"/>
        <c:scaling>
          <c:orientation val="minMax"/>
          <c:max val="100"/>
          <c:min val="0"/>
        </c:scaling>
        <c:delete val="0"/>
        <c:axPos val="l"/>
        <c:numFmt formatCode="General" sourceLinked="1"/>
        <c:majorTickMark val="out"/>
        <c:minorTickMark val="none"/>
        <c:tickLblPos val="nextTo"/>
        <c:txPr>
          <a:bodyPr/>
          <a:lstStyle/>
          <a:p>
            <a:pPr>
              <a:defRPr sz="900"/>
            </a:pPr>
            <a:endParaRPr lang="de-DE"/>
          </a:p>
        </c:txPr>
        <c:crossAx val="212329216"/>
        <c:crosses val="autoZero"/>
        <c:crossBetween val="between"/>
      </c:valAx>
      <c:spPr>
        <a:ln>
          <a:noFill/>
        </a:ln>
      </c:spPr>
    </c:plotArea>
    <c:plotVisOnly val="1"/>
    <c:dispBlanksAs val="gap"/>
    <c:showDLblsOverMax val="0"/>
  </c:chart>
  <c:txPr>
    <a:bodyPr/>
    <a:lstStyle/>
    <a:p>
      <a:pPr>
        <a:defRPr sz="1800"/>
      </a:pPr>
      <a:endParaRPr lang="de-D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00957340571861"/>
          <c:y val="0.14056810727309921"/>
          <c:w val="0.77599042659428141"/>
          <c:h val="0.70545135631437994"/>
        </c:manualLayout>
      </c:layout>
      <c:barChart>
        <c:barDir val="col"/>
        <c:grouping val="clustered"/>
        <c:varyColors val="0"/>
        <c:ser>
          <c:idx val="0"/>
          <c:order val="0"/>
          <c:tx>
            <c:strRef>
              <c:f>Sheet1!$B$1</c:f>
              <c:strCache>
                <c:ptCount val="1"/>
                <c:pt idx="0">
                  <c:v>Series 1</c:v>
                </c:pt>
              </c:strCache>
            </c:strRef>
          </c:tx>
          <c:spPr>
            <a:solidFill>
              <a:srgbClr val="97B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CTP B</c:v>
                </c:pt>
                <c:pt idx="1">
                  <c:v>CTP C</c:v>
                </c:pt>
              </c:strCache>
            </c:str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0-A913-48B7-AD95-7F523545C8A9}"/>
            </c:ext>
          </c:extLst>
        </c:ser>
        <c:dLbls>
          <c:showLegendKey val="0"/>
          <c:showVal val="0"/>
          <c:showCatName val="0"/>
          <c:showSerName val="0"/>
          <c:showPercent val="0"/>
          <c:showBubbleSize val="0"/>
        </c:dLbls>
        <c:gapWidth val="100"/>
        <c:overlap val="-27"/>
        <c:axId val="213732736"/>
        <c:axId val="213742720"/>
      </c:barChart>
      <c:catAx>
        <c:axId val="21373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e-DE"/>
          </a:p>
        </c:txPr>
        <c:crossAx val="213742720"/>
        <c:crosses val="autoZero"/>
        <c:auto val="1"/>
        <c:lblAlgn val="ctr"/>
        <c:lblOffset val="100"/>
        <c:noMultiLvlLbl val="0"/>
      </c:catAx>
      <c:valAx>
        <c:axId val="213742720"/>
        <c:scaling>
          <c:orientation val="minMax"/>
          <c:max val="1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SVR12 (PP), %</a:t>
                </a:r>
              </a:p>
            </c:rich>
          </c:tx>
          <c:layout>
            <c:manualLayout>
              <c:xMode val="edge"/>
              <c:yMode val="edge"/>
              <c:x val="2.4966851989717459E-2"/>
              <c:y val="0.2165287662794169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1373273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6081733912124"/>
          <c:y val="9.0030135610246101E-2"/>
          <c:w val="0.84704116689904008"/>
          <c:h val="0.75841491601825539"/>
        </c:manualLayout>
      </c:layout>
      <c:barChart>
        <c:barDir val="col"/>
        <c:grouping val="clustered"/>
        <c:varyColors val="0"/>
        <c:ser>
          <c:idx val="0"/>
          <c:order val="0"/>
          <c:tx>
            <c:strRef>
              <c:f>Sheet1!$B$1</c:f>
              <c:strCache>
                <c:ptCount val="1"/>
                <c:pt idx="0">
                  <c:v>GT3 CC</c:v>
                </c:pt>
              </c:strCache>
            </c:strRef>
          </c:tx>
          <c:spPr>
            <a:solidFill>
              <a:schemeClr val="accent3">
                <a:lumMod val="25000"/>
                <a:lumOff val="75000"/>
              </a:schemeClr>
            </a:solidFill>
            <a:ln>
              <a:noFill/>
            </a:ln>
            <a:effectLst/>
          </c:spPr>
          <c:invertIfNegative val="0"/>
          <c:dPt>
            <c:idx val="0"/>
            <c:invertIfNegative val="0"/>
            <c:bubble3D val="0"/>
            <c:extLst>
              <c:ext xmlns:c16="http://schemas.microsoft.com/office/drawing/2014/chart" uri="{C3380CC4-5D6E-409C-BE32-E72D297353CC}">
                <c16:uniqueId val="{00000000-E8EC-4F94-A035-6EE6746F733A}"/>
              </c:ext>
            </c:extLst>
          </c:dPt>
          <c:dPt>
            <c:idx val="1"/>
            <c:invertIfNegative val="0"/>
            <c:bubble3D val="0"/>
            <c:extLst>
              <c:ext xmlns:c16="http://schemas.microsoft.com/office/drawing/2014/chart" uri="{C3380CC4-5D6E-409C-BE32-E72D297353CC}">
                <c16:uniqueId val="{00000001-E8EC-4F94-A035-6EE6746F733A}"/>
              </c:ext>
            </c:extLst>
          </c:dPt>
          <c:dPt>
            <c:idx val="2"/>
            <c:invertIfNegative val="0"/>
            <c:bubble3D val="0"/>
            <c:extLst>
              <c:ext xmlns:c16="http://schemas.microsoft.com/office/drawing/2014/chart" uri="{C3380CC4-5D6E-409C-BE32-E72D297353CC}">
                <c16:uniqueId val="{00000002-E8EC-4F94-A035-6EE6746F733A}"/>
              </c:ext>
            </c:extLst>
          </c:dPt>
          <c:dPt>
            <c:idx val="3"/>
            <c:invertIfNegative val="0"/>
            <c:bubble3D val="0"/>
            <c:extLst>
              <c:ext xmlns:c16="http://schemas.microsoft.com/office/drawing/2014/chart" uri="{C3380CC4-5D6E-409C-BE32-E72D297353CC}">
                <c16:uniqueId val="{00000003-E8EC-4F94-A035-6EE6746F733A}"/>
              </c:ext>
            </c:extLst>
          </c:dPt>
          <c:cat>
            <c:strRef>
              <c:f>Sheet1!$A$2</c:f>
              <c:strCache>
                <c:ptCount val="1"/>
                <c:pt idx="0">
                  <c:v>SVR4/12</c:v>
                </c:pt>
              </c:strCache>
            </c:strRef>
          </c:cat>
          <c:val>
            <c:numRef>
              <c:f>Sheet1!$B$2</c:f>
              <c:numCache>
                <c:formatCode>General</c:formatCode>
                <c:ptCount val="1"/>
                <c:pt idx="0">
                  <c:v>100</c:v>
                </c:pt>
              </c:numCache>
            </c:numRef>
          </c:val>
          <c:extLst>
            <c:ext xmlns:c16="http://schemas.microsoft.com/office/drawing/2014/chart" uri="{C3380CC4-5D6E-409C-BE32-E72D297353CC}">
              <c16:uniqueId val="{00000005-E8EC-4F94-A035-6EE6746F733A}"/>
            </c:ext>
          </c:extLst>
        </c:ser>
        <c:dLbls>
          <c:showLegendKey val="0"/>
          <c:showVal val="0"/>
          <c:showCatName val="0"/>
          <c:showSerName val="0"/>
          <c:showPercent val="0"/>
          <c:showBubbleSize val="0"/>
        </c:dLbls>
        <c:gapWidth val="49"/>
        <c:axId val="213601280"/>
        <c:axId val="213607168"/>
      </c:barChart>
      <c:catAx>
        <c:axId val="213601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de-DE"/>
          </a:p>
        </c:txPr>
        <c:crossAx val="213607168"/>
        <c:crosses val="autoZero"/>
        <c:auto val="1"/>
        <c:lblAlgn val="ctr"/>
        <c:lblOffset val="100"/>
        <c:noMultiLvlLbl val="0"/>
      </c:catAx>
      <c:valAx>
        <c:axId val="213607168"/>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21360128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0.09295</cdr:x>
      <cdr:y>0.73618</cdr:y>
    </cdr:from>
    <cdr:to>
      <cdr:x>0.1977</cdr:x>
      <cdr:y>0.81139</cdr:y>
    </cdr:to>
    <cdr:sp macro="" textlink="">
      <cdr:nvSpPr>
        <cdr:cNvPr id="2" name="TextBox 32">
          <a:extLst xmlns:a="http://schemas.openxmlformats.org/drawingml/2006/main">
            <a:ext uri="{FF2B5EF4-FFF2-40B4-BE49-F238E27FC236}">
              <a16:creationId xmlns:a16="http://schemas.microsoft.com/office/drawing/2014/main" id="{3ADCAC19-A4CE-4DC4-BC59-894433E092EB}"/>
            </a:ext>
          </a:extLst>
        </cdr:cNvPr>
        <cdr:cNvSpPr txBox="1"/>
      </cdr:nvSpPr>
      <cdr:spPr>
        <a:xfrm xmlns:a="http://schemas.openxmlformats.org/drawingml/2006/main">
          <a:off x="743802" y="2711293"/>
          <a:ext cx="838229"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fr-BE" sz="1000" dirty="0">
              <a:solidFill>
                <a:schemeClr val="tx1"/>
              </a:solidFill>
            </a:rPr>
            <a:t>5134/</a:t>
          </a:r>
        </a:p>
        <a:p xmlns:a="http://schemas.openxmlformats.org/drawingml/2006/main">
          <a:pPr algn="ctr">
            <a:lnSpc>
              <a:spcPct val="90000"/>
            </a:lnSpc>
          </a:pPr>
          <a:r>
            <a:rPr lang="fr-BE" sz="1000" dirty="0">
              <a:solidFill>
                <a:schemeClr val="tx1"/>
              </a:solidFill>
            </a:rPr>
            <a:t>5214</a:t>
          </a:r>
          <a:endParaRPr lang="nl-BE" sz="1000"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0.38419</cdr:x>
      <cdr:y>0.84552</cdr:y>
    </cdr:from>
    <cdr:to>
      <cdr:x>0.43454</cdr:x>
      <cdr:y>0.89774</cdr:y>
    </cdr:to>
    <cdr:sp macro="" textlink="">
      <cdr:nvSpPr>
        <cdr:cNvPr id="2" name="Rectangle 1"/>
        <cdr:cNvSpPr/>
      </cdr:nvSpPr>
      <cdr:spPr>
        <a:xfrm xmlns:a="http://schemas.openxmlformats.org/drawingml/2006/main">
          <a:off x="3280745" y="2930065"/>
          <a:ext cx="429961" cy="180964"/>
        </a:xfrm>
        <a:prstGeom xmlns:a="http://schemas.openxmlformats.org/drawingml/2006/main" prst="rect">
          <a:avLst/>
        </a:prstGeom>
        <a:noFill xmlns:a="http://schemas.openxmlformats.org/drawingml/2006/main"/>
        <a:ln xmlns:a="http://schemas.openxmlformats.org/drawingml/2006/main" w="19050">
          <a:solidFill>
            <a:srgbClr val="002060"/>
          </a:solid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0035" rtl="0" eaLnBrk="1" latinLnBrk="0" hangingPunct="1">
            <a:defRPr sz="1800" kern="1200">
              <a:solidFill>
                <a:schemeClr val="lt1"/>
              </a:solidFill>
              <a:latin typeface="+mn-lt"/>
              <a:ea typeface="+mn-ea"/>
              <a:cs typeface="+mn-cs"/>
            </a:defRPr>
          </a:lvl1pPr>
          <a:lvl2pPr marL="454884" algn="l" defTabSz="910035" rtl="0" eaLnBrk="1" latinLnBrk="0" hangingPunct="1">
            <a:defRPr sz="1800" kern="1200">
              <a:solidFill>
                <a:schemeClr val="lt1"/>
              </a:solidFill>
              <a:latin typeface="+mn-lt"/>
              <a:ea typeface="+mn-ea"/>
              <a:cs typeface="+mn-cs"/>
            </a:defRPr>
          </a:lvl2pPr>
          <a:lvl3pPr marL="910035" algn="l" defTabSz="910035" rtl="0" eaLnBrk="1" latinLnBrk="0" hangingPunct="1">
            <a:defRPr sz="1800" kern="1200">
              <a:solidFill>
                <a:schemeClr val="lt1"/>
              </a:solidFill>
              <a:latin typeface="+mn-lt"/>
              <a:ea typeface="+mn-ea"/>
              <a:cs typeface="+mn-cs"/>
            </a:defRPr>
          </a:lvl3pPr>
          <a:lvl4pPr marL="1365004" algn="l" defTabSz="910035" rtl="0" eaLnBrk="1" latinLnBrk="0" hangingPunct="1">
            <a:defRPr sz="1800" kern="1200">
              <a:solidFill>
                <a:schemeClr val="lt1"/>
              </a:solidFill>
              <a:latin typeface="+mn-lt"/>
              <a:ea typeface="+mn-ea"/>
              <a:cs typeface="+mn-cs"/>
            </a:defRPr>
          </a:lvl4pPr>
          <a:lvl5pPr marL="1820069" algn="l" defTabSz="910035" rtl="0" eaLnBrk="1" latinLnBrk="0" hangingPunct="1">
            <a:defRPr sz="1800" kern="1200">
              <a:solidFill>
                <a:schemeClr val="lt1"/>
              </a:solidFill>
              <a:latin typeface="+mn-lt"/>
              <a:ea typeface="+mn-ea"/>
              <a:cs typeface="+mn-cs"/>
            </a:defRPr>
          </a:lvl5pPr>
          <a:lvl6pPr marL="2274942" algn="l" defTabSz="910035" rtl="0" eaLnBrk="1" latinLnBrk="0" hangingPunct="1">
            <a:defRPr sz="1800" kern="1200">
              <a:solidFill>
                <a:schemeClr val="lt1"/>
              </a:solidFill>
              <a:latin typeface="+mn-lt"/>
              <a:ea typeface="+mn-ea"/>
              <a:cs typeface="+mn-cs"/>
            </a:defRPr>
          </a:lvl6pPr>
          <a:lvl7pPr marL="2729891" algn="l" defTabSz="910035" rtl="0" eaLnBrk="1" latinLnBrk="0" hangingPunct="1">
            <a:defRPr sz="1800" kern="1200">
              <a:solidFill>
                <a:schemeClr val="lt1"/>
              </a:solidFill>
              <a:latin typeface="+mn-lt"/>
              <a:ea typeface="+mn-ea"/>
              <a:cs typeface="+mn-cs"/>
            </a:defRPr>
          </a:lvl7pPr>
          <a:lvl8pPr marL="3184943" algn="l" defTabSz="910035" rtl="0" eaLnBrk="1" latinLnBrk="0" hangingPunct="1">
            <a:defRPr sz="1800" kern="1200">
              <a:solidFill>
                <a:schemeClr val="lt1"/>
              </a:solidFill>
              <a:latin typeface="+mn-lt"/>
              <a:ea typeface="+mn-ea"/>
              <a:cs typeface="+mn-cs"/>
            </a:defRPr>
          </a:lvl8pPr>
          <a:lvl9pPr marL="3639932" algn="l" defTabSz="910035"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0.5811</cdr:x>
      <cdr:y>0.6197</cdr:y>
    </cdr:from>
    <cdr:to>
      <cdr:x>0.68149</cdr:x>
      <cdr:y>0.7461</cdr:y>
    </cdr:to>
    <cdr:sp macro="" textlink="">
      <cdr:nvSpPr>
        <cdr:cNvPr id="3" name="TextBox 20">
          <a:extLst xmlns:a="http://schemas.openxmlformats.org/drawingml/2006/main">
            <a:ext uri="{FF2B5EF4-FFF2-40B4-BE49-F238E27FC236}">
              <a16:creationId xmlns:a16="http://schemas.microsoft.com/office/drawing/2014/main" id="{4336DCD4-1E37-410D-A90B-42C4F79C99D6}"/>
            </a:ext>
          </a:extLst>
        </cdr:cNvPr>
        <cdr:cNvSpPr txBox="1"/>
      </cdr:nvSpPr>
      <cdr:spPr>
        <a:xfrm xmlns:a="http://schemas.openxmlformats.org/drawingml/2006/main">
          <a:off x="2301635" y="2366344"/>
          <a:ext cx="397629" cy="48266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en-US" sz="1400" dirty="0">
              <a:solidFill>
                <a:schemeClr val="tx1"/>
              </a:solidFill>
            </a:rPr>
            <a:t>217/</a:t>
          </a:r>
          <a:br>
            <a:rPr lang="en-US" sz="1400" dirty="0">
              <a:solidFill>
                <a:schemeClr val="tx1"/>
              </a:solidFill>
            </a:rPr>
          </a:br>
          <a:r>
            <a:rPr lang="en-US" sz="1400" dirty="0">
              <a:solidFill>
                <a:schemeClr val="tx1"/>
              </a:solidFill>
            </a:rPr>
            <a:t>220</a:t>
          </a:r>
        </a:p>
      </cdr:txBody>
    </cdr:sp>
  </cdr:relSizeAnchor>
</c:userShapes>
</file>

<file path=ppt/drawings/drawing3.xml><?xml version="1.0" encoding="utf-8"?>
<c:userShapes xmlns:c="http://schemas.openxmlformats.org/drawingml/2006/chart">
  <cdr:relSizeAnchor xmlns:cdr="http://schemas.openxmlformats.org/drawingml/2006/chartDrawing">
    <cdr:from>
      <cdr:x>0.75092</cdr:x>
      <cdr:y>0.71991</cdr:y>
    </cdr:from>
    <cdr:to>
      <cdr:x>0.83069</cdr:x>
      <cdr:y>0.84045</cdr:y>
    </cdr:to>
    <cdr:sp macro="" textlink="">
      <cdr:nvSpPr>
        <cdr:cNvPr id="2" name="TextBox 21">
          <a:extLst xmlns:a="http://schemas.openxmlformats.org/drawingml/2006/main">
            <a:ext uri="{FF2B5EF4-FFF2-40B4-BE49-F238E27FC236}">
              <a16:creationId xmlns:a16="http://schemas.microsoft.com/office/drawing/2014/main" id="{5EB85458-F361-47FF-B8DA-4BC3B6917C1F}"/>
            </a:ext>
          </a:extLst>
        </cdr:cNvPr>
        <cdr:cNvSpPr txBox="1"/>
      </cdr:nvSpPr>
      <cdr:spPr>
        <a:xfrm xmlns:a="http://schemas.openxmlformats.org/drawingml/2006/main">
          <a:off x="4868372" y="2400026"/>
          <a:ext cx="517168" cy="40185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en-US" sz="1100" dirty="0">
              <a:solidFill>
                <a:prstClr val="black"/>
              </a:solidFill>
            </a:rPr>
            <a:t>102/</a:t>
          </a:r>
          <a:br>
            <a:rPr lang="en-US" sz="1100" dirty="0">
              <a:solidFill>
                <a:prstClr val="black"/>
              </a:solidFill>
            </a:rPr>
          </a:br>
          <a:r>
            <a:rPr lang="en-US" sz="1100" dirty="0">
              <a:solidFill>
                <a:prstClr val="black"/>
              </a:solidFill>
            </a:rPr>
            <a:t>103</a:t>
          </a:r>
        </a:p>
      </cdr:txBody>
    </cdr:sp>
  </cdr:relSizeAnchor>
</c:userShapes>
</file>

<file path=ppt/drawings/drawing4.xml><?xml version="1.0" encoding="utf-8"?>
<c:userShapes xmlns:c="http://schemas.openxmlformats.org/drawingml/2006/chart">
  <cdr:relSizeAnchor xmlns:cdr="http://schemas.openxmlformats.org/drawingml/2006/chartDrawing">
    <cdr:from>
      <cdr:x>0.55525</cdr:x>
      <cdr:y>0.74756</cdr:y>
    </cdr:from>
    <cdr:to>
      <cdr:x>0.60363</cdr:x>
      <cdr:y>0.83074</cdr:y>
    </cdr:to>
    <cdr:sp macro="" textlink="">
      <cdr:nvSpPr>
        <cdr:cNvPr id="5" name="TextBox 35">
          <a:extLst xmlns:a="http://schemas.openxmlformats.org/drawingml/2006/main">
            <a:ext uri="{FF2B5EF4-FFF2-40B4-BE49-F238E27FC236}">
              <a16:creationId xmlns:a16="http://schemas.microsoft.com/office/drawing/2014/main" id="{6F57ED7F-F311-47AD-B85F-833CA43CB2DF}"/>
            </a:ext>
          </a:extLst>
        </cdr:cNvPr>
        <cdr:cNvSpPr txBox="1"/>
      </cdr:nvSpPr>
      <cdr:spPr>
        <a:xfrm xmlns:a="http://schemas.openxmlformats.org/drawingml/2006/main">
          <a:off x="3442499" y="2723048"/>
          <a:ext cx="299951" cy="30299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US" sz="700" dirty="0"/>
            <a:t>79/</a:t>
          </a:r>
        </a:p>
        <a:p xmlns:a="http://schemas.openxmlformats.org/drawingml/2006/main">
          <a:pPr algn="ctr">
            <a:lnSpc>
              <a:spcPct val="90000"/>
            </a:lnSpc>
          </a:pPr>
          <a:r>
            <a:rPr lang="en-US" sz="700" dirty="0"/>
            <a:t>79</a:t>
          </a:r>
        </a:p>
      </cdr:txBody>
    </cdr:sp>
  </cdr:relSizeAnchor>
</c:userShapes>
</file>

<file path=ppt/drawings/drawing5.xml><?xml version="1.0" encoding="utf-8"?>
<c:userShapes xmlns:c="http://schemas.openxmlformats.org/drawingml/2006/chart">
  <cdr:relSizeAnchor xmlns:cdr="http://schemas.openxmlformats.org/drawingml/2006/chartDrawing">
    <cdr:from>
      <cdr:x>0.73618</cdr:x>
      <cdr:y>0.70886</cdr:y>
    </cdr:from>
    <cdr:to>
      <cdr:x>0.86427</cdr:x>
      <cdr:y>0.8411</cdr:y>
    </cdr:to>
    <cdr:sp macro="" textlink="">
      <cdr:nvSpPr>
        <cdr:cNvPr id="2" name="TextBox 22">
          <a:extLst xmlns:a="http://schemas.openxmlformats.org/drawingml/2006/main">
            <a:ext uri="{FF2B5EF4-FFF2-40B4-BE49-F238E27FC236}">
              <a16:creationId xmlns:a16="http://schemas.microsoft.com/office/drawing/2014/main" id="{D6904B80-AA77-49DD-BA00-D2068F58E1B6}"/>
            </a:ext>
          </a:extLst>
        </cdr:cNvPr>
        <cdr:cNvSpPr txBox="1"/>
      </cdr:nvSpPr>
      <cdr:spPr>
        <a:xfrm xmlns:a="http://schemas.openxmlformats.org/drawingml/2006/main">
          <a:off x="2375254" y="2010256"/>
          <a:ext cx="413275" cy="37501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en-US" sz="1100" dirty="0">
              <a:solidFill>
                <a:schemeClr val="tx1"/>
              </a:solidFill>
            </a:rPr>
            <a:t>16/</a:t>
          </a:r>
          <a:br>
            <a:rPr lang="en-US" sz="1100" dirty="0">
              <a:solidFill>
                <a:schemeClr val="tx1"/>
              </a:solidFill>
            </a:rPr>
          </a:br>
          <a:r>
            <a:rPr lang="en-US" sz="1100" dirty="0">
              <a:solidFill>
                <a:schemeClr val="tx1"/>
              </a:solidFill>
            </a:rPr>
            <a:t>16</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0.03912</cdr:x>
      <cdr:y>1</cdr:y>
    </cdr:to>
    <cdr:sp macro="" textlink="">
      <cdr:nvSpPr>
        <cdr:cNvPr id="2" name="TextBox 12">
          <a:extLst xmlns:a="http://schemas.openxmlformats.org/drawingml/2006/main">
            <a:ext uri="{FF2B5EF4-FFF2-40B4-BE49-F238E27FC236}">
              <a16:creationId xmlns:a16="http://schemas.microsoft.com/office/drawing/2014/main" id="{F32F9F5F-2AEC-4E4C-BE01-6A87A6DA9B1C}"/>
            </a:ext>
          </a:extLst>
        </cdr:cNvPr>
        <cdr:cNvSpPr txBox="1"/>
      </cdr:nvSpPr>
      <cdr:spPr>
        <a:xfrm xmlns:a="http://schemas.openxmlformats.org/drawingml/2006/main" rot="16200000">
          <a:off x="-6727394" y="1171722"/>
          <a:ext cx="2481943"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3478" rtl="0" eaLnBrk="1" latinLnBrk="0" hangingPunct="1">
            <a:defRPr sz="1800" kern="1200">
              <a:solidFill>
                <a:schemeClr val="tx1"/>
              </a:solidFill>
              <a:latin typeface="+mn-lt"/>
              <a:ea typeface="+mn-ea"/>
              <a:cs typeface="+mn-cs"/>
            </a:defRPr>
          </a:lvl1pPr>
          <a:lvl2pPr marL="456710" algn="l" defTabSz="913478" rtl="0" eaLnBrk="1" latinLnBrk="0" hangingPunct="1">
            <a:defRPr sz="1800" kern="1200">
              <a:solidFill>
                <a:schemeClr val="tx1"/>
              </a:solidFill>
              <a:latin typeface="+mn-lt"/>
              <a:ea typeface="+mn-ea"/>
              <a:cs typeface="+mn-cs"/>
            </a:defRPr>
          </a:lvl2pPr>
          <a:lvl3pPr marL="913478" algn="l" defTabSz="913478" rtl="0" eaLnBrk="1" latinLnBrk="0" hangingPunct="1">
            <a:defRPr sz="1800" kern="1200">
              <a:solidFill>
                <a:schemeClr val="tx1"/>
              </a:solidFill>
              <a:latin typeface="+mn-lt"/>
              <a:ea typeface="+mn-ea"/>
              <a:cs typeface="+mn-cs"/>
            </a:defRPr>
          </a:lvl3pPr>
          <a:lvl4pPr marL="1370206" algn="l" defTabSz="913478" rtl="0" eaLnBrk="1" latinLnBrk="0" hangingPunct="1">
            <a:defRPr sz="1800" kern="1200">
              <a:solidFill>
                <a:schemeClr val="tx1"/>
              </a:solidFill>
              <a:latin typeface="+mn-lt"/>
              <a:ea typeface="+mn-ea"/>
              <a:cs typeface="+mn-cs"/>
            </a:defRPr>
          </a:lvl4pPr>
          <a:lvl5pPr marL="1826954" algn="l" defTabSz="913478" rtl="0" eaLnBrk="1" latinLnBrk="0" hangingPunct="1">
            <a:defRPr sz="1800" kern="1200">
              <a:solidFill>
                <a:schemeClr val="tx1"/>
              </a:solidFill>
              <a:latin typeface="+mn-lt"/>
              <a:ea typeface="+mn-ea"/>
              <a:cs typeface="+mn-cs"/>
            </a:defRPr>
          </a:lvl5pPr>
          <a:lvl6pPr marL="2283663" algn="l" defTabSz="913478" rtl="0" eaLnBrk="1" latinLnBrk="0" hangingPunct="1">
            <a:defRPr sz="1800" kern="1200">
              <a:solidFill>
                <a:schemeClr val="tx1"/>
              </a:solidFill>
              <a:latin typeface="+mn-lt"/>
              <a:ea typeface="+mn-ea"/>
              <a:cs typeface="+mn-cs"/>
            </a:defRPr>
          </a:lvl6pPr>
          <a:lvl7pPr marL="2740373" algn="l" defTabSz="913478" rtl="0" eaLnBrk="1" latinLnBrk="0" hangingPunct="1">
            <a:defRPr sz="1800" kern="1200">
              <a:solidFill>
                <a:schemeClr val="tx1"/>
              </a:solidFill>
              <a:latin typeface="+mn-lt"/>
              <a:ea typeface="+mn-ea"/>
              <a:cs typeface="+mn-cs"/>
            </a:defRPr>
          </a:lvl7pPr>
          <a:lvl8pPr marL="3197120" algn="l" defTabSz="913478" rtl="0" eaLnBrk="1" latinLnBrk="0" hangingPunct="1">
            <a:defRPr sz="1800" kern="1200">
              <a:solidFill>
                <a:schemeClr val="tx1"/>
              </a:solidFill>
              <a:latin typeface="+mn-lt"/>
              <a:ea typeface="+mn-ea"/>
              <a:cs typeface="+mn-cs"/>
            </a:defRPr>
          </a:lvl8pPr>
          <a:lvl9pPr marL="3653855" algn="l" defTabSz="913478" rtl="0" eaLnBrk="1" latinLnBrk="0" hangingPunct="1">
            <a:defRPr sz="1800" kern="1200">
              <a:solidFill>
                <a:schemeClr val="tx1"/>
              </a:solidFill>
              <a:latin typeface="+mn-lt"/>
              <a:ea typeface="+mn-ea"/>
              <a:cs typeface="+mn-cs"/>
            </a:defRPr>
          </a:lvl9pPr>
        </a:lstStyle>
        <a:p xmlns:a="http://schemas.openxmlformats.org/drawingml/2006/main">
          <a:pPr algn="ctr" defTabSz="913703">
            <a:lnSpc>
              <a:spcPct val="90000"/>
            </a:lnSpc>
          </a:pPr>
          <a:r>
            <a:rPr lang="en-US" sz="1000" dirty="0">
              <a:solidFill>
                <a:prstClr val="black"/>
              </a:solidFill>
            </a:rPr>
            <a:t>%</a:t>
          </a:r>
          <a:r>
            <a:rPr lang="en-US" sz="1000" b="0" dirty="0">
              <a:solidFill>
                <a:prstClr val="black"/>
              </a:solidFill>
            </a:rPr>
            <a:t> of possible interactions</a:t>
          </a:r>
        </a:p>
      </cdr:txBody>
    </cdr:sp>
  </cdr:relSizeAnchor>
</c:userShapes>
</file>

<file path=ppt/drawings/drawing7.xml><?xml version="1.0" encoding="utf-8"?>
<c:userShapes xmlns:c="http://schemas.openxmlformats.org/drawingml/2006/chart">
  <cdr:relSizeAnchor xmlns:cdr="http://schemas.openxmlformats.org/drawingml/2006/chartDrawing">
    <cdr:from>
      <cdr:x>0.43777</cdr:x>
      <cdr:y>0.62114</cdr:y>
    </cdr:from>
    <cdr:to>
      <cdr:x>0.5479</cdr:x>
      <cdr:y>0.67044</cdr:y>
    </cdr:to>
    <cdr:sp macro="" textlink="">
      <cdr:nvSpPr>
        <cdr:cNvPr id="2" name="TextBox 1"/>
        <cdr:cNvSpPr txBox="1"/>
      </cdr:nvSpPr>
      <cdr:spPr>
        <a:xfrm xmlns:a="http://schemas.openxmlformats.org/drawingml/2006/main">
          <a:off x="1990481" y="1744813"/>
          <a:ext cx="500745" cy="138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90000"/>
            </a:lnSpc>
          </a:pPr>
          <a:r>
            <a:rPr lang="en-GB" sz="1000" b="1" dirty="0"/>
            <a:t>51%</a:t>
          </a:r>
        </a:p>
      </cdr:txBody>
    </cdr:sp>
  </cdr:relSizeAnchor>
  <cdr:relSizeAnchor xmlns:cdr="http://schemas.openxmlformats.org/drawingml/2006/chartDrawing">
    <cdr:from>
      <cdr:x>0.15754</cdr:x>
      <cdr:y>0.57821</cdr:y>
    </cdr:from>
    <cdr:to>
      <cdr:x>0.23608</cdr:x>
      <cdr:y>0.62889</cdr:y>
    </cdr:to>
    <cdr:sp macro="" textlink="">
      <cdr:nvSpPr>
        <cdr:cNvPr id="3" name="TextBox 1"/>
        <cdr:cNvSpPr txBox="1"/>
      </cdr:nvSpPr>
      <cdr:spPr>
        <a:xfrm xmlns:a="http://schemas.openxmlformats.org/drawingml/2006/main">
          <a:off x="716315" y="1624229"/>
          <a:ext cx="357083" cy="14234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GB" sz="1000" b="1" dirty="0"/>
            <a:t>61%</a:t>
          </a:r>
        </a:p>
      </cdr:txBody>
    </cdr:sp>
  </cdr:relSizeAnchor>
  <cdr:relSizeAnchor xmlns:cdr="http://schemas.openxmlformats.org/drawingml/2006/chartDrawing">
    <cdr:from>
      <cdr:x>0.56466</cdr:x>
      <cdr:y>0.63393</cdr:y>
    </cdr:from>
    <cdr:to>
      <cdr:x>0.6327</cdr:x>
      <cdr:y>0.68314</cdr:y>
    </cdr:to>
    <cdr:sp macro="" textlink="">
      <cdr:nvSpPr>
        <cdr:cNvPr id="4" name="TextBox 1"/>
        <cdr:cNvSpPr txBox="1"/>
      </cdr:nvSpPr>
      <cdr:spPr>
        <a:xfrm xmlns:a="http://schemas.openxmlformats.org/drawingml/2006/main">
          <a:off x="2567443" y="1780743"/>
          <a:ext cx="309356" cy="13822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GB" sz="1000" b="1" dirty="0"/>
            <a:t>45%</a:t>
          </a:r>
        </a:p>
      </cdr:txBody>
    </cdr:sp>
  </cdr:relSizeAnchor>
  <cdr:relSizeAnchor xmlns:cdr="http://schemas.openxmlformats.org/drawingml/2006/chartDrawing">
    <cdr:from>
      <cdr:x>0.84578</cdr:x>
      <cdr:y>0.67611</cdr:y>
    </cdr:from>
    <cdr:to>
      <cdr:x>0.95591</cdr:x>
      <cdr:y>0.72542</cdr:y>
    </cdr:to>
    <cdr:sp macro="" textlink="">
      <cdr:nvSpPr>
        <cdr:cNvPr id="5" name="TextBox 1"/>
        <cdr:cNvSpPr txBox="1"/>
      </cdr:nvSpPr>
      <cdr:spPr>
        <a:xfrm xmlns:a="http://schemas.openxmlformats.org/drawingml/2006/main">
          <a:off x="3845625" y="1899231"/>
          <a:ext cx="500745"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GB" sz="1000" b="1" dirty="0"/>
            <a:t>35%</a:t>
          </a:r>
        </a:p>
      </cdr:txBody>
    </cdr:sp>
  </cdr:relSizeAnchor>
  <cdr:relSizeAnchor xmlns:cdr="http://schemas.openxmlformats.org/drawingml/2006/chartDrawing">
    <cdr:from>
      <cdr:x>0.2249</cdr:x>
      <cdr:y>0.39379</cdr:y>
    </cdr:from>
    <cdr:to>
      <cdr:x>0.25283</cdr:x>
      <cdr:y>0.80521</cdr:y>
    </cdr:to>
    <cdr:sp macro="" textlink="">
      <cdr:nvSpPr>
        <cdr:cNvPr id="6" name="Right Brace 5"/>
        <cdr:cNvSpPr/>
      </cdr:nvSpPr>
      <cdr:spPr>
        <a:xfrm xmlns:a="http://schemas.openxmlformats.org/drawingml/2006/main" flipH="1">
          <a:off x="1022598" y="1106170"/>
          <a:ext cx="127000" cy="1155700"/>
        </a:xfrm>
        <a:prstGeom xmlns:a="http://schemas.openxmlformats.org/drawingml/2006/main" prst="rightBrace">
          <a:avLst/>
        </a:prstGeom>
        <a:ln xmlns:a="http://schemas.openxmlformats.org/drawingml/2006/main" w="3175">
          <a:solidFill>
            <a:schemeClr val="tx1"/>
          </a:solidFill>
          <a:miter lim="800000"/>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0.62991</cdr:x>
      <cdr:y>0.50378</cdr:y>
    </cdr:from>
    <cdr:to>
      <cdr:x>0.65784</cdr:x>
      <cdr:y>0.81199</cdr:y>
    </cdr:to>
    <cdr:sp macro="" textlink="">
      <cdr:nvSpPr>
        <cdr:cNvPr id="7" name="Right Brace 6"/>
        <cdr:cNvSpPr/>
      </cdr:nvSpPr>
      <cdr:spPr>
        <a:xfrm xmlns:a="http://schemas.openxmlformats.org/drawingml/2006/main" flipH="1">
          <a:off x="2864098" y="1415151"/>
          <a:ext cx="127000" cy="865769"/>
        </a:xfrm>
        <a:prstGeom xmlns:a="http://schemas.openxmlformats.org/drawingml/2006/main" prst="rightBrace">
          <a:avLst/>
        </a:prstGeom>
        <a:ln xmlns:a="http://schemas.openxmlformats.org/drawingml/2006/main" w="3175">
          <a:solidFill>
            <a:schemeClr val="tx1"/>
          </a:solidFill>
          <a:miter lim="800000"/>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0.33821</cdr:x>
      <cdr:y>0.34511</cdr:y>
    </cdr:from>
    <cdr:to>
      <cdr:x>0.49289</cdr:x>
      <cdr:y>0.53021</cdr:y>
    </cdr:to>
    <cdr:sp macro="" textlink="">
      <cdr:nvSpPr>
        <cdr:cNvPr id="2" name="Down Arrow Callout 1"/>
        <cdr:cNvSpPr/>
      </cdr:nvSpPr>
      <cdr:spPr>
        <a:xfrm xmlns:a="http://schemas.openxmlformats.org/drawingml/2006/main">
          <a:off x="2061699" y="1262969"/>
          <a:ext cx="942975" cy="677409"/>
        </a:xfrm>
        <a:prstGeom xmlns:a="http://schemas.openxmlformats.org/drawingml/2006/main" prst="downArrowCallout">
          <a:avLst/>
        </a:prstGeom>
        <a:solidFill xmlns:a="http://schemas.openxmlformats.org/drawingml/2006/main">
          <a:schemeClr val="accent2"/>
        </a:solidFill>
        <a:ln xmlns:a="http://schemas.openxmlformats.org/drawingml/2006/main" w="19050">
          <a:solidFill>
            <a:schemeClr val="accent2"/>
          </a:solid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09630" rtl="0" eaLnBrk="1" latinLnBrk="0" hangingPunct="1">
            <a:defRPr sz="1800" kern="1200">
              <a:solidFill>
                <a:schemeClr val="lt1"/>
              </a:solidFill>
              <a:latin typeface="+mn-lt"/>
              <a:ea typeface="+mn-ea"/>
              <a:cs typeface="+mn-cs"/>
            </a:defRPr>
          </a:lvl1pPr>
          <a:lvl2pPr marL="454686" algn="l" defTabSz="909630" rtl="0" eaLnBrk="1" latinLnBrk="0" hangingPunct="1">
            <a:defRPr sz="1800" kern="1200">
              <a:solidFill>
                <a:schemeClr val="lt1"/>
              </a:solidFill>
              <a:latin typeface="+mn-lt"/>
              <a:ea typeface="+mn-ea"/>
              <a:cs typeface="+mn-cs"/>
            </a:defRPr>
          </a:lvl2pPr>
          <a:lvl3pPr marL="909630" algn="l" defTabSz="909630" rtl="0" eaLnBrk="1" latinLnBrk="0" hangingPunct="1">
            <a:defRPr sz="1800" kern="1200">
              <a:solidFill>
                <a:schemeClr val="lt1"/>
              </a:solidFill>
              <a:latin typeface="+mn-lt"/>
              <a:ea typeface="+mn-ea"/>
              <a:cs typeface="+mn-cs"/>
            </a:defRPr>
          </a:lvl3pPr>
          <a:lvl4pPr marL="1364392" algn="l" defTabSz="909630" rtl="0" eaLnBrk="1" latinLnBrk="0" hangingPunct="1">
            <a:defRPr sz="1800" kern="1200">
              <a:solidFill>
                <a:schemeClr val="lt1"/>
              </a:solidFill>
              <a:latin typeface="+mn-lt"/>
              <a:ea typeface="+mn-ea"/>
              <a:cs typeface="+mn-cs"/>
            </a:defRPr>
          </a:lvl4pPr>
          <a:lvl5pPr marL="1819259" algn="l" defTabSz="909630" rtl="0" eaLnBrk="1" latinLnBrk="0" hangingPunct="1">
            <a:defRPr sz="1800" kern="1200">
              <a:solidFill>
                <a:schemeClr val="lt1"/>
              </a:solidFill>
              <a:latin typeface="+mn-lt"/>
              <a:ea typeface="+mn-ea"/>
              <a:cs typeface="+mn-cs"/>
            </a:defRPr>
          </a:lvl5pPr>
          <a:lvl6pPr marL="2273916" algn="l" defTabSz="909630" rtl="0" eaLnBrk="1" latinLnBrk="0" hangingPunct="1">
            <a:defRPr sz="1800" kern="1200">
              <a:solidFill>
                <a:schemeClr val="lt1"/>
              </a:solidFill>
              <a:latin typeface="+mn-lt"/>
              <a:ea typeface="+mn-ea"/>
              <a:cs typeface="+mn-cs"/>
            </a:defRPr>
          </a:lvl6pPr>
          <a:lvl7pPr marL="2728667" algn="l" defTabSz="909630" rtl="0" eaLnBrk="1" latinLnBrk="0" hangingPunct="1">
            <a:defRPr sz="1800" kern="1200">
              <a:solidFill>
                <a:schemeClr val="lt1"/>
              </a:solidFill>
              <a:latin typeface="+mn-lt"/>
              <a:ea typeface="+mn-ea"/>
              <a:cs typeface="+mn-cs"/>
            </a:defRPr>
          </a:lvl7pPr>
          <a:lvl8pPr marL="3183512" algn="l" defTabSz="909630" rtl="0" eaLnBrk="1" latinLnBrk="0" hangingPunct="1">
            <a:defRPr sz="1800" kern="1200">
              <a:solidFill>
                <a:schemeClr val="lt1"/>
              </a:solidFill>
              <a:latin typeface="+mn-lt"/>
              <a:ea typeface="+mn-ea"/>
              <a:cs typeface="+mn-cs"/>
            </a:defRPr>
          </a:lvl8pPr>
          <a:lvl9pPr marL="3638294" algn="l" defTabSz="90963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r>
            <a:rPr lang="en-GB" sz="1000" dirty="0"/>
            <a:t>69 excluded (previously treated)</a:t>
          </a:r>
        </a:p>
      </cdr:txBody>
    </cdr:sp>
  </cdr:relSizeAnchor>
  <cdr:relSizeAnchor xmlns:cdr="http://schemas.openxmlformats.org/drawingml/2006/chartDrawing">
    <cdr:from>
      <cdr:x>0.7891</cdr:x>
      <cdr:y>0.39964</cdr:y>
    </cdr:from>
    <cdr:to>
      <cdr:x>0.94379</cdr:x>
      <cdr:y>0.58474</cdr:y>
    </cdr:to>
    <cdr:sp macro="" textlink="">
      <cdr:nvSpPr>
        <cdr:cNvPr id="3" name="Down Arrow Callout 2"/>
        <cdr:cNvSpPr/>
      </cdr:nvSpPr>
      <cdr:spPr>
        <a:xfrm xmlns:a="http://schemas.openxmlformats.org/drawingml/2006/main">
          <a:off x="4810360" y="1462541"/>
          <a:ext cx="942975" cy="677409"/>
        </a:xfrm>
        <a:prstGeom xmlns:a="http://schemas.openxmlformats.org/drawingml/2006/main" prst="downArrowCallout">
          <a:avLst/>
        </a:prstGeom>
        <a:solidFill xmlns:a="http://schemas.openxmlformats.org/drawingml/2006/main">
          <a:schemeClr val="accent2"/>
        </a:solidFill>
        <a:ln xmlns:a="http://schemas.openxmlformats.org/drawingml/2006/main" w="19050">
          <a:solidFill>
            <a:schemeClr val="accent2"/>
          </a:solid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90000"/>
            </a:lnSpc>
          </a:pPr>
          <a:r>
            <a:rPr lang="en-GB" sz="1000" dirty="0"/>
            <a:t>3 excluded (focal lesions / pregnant)</a:t>
          </a:r>
        </a:p>
      </cdr:txBody>
    </cdr:sp>
  </cdr:relSizeAnchor>
</c:userShapes>
</file>

<file path=ppt/drawings/drawing9.xml><?xml version="1.0" encoding="utf-8"?>
<c:userShapes xmlns:c="http://schemas.openxmlformats.org/drawingml/2006/chart">
  <cdr:relSizeAnchor xmlns:cdr="http://schemas.openxmlformats.org/drawingml/2006/chartDrawing">
    <cdr:from>
      <cdr:x>0.28093</cdr:x>
      <cdr:y>0.6306</cdr:y>
    </cdr:from>
    <cdr:to>
      <cdr:x>0.43654</cdr:x>
      <cdr:y>0.74704</cdr:y>
    </cdr:to>
    <cdr:sp macro="" textlink="">
      <cdr:nvSpPr>
        <cdr:cNvPr id="2" name="TextBox 1">
          <a:extLst xmlns:a="http://schemas.openxmlformats.org/drawingml/2006/main">
            <a:ext uri="{FF2B5EF4-FFF2-40B4-BE49-F238E27FC236}">
              <a16:creationId xmlns:a16="http://schemas.microsoft.com/office/drawing/2014/main" id="{7B21E528-8B03-4C09-92AE-D1832E36E2D2}"/>
            </a:ext>
          </a:extLst>
        </cdr:cNvPr>
        <cdr:cNvSpPr txBox="1"/>
      </cdr:nvSpPr>
      <cdr:spPr>
        <a:xfrm xmlns:a="http://schemas.openxmlformats.org/drawingml/2006/main">
          <a:off x="1100201" y="1800137"/>
          <a:ext cx="609412" cy="3323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90000"/>
            </a:lnSpc>
          </a:pPr>
          <a:r>
            <a:rPr lang="en-US" sz="1200" dirty="0">
              <a:solidFill>
                <a:schemeClr val="bg1"/>
              </a:solidFill>
            </a:rPr>
            <a:t>160/</a:t>
          </a:r>
        </a:p>
        <a:p xmlns:a="http://schemas.openxmlformats.org/drawingml/2006/main">
          <a:pPr algn="ctr">
            <a:lnSpc>
              <a:spcPct val="90000"/>
            </a:lnSpc>
          </a:pPr>
          <a:r>
            <a:rPr lang="en-US" sz="1200" dirty="0">
              <a:solidFill>
                <a:schemeClr val="bg1"/>
              </a:solidFill>
            </a:rPr>
            <a:t>178</a:t>
          </a:r>
        </a:p>
      </cdr:txBody>
    </cdr:sp>
  </cdr:relSizeAnchor>
  <cdr:relSizeAnchor xmlns:cdr="http://schemas.openxmlformats.org/drawingml/2006/chartDrawing">
    <cdr:from>
      <cdr:x>0.69456</cdr:x>
      <cdr:y>0.63554</cdr:y>
    </cdr:from>
    <cdr:to>
      <cdr:x>0.82722</cdr:x>
      <cdr:y>0.75199</cdr:y>
    </cdr:to>
    <cdr:sp macro="" textlink="">
      <cdr:nvSpPr>
        <cdr:cNvPr id="3" name="TextBox 2">
          <a:extLst xmlns:a="http://schemas.openxmlformats.org/drawingml/2006/main">
            <a:ext uri="{FF2B5EF4-FFF2-40B4-BE49-F238E27FC236}">
              <a16:creationId xmlns:a16="http://schemas.microsoft.com/office/drawing/2014/main" id="{C7E85001-129D-49AF-A7BA-C18EA1C73A88}"/>
            </a:ext>
          </a:extLst>
        </cdr:cNvPr>
        <cdr:cNvSpPr txBox="1"/>
      </cdr:nvSpPr>
      <cdr:spPr>
        <a:xfrm xmlns:a="http://schemas.openxmlformats.org/drawingml/2006/main">
          <a:off x="2612004" y="1814252"/>
          <a:ext cx="498887" cy="3323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90000"/>
            </a:lnSpc>
          </a:pPr>
          <a:r>
            <a:rPr lang="en-US" sz="1200" dirty="0">
              <a:solidFill>
                <a:schemeClr val="bg1"/>
              </a:solidFill>
            </a:rPr>
            <a:t>383/</a:t>
          </a:r>
        </a:p>
        <a:p xmlns:a="http://schemas.openxmlformats.org/drawingml/2006/main">
          <a:pPr algn="ctr">
            <a:lnSpc>
              <a:spcPct val="90000"/>
            </a:lnSpc>
          </a:pPr>
          <a:r>
            <a:rPr lang="en-US" sz="1200" dirty="0">
              <a:solidFill>
                <a:schemeClr val="bg1"/>
              </a:solidFill>
            </a:rPr>
            <a:t>402</a:t>
          </a:r>
        </a:p>
      </cdr:txBody>
    </cdr:sp>
  </cdr:relSizeAnchor>
  <cdr:relSizeAnchor xmlns:cdr="http://schemas.openxmlformats.org/drawingml/2006/chartDrawing">
    <cdr:from>
      <cdr:x>0.21392</cdr:x>
      <cdr:y>0.92187</cdr:y>
    </cdr:from>
    <cdr:to>
      <cdr:x>0.88056</cdr:x>
      <cdr:y>0.97524</cdr:y>
    </cdr:to>
    <cdr:sp macro="" textlink="">
      <cdr:nvSpPr>
        <cdr:cNvPr id="4" name="TextBox 3"/>
        <cdr:cNvSpPr txBox="1"/>
      </cdr:nvSpPr>
      <cdr:spPr>
        <a:xfrm xmlns:a="http://schemas.openxmlformats.org/drawingml/2006/main">
          <a:off x="837771" y="2631607"/>
          <a:ext cx="2610749" cy="15235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90000"/>
            </a:lnSpc>
          </a:pPr>
          <a:r>
            <a:rPr lang="en-GB" sz="1100" dirty="0"/>
            <a:t>IVDU Within 6 months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004553-04C5-4BB3-AD4E-8B2EF3CDDAF9}" type="datetimeFigureOut">
              <a:rPr lang="en-US" smtClean="0"/>
              <a:t>5/14/19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E6A881F-0910-47D3-BD01-4F68834EC353}" type="slidenum">
              <a:rPr lang="en-US" smtClean="0"/>
              <a:t>‹Nr.›</a:t>
            </a:fld>
            <a:endParaRPr lang="en-US"/>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B6F0DB-E055-41D0-9102-627A646E4242}" type="datetimeFigureOut">
              <a:rPr lang="en-US" smtClean="0"/>
              <a:t>5/14/19</a:t>
            </a:fld>
            <a:endParaRPr lang="en-US"/>
          </a:p>
        </p:txBody>
      </p:sp>
      <p:sp>
        <p:nvSpPr>
          <p:cNvPr id="4" name="Slide Image Placeholder 3"/>
          <p:cNvSpPr>
            <a:spLocks noGrp="1" noRot="1" noChangeAspect="1"/>
          </p:cNvSpPr>
          <p:nvPr>
            <p:ph type="sldImg" idx="2"/>
          </p:nvPr>
        </p:nvSpPr>
        <p:spPr>
          <a:xfrm>
            <a:off x="531813" y="661988"/>
            <a:ext cx="5734050" cy="3225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3179" y="4136099"/>
            <a:ext cx="5891318" cy="529420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4FBC3A-A12C-40F9-BB8D-BC30C7901396}" type="slidenum">
              <a:rPr lang="en-US" smtClean="0"/>
              <a:t>‹Nr.›</a:t>
            </a:fld>
            <a:endParaRPr lang="en-US"/>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09225" rtl="0" eaLnBrk="1" latinLnBrk="0" hangingPunct="1">
      <a:defRPr sz="1200" kern="1200">
        <a:solidFill>
          <a:schemeClr val="tx1"/>
        </a:solidFill>
        <a:latin typeface="+mn-lt"/>
        <a:ea typeface="+mn-ea"/>
        <a:cs typeface="+mn-cs"/>
      </a:defRPr>
    </a:lvl1pPr>
    <a:lvl2pPr marL="454488" algn="l" defTabSz="909225" rtl="0" eaLnBrk="1" latinLnBrk="0" hangingPunct="1">
      <a:defRPr sz="1200" kern="1200">
        <a:solidFill>
          <a:schemeClr val="tx1"/>
        </a:solidFill>
        <a:latin typeface="+mn-lt"/>
        <a:ea typeface="+mn-ea"/>
        <a:cs typeface="+mn-cs"/>
      </a:defRPr>
    </a:lvl2pPr>
    <a:lvl3pPr marL="909225" algn="l" defTabSz="909225" rtl="0" eaLnBrk="1" latinLnBrk="0" hangingPunct="1">
      <a:defRPr sz="1200" kern="1200">
        <a:solidFill>
          <a:schemeClr val="tx1"/>
        </a:solidFill>
        <a:latin typeface="+mn-lt"/>
        <a:ea typeface="+mn-ea"/>
        <a:cs typeface="+mn-cs"/>
      </a:defRPr>
    </a:lvl3pPr>
    <a:lvl4pPr marL="1363780" algn="l" defTabSz="909225" rtl="0" eaLnBrk="1" latinLnBrk="0" hangingPunct="1">
      <a:defRPr sz="1200" kern="1200">
        <a:solidFill>
          <a:schemeClr val="tx1"/>
        </a:solidFill>
        <a:latin typeface="+mn-lt"/>
        <a:ea typeface="+mn-ea"/>
        <a:cs typeface="+mn-cs"/>
      </a:defRPr>
    </a:lvl4pPr>
    <a:lvl5pPr marL="1818449" algn="l" defTabSz="909225" rtl="0" eaLnBrk="1" latinLnBrk="0" hangingPunct="1">
      <a:defRPr sz="1200" kern="1200">
        <a:solidFill>
          <a:schemeClr val="tx1"/>
        </a:solidFill>
        <a:latin typeface="+mn-lt"/>
        <a:ea typeface="+mn-ea"/>
        <a:cs typeface="+mn-cs"/>
      </a:defRPr>
    </a:lvl5pPr>
    <a:lvl6pPr marL="2272890" algn="l" defTabSz="909225" rtl="0" eaLnBrk="1" latinLnBrk="0" hangingPunct="1">
      <a:defRPr sz="1200" kern="1200">
        <a:solidFill>
          <a:schemeClr val="tx1"/>
        </a:solidFill>
        <a:latin typeface="+mn-lt"/>
        <a:ea typeface="+mn-ea"/>
        <a:cs typeface="+mn-cs"/>
      </a:defRPr>
    </a:lvl6pPr>
    <a:lvl7pPr marL="2727443" algn="l" defTabSz="909225" rtl="0" eaLnBrk="1" latinLnBrk="0" hangingPunct="1">
      <a:defRPr sz="1200" kern="1200">
        <a:solidFill>
          <a:schemeClr val="tx1"/>
        </a:solidFill>
        <a:latin typeface="+mn-lt"/>
        <a:ea typeface="+mn-ea"/>
        <a:cs typeface="+mn-cs"/>
      </a:defRPr>
    </a:lvl7pPr>
    <a:lvl8pPr marL="3182081" algn="l" defTabSz="909225" rtl="0" eaLnBrk="1" latinLnBrk="0" hangingPunct="1">
      <a:defRPr sz="1200" kern="1200">
        <a:solidFill>
          <a:schemeClr val="tx1"/>
        </a:solidFill>
        <a:latin typeface="+mn-lt"/>
        <a:ea typeface="+mn-ea"/>
        <a:cs typeface="+mn-cs"/>
      </a:defRPr>
    </a:lvl8pPr>
    <a:lvl9pPr marL="3636656" algn="l" defTabSz="9092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1</a:t>
            </a:fld>
            <a:endParaRPr lang="en-US"/>
          </a:p>
        </p:txBody>
      </p:sp>
    </p:spTree>
    <p:extLst>
      <p:ext uri="{BB962C8B-B14F-4D97-AF65-F5344CB8AC3E}">
        <p14:creationId xmlns:p14="http://schemas.microsoft.com/office/powerpoint/2010/main" val="34908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106335" indent="-106335">
              <a:spcBef>
                <a:spcPct val="0"/>
              </a:spcBef>
              <a:tabLst>
                <a:tab pos="207906" algn="l"/>
              </a:tabLst>
            </a:pPr>
            <a:r>
              <a:rPr lang="en-GB" altLang="en-US" sz="900" b="1" dirty="0"/>
              <a:t>TRANSITION:</a:t>
            </a:r>
          </a:p>
          <a:p>
            <a:pPr marL="171450" indent="-171450">
              <a:spcBef>
                <a:spcPct val="0"/>
              </a:spcBef>
              <a:buFont typeface="Arial" panose="020B0604020202020204" pitchFamily="34" charset="0"/>
              <a:buChar char="•"/>
              <a:tabLst>
                <a:tab pos="207906" algn="l"/>
              </a:tabLst>
            </a:pPr>
            <a:r>
              <a:rPr lang="en-GB" altLang="en-US" sz="900" dirty="0"/>
              <a:t>Here the results of the prospective Italian cohort from Turin are shown, in which the efficacy and safety of SOF/VEL for 12 weeks was evaluated.</a:t>
            </a:r>
          </a:p>
          <a:p>
            <a:pPr marL="106335" indent="-106335">
              <a:spcBef>
                <a:spcPct val="0"/>
              </a:spcBef>
              <a:tabLst>
                <a:tab pos="207906" algn="l"/>
              </a:tabLst>
            </a:pPr>
            <a:endParaRPr lang="en-GB" altLang="en-US" sz="900" dirty="0"/>
          </a:p>
          <a:p>
            <a:pPr marL="106335" indent="-106335">
              <a:spcBef>
                <a:spcPct val="0"/>
              </a:spcBef>
              <a:tabLst>
                <a:tab pos="207906" algn="l"/>
              </a:tabLst>
            </a:pPr>
            <a:r>
              <a:rPr lang="en-GB" altLang="en-US" sz="900" b="1" dirty="0"/>
              <a:t>MAIN MESSAGE:</a:t>
            </a:r>
          </a:p>
          <a:p>
            <a:pPr marL="171450" indent="-171450">
              <a:spcBef>
                <a:spcPct val="0"/>
              </a:spcBef>
              <a:buFont typeface="Arial" panose="020B0604020202020204" pitchFamily="34" charset="0"/>
              <a:buChar char="•"/>
              <a:tabLst>
                <a:tab pos="207906" algn="l"/>
              </a:tabLst>
            </a:pPr>
            <a:r>
              <a:rPr lang="en-US" altLang="en-US" sz="900" dirty="0"/>
              <a:t>SOF/VEL for 12 weeks resulted in high SVR12 rates, irrespective of GT, presence of cirrhosis, presence of comorbidities or treatment history. </a:t>
            </a:r>
          </a:p>
          <a:p>
            <a:pPr marL="171450" indent="-171450">
              <a:spcBef>
                <a:spcPct val="0"/>
              </a:spcBef>
              <a:buFont typeface="Arial" panose="020B0604020202020204" pitchFamily="34" charset="0"/>
              <a:buChar char="•"/>
              <a:tabLst>
                <a:tab pos="207906" algn="l"/>
              </a:tabLst>
            </a:pPr>
            <a:endParaRPr lang="en-US" altLang="en-US" sz="900" dirty="0"/>
          </a:p>
          <a:p>
            <a:pPr marL="106335" indent="-106335">
              <a:spcBef>
                <a:spcPct val="0"/>
              </a:spcBef>
              <a:tabLst>
                <a:tab pos="207906" algn="l"/>
              </a:tabLst>
            </a:pPr>
            <a:r>
              <a:rPr lang="en-GB" altLang="en-US" sz="900" b="1" dirty="0"/>
              <a:t>BACKGROUND:</a:t>
            </a:r>
            <a:endParaRPr lang="en-GB" altLang="en-US" sz="90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207906" algn="l"/>
              </a:tabLst>
              <a:defRPr/>
            </a:pPr>
            <a:r>
              <a:rPr lang="en-US" sz="900" dirty="0"/>
              <a:t>Of 478 patients, 474 patients completed</a:t>
            </a:r>
            <a:r>
              <a:rPr lang="en-US" sz="900" baseline="0" dirty="0"/>
              <a:t> treatment. </a:t>
            </a:r>
            <a:r>
              <a:rPr lang="en-GB" altLang="en-US" sz="900" dirty="0"/>
              <a:t>Reasons for discontinuation of treatment in the 4</a:t>
            </a:r>
            <a:r>
              <a:rPr lang="en-GB" altLang="en-US" sz="900" baseline="0" dirty="0"/>
              <a:t> patients that did not make it to end of treatment were: 2 deaths, 1 AE and 1 patient’s decision.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207906" algn="l"/>
              </a:tabLst>
              <a:defRPr/>
            </a:pPr>
            <a:r>
              <a:rPr lang="en-US" sz="900" baseline="0" dirty="0"/>
              <a:t>Of 474 patients, 4 patients relapsed.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207906" algn="l"/>
              </a:tabLst>
              <a:defRPr/>
            </a:pPr>
            <a:r>
              <a:rPr lang="en-GB" sz="900" dirty="0"/>
              <a:t>1 patient discontinued treatment due to development of a skin reaction</a:t>
            </a:r>
            <a:endParaRPr lang="en-US" sz="90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207906" algn="l"/>
              </a:tabLst>
              <a:defRPr/>
            </a:pPr>
            <a:r>
              <a:rPr lang="en-US" altLang="en-US" sz="900" dirty="0"/>
              <a:t>No association between patients’ characteristics and SVR was observed: cirrhotic and non cirrhotic (97.5% vs 99.4%, p=0.079), naïve and TE (99.4% vs 98.6%, p = 0.416), no HCC vs HCC (99.1% vs 100% (13/13), p = 0.736) or patients with comorbidities and patients without any comorbid condition (99.2% vs 99.0%, p = 0.873).</a:t>
            </a:r>
            <a:endParaRPr lang="en-CA" sz="900" b="0" i="0" u="none" strike="noStrike" kern="1200" baseline="0" dirty="0">
              <a:solidFill>
                <a:schemeClr val="tx1"/>
              </a:solidFill>
            </a:endParaRPr>
          </a:p>
          <a:p>
            <a:pPr marL="171450" indent="-171450">
              <a:spcBef>
                <a:spcPct val="0"/>
              </a:spcBef>
              <a:buFont typeface="Arial" panose="020B0604020202020204" pitchFamily="34" charset="0"/>
              <a:buChar char="•"/>
              <a:tabLst>
                <a:tab pos="207906" algn="l"/>
              </a:tabLst>
            </a:pPr>
            <a:r>
              <a:rPr lang="en-CA" sz="900" b="0" i="0" u="none" strike="noStrike" kern="1200" baseline="0" dirty="0">
                <a:solidFill>
                  <a:schemeClr val="tx1"/>
                </a:solidFill>
              </a:rPr>
              <a:t>Patients didn’t stop </a:t>
            </a:r>
            <a:r>
              <a:rPr lang="en-US" sz="900" b="0" i="0" u="none" strike="noStrike" kern="1200" baseline="0" dirty="0">
                <a:solidFill>
                  <a:schemeClr val="tx1"/>
                </a:solidFill>
              </a:rPr>
              <a:t>their regular concomitant medications, and no significant DDIs were observed.</a:t>
            </a:r>
          </a:p>
          <a:p>
            <a:pPr marL="171450" indent="-171450">
              <a:spcBef>
                <a:spcPct val="0"/>
              </a:spcBef>
              <a:buFont typeface="Arial" panose="020B0604020202020204" pitchFamily="34" charset="0"/>
              <a:buChar char="•"/>
              <a:tabLst>
                <a:tab pos="207906" algn="l"/>
              </a:tabLst>
            </a:pPr>
            <a:r>
              <a:rPr lang="en-US" sz="900" b="0" i="0" u="none" strike="noStrike" kern="1200" baseline="0" dirty="0">
                <a:solidFill>
                  <a:schemeClr val="tx1"/>
                </a:solidFill>
              </a:rPr>
              <a:t>SVR for GT3 cirrhotic patients was 92.9% (13/14) and GT3 TE </a:t>
            </a:r>
            <a:r>
              <a:rPr lang="en-CA" sz="900" b="0" i="0" u="none" strike="noStrike" kern="1200" baseline="0" dirty="0">
                <a:solidFill>
                  <a:schemeClr val="tx1"/>
                </a:solidFill>
              </a:rPr>
              <a:t>was 94.7% (18/19), implying that the only GT3 failure was a TE cirrhotic patient.</a:t>
            </a:r>
            <a:endParaRPr lang="en-US" altLang="en-US" sz="900" dirty="0"/>
          </a:p>
          <a:p>
            <a:pPr marL="171450" indent="-171450">
              <a:spcBef>
                <a:spcPct val="0"/>
              </a:spcBef>
              <a:buFont typeface="Arial" panose="020B0604020202020204" pitchFamily="34" charset="0"/>
              <a:buChar char="•"/>
              <a:tabLst>
                <a:tab pos="207906" algn="l"/>
              </a:tabLst>
            </a:pPr>
            <a:r>
              <a:rPr lang="en-US" altLang="en-US" sz="900" dirty="0"/>
              <a:t>SVR in patients previously treated with IFN was 99% (146/148) and previously treated with DAA was 100% (6/6).</a:t>
            </a:r>
          </a:p>
          <a:p>
            <a:pPr marL="171450" indent="-171450">
              <a:spcBef>
                <a:spcPct val="0"/>
              </a:spcBef>
              <a:buFont typeface="Arial" panose="020B0604020202020204" pitchFamily="34" charset="0"/>
              <a:buChar char="•"/>
              <a:tabLst>
                <a:tab pos="207906" algn="l"/>
              </a:tabLst>
            </a:pPr>
            <a:endParaRPr lang="en-GB" altLang="en-US" sz="900" dirty="0"/>
          </a:p>
          <a:p>
            <a:pPr marL="171450" indent="-171450">
              <a:spcBef>
                <a:spcPct val="0"/>
              </a:spcBef>
              <a:buFont typeface="Arial" panose="020B0604020202020204" pitchFamily="34" charset="0"/>
              <a:buChar char="•"/>
              <a:tabLst>
                <a:tab pos="207906" algn="l"/>
              </a:tabLst>
            </a:pPr>
            <a:r>
              <a:rPr lang="en-GB" altLang="en-US" sz="900" dirty="0"/>
              <a:t>This Italian cohort confirms the high RW SVR rate of SOF/VEL in Italian cohorts as previously shown by </a:t>
            </a:r>
            <a:r>
              <a:rPr lang="en-GB" altLang="en-US" sz="900" dirty="0" err="1"/>
              <a:t>Mangia</a:t>
            </a:r>
            <a:r>
              <a:rPr lang="en-GB" altLang="en-US" sz="900" dirty="0"/>
              <a:t> (</a:t>
            </a:r>
            <a:r>
              <a:rPr lang="en-GB" altLang="en-US" sz="900" dirty="0" err="1"/>
              <a:t>Mangia</a:t>
            </a:r>
            <a:r>
              <a:rPr lang="en-GB" altLang="en-US" sz="900" dirty="0"/>
              <a:t>, AASLD 2018, 600).</a:t>
            </a:r>
          </a:p>
          <a:p>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54353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r>
              <a:rPr lang="en-US" sz="800" b="1" dirty="0"/>
              <a:t>TRANSITION:</a:t>
            </a:r>
          </a:p>
          <a:p>
            <a:r>
              <a:rPr lang="en-US" sz="800" dirty="0"/>
              <a:t>Here we look at the demographic characteristics of patients treated with SOF/VEL and GLE/PIB from the TRIO Network analysis and the Per Protocol (PP) SVR12 rates. </a:t>
            </a:r>
          </a:p>
          <a:p>
            <a:r>
              <a:rPr lang="en-US" sz="800" b="1" dirty="0"/>
              <a:t>MAIN MESSAGE:</a:t>
            </a:r>
          </a:p>
          <a:p>
            <a:pPr marL="171450" indent="-171450">
              <a:buFont typeface="Arial" panose="020B0604020202020204" pitchFamily="34" charset="0"/>
              <a:buChar char="•"/>
            </a:pPr>
            <a:r>
              <a:rPr lang="en-US" sz="800" dirty="0"/>
              <a:t>Treatment with SOF/VEL resulted in high SVR12 rates in diverse patient populations. </a:t>
            </a:r>
          </a:p>
          <a:p>
            <a:pPr marL="171450" indent="-171450">
              <a:buFont typeface="Arial" panose="020B0604020202020204" pitchFamily="34" charset="0"/>
              <a:buChar char="•"/>
            </a:pPr>
            <a:r>
              <a:rPr lang="en-US" sz="800" dirty="0" err="1"/>
              <a:t>Virological</a:t>
            </a:r>
            <a:r>
              <a:rPr lang="en-US" sz="800" dirty="0"/>
              <a:t> failure with GLE/PIB was associated with treatment experience, presence of compensated cirrhosis, GT3 and a baseline viral load more than 6M.</a:t>
            </a:r>
          </a:p>
          <a:p>
            <a:r>
              <a:rPr lang="en-US" sz="800" b="1" dirty="0"/>
              <a:t>BACKGROUND:</a:t>
            </a:r>
          </a:p>
          <a:p>
            <a:pPr marL="171450" indent="-171450">
              <a:buFont typeface="Arial" panose="020B0604020202020204" pitchFamily="34" charset="0"/>
              <a:buChar char="•"/>
            </a:pPr>
            <a:r>
              <a:rPr lang="en-US" sz="800" dirty="0"/>
              <a:t>This study by the TRIO Network examined three DAA regimens initiated between August 2017 and April 2018, GLE/PIB (n=1131) and SOF/VEL (n=777). The TRIO Network collects data from HCP’s and specialty pharmacies through TRIO Health’s disease management program. </a:t>
            </a:r>
          </a:p>
          <a:p>
            <a:pPr marL="171450" indent="-171450">
              <a:buFont typeface="Arial" panose="020B0604020202020204" pitchFamily="34" charset="0"/>
              <a:buChar char="•"/>
            </a:pPr>
            <a:r>
              <a:rPr lang="en-US" sz="800" b="1" dirty="0"/>
              <a:t>Patient disposition</a:t>
            </a:r>
            <a:r>
              <a:rPr lang="en-US" sz="800" dirty="0"/>
              <a:t>: </a:t>
            </a:r>
          </a:p>
          <a:p>
            <a:pPr marL="361950" lvl="1" indent="-171450">
              <a:buFont typeface="Arial" panose="020B0604020202020204" pitchFamily="34" charset="0"/>
              <a:buChar char="•"/>
            </a:pPr>
            <a:r>
              <a:rPr lang="en-US" sz="800" dirty="0"/>
              <a:t>total n=1908; LTFU n=35; discontinued n=78; patients expired n=13; SVR assessed n=1782; SVR achieved n=1750; SVR not achieved n=32.</a:t>
            </a:r>
          </a:p>
          <a:p>
            <a:pPr marL="171450" indent="-171450">
              <a:buFont typeface="Arial" panose="020B0604020202020204" pitchFamily="34" charset="0"/>
              <a:buChar char="•"/>
            </a:pPr>
            <a:r>
              <a:rPr lang="en-US" sz="800" b="1" dirty="0" err="1"/>
              <a:t>Virologic</a:t>
            </a:r>
            <a:r>
              <a:rPr lang="en-US" sz="800" b="1" dirty="0"/>
              <a:t> failures </a:t>
            </a:r>
            <a:r>
              <a:rPr lang="en-US" sz="800" dirty="0"/>
              <a:t>(2%), lost to follow up (2%), and death (1%) were not different between treatment groups.</a:t>
            </a:r>
          </a:p>
          <a:p>
            <a:pPr marL="361950" lvl="1" indent="-171450">
              <a:buFont typeface="Arial" panose="020B0604020202020204" pitchFamily="34" charset="0"/>
              <a:buChar char="•"/>
            </a:pPr>
            <a:r>
              <a:rPr lang="en-US" sz="800" dirty="0" err="1"/>
              <a:t>Virological</a:t>
            </a:r>
            <a:r>
              <a:rPr lang="en-US" sz="800" baseline="0" dirty="0"/>
              <a:t> failure with SOF/VEL was associated with the addition of RBV (p=0.007)</a:t>
            </a:r>
          </a:p>
          <a:p>
            <a:pPr marL="361950" lvl="1" indent="-171450">
              <a:buFont typeface="Arial" panose="020B0604020202020204" pitchFamily="34" charset="0"/>
              <a:buChar char="•"/>
            </a:pPr>
            <a:r>
              <a:rPr lang="en-US" sz="800" baseline="0" dirty="0" err="1"/>
              <a:t>Virological</a:t>
            </a:r>
            <a:r>
              <a:rPr lang="en-US" sz="800" baseline="0" dirty="0"/>
              <a:t> failure with GLE/PIB was associated with TE (p&lt;0.001), cirrhosis (p=0.017), GT3 and VL&gt;6MM (p=0.008).</a:t>
            </a:r>
          </a:p>
          <a:p>
            <a:pPr marL="361950" lvl="1" indent="-171450">
              <a:buFont typeface="Arial" panose="020B0604020202020204" pitchFamily="34" charset="0"/>
              <a:buChar char="•"/>
            </a:pPr>
            <a:r>
              <a:rPr lang="en-US" sz="800" baseline="0" dirty="0"/>
              <a:t>Note that this analysis is based on a small number of patients i.e. 2% of the ITT population.</a:t>
            </a:r>
            <a:endParaRPr lang="en-US" sz="800" dirty="0"/>
          </a:p>
          <a:p>
            <a:pPr marL="171450" indent="-171450">
              <a:buFont typeface="Arial" panose="020B0604020202020204" pitchFamily="34" charset="0"/>
              <a:buChar char="•"/>
            </a:pPr>
            <a:r>
              <a:rPr lang="en-US" sz="800" b="1" dirty="0"/>
              <a:t>Discontinuations</a:t>
            </a:r>
            <a:r>
              <a:rPr lang="en-US" sz="800" dirty="0"/>
              <a:t> were higher though not statistically different for SOF/VEL (5%, 40/777) compared to GLE/PIB (3%, 38/1131). 45% who discontinued SOF/VEL were with GT3.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t>Patient types: </a:t>
            </a:r>
            <a:r>
              <a:rPr lang="en-US" sz="800" dirty="0"/>
              <a:t>In comparison to SOF/VEL, GLE/PIB patients were slightly younger (29% v. 21% &lt;50), mostly GT1 (71% v. 22%), slightly more CKD Stage 4-5 (7% v. 1%), and showed less cirrhosis (16% v. 27%). 25% of GLE/PIB patients received 12 weeks or more treatment duration.</a:t>
            </a:r>
          </a:p>
          <a:p>
            <a:pPr marL="171450" indent="-171450">
              <a:buFont typeface="Arial" panose="020B0604020202020204" pitchFamily="34" charset="0"/>
              <a:buChar char="•"/>
            </a:pPr>
            <a:r>
              <a:rPr lang="en-US" sz="800" b="1" dirty="0"/>
              <a:t>Outcomes</a:t>
            </a:r>
            <a:r>
              <a:rPr lang="en-US" sz="800" dirty="0"/>
              <a:t>: </a:t>
            </a:r>
          </a:p>
          <a:p>
            <a:pPr marL="361950" lvl="1" indent="-171450">
              <a:buFont typeface="Arial" panose="020B0604020202020204" pitchFamily="34" charset="0"/>
              <a:buChar char="•"/>
            </a:pPr>
            <a:r>
              <a:rPr lang="en-US" sz="800" dirty="0"/>
              <a:t>Overall </a:t>
            </a:r>
            <a:r>
              <a:rPr lang="en-US" sz="800" b="1" dirty="0"/>
              <a:t>PP</a:t>
            </a:r>
            <a:r>
              <a:rPr lang="en-US" sz="800" dirty="0"/>
              <a:t> SVR12 was 98% (1750/1782), ITT 92% (1750/1908), both for the GLE/PIB and SOF/VEL treated patients.</a:t>
            </a:r>
          </a:p>
          <a:p>
            <a:pPr marL="361950" lvl="1" indent="-171450">
              <a:buFont typeface="Arial" panose="020B0604020202020204" pitchFamily="34" charset="0"/>
              <a:buChar char="•"/>
            </a:pPr>
            <a:r>
              <a:rPr lang="en-US" sz="800" dirty="0"/>
              <a:t>A statistically significant difference in SVR12 was observed in HCV GT3 compensated cirrhotic patients when treated with SOF/VEL vs. GLE/PIB, 98% (n=58) and 88% (n=25), respectively. </a:t>
            </a:r>
          </a:p>
          <a:p>
            <a:pPr marL="361950" lvl="1" indent="-171450">
              <a:buFont typeface="Arial" panose="020B0604020202020204" pitchFamily="34" charset="0"/>
              <a:buChar char="•"/>
            </a:pPr>
            <a:r>
              <a:rPr lang="en-US" sz="800" dirty="0"/>
              <a:t>A numerical difference in PP response rate was observed between GLE/PIB and SOF/VEL for treatment experienced patients with cirrhosis, 82% and 95%, respectively.</a:t>
            </a:r>
          </a:p>
          <a:p>
            <a:pPr marL="361950" lvl="1" indent="-171450">
              <a:buFont typeface="Arial" panose="020B0604020202020204" pitchFamily="34" charset="0"/>
              <a:buChar char="•"/>
            </a:pPr>
            <a:r>
              <a:rPr lang="en-US" sz="800" dirty="0"/>
              <a:t>Similar response rate for SOF/VEL and GLE/PIB treated patients </a:t>
            </a:r>
            <a:r>
              <a:rPr lang="en-US" sz="800" dirty="0" err="1"/>
              <a:t>coadminsitered</a:t>
            </a:r>
            <a:r>
              <a:rPr lang="en-US" sz="800" dirty="0"/>
              <a:t> a PPI, 100% (79/79) and 98% (135/138), respectively. No statistical difference in PPI use between the two regimens</a:t>
            </a:r>
          </a:p>
          <a:p>
            <a:pPr marL="171450" indent="-171450">
              <a:buFont typeface="Arial" panose="020B0604020202020204" pitchFamily="34" charset="0"/>
              <a:buChar char="•"/>
            </a:pPr>
            <a:r>
              <a:rPr lang="en-US" sz="800" b="1" dirty="0"/>
              <a:t>Limitations</a:t>
            </a:r>
            <a:r>
              <a:rPr lang="en-US" sz="800" dirty="0"/>
              <a:t>: reasons for discontinuation were not identified, cause and timing of death were not available, no RAS data available, and no distinction between compensated and decompensated cirrhosis (may help explain higher RBV use, and higher discontinuation rate for SOF/VEL group). </a:t>
            </a:r>
          </a:p>
          <a:p>
            <a:pPr marL="171450" indent="-171450">
              <a:buFont typeface="Arial" panose="020B0604020202020204" pitchFamily="34" charset="0"/>
              <a:buChar char="•"/>
            </a:pPr>
            <a:r>
              <a:rPr lang="en-US" sz="800" dirty="0"/>
              <a:t>This</a:t>
            </a:r>
            <a:r>
              <a:rPr lang="en-US" sz="800" baseline="0" dirty="0"/>
              <a:t> data can be compared with previous ENDURANCE data for GLE/PIB. The GT3 outcomes are similar (86% vs 88%).</a:t>
            </a:r>
            <a:endParaRPr lang="en-US" sz="800" dirty="0"/>
          </a:p>
          <a:p>
            <a:endParaRPr lang="en-US" sz="800" dirty="0"/>
          </a:p>
          <a:p>
            <a:endParaRPr lang="en-US" sz="800" dirty="0"/>
          </a:p>
        </p:txBody>
      </p:sp>
      <p:sp>
        <p:nvSpPr>
          <p:cNvPr id="4" name="Slide Number Placeholder 3"/>
          <p:cNvSpPr>
            <a:spLocks noGrp="1"/>
          </p:cNvSpPr>
          <p:nvPr>
            <p:ph type="sldNum" sz="quarter" idx="10"/>
          </p:nvPr>
        </p:nvSpPr>
        <p:spPr/>
        <p:txBody>
          <a:bodyPr/>
          <a:lstStyle/>
          <a:p>
            <a:fld id="{9F4FBC3A-A12C-40F9-BB8D-BC30C7901396}" type="slidenum">
              <a:rPr lang="en-US" smtClean="0"/>
              <a:t>12</a:t>
            </a:fld>
            <a:endParaRPr lang="en-US"/>
          </a:p>
        </p:txBody>
      </p:sp>
    </p:spTree>
    <p:extLst>
      <p:ext uri="{BB962C8B-B14F-4D97-AF65-F5344CB8AC3E}">
        <p14:creationId xmlns:p14="http://schemas.microsoft.com/office/powerpoint/2010/main" val="327948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92549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This slide shows the result of an open label phase 2 study with SOF/VEL + RBV for 12 weeks duration in patients with decompensated cirrhosis CPT C . </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MAIN MESSAGE:</a:t>
            </a:r>
          </a:p>
          <a:p>
            <a:pPr marL="171450" lvl="0" indent="-171450">
              <a:buFont typeface="Arial" panose="020B0604020202020204" pitchFamily="34" charset="0"/>
              <a:buChar char="•"/>
              <a:defRPr/>
            </a:pPr>
            <a:r>
              <a:rPr lang="en-US" sz="1000" dirty="0">
                <a:solidFill>
                  <a:prstClr val="black"/>
                </a:solidFill>
              </a:rPr>
              <a:t>high SVR results (100%)  were achieved in patients with decompensated cirrhosis CTP C and who completed</a:t>
            </a:r>
            <a:r>
              <a:rPr lang="en-US" sz="1000" baseline="0" dirty="0">
                <a:solidFill>
                  <a:prstClr val="black"/>
                </a:solidFill>
              </a:rPr>
              <a:t> treatment</a:t>
            </a:r>
            <a:r>
              <a:rPr lang="en-US" sz="1000" dirty="0">
                <a:solidFill>
                  <a:prstClr val="black"/>
                </a:solidFill>
              </a:rPr>
              <a:t>, without </a:t>
            </a:r>
            <a:r>
              <a:rPr lang="en-US" sz="1000" dirty="0" err="1">
                <a:solidFill>
                  <a:prstClr val="black"/>
                </a:solidFill>
              </a:rPr>
              <a:t>virological</a:t>
            </a:r>
            <a:r>
              <a:rPr lang="en-US" sz="1000" dirty="0">
                <a:solidFill>
                  <a:prstClr val="black"/>
                </a:solidFill>
              </a:rPr>
              <a:t> failure at week 12.</a:t>
            </a:r>
          </a:p>
          <a:p>
            <a:pPr marL="171450" lvl="0" indent="-171450">
              <a:buFont typeface="Arial" panose="020B0604020202020204" pitchFamily="34" charset="0"/>
              <a:buChar char="•"/>
              <a:defRPr/>
            </a:pPr>
            <a:r>
              <a:rPr lang="en-US" sz="1000" dirty="0">
                <a:solidFill>
                  <a:prstClr val="black"/>
                </a:solidFill>
              </a:rPr>
              <a:t>CTP C is associated with high mortality unrelated to SOF/VEL + RBV treatment. </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BACKGROUND: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This study which was conducted in both the US and France included N= 32 patients. </a:t>
            </a:r>
            <a:endParaRPr lang="en-US" sz="1000"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Prior exposure to DAA’s, coinfection (HBV/HIV) and HCC were key excluding criteria to the study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 total out of the N=32 patients in the study, N= 29 completed treatment and N= 25 completed FU week 12 RNA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prstClr val="black"/>
                </a:solidFill>
              </a:rPr>
              <a:t>All 32 patients were classified as CTP C at screening. When starting the study, 2</a:t>
            </a:r>
            <a:r>
              <a:rPr kumimoji="0" lang="en-US" sz="1000" b="0" i="0" u="none" strike="noStrike" kern="1200" cap="none" spc="0" normalizeH="0" baseline="0" noProof="0" dirty="0">
                <a:ln>
                  <a:noFill/>
                </a:ln>
                <a:solidFill>
                  <a:prstClr val="black"/>
                </a:solidFill>
                <a:effectLst/>
                <a:uLnTx/>
                <a:uFillTx/>
                <a:latin typeface="+mn-lt"/>
                <a:ea typeface="+mn-ea"/>
                <a:cs typeface="+mn-cs"/>
              </a:rPr>
              <a:t>3 patients had CTP C and 9 patients had CTP B. In terms of MELD score, 17 patients (52%) had a MELD score of 16-20 and 13 patients (41%) had a MELD score of 10-15. A minority of 2 patients had a score of &gt;21-25.</a:t>
            </a:r>
            <a:endParaRPr lang="en-US" sz="1000"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SVR overall in the ITT population was 78%. </a:t>
            </a:r>
            <a:endParaRPr lang="en-US" sz="1000" dirty="0">
              <a:solidFill>
                <a:prstClr val="black"/>
              </a:solidFill>
            </a:endParaRP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SVR rates per GT are as follows :</a:t>
            </a:r>
          </a:p>
          <a:p>
            <a:pPr marL="628650" lvl="1"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GT1 72 (N =13/18)</a:t>
            </a:r>
          </a:p>
          <a:p>
            <a:pPr marL="628650" lvl="1"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GT2 80 (N= 4/5)</a:t>
            </a:r>
          </a:p>
          <a:p>
            <a:pPr marL="628650" lvl="1"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GT3 86 (N= 6/7)</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Of the 19 patients who achieved SVR 24 ( excluding liver transplant recipients) and were assessed post treatment week 24, there were improvements from baseline in CPT class B  N= 8 (42%) and MELD score in N= 10 (53%)</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7 patients did not receive FU12 due to investigator discretion (n=1) or death (N=6). All of which were reported as unrelated to SOF/VEL  and </a:t>
            </a:r>
            <a:r>
              <a:rPr lang="en-US" sz="1000" dirty="0">
                <a:solidFill>
                  <a:prstClr val="black"/>
                </a:solidFill>
              </a:rPr>
              <a:t> </a:t>
            </a:r>
            <a:r>
              <a:rPr kumimoji="0" lang="en-US" sz="1000" b="0" i="0" u="none" strike="noStrike" kern="1200" cap="none" spc="0" normalizeH="0" baseline="0" noProof="0" dirty="0">
                <a:ln>
                  <a:noFill/>
                </a:ln>
                <a:solidFill>
                  <a:prstClr val="black"/>
                </a:solidFill>
                <a:effectLst/>
                <a:uLnTx/>
                <a:uFillTx/>
                <a:latin typeface="+mn-lt"/>
                <a:ea typeface="+mn-ea"/>
                <a:cs typeface="+mn-cs"/>
              </a:rPr>
              <a:t>1 due to concomitant medications. </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There was 1 patient who did achieve SVR 12, but had a relapse at </a:t>
            </a:r>
            <a:r>
              <a:rPr kumimoji="0" lang="en-US" sz="1000" b="0" i="0" u="none" strike="noStrike" kern="1200" cap="none" spc="0" normalizeH="0" baseline="0" noProof="0" dirty="0" err="1">
                <a:ln>
                  <a:noFill/>
                </a:ln>
                <a:solidFill>
                  <a:prstClr val="black"/>
                </a:solidFill>
                <a:effectLst/>
                <a:uLnTx/>
                <a:uFillTx/>
                <a:latin typeface="+mn-lt"/>
                <a:ea typeface="+mn-ea"/>
                <a:cs typeface="+mn-cs"/>
              </a:rPr>
              <a:t>timepoint</a:t>
            </a:r>
            <a:r>
              <a:rPr kumimoji="0" lang="en-US" sz="1000" b="0" i="0" u="none" strike="noStrike" kern="1200" cap="none" spc="0" normalizeH="0" baseline="0" noProof="0" dirty="0">
                <a:ln>
                  <a:noFill/>
                </a:ln>
                <a:solidFill>
                  <a:prstClr val="black"/>
                </a:solidFill>
                <a:effectLst/>
                <a:uLnTx/>
                <a:uFillTx/>
                <a:latin typeface="+mn-lt"/>
                <a:ea typeface="+mn-ea"/>
                <a:cs typeface="+mn-cs"/>
              </a:rPr>
              <a:t> of SVR24 – on analysis there was NS5a RAS Y93H emergence at week 24, however there were no NS5A or NS5B RAS  were detected at BL. </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 NS5B RAS was detected in 1 patient who achieved SVR</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All 25 patients with known </a:t>
            </a:r>
            <a:r>
              <a:rPr kumimoji="0" lang="en-US" sz="1000" b="0" i="0" u="none" strike="noStrike" kern="1200" cap="none" spc="0" normalizeH="0" baseline="0" noProof="0" dirty="0" err="1">
                <a:ln>
                  <a:noFill/>
                </a:ln>
                <a:solidFill>
                  <a:prstClr val="black"/>
                </a:solidFill>
                <a:effectLst/>
                <a:uLnTx/>
                <a:uFillTx/>
                <a:latin typeface="+mn-lt"/>
                <a:ea typeface="+mn-ea"/>
                <a:cs typeface="+mn-cs"/>
              </a:rPr>
              <a:t>virologic</a:t>
            </a:r>
            <a:r>
              <a:rPr kumimoji="0" lang="en-US" sz="1000" b="0" i="0" u="none" strike="noStrike" kern="1200" cap="none" spc="0" normalizeH="0" baseline="0" noProof="0" dirty="0">
                <a:ln>
                  <a:noFill/>
                </a:ln>
                <a:solidFill>
                  <a:prstClr val="black"/>
                </a:solidFill>
                <a:effectLst/>
                <a:uLnTx/>
                <a:uFillTx/>
                <a:latin typeface="+mn-lt"/>
                <a:ea typeface="+mn-ea"/>
                <a:cs typeface="+mn-cs"/>
              </a:rPr>
              <a:t> assays achieved SVR12</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Safety: Any adverse event was observed in 31 patients (97%); Grade 3-4 AE in 11 patients (34%) and serious AE in 17 patients (53%). There were 2 patients who had AE leading to DC of study drug and 8 patients who died.</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Adverse events were observed in &gt;10% of patients, the events were as follows: Anemia  N=8 (25%); Nausea    N=8 (25%); Asthenia  N=6 (19%); Vomiting N=5 (16%)</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Serious adverse events reported in &gt;5 % of patients were as follows: Hepatic hydrothorax N=2; HCC N=2; Sepsis N=2</a:t>
            </a:r>
          </a:p>
          <a:p>
            <a:pPr marL="171450" indent="-171450">
              <a:buFont typeface="Arial" panose="020B0604020202020204" pitchFamily="34" charset="0"/>
              <a:buChar char="•"/>
              <a:defRPr/>
            </a:pPr>
            <a:r>
              <a:rPr kumimoji="0" lang="en-US" sz="1000" b="0" i="0" u="none" strike="noStrike" kern="1200" cap="none" spc="0" normalizeH="0" baseline="0" noProof="0" dirty="0">
                <a:ln>
                  <a:noFill/>
                </a:ln>
                <a:solidFill>
                  <a:prstClr val="black"/>
                </a:solidFill>
                <a:effectLst/>
                <a:uLnTx/>
                <a:uFillTx/>
                <a:latin typeface="+mn-lt"/>
                <a:ea typeface="+mn-ea"/>
                <a:cs typeface="+mn-cs"/>
              </a:rPr>
              <a:t>Observed AE’s were consistent with expectations for such advanced liver disease and complications of such disease. Most of the common grade 3-4 lab abnormalities were also consistent with the know treatment effects of RBV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990000"/>
              </a:buClr>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t>14</a:t>
            </a:fld>
            <a:endParaRPr lang="en-US"/>
          </a:p>
        </p:txBody>
      </p:sp>
    </p:spTree>
    <p:extLst>
      <p:ext uri="{BB962C8B-B14F-4D97-AF65-F5344CB8AC3E}">
        <p14:creationId xmlns:p14="http://schemas.microsoft.com/office/powerpoint/2010/main" val="147331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This slide shows the change in CTP class and MELD score post-treatment with SOF/VEL. </a:t>
            </a:r>
            <a:endParaRPr kumimoji="0" lang="en-US" sz="9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MAIN MESSAGE:</a:t>
            </a:r>
          </a:p>
          <a:p>
            <a:pPr marL="171450" lvl="0" indent="-171450">
              <a:buFont typeface="Arial" panose="020B0604020202020204" pitchFamily="34" charset="0"/>
              <a:buChar char="•"/>
              <a:defRPr/>
            </a:pPr>
            <a:r>
              <a:rPr lang="en-US" sz="900" dirty="0">
                <a:solidFill>
                  <a:prstClr val="black"/>
                </a:solidFill>
              </a:rPr>
              <a:t>Patients</a:t>
            </a:r>
            <a:r>
              <a:rPr lang="en-US" sz="900" baseline="0" dirty="0">
                <a:solidFill>
                  <a:prstClr val="black"/>
                </a:solidFill>
              </a:rPr>
              <a:t> who had CTP class C at baseline, demonstrated improved CTP class 12 weeks after ending treatment. </a:t>
            </a:r>
          </a:p>
          <a:p>
            <a:pPr marL="171450" lvl="0" indent="-171450">
              <a:buFont typeface="Arial" panose="020B0604020202020204" pitchFamily="34" charset="0"/>
              <a:buChar char="•"/>
              <a:defRPr/>
            </a:pPr>
            <a:r>
              <a:rPr lang="en-US" sz="900" baseline="0" dirty="0">
                <a:solidFill>
                  <a:prstClr val="black"/>
                </a:solidFill>
              </a:rPr>
              <a:t>53% of patients with CTP B or CTP C at baseline also improved their liver function as shown by improvement in MELD score.</a:t>
            </a:r>
          </a:p>
          <a:p>
            <a:pPr marL="171450" lvl="0" indent="-17145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rPr>
              <a:t>4 patients had a RBV dose reduction lasting ≥ 3 consecutive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BACKGROUND: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ASTRAL 4 trial demonstrated the efficacy of SOF/VEL +RBV in patients with decompensated liver disease CPT B. ASTRAL 4 was a </a:t>
            </a:r>
            <a:r>
              <a:rPr kumimoji="0" lang="en-US" altLang="en-US" sz="900" b="0" i="0" u="none" strike="noStrike" kern="1200" cap="none" spc="0" normalizeH="0" baseline="0" noProof="0" dirty="0">
                <a:ln>
                  <a:noFill/>
                </a:ln>
                <a:solidFill>
                  <a:srgbClr val="000000"/>
                </a:solidFill>
                <a:effectLst/>
                <a:uLnTx/>
                <a:uFillTx/>
              </a:rPr>
              <a:t>Phase 3, open-label, randomized study of SOF/VEL±RBV for 12 or 24 weeks in patients with HCV GT 1, 2, 3, 4, 6 and decompensated liver disease. A total of N= 267 patients were split into 3 study arms which were SOF/VEL for 12 weeks (N=90) , SOF/VEL for 24 weeks N=87) and SOF/VEL + RBV for 12 weeks (N=87).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SOF/VEL + RBV for 12 weeks resulted in the highest SVR12 with an SVR of 94% overall ( GT3 SVR 85%, GT1 94% and 100%  GT 2, 4, 6)</a:t>
            </a:r>
            <a:endParaRPr kumimoji="0" lang="en-US" altLang="en-US" sz="900" b="0"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rPr>
              <a:t>The median MELD across the cohort  was 10-11 with the range from 86%-96% of the entire cohort a CPT B classification.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Among patients who achieved SVR12, </a:t>
            </a:r>
            <a:r>
              <a:rPr kumimoji="0" lang="en-US" sz="900" b="0" i="0" u="none" strike="noStrike" kern="1200" cap="none" spc="0" normalizeH="0" baseline="0" noProof="0" dirty="0" err="1">
                <a:ln>
                  <a:noFill/>
                </a:ln>
                <a:solidFill>
                  <a:prstClr val="black"/>
                </a:solidFill>
                <a:effectLst/>
                <a:uLnTx/>
                <a:uFillTx/>
              </a:rPr>
              <a:t>virologic</a:t>
            </a:r>
            <a:r>
              <a:rPr kumimoji="0" lang="en-US" sz="900" b="0" i="0" u="none" strike="noStrike" kern="1200" cap="none" spc="0" normalizeH="0" baseline="0" noProof="0" dirty="0">
                <a:ln>
                  <a:noFill/>
                </a:ln>
                <a:solidFill>
                  <a:prstClr val="black"/>
                </a:solidFill>
                <a:effectLst/>
                <a:uLnTx/>
                <a:uFillTx/>
              </a:rPr>
              <a:t> response was associated with improved MELD and CTP scores largely due to decreased bilirubin and improvement in synthetic function (albumin)</a:t>
            </a:r>
          </a:p>
          <a:p>
            <a:endParaRPr lang="en-US" sz="900" dirty="0"/>
          </a:p>
          <a:p>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t>15</a:t>
            </a:fld>
            <a:endParaRPr lang="en-US"/>
          </a:p>
        </p:txBody>
      </p:sp>
    </p:spTree>
    <p:extLst>
      <p:ext uri="{BB962C8B-B14F-4D97-AF65-F5344CB8AC3E}">
        <p14:creationId xmlns:p14="http://schemas.microsoft.com/office/powerpoint/2010/main" val="387664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85000" lnSpcReduction="20000"/>
          </a:bodyPr>
          <a:lstStyle/>
          <a:p>
            <a:pPr marL="0" indent="0" eaLnBrk="1" fontAlgn="auto" hangingPunct="1">
              <a:spcBef>
                <a:spcPct val="30000"/>
              </a:spcBef>
              <a:spcAft>
                <a:spcPts val="0"/>
              </a:spcAft>
              <a:buClr>
                <a:schemeClr val="bg2">
                  <a:lumMod val="75000"/>
                </a:schemeClr>
              </a:buClr>
              <a:buFont typeface="Wingdings" pitchFamily="2" charset="2"/>
              <a:buNone/>
              <a:defRPr/>
            </a:pPr>
            <a:r>
              <a:rPr lang="en-US" sz="1200" b="1" dirty="0">
                <a:solidFill>
                  <a:srgbClr val="000000"/>
                </a:solidFill>
                <a:cs typeface="Arial" charset="0"/>
              </a:rPr>
              <a:t>Transition: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trial involving transplantation of hearts and lungs from donors who had hepatitis C viremia, irrespective of HCV genotype, to adults without HCV infection was conducted; SOF/VEL was preemptively administered for 4 weeks, beginning within a few hours after transplantation</a:t>
            </a:r>
            <a:endParaRPr lang="en-US" sz="1200" b="1" dirty="0">
              <a:solidFill>
                <a:srgbClr val="000000"/>
              </a:solidFill>
              <a:cs typeface="Arial" charset="0"/>
            </a:endParaRPr>
          </a:p>
          <a:p>
            <a:pPr marL="0" indent="0" eaLnBrk="1" fontAlgn="auto" hangingPunct="1">
              <a:spcBef>
                <a:spcPct val="30000"/>
              </a:spcBef>
              <a:spcAft>
                <a:spcPts val="0"/>
              </a:spcAft>
              <a:buClr>
                <a:schemeClr val="bg2">
                  <a:lumMod val="75000"/>
                </a:schemeClr>
              </a:buClr>
              <a:buFont typeface="Wingdings" pitchFamily="2" charset="2"/>
              <a:buNone/>
              <a:defRPr/>
            </a:pPr>
            <a:r>
              <a:rPr lang="en-US" sz="1200" b="1" dirty="0">
                <a:solidFill>
                  <a:srgbClr val="000000"/>
                </a:solidFill>
                <a:cs typeface="Arial" charset="0"/>
              </a:rPr>
              <a:t>Main Messages:</a:t>
            </a:r>
          </a:p>
          <a:p>
            <a:pPr marL="285750" marR="0" indent="-285750" algn="l" defTabSz="914400" rtl="0" eaLnBrk="1" fontAlgn="auto" latinLnBrk="0" hangingPunct="1">
              <a:lnSpc>
                <a:spcPct val="100000"/>
              </a:lnSpc>
              <a:spcBef>
                <a:spcPct val="30000"/>
              </a:spcBef>
              <a:spcAft>
                <a:spcPts val="0"/>
              </a:spcAft>
              <a:buClr>
                <a:schemeClr val="bg2">
                  <a:lumMod val="75000"/>
                </a:schemeClr>
              </a:buClr>
              <a:buSzTx/>
              <a:buFont typeface="Arial" panose="020B0604020202020204" pitchFamily="34" charset="0"/>
              <a:buChar char="•"/>
              <a:tabLst/>
              <a:defRPr/>
            </a:pPr>
            <a:r>
              <a:rPr lang="en-US" sz="1200" kern="1200" dirty="0">
                <a:solidFill>
                  <a:schemeClr val="tx1"/>
                </a:solidFill>
                <a:effectLst/>
                <a:latin typeface="+mn-lt"/>
                <a:ea typeface="+mn-ea"/>
                <a:cs typeface="+mn-cs"/>
              </a:rPr>
              <a:t>100% SVR12 in patients with 6 month follow-up; SVR4 in 5 patients</a:t>
            </a:r>
          </a:p>
          <a:p>
            <a:pPr marL="285750" marR="0" indent="-285750" algn="l" defTabSz="914400" rtl="0" eaLnBrk="1" fontAlgn="auto" latinLnBrk="0" hangingPunct="1">
              <a:lnSpc>
                <a:spcPct val="100000"/>
              </a:lnSpc>
              <a:spcBef>
                <a:spcPct val="30000"/>
              </a:spcBef>
              <a:spcAft>
                <a:spcPts val="0"/>
              </a:spcAft>
              <a:buClr>
                <a:schemeClr val="bg2">
                  <a:lumMod val="75000"/>
                </a:schemeClr>
              </a:buClr>
              <a:buSzTx/>
              <a:buFont typeface="Arial" panose="020B0604020202020204" pitchFamily="34" charset="0"/>
              <a:buChar char="•"/>
              <a:tabLst/>
              <a:defRPr/>
            </a:pPr>
            <a:r>
              <a:rPr lang="en-US" sz="1200" kern="1200" dirty="0">
                <a:solidFill>
                  <a:schemeClr val="tx1"/>
                </a:solidFill>
                <a:effectLst/>
                <a:latin typeface="+mn-lt"/>
                <a:ea typeface="+mn-ea"/>
                <a:cs typeface="+mn-cs"/>
              </a:rPr>
              <a:t>All patients are undetectable after 6 months post-transplantation (irrespective of VL at baseline)</a:t>
            </a:r>
          </a:p>
          <a:p>
            <a:pPr marL="285750" marR="0" indent="-285750" algn="l" defTabSz="914400" rtl="0" eaLnBrk="1" fontAlgn="auto" latinLnBrk="0" hangingPunct="1">
              <a:lnSpc>
                <a:spcPct val="100000"/>
              </a:lnSpc>
              <a:spcBef>
                <a:spcPct val="30000"/>
              </a:spcBef>
              <a:spcAft>
                <a:spcPts val="0"/>
              </a:spcAft>
              <a:buClr>
                <a:schemeClr val="bg2">
                  <a:lumMod val="75000"/>
                </a:schemeClr>
              </a:buClr>
              <a:buSzTx/>
              <a:buFont typeface="Arial" panose="020B0604020202020204" pitchFamily="34" charset="0"/>
              <a:buChar char="•"/>
              <a:tabLst/>
              <a:defRPr/>
            </a:pPr>
            <a:r>
              <a:rPr lang="en-US" sz="1200" dirty="0"/>
              <a:t>Shorter</a:t>
            </a:r>
            <a:r>
              <a:rPr lang="en-US" sz="1200" baseline="0" dirty="0"/>
              <a:t> </a:t>
            </a:r>
            <a:r>
              <a:rPr lang="en-US" sz="1200" dirty="0"/>
              <a:t>hospital stay in patients who received lungs from HCV-infected donors</a:t>
            </a:r>
          </a:p>
          <a:p>
            <a:pPr marL="285750" marR="0" indent="-285750" algn="l" defTabSz="914400" rtl="0" eaLnBrk="1" fontAlgn="auto" latinLnBrk="0" hangingPunct="1">
              <a:lnSpc>
                <a:spcPct val="100000"/>
              </a:lnSpc>
              <a:spcBef>
                <a:spcPct val="30000"/>
              </a:spcBef>
              <a:spcAft>
                <a:spcPts val="0"/>
              </a:spcAft>
              <a:buClr>
                <a:schemeClr val="bg2">
                  <a:lumMod val="75000"/>
                </a:schemeClr>
              </a:buClr>
              <a:buSzTx/>
              <a:buFont typeface="Arial" panose="020B0604020202020204" pitchFamily="34" charset="0"/>
              <a:buChar char="•"/>
              <a:tabLst/>
              <a:defRPr/>
            </a:pPr>
            <a:r>
              <a:rPr lang="en-US" sz="1200" dirty="0"/>
              <a:t>Fewer patients stayed in a rehabilitation facility after transplantation who received a heart from an HCV-infected donor</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30000"/>
              </a:spcBef>
              <a:spcAft>
                <a:spcPts val="0"/>
              </a:spcAft>
              <a:buClr>
                <a:schemeClr val="bg2">
                  <a:lumMod val="75000"/>
                </a:schemeClr>
              </a:buClr>
              <a:buSzTx/>
              <a:buFont typeface="Arial" panose="020B0604020202020204" pitchFamily="34" charset="0"/>
              <a:buNone/>
              <a:tabLst/>
              <a:defRPr/>
            </a:pPr>
            <a:r>
              <a:rPr lang="en-US" sz="1200" b="1" dirty="0">
                <a:solidFill>
                  <a:srgbClr val="000000"/>
                </a:solidFill>
                <a:cs typeface="Arial" charset="0"/>
              </a:rPr>
              <a:t>Background: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rPr>
              <a:t>35/35</a:t>
            </a:r>
            <a:r>
              <a:rPr lang="en-US" sz="1200" baseline="0" dirty="0">
                <a:solidFill>
                  <a:prstClr val="black"/>
                </a:solidFill>
              </a:rPr>
              <a:t> </a:t>
            </a:r>
            <a:r>
              <a:rPr lang="en-US" sz="1200" dirty="0">
                <a:solidFill>
                  <a:prstClr val="black"/>
                </a:solidFill>
              </a:rPr>
              <a:t>SVR12, 5/5 SVR4, 4 patients are undetectable between 4 and 8 weeks</a:t>
            </a:r>
            <a:endParaRPr lang="en-US" sz="1200" b="0" dirty="0">
              <a:solidFill>
                <a:srgbClr val="000000"/>
              </a:solidFill>
              <a:cs typeface="Arial" charset="0"/>
            </a:endParaRPr>
          </a:p>
          <a:p>
            <a:pPr marL="171450" indent="-171450">
              <a:buFont typeface="Arial" panose="020B0604020202020204" pitchFamily="34" charset="0"/>
              <a:buChar char="•"/>
            </a:pPr>
            <a:r>
              <a:rPr lang="en-US" sz="1200" b="0" dirty="0">
                <a:solidFill>
                  <a:srgbClr val="000000"/>
                </a:solidFill>
                <a:cs typeface="Arial" charset="0"/>
              </a:rPr>
              <a:t>The odds of acute cellular rejection for which</a:t>
            </a:r>
            <a:r>
              <a:rPr lang="en-US" sz="1200" b="0" baseline="0" dirty="0">
                <a:solidFill>
                  <a:srgbClr val="000000"/>
                </a:solidFill>
                <a:cs typeface="Arial" charset="0"/>
              </a:rPr>
              <a:t> </a:t>
            </a:r>
            <a:r>
              <a:rPr lang="en-US" sz="1200" b="0" dirty="0">
                <a:solidFill>
                  <a:srgbClr val="000000"/>
                </a:solidFill>
                <a:cs typeface="Arial" charset="0"/>
              </a:rPr>
              <a:t>treatment was indicated were smaller among recipients</a:t>
            </a:r>
            <a:r>
              <a:rPr lang="en-US" sz="1200" b="0" baseline="0" dirty="0">
                <a:solidFill>
                  <a:srgbClr val="000000"/>
                </a:solidFill>
                <a:cs typeface="Arial" charset="0"/>
              </a:rPr>
              <a:t> </a:t>
            </a:r>
            <a:r>
              <a:rPr lang="en-US" sz="1200" b="0" dirty="0">
                <a:solidFill>
                  <a:srgbClr val="000000"/>
                </a:solidFill>
                <a:cs typeface="Arial" charset="0"/>
              </a:rPr>
              <a:t>of lung transplants from donors without</a:t>
            </a:r>
            <a:r>
              <a:rPr lang="en-US" sz="1200" b="0" baseline="0" dirty="0">
                <a:solidFill>
                  <a:srgbClr val="000000"/>
                </a:solidFill>
                <a:cs typeface="Arial" charset="0"/>
              </a:rPr>
              <a:t> </a:t>
            </a:r>
            <a:r>
              <a:rPr lang="en-US" sz="1200" b="0" dirty="0">
                <a:solidFill>
                  <a:srgbClr val="000000"/>
                </a:solidFill>
                <a:cs typeface="Arial" charset="0"/>
              </a:rPr>
              <a:t>HCV infection than among recipients of lung</a:t>
            </a:r>
            <a:r>
              <a:rPr lang="en-US" sz="1200" b="0" baseline="0" dirty="0">
                <a:solidFill>
                  <a:srgbClr val="000000"/>
                </a:solidFill>
                <a:cs typeface="Arial" charset="0"/>
              </a:rPr>
              <a:t> </a:t>
            </a:r>
            <a:r>
              <a:rPr lang="en-US" sz="1200" b="0" dirty="0">
                <a:solidFill>
                  <a:srgbClr val="000000"/>
                </a:solidFill>
                <a:cs typeface="Arial" charset="0"/>
              </a:rPr>
              <a:t>transplants from HCV-infected donors (odds ratio,</a:t>
            </a:r>
            <a:r>
              <a:rPr lang="en-US" sz="1200" b="0" baseline="0" dirty="0">
                <a:solidFill>
                  <a:srgbClr val="000000"/>
                </a:solidFill>
                <a:cs typeface="Arial" charset="0"/>
              </a:rPr>
              <a:t> </a:t>
            </a:r>
            <a:r>
              <a:rPr lang="en-US" sz="1200" b="0" dirty="0">
                <a:solidFill>
                  <a:srgbClr val="000000"/>
                </a:solidFill>
                <a:cs typeface="Arial" charset="0"/>
              </a:rPr>
              <a:t>0.37; 95% CI, 0.12 to 1.09)</a:t>
            </a:r>
          </a:p>
          <a:p>
            <a:pPr marL="171450" indent="-171450">
              <a:buFont typeface="Arial" panose="020B0604020202020204" pitchFamily="34" charset="0"/>
              <a:buChar char="•"/>
            </a:pPr>
            <a:r>
              <a:rPr lang="en-US" sz="1200" b="0" dirty="0">
                <a:solidFill>
                  <a:srgbClr val="000000"/>
                </a:solidFill>
                <a:cs typeface="Arial" charset="0"/>
              </a:rPr>
              <a:t>Increased risk donor definition -</a:t>
            </a:r>
            <a:r>
              <a:rPr lang="en-US" sz="1200" b="0" baseline="0" dirty="0">
                <a:solidFill>
                  <a:srgbClr val="000000"/>
                </a:solidFill>
                <a:cs typeface="Arial" charset="0"/>
              </a:rPr>
              <a:t> </a:t>
            </a:r>
            <a:r>
              <a:rPr lang="en-US" sz="1200" b="0" i="0" u="none" strike="noStrike" kern="1200" baseline="0" dirty="0">
                <a:solidFill>
                  <a:schemeClr val="tx1"/>
                </a:solidFill>
                <a:latin typeface="+mn-lt"/>
                <a:ea typeface="+mn-ea"/>
                <a:cs typeface="+mn-cs"/>
              </a:rPr>
              <a:t>according to the U.S. Public Health Service, an increased-risk donor has characteristics that could increase the risk of disease transmission (e.g., HIV, HBV, and HCV infection) to potential transplant recipients (per demographics table in article)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typical immunosuppressive regimens used at our center for heart and lung transplants include tacrolimus (goal serum trough levels 8-12 ng/mL), mycophenolate </a:t>
            </a:r>
            <a:r>
              <a:rPr lang="en-US" sz="1200" kern="1200" dirty="0" err="1">
                <a:solidFill>
                  <a:schemeClr val="tx1"/>
                </a:solidFill>
                <a:effectLst/>
                <a:latin typeface="+mn-lt"/>
                <a:ea typeface="+mn-ea"/>
                <a:cs typeface="+mn-cs"/>
              </a:rPr>
              <a:t>mofetil</a:t>
            </a:r>
            <a:r>
              <a:rPr lang="en-US" sz="1200" kern="1200" dirty="0">
                <a:solidFill>
                  <a:schemeClr val="tx1"/>
                </a:solidFill>
                <a:effectLst/>
                <a:latin typeface="+mn-lt"/>
                <a:ea typeface="+mn-ea"/>
                <a:cs typeface="+mn-cs"/>
              </a:rPr>
              <a:t> 1000-1500 mg twice daily, and prednisone (with a tapering course over 3-6 months to 5mg daily, assuming there are no episodes of rejection). In addition, </a:t>
            </a:r>
            <a:r>
              <a:rPr lang="en-US" sz="1200" kern="1200" dirty="0" err="1">
                <a:solidFill>
                  <a:schemeClr val="tx1"/>
                </a:solidFill>
                <a:effectLst/>
                <a:latin typeface="+mn-lt"/>
                <a:ea typeface="+mn-ea"/>
                <a:cs typeface="+mn-cs"/>
              </a:rPr>
              <a:t>basiliximab</a:t>
            </a:r>
            <a:r>
              <a:rPr lang="en-US" sz="1200" kern="1200" dirty="0">
                <a:solidFill>
                  <a:schemeClr val="tx1"/>
                </a:solidFill>
                <a:effectLst/>
                <a:latin typeface="+mn-lt"/>
                <a:ea typeface="+mn-ea"/>
                <a:cs typeface="+mn-cs"/>
              </a:rPr>
              <a:t> induction is routinely used on post-transplant day 0 and day 4 in lung transplants as well as in cardiac transplants with renal dysfunction, with delayed tacrolimus initiation (per supplementary</a:t>
            </a:r>
            <a:r>
              <a:rPr lang="en-US" sz="1200" kern="1200" baseline="0" dirty="0">
                <a:solidFill>
                  <a:schemeClr val="tx1"/>
                </a:solidFill>
                <a:effectLst/>
                <a:latin typeface="+mn-lt"/>
                <a:ea typeface="+mn-ea"/>
                <a:cs typeface="+mn-cs"/>
              </a:rPr>
              <a:t> appendix)</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SOF/VEL was crushed and mixed with saline and administered via a nasogastric, </a:t>
            </a:r>
            <a:r>
              <a:rPr lang="en-US" sz="1200" kern="1200" dirty="0" err="1">
                <a:solidFill>
                  <a:schemeClr val="tx1"/>
                </a:solidFill>
                <a:effectLst/>
                <a:latin typeface="+mn-lt"/>
                <a:ea typeface="+mn-ea"/>
                <a:cs typeface="+mn-cs"/>
              </a:rPr>
              <a:t>orogastric</a:t>
            </a:r>
            <a:r>
              <a:rPr lang="en-US" sz="1200" kern="1200" dirty="0">
                <a:solidFill>
                  <a:schemeClr val="tx1"/>
                </a:solidFill>
                <a:effectLst/>
                <a:latin typeface="+mn-lt"/>
                <a:ea typeface="+mn-ea"/>
                <a:cs typeface="+mn-cs"/>
              </a:rPr>
              <a:t>, or percutaneous endoscopic gastrostomy tube in patients who were unable to take medications by mouth (per supplementary</a:t>
            </a:r>
            <a:r>
              <a:rPr lang="en-US" sz="1200" kern="1200" baseline="0" dirty="0">
                <a:solidFill>
                  <a:schemeClr val="tx1"/>
                </a:solidFill>
                <a:effectLst/>
                <a:latin typeface="+mn-lt"/>
                <a:ea typeface="+mn-ea"/>
                <a:cs typeface="+mn-cs"/>
              </a:rPr>
              <a:t> appendix)</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Drug interactions and medication side effects are a major challenge in the transplant setting. The choice of this HCV DAA regimen was based on the limited potential drug interactions with the regimen chosen (SOF/VEL) in addition to its pan-genotypic activity. Specifically, no clinically significant drug interactions have been identified between SOF and key transplant medications such as tacrolimus. The lack of clinically meaningful medication interactions or significant AEs (such as increased </a:t>
            </a:r>
            <a:r>
              <a:rPr lang="en-US" sz="1200" kern="1200" dirty="0" err="1">
                <a:solidFill>
                  <a:schemeClr val="tx1"/>
                </a:solidFill>
                <a:effectLst/>
                <a:latin typeface="+mn-lt"/>
                <a:ea typeface="+mn-ea"/>
                <a:cs typeface="+mn-cs"/>
              </a:rPr>
              <a:t>QTc</a:t>
            </a:r>
            <a:r>
              <a:rPr lang="en-US" sz="1200" kern="1200" dirty="0">
                <a:solidFill>
                  <a:schemeClr val="tx1"/>
                </a:solidFill>
                <a:effectLst/>
                <a:latin typeface="+mn-lt"/>
                <a:ea typeface="+mn-ea"/>
                <a:cs typeface="+mn-cs"/>
              </a:rPr>
              <a:t>) were confirmed in this study (albeit in a small sample cohort) (per supplementary</a:t>
            </a:r>
            <a:r>
              <a:rPr lang="en-US" sz="1200" kern="1200" baseline="0" dirty="0">
                <a:solidFill>
                  <a:schemeClr val="tx1"/>
                </a:solidFill>
                <a:effectLst/>
                <a:latin typeface="+mn-lt"/>
                <a:ea typeface="+mn-ea"/>
                <a:cs typeface="+mn-cs"/>
              </a:rPr>
              <a:t> appendix)</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first 30 days post-transplantation, 7 patients developed Grade III atrial fibrillation, 3 of whom received amiodarone. No clinically significant </a:t>
            </a:r>
            <a:r>
              <a:rPr lang="en-US" sz="1200" kern="1200" dirty="0" err="1">
                <a:solidFill>
                  <a:schemeClr val="tx1"/>
                </a:solidFill>
                <a:effectLst/>
                <a:latin typeface="+mn-lt"/>
                <a:ea typeface="+mn-ea"/>
                <a:cs typeface="+mn-cs"/>
              </a:rPr>
              <a:t>bradyarrhythmia</a:t>
            </a:r>
            <a:r>
              <a:rPr lang="en-US" sz="1200" kern="1200" dirty="0">
                <a:solidFill>
                  <a:schemeClr val="tx1"/>
                </a:solidFill>
                <a:effectLst/>
                <a:latin typeface="+mn-lt"/>
                <a:ea typeface="+mn-ea"/>
                <a:cs typeface="+mn-cs"/>
              </a:rPr>
              <a:t> associated with SOF use was observed in these patients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 supplementary</a:t>
            </a:r>
            <a:r>
              <a:rPr lang="en-US" sz="1200" kern="1200" baseline="0" dirty="0">
                <a:solidFill>
                  <a:schemeClr val="tx1"/>
                </a:solidFill>
                <a:effectLst/>
                <a:latin typeface="+mn-lt"/>
                <a:ea typeface="+mn-ea"/>
                <a:cs typeface="+mn-cs"/>
              </a:rPr>
              <a:t> appendix)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 protocol, in patients</a:t>
            </a:r>
            <a:r>
              <a:rPr lang="en-US" sz="1200" kern="1200" baseline="0" dirty="0">
                <a:solidFill>
                  <a:schemeClr val="tx1"/>
                </a:solidFill>
                <a:effectLst/>
                <a:latin typeface="+mn-lt"/>
                <a:ea typeface="+mn-ea"/>
                <a:cs typeface="+mn-cs"/>
              </a:rPr>
              <a:t> who had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CrCl</a:t>
            </a:r>
            <a:r>
              <a:rPr lang="en-US" sz="1200" kern="1200" dirty="0">
                <a:solidFill>
                  <a:schemeClr val="tx1"/>
                </a:solidFill>
                <a:effectLst/>
                <a:latin typeface="+mn-lt"/>
                <a:ea typeface="+mn-ea"/>
                <a:cs typeface="+mn-cs"/>
              </a:rPr>
              <a:t> &lt;30 mL/min,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SOF/VEL treatment was continued uninterrupted in these settings given the lack of known side effects and the short course of treatment required</a:t>
            </a: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20142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lstStyle/>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rPr>
              <a:t>TRANSITION:</a:t>
            </a: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rPr>
              <a:t>While DAAs offer improved efficacy and safety, polypharmacy may make DDIs a challenge. DDI risk is more common particularly in cirrhotic and older patient populations.</a:t>
            </a:r>
          </a:p>
          <a:p>
            <a:pPr marL="0" marR="0" lvl="0" indent="0" algn="just" defTabSz="984978" rtl="0" eaLnBrk="1" fontAlgn="auto" latinLnBrk="0" hangingPunct="1">
              <a:lnSpc>
                <a:spcPct val="10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rPr>
              <a:t>MAIN</a:t>
            </a:r>
            <a:r>
              <a:rPr kumimoji="0" lang="en-US" sz="1000" b="1" i="0" u="none" strike="noStrike" kern="1200" cap="none" spc="0" normalizeH="0" noProof="0" dirty="0">
                <a:ln>
                  <a:noFill/>
                </a:ln>
                <a:solidFill>
                  <a:prstClr val="black"/>
                </a:solidFill>
                <a:effectLst/>
                <a:uLnTx/>
                <a:uFillTx/>
              </a:rPr>
              <a:t> MESSAGE:</a:t>
            </a:r>
            <a:endParaRPr kumimoji="0" lang="en-US" sz="1000" b="1" i="0" u="none" strike="noStrike" kern="1200" cap="none" spc="0" normalizeH="0" baseline="0" noProof="0" dirty="0">
              <a:ln>
                <a:noFill/>
              </a:ln>
              <a:solidFill>
                <a:prstClr val="black"/>
              </a:solidFill>
              <a:effectLst/>
              <a:uLnTx/>
              <a:uFillTx/>
            </a:endParaRP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33% of the cohort reported ≥5 medications at baseline and this proportion increased over the three time periods assessed</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black"/>
                </a:solidFill>
                <a:effectLst/>
                <a:uLnTx/>
                <a:uFillTx/>
              </a:rPr>
              <a:t>Polypharmaeutical</a:t>
            </a:r>
            <a:r>
              <a:rPr kumimoji="0" lang="en-US" sz="1000" b="0" i="0" u="none" strike="noStrike" kern="1200" cap="none" spc="0" normalizeH="0" baseline="0" noProof="0" dirty="0">
                <a:ln>
                  <a:noFill/>
                </a:ln>
                <a:solidFill>
                  <a:prstClr val="black"/>
                </a:solidFill>
                <a:effectLst/>
                <a:uLnTx/>
                <a:uFillTx/>
              </a:rPr>
              <a:t> patients are an increasing subgroup of patients</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Results showed overall lower risk of drug interaction for SOF/VEL (12%) compared to GLE/PIB (19%).</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Those are greatest risk for DDI included those with polypharmacy (≥5 medications at baseline), </a:t>
            </a:r>
            <a:r>
              <a:rPr kumimoji="0" lang="en-US" sz="1000" b="0" i="0" u="none" strike="noStrike" kern="1200" cap="none" spc="0" normalizeH="0" baseline="0" noProof="0" dirty="0" err="1">
                <a:ln>
                  <a:noFill/>
                </a:ln>
                <a:solidFill>
                  <a:prstClr val="black"/>
                </a:solidFill>
                <a:effectLst/>
                <a:uLnTx/>
                <a:uFillTx/>
              </a:rPr>
              <a:t>cirrhotics</a:t>
            </a:r>
            <a:r>
              <a:rPr kumimoji="0" lang="en-US" sz="1000" b="0" i="0" u="none" strike="noStrike" kern="1200" cap="none" spc="0" normalizeH="0" baseline="0" noProof="0" dirty="0">
                <a:ln>
                  <a:noFill/>
                </a:ln>
                <a:solidFill>
                  <a:prstClr val="black"/>
                </a:solidFill>
                <a:effectLst/>
                <a:uLnTx/>
                <a:uFillTx/>
              </a:rPr>
              <a:t>, the elderly, and HCV regimens inclusive of a PI</a:t>
            </a:r>
          </a:p>
          <a:p>
            <a:pPr marL="0" marR="0" lvl="0" indent="0" algn="just" defTabSz="984978"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rPr>
              <a:t> </a:t>
            </a:r>
            <a:endParaRPr kumimoji="0" lang="en-US" sz="1000" b="1"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rPr>
              <a:t>BACKGROUND:</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In this study, 668 HCV patients in Germany from 2014-2018 had concomitant medications during HCV treatment examined. The goal was to assess overall DDIs, identify which patient groups may be at higher risk for DDI, and to determine whether DDI risk has changed over time.</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DDI information was obtained using the University of Liverpool website, www.hep-druginteractions.org. While this is a common online resource for providers, it also includes potential warnings on interactions that were not studied due to lack of suspected interaction, or interactions that have been studied without significant clinical impact (PPIs).</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DDIs were classified in to four groups: 1) no interaction 2) potential weak interaction 3) potential significant interaction and 4) do not </a:t>
            </a:r>
            <a:r>
              <a:rPr kumimoji="0" lang="en-US" sz="1000" b="0" i="0" u="none" strike="noStrike" kern="1200" cap="none" spc="0" normalizeH="0" baseline="0" noProof="0" dirty="0" err="1">
                <a:ln>
                  <a:noFill/>
                </a:ln>
                <a:solidFill>
                  <a:prstClr val="black"/>
                </a:solidFill>
                <a:effectLst/>
                <a:uLnTx/>
                <a:uFillTx/>
              </a:rPr>
              <a:t>coadminister</a:t>
            </a:r>
            <a:endParaRPr kumimoji="0" lang="en-US" sz="1000" b="0" i="0" u="none" strike="noStrike" kern="1200" cap="none" spc="0" normalizeH="0" baseline="0" noProof="0" dirty="0">
              <a:ln>
                <a:noFill/>
              </a:ln>
              <a:solidFill>
                <a:prstClr val="black"/>
              </a:solidFill>
              <a:effectLst/>
              <a:uLnTx/>
              <a:uFillTx/>
            </a:endParaRP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Most commonly reported DDI medications: PPIs, </a:t>
            </a:r>
            <a:r>
              <a:rPr kumimoji="0" lang="en-US" sz="1000" b="0" i="0" u="none" strike="noStrike" kern="1200" cap="none" spc="0" normalizeH="0" baseline="0" noProof="0" dirty="0" err="1">
                <a:ln>
                  <a:noFill/>
                </a:ln>
                <a:solidFill>
                  <a:prstClr val="black"/>
                </a:solidFill>
                <a:effectLst/>
                <a:uLnTx/>
                <a:uFillTx/>
              </a:rPr>
              <a:t>metamizole</a:t>
            </a:r>
            <a:r>
              <a:rPr kumimoji="0" lang="en-US" sz="1000" b="0" i="0" u="none" strike="noStrike" kern="1200" cap="none" spc="0" normalizeH="0" baseline="0" noProof="0" dirty="0">
                <a:ln>
                  <a:noFill/>
                </a:ln>
                <a:solidFill>
                  <a:prstClr val="black"/>
                </a:solidFill>
                <a:effectLst/>
                <a:uLnTx/>
                <a:uFillTx/>
              </a:rPr>
              <a:t>, statins, carvedilol</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Data from </a:t>
            </a:r>
            <a:r>
              <a:rPr kumimoji="0" lang="en-US" sz="1000" b="0" i="0" u="none" strike="noStrike" kern="1200" cap="none" spc="0" normalizeH="0" baseline="0" noProof="0" dirty="0" err="1">
                <a:ln>
                  <a:noFill/>
                </a:ln>
                <a:solidFill>
                  <a:prstClr val="black"/>
                </a:solidFill>
                <a:effectLst/>
                <a:uLnTx/>
                <a:uFillTx/>
              </a:rPr>
              <a:t>Sicras</a:t>
            </a:r>
            <a:r>
              <a:rPr kumimoji="0" lang="en-US" sz="1000" b="0" i="0" u="none" strike="noStrike" kern="1200" cap="none" spc="0" normalizeH="0" baseline="0" noProof="0" dirty="0">
                <a:ln>
                  <a:noFill/>
                </a:ln>
                <a:solidFill>
                  <a:prstClr val="black"/>
                </a:solidFill>
                <a:effectLst/>
                <a:uLnTx/>
                <a:uFillTx/>
              </a:rPr>
              <a:t> (AASLD 2018): </a:t>
            </a:r>
            <a:r>
              <a:rPr lang="pt-PT" sz="1000" dirty="0">
                <a:ea typeface="MS PGothic" pitchFamily="34" charset="-128"/>
              </a:rPr>
              <a:t>For all ages, SOF/VEL showed a lower percentage of:</a:t>
            </a:r>
            <a:r>
              <a:rPr lang="pt-PT" sz="1000" baseline="0" dirty="0">
                <a:ea typeface="MS PGothic" pitchFamily="34" charset="-128"/>
              </a:rPr>
              <a:t> weak interactions (1.3% vs 6.6% and 5.9%, </a:t>
            </a:r>
            <a:r>
              <a:rPr lang="de-AT" sz="1000" b="0" i="1" u="none" strike="noStrike" kern="1200" baseline="0" dirty="0">
                <a:solidFill>
                  <a:schemeClr val="tx1"/>
                </a:solidFill>
              </a:rPr>
              <a:t>P</a:t>
            </a:r>
            <a:r>
              <a:rPr lang="de-AT" sz="1000" b="0" i="0" u="none" strike="noStrike" kern="1200" baseline="0" dirty="0">
                <a:solidFill>
                  <a:schemeClr val="tx1"/>
                </a:solidFill>
              </a:rPr>
              <a:t>&lt;0.001); clinically significant interactions </a:t>
            </a:r>
            <a:r>
              <a:rPr lang="en-US" sz="1000" b="0" i="0" u="none" strike="noStrike" kern="1200" baseline="0" dirty="0">
                <a:solidFill>
                  <a:schemeClr val="tx1"/>
                </a:solidFill>
              </a:rPr>
              <a:t>(53.4%, vs 77.4% and 66.3%, </a:t>
            </a:r>
            <a:r>
              <a:rPr lang="en-US" sz="1000" b="0" i="1" u="none" strike="noStrike" kern="1200" baseline="0" dirty="0">
                <a:solidFill>
                  <a:schemeClr val="tx1"/>
                </a:solidFill>
              </a:rPr>
              <a:t>P</a:t>
            </a:r>
            <a:r>
              <a:rPr lang="en-US" sz="1000" b="0" i="0" u="none" strike="noStrike" kern="1200" baseline="0" dirty="0">
                <a:solidFill>
                  <a:schemeClr val="tx1"/>
                </a:solidFill>
              </a:rPr>
              <a:t>&lt;0.001) and contraindicated medication (1.7% vs 8.3% and 10.7%, </a:t>
            </a:r>
            <a:r>
              <a:rPr lang="en-US" sz="1000" b="0" i="1" u="none" strike="noStrike" kern="1200" baseline="0" dirty="0">
                <a:solidFill>
                  <a:schemeClr val="tx1"/>
                </a:solidFill>
              </a:rPr>
              <a:t>P</a:t>
            </a:r>
            <a:r>
              <a:rPr lang="en-US" sz="1000" b="0" i="0" u="none" strike="noStrike" kern="1200" baseline="0" dirty="0">
                <a:solidFill>
                  <a:schemeClr val="tx1"/>
                </a:solidFill>
              </a:rPr>
              <a:t>&lt;0.001) compared with </a:t>
            </a:r>
            <a:r>
              <a:rPr lang="de-AT" sz="1000" b="0" i="0" u="none" strike="noStrike" kern="1200" baseline="0" dirty="0">
                <a:solidFill>
                  <a:schemeClr val="tx1"/>
                </a:solidFill>
              </a:rPr>
              <a:t>GLE/PIB and SOF/VEL/VOX, respectively</a:t>
            </a:r>
            <a:endParaRPr lang="pt-PT" sz="1000" dirty="0">
              <a:ea typeface="MS PGothic" pitchFamily="34" charset="-128"/>
            </a:endParaRP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ndParaRPr>
          </a:p>
          <a:p>
            <a:endParaRPr lang="en-US" sz="1000" b="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97060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FBC3A-A12C-40F9-BB8D-BC30C7901396}" type="slidenum">
              <a:rPr lang="en-US" smtClean="0"/>
              <a:t>18</a:t>
            </a:fld>
            <a:endParaRPr lang="en-US"/>
          </a:p>
        </p:txBody>
      </p:sp>
    </p:spTree>
    <p:extLst>
      <p:ext uri="{BB962C8B-B14F-4D97-AF65-F5344CB8AC3E}">
        <p14:creationId xmlns:p14="http://schemas.microsoft.com/office/powerpoint/2010/main" val="4255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xfrm>
            <a:off x="531813" y="661988"/>
            <a:ext cx="5734050" cy="322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sz="900" b="1" dirty="0"/>
              <a:t>TRANSITION:</a:t>
            </a:r>
            <a:endParaRPr lang="ru-RU" sz="900" dirty="0"/>
          </a:p>
          <a:p>
            <a:pPr fontAlgn="auto">
              <a:spcBef>
                <a:spcPts val="0"/>
              </a:spcBef>
              <a:spcAft>
                <a:spcPts val="0"/>
              </a:spcAft>
              <a:defRPr/>
            </a:pPr>
            <a:r>
              <a:rPr lang="en-US" sz="900" dirty="0"/>
              <a:t>This slide shows SOF/VEL/VOX efficacy data from the TRIO network, which is a large US cohort of clinical and specialty pharmacy data. </a:t>
            </a:r>
            <a:endParaRPr lang="ru-RU" sz="900" dirty="0"/>
          </a:p>
          <a:p>
            <a:pPr fontAlgn="auto">
              <a:spcBef>
                <a:spcPts val="0"/>
              </a:spcBef>
              <a:spcAft>
                <a:spcPts val="0"/>
              </a:spcAft>
              <a:defRPr/>
            </a:pPr>
            <a:r>
              <a:rPr lang="en-US" sz="900" b="1" dirty="0"/>
              <a:t> </a:t>
            </a:r>
            <a:endParaRPr lang="ru-RU" sz="900" dirty="0"/>
          </a:p>
          <a:p>
            <a:pPr fontAlgn="auto">
              <a:spcBef>
                <a:spcPts val="0"/>
              </a:spcBef>
              <a:spcAft>
                <a:spcPts val="0"/>
              </a:spcAft>
              <a:defRPr/>
            </a:pPr>
            <a:r>
              <a:rPr lang="en-US" sz="900" b="1" dirty="0"/>
              <a:t>MAIN MESSAGE:</a:t>
            </a:r>
            <a:endParaRPr lang="ru-RU" sz="900" dirty="0"/>
          </a:p>
          <a:p>
            <a:pPr fontAlgn="auto">
              <a:spcBef>
                <a:spcPts val="0"/>
              </a:spcBef>
              <a:spcAft>
                <a:spcPts val="0"/>
              </a:spcAft>
              <a:defRPr/>
            </a:pPr>
            <a:r>
              <a:rPr lang="en-US" sz="900" dirty="0"/>
              <a:t>Treatment of TN and TE patients with 12 weeks of SOF/VEL/VOX resulted in high SVR rates (PP 95-100%), irrespective of genotype and prior treatment regimen.</a:t>
            </a:r>
            <a:endParaRPr lang="ru-RU" sz="900" dirty="0"/>
          </a:p>
          <a:p>
            <a:pPr fontAlgn="auto">
              <a:spcBef>
                <a:spcPts val="0"/>
              </a:spcBef>
              <a:spcAft>
                <a:spcPts val="0"/>
              </a:spcAft>
              <a:defRPr/>
            </a:pPr>
            <a:r>
              <a:rPr lang="en-US" sz="900" b="1" dirty="0"/>
              <a:t> </a:t>
            </a:r>
            <a:endParaRPr lang="ru-RU" sz="900" dirty="0"/>
          </a:p>
          <a:p>
            <a:pPr fontAlgn="auto">
              <a:spcBef>
                <a:spcPts val="0"/>
              </a:spcBef>
              <a:spcAft>
                <a:spcPts val="0"/>
              </a:spcAft>
              <a:defRPr/>
            </a:pPr>
            <a:r>
              <a:rPr lang="en-US" sz="900" b="1" dirty="0"/>
              <a:t>BACKGROUND:</a:t>
            </a:r>
          </a:p>
          <a:p>
            <a:pPr fontAlgn="auto">
              <a:spcBef>
                <a:spcPts val="0"/>
              </a:spcBef>
              <a:spcAft>
                <a:spcPts val="0"/>
              </a:spcAft>
              <a:defRPr/>
            </a:pPr>
            <a:r>
              <a:rPr lang="sv-SE" sz="900" i="1" dirty="0"/>
              <a:t>The data has been presented earlier at AASLD 2018</a:t>
            </a:r>
            <a:endParaRPr lang="ru-RU" sz="900" i="1" dirty="0"/>
          </a:p>
          <a:p>
            <a:pPr marL="171450" indent="-171450" fontAlgn="auto">
              <a:spcBef>
                <a:spcPts val="0"/>
              </a:spcBef>
              <a:spcAft>
                <a:spcPts val="0"/>
              </a:spcAft>
              <a:buFont typeface="Arial" panose="020B0604020202020204" pitchFamily="34" charset="0"/>
              <a:buChar char="•"/>
              <a:defRPr/>
            </a:pPr>
            <a:r>
              <a:rPr lang="en-US" sz="900" dirty="0"/>
              <a:t>Data were collected from providers and specialty pharmacies though the TRIO networks Health Innervation Platform (a cloud based disease management program)</a:t>
            </a:r>
            <a:endParaRPr lang="ru-RU" sz="900" dirty="0"/>
          </a:p>
          <a:p>
            <a:pPr marL="171450" indent="-171450" fontAlgn="auto">
              <a:spcBef>
                <a:spcPts val="0"/>
              </a:spcBef>
              <a:spcAft>
                <a:spcPts val="0"/>
              </a:spcAft>
              <a:buFont typeface="Arial" panose="020B0604020202020204" pitchFamily="34" charset="0"/>
              <a:buChar char="•"/>
              <a:defRPr/>
            </a:pPr>
            <a:r>
              <a:rPr lang="fr-BE" sz="900" dirty="0"/>
              <a:t>196 patients, </a:t>
            </a:r>
            <a:r>
              <a:rPr lang="fr-BE" sz="900" dirty="0" err="1"/>
              <a:t>treated</a:t>
            </a:r>
            <a:r>
              <a:rPr lang="fr-BE" sz="900" dirty="0"/>
              <a:t> </a:t>
            </a:r>
            <a:r>
              <a:rPr lang="fr-BE" sz="900" dirty="0" err="1"/>
              <a:t>with</a:t>
            </a:r>
            <a:r>
              <a:rPr lang="fr-BE" sz="900" dirty="0"/>
              <a:t> 12 </a:t>
            </a:r>
            <a:r>
              <a:rPr lang="fr-BE" sz="900" dirty="0" err="1"/>
              <a:t>weeks</a:t>
            </a:r>
            <a:r>
              <a:rPr lang="fr-BE" sz="900" dirty="0"/>
              <a:t> of SOF/VEL/VOX </a:t>
            </a:r>
            <a:r>
              <a:rPr lang="fr-BE" sz="900" dirty="0" err="1"/>
              <a:t>were</a:t>
            </a:r>
            <a:r>
              <a:rPr lang="fr-BE" sz="900" dirty="0"/>
              <a:t> </a:t>
            </a:r>
            <a:r>
              <a:rPr lang="fr-BE" sz="900" dirty="0" err="1"/>
              <a:t>included</a:t>
            </a:r>
            <a:r>
              <a:rPr lang="fr-BE" sz="900" dirty="0"/>
              <a:t> </a:t>
            </a:r>
            <a:r>
              <a:rPr lang="fr-BE" sz="900" dirty="0" err="1"/>
              <a:t>between</a:t>
            </a:r>
            <a:r>
              <a:rPr lang="fr-BE" sz="900" dirty="0"/>
              <a:t> July 2017 and April 2018. </a:t>
            </a:r>
          </a:p>
          <a:p>
            <a:pPr marL="171450" indent="-171450" fontAlgn="auto">
              <a:spcBef>
                <a:spcPts val="0"/>
              </a:spcBef>
              <a:spcAft>
                <a:spcPts val="0"/>
              </a:spcAft>
              <a:buFont typeface="Arial" panose="020B0604020202020204" pitchFamily="34" charset="0"/>
              <a:buChar char="•"/>
              <a:defRPr/>
            </a:pPr>
            <a:r>
              <a:rPr lang="en-US" sz="900" dirty="0"/>
              <a:t>Primary outcome: SVR12 rate was assessed for 186 patients (1 patient was LTFU, 8 D/C early, and 1 patient died).</a:t>
            </a:r>
            <a:endParaRPr lang="ru-RU" sz="900" dirty="0"/>
          </a:p>
          <a:p>
            <a:pPr marL="171450" indent="-171450" fontAlgn="auto">
              <a:spcBef>
                <a:spcPts val="0"/>
              </a:spcBef>
              <a:spcAft>
                <a:spcPts val="0"/>
              </a:spcAft>
              <a:buFont typeface="Arial" panose="020B0604020202020204" pitchFamily="34" charset="0"/>
              <a:buChar char="•"/>
              <a:defRPr/>
            </a:pPr>
            <a:r>
              <a:rPr lang="en-US" sz="900" dirty="0"/>
              <a:t>SVR12 PP rates were 98% (183/186) and ITT rates were 93% (183/196).</a:t>
            </a:r>
            <a:endParaRPr lang="ru-RU" sz="900" dirty="0"/>
          </a:p>
          <a:p>
            <a:pPr marL="171450" indent="-171450" fontAlgn="auto">
              <a:spcBef>
                <a:spcPts val="0"/>
              </a:spcBef>
              <a:spcAft>
                <a:spcPts val="0"/>
              </a:spcAft>
              <a:buFont typeface="Arial" panose="020B0604020202020204" pitchFamily="34" charset="0"/>
              <a:buChar char="•"/>
              <a:defRPr/>
            </a:pPr>
            <a:r>
              <a:rPr lang="en-US" sz="900" dirty="0"/>
              <a:t>3 patients did not reach SVR</a:t>
            </a:r>
            <a:endParaRPr lang="ru-RU" sz="900" dirty="0"/>
          </a:p>
          <a:p>
            <a:pPr marL="171450" indent="-171450" fontAlgn="auto">
              <a:spcBef>
                <a:spcPts val="0"/>
              </a:spcBef>
              <a:spcAft>
                <a:spcPts val="0"/>
              </a:spcAft>
              <a:buFont typeface="Arial" panose="020B0604020202020204" pitchFamily="34" charset="0"/>
              <a:buChar char="•"/>
              <a:defRPr/>
            </a:pPr>
            <a:r>
              <a:rPr lang="en-US" sz="900" dirty="0"/>
              <a:t>57, M, White BL VL 826k, GT1A, F4, HTN, SOF/VEL previous regimen</a:t>
            </a:r>
            <a:endParaRPr lang="ru-RU" sz="900" dirty="0"/>
          </a:p>
          <a:p>
            <a:pPr marL="171450" indent="-171450" fontAlgn="auto">
              <a:spcBef>
                <a:spcPts val="0"/>
              </a:spcBef>
              <a:spcAft>
                <a:spcPts val="0"/>
              </a:spcAft>
              <a:buFont typeface="Arial" panose="020B0604020202020204" pitchFamily="34" charset="0"/>
              <a:buChar char="•"/>
              <a:defRPr/>
            </a:pPr>
            <a:r>
              <a:rPr lang="en-US" sz="900" dirty="0"/>
              <a:t>71, M, White, BL VL 13, 051,000, GT1A, F4, HLD, HTN, CKD, Stage 2, LDV/SOF + RBV previous regimen</a:t>
            </a:r>
            <a:endParaRPr lang="ru-RU" sz="900" dirty="0"/>
          </a:p>
          <a:p>
            <a:pPr marL="171450" indent="-171450" fontAlgn="auto">
              <a:spcBef>
                <a:spcPts val="0"/>
              </a:spcBef>
              <a:spcAft>
                <a:spcPts val="0"/>
              </a:spcAft>
              <a:buFont typeface="Arial" panose="020B0604020202020204" pitchFamily="34" charset="0"/>
              <a:buChar char="•"/>
              <a:defRPr/>
            </a:pPr>
            <a:r>
              <a:rPr lang="en-US" sz="900" dirty="0"/>
              <a:t>69, F, Black, BL VL 11,218,601 GT1, F2, Depression, HTN, CKD, Stage 2, unknown previous regimen</a:t>
            </a:r>
            <a:endParaRPr lang="ru-RU" sz="900" dirty="0"/>
          </a:p>
          <a:p>
            <a:pPr marL="171450" indent="-171450" fontAlgn="auto">
              <a:spcBef>
                <a:spcPts val="0"/>
              </a:spcBef>
              <a:spcAft>
                <a:spcPts val="0"/>
              </a:spcAft>
              <a:buFont typeface="Arial" panose="020B0604020202020204" pitchFamily="34" charset="0"/>
              <a:buChar char="•"/>
              <a:defRPr/>
            </a:pPr>
            <a:r>
              <a:rPr lang="fr-BE" sz="900" dirty="0"/>
              <a:t>ITT SVR rates </a:t>
            </a:r>
            <a:r>
              <a:rPr lang="fr-BE" sz="900" dirty="0" err="1"/>
              <a:t>based</a:t>
            </a:r>
            <a:r>
              <a:rPr lang="fr-BE" sz="900" dirty="0"/>
              <a:t> on </a:t>
            </a:r>
            <a:r>
              <a:rPr lang="fr-BE" sz="900" dirty="0" err="1"/>
              <a:t>previous</a:t>
            </a:r>
            <a:r>
              <a:rPr lang="fr-BE" sz="900" dirty="0"/>
              <a:t> </a:t>
            </a:r>
            <a:r>
              <a:rPr lang="fr-BE" sz="900" dirty="0" err="1"/>
              <a:t>treatment</a:t>
            </a:r>
            <a:r>
              <a:rPr lang="fr-BE" sz="900" dirty="0"/>
              <a:t> </a:t>
            </a:r>
            <a:r>
              <a:rPr lang="fr-BE" sz="900" dirty="0" err="1"/>
              <a:t>history</a:t>
            </a:r>
            <a:r>
              <a:rPr lang="fr-BE" sz="900" dirty="0"/>
              <a:t> are: TN 90% (19/21); TE 94% (163/173); LDV/SOF 96% (88/92); SOF/VEL 95% (19/20); EBR/GRZ+/-RBV 89% (17/19); </a:t>
            </a:r>
            <a:r>
              <a:rPr lang="fr-BE" sz="900" dirty="0" err="1"/>
              <a:t>PrOD</a:t>
            </a:r>
            <a:r>
              <a:rPr lang="fr-BE" sz="900" dirty="0"/>
              <a:t> 91% (10/11); </a:t>
            </a:r>
            <a:r>
              <a:rPr lang="fr-BE" sz="900" dirty="0" err="1"/>
              <a:t>Other</a:t>
            </a:r>
            <a:r>
              <a:rPr lang="fr-BE" sz="900" dirty="0"/>
              <a:t> </a:t>
            </a:r>
            <a:r>
              <a:rPr lang="fr-BE" sz="900" dirty="0" err="1"/>
              <a:t>regimens</a:t>
            </a:r>
            <a:r>
              <a:rPr lang="fr-BE" sz="900" dirty="0"/>
              <a:t> 94% (16/17).</a:t>
            </a:r>
            <a:endParaRPr lang="ru-RU" sz="900" dirty="0"/>
          </a:p>
          <a:p>
            <a:pPr marL="171450" indent="-171450" fontAlgn="auto">
              <a:spcBef>
                <a:spcPts val="0"/>
              </a:spcBef>
              <a:spcAft>
                <a:spcPts val="0"/>
              </a:spcAft>
              <a:buFont typeface="Arial" panose="020B0604020202020204" pitchFamily="34" charset="0"/>
              <a:buChar char="•"/>
              <a:defRPr/>
            </a:pPr>
            <a:r>
              <a:rPr lang="fr-BE" sz="900" dirty="0"/>
              <a:t>PP SVR rates </a:t>
            </a:r>
            <a:r>
              <a:rPr lang="fr-BE" sz="900" dirty="0" err="1"/>
              <a:t>based</a:t>
            </a:r>
            <a:r>
              <a:rPr lang="fr-BE" sz="900" dirty="0"/>
              <a:t> on </a:t>
            </a:r>
            <a:r>
              <a:rPr lang="fr-BE" sz="900" dirty="0" err="1"/>
              <a:t>previous</a:t>
            </a:r>
            <a:r>
              <a:rPr lang="fr-BE" sz="900" dirty="0"/>
              <a:t> </a:t>
            </a:r>
            <a:r>
              <a:rPr lang="fr-BE" sz="900" dirty="0" err="1"/>
              <a:t>treatment</a:t>
            </a:r>
            <a:r>
              <a:rPr lang="fr-BE" sz="900" dirty="0"/>
              <a:t> </a:t>
            </a:r>
            <a:r>
              <a:rPr lang="fr-BE" sz="900" dirty="0" err="1"/>
              <a:t>history</a:t>
            </a:r>
            <a:r>
              <a:rPr lang="fr-BE" sz="900" dirty="0"/>
              <a:t> are: TN 100% (19/21); TE 99% (163/173); LDV/SOF 99% (88/92); SOF/VEL 95% (19/20); EBR/GRZ+/-RBV 100% (17/17); </a:t>
            </a:r>
            <a:r>
              <a:rPr lang="fr-BE" sz="900" dirty="0" err="1"/>
              <a:t>PrOD</a:t>
            </a:r>
            <a:r>
              <a:rPr lang="fr-BE" sz="900" dirty="0"/>
              <a:t> 100% (10/10); </a:t>
            </a:r>
            <a:r>
              <a:rPr lang="fr-BE" sz="900" dirty="0" err="1"/>
              <a:t>Other</a:t>
            </a:r>
            <a:r>
              <a:rPr lang="fr-BE" sz="900" dirty="0"/>
              <a:t> </a:t>
            </a:r>
            <a:r>
              <a:rPr lang="fr-BE" sz="900" dirty="0" err="1"/>
              <a:t>regimens</a:t>
            </a:r>
            <a:r>
              <a:rPr lang="fr-BE" sz="900" dirty="0"/>
              <a:t> 100% (16/16).</a:t>
            </a:r>
            <a:endParaRPr lang="ru-RU" sz="900" dirty="0"/>
          </a:p>
          <a:p>
            <a:pPr marL="171450" indent="-171450" fontAlgn="auto">
              <a:spcBef>
                <a:spcPts val="0"/>
              </a:spcBef>
              <a:spcAft>
                <a:spcPts val="0"/>
              </a:spcAft>
              <a:buFont typeface="Arial" panose="020B0604020202020204" pitchFamily="34" charset="0"/>
              <a:buChar char="•"/>
              <a:defRPr/>
            </a:pPr>
            <a:r>
              <a:rPr lang="fr-BE" sz="900" dirty="0" err="1"/>
              <a:t>Previous</a:t>
            </a:r>
            <a:r>
              <a:rPr lang="fr-BE" sz="900" dirty="0"/>
              <a:t> </a:t>
            </a:r>
            <a:r>
              <a:rPr lang="fr-BE" sz="900" dirty="0" err="1"/>
              <a:t>treatment</a:t>
            </a:r>
            <a:r>
              <a:rPr lang="fr-BE" sz="900" dirty="0"/>
              <a:t> </a:t>
            </a:r>
            <a:r>
              <a:rPr lang="fr-BE" sz="900" dirty="0" err="1"/>
              <a:t>regimens</a:t>
            </a:r>
            <a:r>
              <a:rPr lang="fr-BE" sz="900" dirty="0"/>
              <a:t>: LDV/SOF +/- RBV 53% (92/173); SOF/VEL +/- RBV 12% (20/173); EBR/GRZ+/-RBV 11% (19/173); </a:t>
            </a:r>
            <a:r>
              <a:rPr lang="fr-BE" sz="900" dirty="0" err="1"/>
              <a:t>PrOD</a:t>
            </a:r>
            <a:r>
              <a:rPr lang="fr-BE" sz="900" dirty="0"/>
              <a:t> 6% (10/173); PEG+RBV 3% (6/173); GLE/PIB 1% (1/173); PEG+RBV+TVR 1% (1/173); </a:t>
            </a:r>
            <a:r>
              <a:rPr lang="fr-BE" sz="900" dirty="0" err="1"/>
              <a:t>Other</a:t>
            </a:r>
            <a:r>
              <a:rPr lang="fr-BE" sz="900" dirty="0"/>
              <a:t> SOF-</a:t>
            </a:r>
            <a:r>
              <a:rPr lang="fr-BE" sz="900" dirty="0" err="1"/>
              <a:t>based</a:t>
            </a:r>
            <a:r>
              <a:rPr lang="fr-BE" sz="900" dirty="0"/>
              <a:t> </a:t>
            </a:r>
            <a:r>
              <a:rPr lang="fr-BE" sz="900" dirty="0" err="1"/>
              <a:t>regimens</a:t>
            </a:r>
            <a:r>
              <a:rPr lang="fr-BE" sz="900" dirty="0"/>
              <a:t> (SOF+RBV; </a:t>
            </a:r>
            <a:r>
              <a:rPr lang="fr-BE" sz="900" dirty="0" err="1"/>
              <a:t>SOF+DCV;SOF+pegIFN+RBV</a:t>
            </a:r>
            <a:r>
              <a:rPr lang="fr-BE" sz="900" dirty="0"/>
              <a:t>) 10% (17/173), not </a:t>
            </a:r>
            <a:r>
              <a:rPr lang="fr-BE" sz="900" dirty="0" err="1"/>
              <a:t>specified</a:t>
            </a:r>
            <a:r>
              <a:rPr lang="fr-BE" sz="900" dirty="0"/>
              <a:t> 3% (6/173).</a:t>
            </a:r>
            <a:endParaRPr lang="ru-RU" sz="900" dirty="0"/>
          </a:p>
          <a:p>
            <a:pPr marL="171450" indent="-171450" fontAlgn="auto">
              <a:spcBef>
                <a:spcPts val="0"/>
              </a:spcBef>
              <a:spcAft>
                <a:spcPts val="0"/>
              </a:spcAft>
              <a:buFont typeface="Arial" panose="020B0604020202020204" pitchFamily="34" charset="0"/>
              <a:buChar char="•"/>
              <a:defRPr/>
            </a:pPr>
            <a:r>
              <a:rPr lang="en-US" sz="900" dirty="0"/>
              <a:t>Discontinued Rate was 4% (8/196): 2 treatment naïve, 6 treatment experienced (Prior Regimens: 1 SOF+RBV, 1 PEG+RBV, 1 EBR/GZR, 1 </a:t>
            </a:r>
            <a:r>
              <a:rPr lang="en-US" sz="900" dirty="0" err="1"/>
              <a:t>PrOD</a:t>
            </a:r>
            <a:r>
              <a:rPr lang="en-US" sz="900" dirty="0"/>
              <a:t>, 2 LDV/SOF); 6 with GT1, 1 with GT3, 1 is mixed; 5 with F0-2, 2 were cirrhotic (F4) and 1 w/o cirrhosis (score unknown)</a:t>
            </a:r>
            <a:endParaRPr lang="ru-RU" sz="900" dirty="0"/>
          </a:p>
          <a:p>
            <a:pPr marL="171450" indent="-171450" fontAlgn="auto">
              <a:spcBef>
                <a:spcPts val="0"/>
              </a:spcBef>
              <a:spcAft>
                <a:spcPts val="0"/>
              </a:spcAft>
              <a:buFont typeface="Arial" panose="020B0604020202020204" pitchFamily="34" charset="0"/>
              <a:buChar char="•"/>
              <a:defRPr/>
            </a:pPr>
            <a:r>
              <a:rPr lang="en-US" sz="900" dirty="0"/>
              <a:t>Limitations: discontinuation reasons not captured sufficiently to identify cause; cause and timing of death are not available.  RAS details not obtained in this population. </a:t>
            </a:r>
            <a:endParaRPr lang="ru-RU" sz="900" dirty="0"/>
          </a:p>
          <a:p>
            <a:pPr fontAlgn="auto">
              <a:spcBef>
                <a:spcPts val="0"/>
              </a:spcBef>
              <a:spcAft>
                <a:spcPts val="0"/>
              </a:spcAft>
              <a:defRPr/>
            </a:pPr>
            <a:r>
              <a:rPr lang="en-US" sz="900" dirty="0"/>
              <a:t> </a:t>
            </a:r>
            <a:endParaRPr lang="ru-RU" sz="900" dirty="0"/>
          </a:p>
          <a:p>
            <a:pPr fontAlgn="auto">
              <a:spcBef>
                <a:spcPts val="0"/>
              </a:spcBef>
              <a:spcAft>
                <a:spcPts val="0"/>
              </a:spcAft>
              <a:defRPr/>
            </a:pPr>
            <a:endParaRPr lang="en-US" sz="900" dirty="0"/>
          </a:p>
          <a:p>
            <a:pPr fontAlgn="auto">
              <a:spcBef>
                <a:spcPts val="0"/>
              </a:spcBef>
              <a:spcAft>
                <a:spcPts val="0"/>
              </a:spcAft>
              <a:defRPr/>
            </a:pPr>
            <a:endParaRPr lang="en-US" sz="900" dirty="0"/>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5E21A292-E332-48B8-BA8B-E0C254FCE5A0}" type="slidenum">
              <a:rPr lang="en-US" altLang="en-US">
                <a:solidFill>
                  <a:srgbClr val="000000"/>
                </a:solidFill>
              </a:rPr>
              <a:pPr/>
              <a:t>19</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xfrm>
            <a:off x="531813" y="661988"/>
            <a:ext cx="5734050" cy="322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sz="900" b="1" dirty="0"/>
              <a:t>TRANSITION:</a:t>
            </a:r>
            <a:endParaRPr lang="ru-RU" sz="900" dirty="0"/>
          </a:p>
          <a:p>
            <a:pPr fontAlgn="auto">
              <a:spcBef>
                <a:spcPts val="0"/>
              </a:spcBef>
              <a:spcAft>
                <a:spcPts val="0"/>
              </a:spcAft>
              <a:defRPr/>
            </a:pPr>
            <a:r>
              <a:rPr lang="en-US" sz="900" dirty="0"/>
              <a:t>This slide shows SOF/VEL/VOX efficacy data from the TRIO network, which is a large US cohort of clinical and specialty pharmacy data. </a:t>
            </a:r>
            <a:endParaRPr lang="ru-RU" sz="900" dirty="0"/>
          </a:p>
          <a:p>
            <a:pPr fontAlgn="auto">
              <a:spcBef>
                <a:spcPts val="0"/>
              </a:spcBef>
              <a:spcAft>
                <a:spcPts val="0"/>
              </a:spcAft>
              <a:defRPr/>
            </a:pPr>
            <a:r>
              <a:rPr lang="en-US" sz="900" b="1" dirty="0"/>
              <a:t> </a:t>
            </a:r>
            <a:endParaRPr lang="ru-RU" sz="900" dirty="0"/>
          </a:p>
          <a:p>
            <a:pPr fontAlgn="auto">
              <a:spcBef>
                <a:spcPts val="0"/>
              </a:spcBef>
              <a:spcAft>
                <a:spcPts val="0"/>
              </a:spcAft>
              <a:defRPr/>
            </a:pPr>
            <a:r>
              <a:rPr lang="en-US" sz="900" b="1" dirty="0"/>
              <a:t>MAIN MESSAGE:</a:t>
            </a:r>
            <a:endParaRPr lang="ru-RU" sz="900" dirty="0"/>
          </a:p>
          <a:p>
            <a:pPr fontAlgn="auto">
              <a:spcBef>
                <a:spcPts val="0"/>
              </a:spcBef>
              <a:spcAft>
                <a:spcPts val="0"/>
              </a:spcAft>
              <a:defRPr/>
            </a:pPr>
            <a:r>
              <a:rPr lang="en-US" sz="900" dirty="0"/>
              <a:t>Treatment of TN and TE patients with 12 weeks of SOF/VEL/VOX resulted in high SVR rates (PP 95-100%), irrespective of genotype and prior treatment regimen.</a:t>
            </a:r>
            <a:endParaRPr lang="ru-RU" sz="900" dirty="0"/>
          </a:p>
          <a:p>
            <a:pPr fontAlgn="auto">
              <a:spcBef>
                <a:spcPts val="0"/>
              </a:spcBef>
              <a:spcAft>
                <a:spcPts val="0"/>
              </a:spcAft>
              <a:defRPr/>
            </a:pPr>
            <a:r>
              <a:rPr lang="en-US" sz="900" b="1" dirty="0"/>
              <a:t> </a:t>
            </a:r>
            <a:endParaRPr lang="ru-RU" sz="900" dirty="0"/>
          </a:p>
          <a:p>
            <a:pPr fontAlgn="auto">
              <a:spcBef>
                <a:spcPts val="0"/>
              </a:spcBef>
              <a:spcAft>
                <a:spcPts val="0"/>
              </a:spcAft>
              <a:defRPr/>
            </a:pPr>
            <a:r>
              <a:rPr lang="en-US" sz="900" b="1" dirty="0"/>
              <a:t>BACKGROUND:</a:t>
            </a:r>
          </a:p>
          <a:p>
            <a:pPr fontAlgn="auto">
              <a:spcBef>
                <a:spcPts val="0"/>
              </a:spcBef>
              <a:spcAft>
                <a:spcPts val="0"/>
              </a:spcAft>
              <a:defRPr/>
            </a:pPr>
            <a:r>
              <a:rPr lang="sv-SE" sz="900" i="1" dirty="0"/>
              <a:t>The data has been presented earlier at AASLD 2018</a:t>
            </a:r>
            <a:endParaRPr lang="ru-RU" sz="900" i="1" dirty="0"/>
          </a:p>
          <a:p>
            <a:pPr marL="171450" indent="-171450" fontAlgn="auto">
              <a:spcBef>
                <a:spcPts val="0"/>
              </a:spcBef>
              <a:spcAft>
                <a:spcPts val="0"/>
              </a:spcAft>
              <a:buFont typeface="Arial" panose="020B0604020202020204" pitchFamily="34" charset="0"/>
              <a:buChar char="•"/>
              <a:defRPr/>
            </a:pPr>
            <a:r>
              <a:rPr lang="en-US" sz="900" dirty="0"/>
              <a:t>Data were collected from providers and specialty pharmacies though the TRIO networks Health Innervation Platform (a cloud based disease management program)</a:t>
            </a:r>
            <a:endParaRPr lang="ru-RU" sz="900" dirty="0"/>
          </a:p>
          <a:p>
            <a:pPr marL="171450" indent="-171450" fontAlgn="auto">
              <a:spcBef>
                <a:spcPts val="0"/>
              </a:spcBef>
              <a:spcAft>
                <a:spcPts val="0"/>
              </a:spcAft>
              <a:buFont typeface="Arial" panose="020B0604020202020204" pitchFamily="34" charset="0"/>
              <a:buChar char="•"/>
              <a:defRPr/>
            </a:pPr>
            <a:r>
              <a:rPr lang="fr-BE" sz="900" dirty="0"/>
              <a:t>196 patients, </a:t>
            </a:r>
            <a:r>
              <a:rPr lang="fr-BE" sz="900" dirty="0" err="1"/>
              <a:t>treated</a:t>
            </a:r>
            <a:r>
              <a:rPr lang="fr-BE" sz="900" dirty="0"/>
              <a:t> </a:t>
            </a:r>
            <a:r>
              <a:rPr lang="fr-BE" sz="900" dirty="0" err="1"/>
              <a:t>with</a:t>
            </a:r>
            <a:r>
              <a:rPr lang="fr-BE" sz="900" dirty="0"/>
              <a:t> 12 </a:t>
            </a:r>
            <a:r>
              <a:rPr lang="fr-BE" sz="900" dirty="0" err="1"/>
              <a:t>weeks</a:t>
            </a:r>
            <a:r>
              <a:rPr lang="fr-BE" sz="900" dirty="0"/>
              <a:t> of SOF/VEL/VOX </a:t>
            </a:r>
            <a:r>
              <a:rPr lang="fr-BE" sz="900" dirty="0" err="1"/>
              <a:t>were</a:t>
            </a:r>
            <a:r>
              <a:rPr lang="fr-BE" sz="900" dirty="0"/>
              <a:t> </a:t>
            </a:r>
            <a:r>
              <a:rPr lang="fr-BE" sz="900" dirty="0" err="1"/>
              <a:t>included</a:t>
            </a:r>
            <a:r>
              <a:rPr lang="fr-BE" sz="900" dirty="0"/>
              <a:t> </a:t>
            </a:r>
            <a:r>
              <a:rPr lang="fr-BE" sz="900" dirty="0" err="1"/>
              <a:t>between</a:t>
            </a:r>
            <a:r>
              <a:rPr lang="fr-BE" sz="900" dirty="0"/>
              <a:t> July 2017 and April 2018. </a:t>
            </a:r>
          </a:p>
          <a:p>
            <a:pPr marL="171450" indent="-171450" fontAlgn="auto">
              <a:spcBef>
                <a:spcPts val="0"/>
              </a:spcBef>
              <a:spcAft>
                <a:spcPts val="0"/>
              </a:spcAft>
              <a:buFont typeface="Arial" panose="020B0604020202020204" pitchFamily="34" charset="0"/>
              <a:buChar char="•"/>
              <a:defRPr/>
            </a:pPr>
            <a:r>
              <a:rPr lang="en-US" sz="900" dirty="0"/>
              <a:t>Primary outcome: SVR12 rate was assessed for 186 patients (1 patient was LTFU, 8 D/C early, and 1 patient died).</a:t>
            </a:r>
            <a:endParaRPr lang="ru-RU" sz="900" dirty="0"/>
          </a:p>
          <a:p>
            <a:pPr marL="171450" indent="-171450" fontAlgn="auto">
              <a:spcBef>
                <a:spcPts val="0"/>
              </a:spcBef>
              <a:spcAft>
                <a:spcPts val="0"/>
              </a:spcAft>
              <a:buFont typeface="Arial" panose="020B0604020202020204" pitchFamily="34" charset="0"/>
              <a:buChar char="•"/>
              <a:defRPr/>
            </a:pPr>
            <a:r>
              <a:rPr lang="en-US" sz="900" dirty="0"/>
              <a:t>SVR12 PP rates were 98% (183/186) and ITT rates were 93% (183/196).</a:t>
            </a:r>
          </a:p>
          <a:p>
            <a:pPr marL="171450" marR="0" indent="-171450" algn="l" defTabSz="909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8 patients discontinued treatment</a:t>
            </a:r>
            <a:endParaRPr lang="ru-RU" sz="900" dirty="0"/>
          </a:p>
          <a:p>
            <a:pPr marL="171450" indent="-171450" fontAlgn="auto">
              <a:spcBef>
                <a:spcPts val="0"/>
              </a:spcBef>
              <a:spcAft>
                <a:spcPts val="0"/>
              </a:spcAft>
              <a:buFont typeface="Arial" panose="020B0604020202020204" pitchFamily="34" charset="0"/>
              <a:buChar char="•"/>
              <a:defRPr/>
            </a:pPr>
            <a:r>
              <a:rPr lang="en-US" sz="900" dirty="0"/>
              <a:t>3 patients did not reach SVR</a:t>
            </a:r>
            <a:endParaRPr lang="ru-RU" sz="900" dirty="0"/>
          </a:p>
          <a:p>
            <a:pPr marL="171450" indent="-171450" fontAlgn="auto">
              <a:spcBef>
                <a:spcPts val="0"/>
              </a:spcBef>
              <a:spcAft>
                <a:spcPts val="0"/>
              </a:spcAft>
              <a:buFont typeface="Arial" panose="020B0604020202020204" pitchFamily="34" charset="0"/>
              <a:buChar char="•"/>
              <a:defRPr/>
            </a:pPr>
            <a:r>
              <a:rPr lang="en-US" sz="900" dirty="0"/>
              <a:t>57, M, White BL VL 826k, GT1A, F4, HTN, SOF/VEL previous regimen</a:t>
            </a:r>
            <a:endParaRPr lang="ru-RU" sz="900" dirty="0"/>
          </a:p>
          <a:p>
            <a:pPr marL="171450" indent="-171450" fontAlgn="auto">
              <a:spcBef>
                <a:spcPts val="0"/>
              </a:spcBef>
              <a:spcAft>
                <a:spcPts val="0"/>
              </a:spcAft>
              <a:buFont typeface="Arial" panose="020B0604020202020204" pitchFamily="34" charset="0"/>
              <a:buChar char="•"/>
              <a:defRPr/>
            </a:pPr>
            <a:r>
              <a:rPr lang="en-US" sz="900" dirty="0"/>
              <a:t>71, M, White, BL VL 13, 051,000, GT1A, F4, HLD, HTN, CKD, Stage 2, LDV/SOF + RBV previous regimen</a:t>
            </a:r>
            <a:endParaRPr lang="ru-RU" sz="900" dirty="0"/>
          </a:p>
          <a:p>
            <a:pPr marL="171450" indent="-171450" fontAlgn="auto">
              <a:spcBef>
                <a:spcPts val="0"/>
              </a:spcBef>
              <a:spcAft>
                <a:spcPts val="0"/>
              </a:spcAft>
              <a:buFont typeface="Arial" panose="020B0604020202020204" pitchFamily="34" charset="0"/>
              <a:buChar char="•"/>
              <a:defRPr/>
            </a:pPr>
            <a:r>
              <a:rPr lang="en-US" sz="900" dirty="0"/>
              <a:t>69, F, Black, BL VL 11,218,601 GT1, F2, Depression, HTN, CKD, Stage 2, unknown previous regimen</a:t>
            </a:r>
            <a:endParaRPr lang="ru-RU" sz="900" dirty="0"/>
          </a:p>
          <a:p>
            <a:pPr marL="171450" indent="-171450" fontAlgn="auto">
              <a:spcBef>
                <a:spcPts val="0"/>
              </a:spcBef>
              <a:spcAft>
                <a:spcPts val="0"/>
              </a:spcAft>
              <a:buFont typeface="Arial" panose="020B0604020202020204" pitchFamily="34" charset="0"/>
              <a:buChar char="•"/>
              <a:defRPr/>
            </a:pPr>
            <a:r>
              <a:rPr lang="fr-BE" sz="900" dirty="0"/>
              <a:t>ITT SVR rates </a:t>
            </a:r>
            <a:r>
              <a:rPr lang="fr-BE" sz="900" dirty="0" err="1"/>
              <a:t>based</a:t>
            </a:r>
            <a:r>
              <a:rPr lang="fr-BE" sz="900" dirty="0"/>
              <a:t> on </a:t>
            </a:r>
            <a:r>
              <a:rPr lang="fr-BE" sz="900" dirty="0" err="1"/>
              <a:t>previous</a:t>
            </a:r>
            <a:r>
              <a:rPr lang="fr-BE" sz="900" dirty="0"/>
              <a:t> </a:t>
            </a:r>
            <a:r>
              <a:rPr lang="fr-BE" sz="900" dirty="0" err="1"/>
              <a:t>treatment</a:t>
            </a:r>
            <a:r>
              <a:rPr lang="fr-BE" sz="900" dirty="0"/>
              <a:t> </a:t>
            </a:r>
            <a:r>
              <a:rPr lang="fr-BE" sz="900" dirty="0" err="1"/>
              <a:t>history</a:t>
            </a:r>
            <a:r>
              <a:rPr lang="fr-BE" sz="900" dirty="0"/>
              <a:t> are: TN 90% (19/21); TE 94% (163/173); LDV/SOF 96% (88/92); SOF/VEL 95% (19/20); EBR/GRZ+/-RBV 89% (17/19); </a:t>
            </a:r>
            <a:r>
              <a:rPr lang="fr-BE" sz="900" dirty="0" err="1"/>
              <a:t>PrOD</a:t>
            </a:r>
            <a:r>
              <a:rPr lang="fr-BE" sz="900" dirty="0"/>
              <a:t> 91% (10/11); </a:t>
            </a:r>
            <a:r>
              <a:rPr lang="fr-BE" sz="900" dirty="0" err="1"/>
              <a:t>Other</a:t>
            </a:r>
            <a:r>
              <a:rPr lang="fr-BE" sz="900" dirty="0"/>
              <a:t> </a:t>
            </a:r>
            <a:r>
              <a:rPr lang="fr-BE" sz="900" dirty="0" err="1"/>
              <a:t>regimens</a:t>
            </a:r>
            <a:r>
              <a:rPr lang="fr-BE" sz="900" dirty="0"/>
              <a:t> 94% (16/17).</a:t>
            </a:r>
            <a:endParaRPr lang="ru-RU" sz="900" dirty="0"/>
          </a:p>
          <a:p>
            <a:pPr marL="171450" indent="-171450" fontAlgn="auto">
              <a:spcBef>
                <a:spcPts val="0"/>
              </a:spcBef>
              <a:spcAft>
                <a:spcPts val="0"/>
              </a:spcAft>
              <a:buFont typeface="Arial" panose="020B0604020202020204" pitchFamily="34" charset="0"/>
              <a:buChar char="•"/>
              <a:defRPr/>
            </a:pPr>
            <a:r>
              <a:rPr lang="fr-BE" sz="900" dirty="0"/>
              <a:t>PP SVR rates </a:t>
            </a:r>
            <a:r>
              <a:rPr lang="fr-BE" sz="900" dirty="0" err="1"/>
              <a:t>based</a:t>
            </a:r>
            <a:r>
              <a:rPr lang="fr-BE" sz="900" dirty="0"/>
              <a:t> on </a:t>
            </a:r>
            <a:r>
              <a:rPr lang="fr-BE" sz="900" dirty="0" err="1"/>
              <a:t>previous</a:t>
            </a:r>
            <a:r>
              <a:rPr lang="fr-BE" sz="900" dirty="0"/>
              <a:t> </a:t>
            </a:r>
            <a:r>
              <a:rPr lang="fr-BE" sz="900" dirty="0" err="1"/>
              <a:t>treatment</a:t>
            </a:r>
            <a:r>
              <a:rPr lang="fr-BE" sz="900" dirty="0"/>
              <a:t> </a:t>
            </a:r>
            <a:r>
              <a:rPr lang="fr-BE" sz="900" dirty="0" err="1"/>
              <a:t>history</a:t>
            </a:r>
            <a:r>
              <a:rPr lang="fr-BE" sz="900" dirty="0"/>
              <a:t> are: TN 100% (19/21); TE 99% (163/173); LDV/SOF 99% (88/92); SOF/VEL 95% (19/20); EBR/GRZ+/-RBV 100% (17/17); </a:t>
            </a:r>
            <a:r>
              <a:rPr lang="fr-BE" sz="900" dirty="0" err="1"/>
              <a:t>PrOD</a:t>
            </a:r>
            <a:r>
              <a:rPr lang="fr-BE" sz="900" dirty="0"/>
              <a:t> 100% (10/10); </a:t>
            </a:r>
            <a:r>
              <a:rPr lang="fr-BE" sz="900" dirty="0" err="1"/>
              <a:t>Other</a:t>
            </a:r>
            <a:r>
              <a:rPr lang="fr-BE" sz="900" dirty="0"/>
              <a:t> </a:t>
            </a:r>
            <a:r>
              <a:rPr lang="fr-BE" sz="900" dirty="0" err="1"/>
              <a:t>regimens</a:t>
            </a:r>
            <a:r>
              <a:rPr lang="fr-BE" sz="900" dirty="0"/>
              <a:t> 100% (16/16).</a:t>
            </a:r>
            <a:endParaRPr lang="ru-RU" sz="900" dirty="0"/>
          </a:p>
          <a:p>
            <a:pPr marL="171450" indent="-171450" fontAlgn="auto">
              <a:spcBef>
                <a:spcPts val="0"/>
              </a:spcBef>
              <a:spcAft>
                <a:spcPts val="0"/>
              </a:spcAft>
              <a:buFont typeface="Arial" panose="020B0604020202020204" pitchFamily="34" charset="0"/>
              <a:buChar char="•"/>
              <a:defRPr/>
            </a:pPr>
            <a:r>
              <a:rPr lang="fr-BE" sz="900" dirty="0" err="1"/>
              <a:t>Previous</a:t>
            </a:r>
            <a:r>
              <a:rPr lang="fr-BE" sz="900" dirty="0"/>
              <a:t> </a:t>
            </a:r>
            <a:r>
              <a:rPr lang="fr-BE" sz="900" dirty="0" err="1"/>
              <a:t>treatment</a:t>
            </a:r>
            <a:r>
              <a:rPr lang="fr-BE" sz="900" dirty="0"/>
              <a:t> </a:t>
            </a:r>
            <a:r>
              <a:rPr lang="fr-BE" sz="900" dirty="0" err="1"/>
              <a:t>regimens</a:t>
            </a:r>
            <a:r>
              <a:rPr lang="fr-BE" sz="900" dirty="0"/>
              <a:t>: LDV/SOF +/- RBV 53% (92/173); SOF/VEL +/- RBV 12% (20/173); EBR/GRZ+/-RBV 11% (19/173); </a:t>
            </a:r>
            <a:r>
              <a:rPr lang="fr-BE" sz="900" dirty="0" err="1"/>
              <a:t>PrOD</a:t>
            </a:r>
            <a:r>
              <a:rPr lang="fr-BE" sz="900" dirty="0"/>
              <a:t> 6% (10/173); PEG+RBV 3% (6/173); GLE/PIB 1% (1/173); PEG+RBV+TVR 1% (1/173); </a:t>
            </a:r>
            <a:r>
              <a:rPr lang="fr-BE" sz="900" dirty="0" err="1"/>
              <a:t>Other</a:t>
            </a:r>
            <a:r>
              <a:rPr lang="fr-BE" sz="900" dirty="0"/>
              <a:t> SOF-</a:t>
            </a:r>
            <a:r>
              <a:rPr lang="fr-BE" sz="900" dirty="0" err="1"/>
              <a:t>based</a:t>
            </a:r>
            <a:r>
              <a:rPr lang="fr-BE" sz="900" dirty="0"/>
              <a:t> </a:t>
            </a:r>
            <a:r>
              <a:rPr lang="fr-BE" sz="900" dirty="0" err="1"/>
              <a:t>regimens</a:t>
            </a:r>
            <a:r>
              <a:rPr lang="fr-BE" sz="900" dirty="0"/>
              <a:t> (SOF+RBV; </a:t>
            </a:r>
            <a:r>
              <a:rPr lang="fr-BE" sz="900" dirty="0" err="1"/>
              <a:t>SOF+DCV;SOF+pegIFN+RBV</a:t>
            </a:r>
            <a:r>
              <a:rPr lang="fr-BE" sz="900" dirty="0"/>
              <a:t>) 10% (17/173), not </a:t>
            </a:r>
            <a:r>
              <a:rPr lang="fr-BE" sz="900" dirty="0" err="1"/>
              <a:t>specified</a:t>
            </a:r>
            <a:r>
              <a:rPr lang="fr-BE" sz="900" dirty="0"/>
              <a:t> 3% (6/173).</a:t>
            </a:r>
            <a:endParaRPr lang="ru-RU" sz="900" dirty="0"/>
          </a:p>
          <a:p>
            <a:pPr marL="171450" indent="-171450" fontAlgn="auto">
              <a:spcBef>
                <a:spcPts val="0"/>
              </a:spcBef>
              <a:spcAft>
                <a:spcPts val="0"/>
              </a:spcAft>
              <a:buFont typeface="Arial" panose="020B0604020202020204" pitchFamily="34" charset="0"/>
              <a:buChar char="•"/>
              <a:defRPr/>
            </a:pPr>
            <a:r>
              <a:rPr lang="en-US" sz="900" dirty="0"/>
              <a:t>Discontinued Rate was 4% (8/196): 2 treatment naïve, 6 treatment experienced (Prior Regimens: 1 SOF+RBV, 1 PEG+RBV, 1 EBR/GZR, 1 </a:t>
            </a:r>
            <a:r>
              <a:rPr lang="en-US" sz="900" dirty="0" err="1"/>
              <a:t>PrOD</a:t>
            </a:r>
            <a:r>
              <a:rPr lang="en-US" sz="900" dirty="0"/>
              <a:t>, 2 LDV/SOF); 6 with GT1, 1 with GT3, 1 is mixed; 5 with F0-2, 2 were cirrhotic (F4) and 1 w/o cirrhosis (score unknown)</a:t>
            </a:r>
            <a:endParaRPr lang="ru-RU" sz="900" dirty="0"/>
          </a:p>
          <a:p>
            <a:pPr marL="171450" indent="-171450" fontAlgn="auto">
              <a:spcBef>
                <a:spcPts val="0"/>
              </a:spcBef>
              <a:spcAft>
                <a:spcPts val="0"/>
              </a:spcAft>
              <a:buFont typeface="Arial" panose="020B0604020202020204" pitchFamily="34" charset="0"/>
              <a:buChar char="•"/>
              <a:defRPr/>
            </a:pPr>
            <a:r>
              <a:rPr lang="en-US" sz="900" dirty="0"/>
              <a:t>Limitations: discontinuation reasons not captured sufficiently to identify cause; cause and timing of death are not available.  RAS details not obtained in this population. </a:t>
            </a:r>
            <a:endParaRPr lang="ru-RU" sz="900" dirty="0"/>
          </a:p>
          <a:p>
            <a:pPr fontAlgn="auto">
              <a:spcBef>
                <a:spcPts val="0"/>
              </a:spcBef>
              <a:spcAft>
                <a:spcPts val="0"/>
              </a:spcAft>
              <a:defRPr/>
            </a:pPr>
            <a:r>
              <a:rPr lang="en-US" sz="900" dirty="0"/>
              <a:t> </a:t>
            </a:r>
            <a:endParaRPr lang="ru-RU" sz="900" dirty="0"/>
          </a:p>
          <a:p>
            <a:pPr fontAlgn="auto">
              <a:spcBef>
                <a:spcPts val="0"/>
              </a:spcBef>
              <a:spcAft>
                <a:spcPts val="0"/>
              </a:spcAft>
              <a:defRPr/>
            </a:pPr>
            <a:endParaRPr lang="en-US" sz="900" dirty="0"/>
          </a:p>
          <a:p>
            <a:pPr fontAlgn="auto">
              <a:spcBef>
                <a:spcPts val="0"/>
              </a:spcBef>
              <a:spcAft>
                <a:spcPts val="0"/>
              </a:spcAft>
              <a:defRPr/>
            </a:pPr>
            <a:endParaRPr lang="en-US" sz="900" dirty="0"/>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5E21A292-E332-48B8-BA8B-E0C254FCE5A0}" type="slidenum">
              <a:rPr lang="en-US" altLang="en-US">
                <a:solidFill>
                  <a:srgbClr val="000000"/>
                </a:solidFill>
              </a:rPr>
              <a:pPr/>
              <a:t>20</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619125"/>
            <a:ext cx="5372100" cy="3022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3438671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a:lnSpc>
                <a:spcPct val="80000"/>
              </a:lnSpc>
            </a:pPr>
            <a:r>
              <a:rPr lang="en-US" sz="1000" b="1" dirty="0"/>
              <a:t>TRANSITION:</a:t>
            </a:r>
          </a:p>
          <a:p>
            <a:pPr>
              <a:defRPr/>
            </a:pPr>
            <a:r>
              <a:rPr lang="en-US" sz="1000" dirty="0"/>
              <a:t>This slide presents the data from the German Hepatitis C-Registry (DHC-R) a national multicenter real-world cohort to evaluate the efficacy and tolerability of SOF/VEL/VOX under real world conditions. 110 patients with prior DAA failure were retreated for 12 weeks with SOF/VEL/VOX. </a:t>
            </a:r>
            <a:endParaRPr lang="en-US" altLang="en-US" sz="1000" dirty="0">
              <a:solidFill>
                <a:prstClr val="black"/>
              </a:solidFill>
            </a:endParaRPr>
          </a:p>
          <a:p>
            <a:pPr>
              <a:lnSpc>
                <a:spcPct val="80000"/>
              </a:lnSpc>
            </a:pPr>
            <a:endParaRPr lang="en-US" sz="1000" b="1" dirty="0"/>
          </a:p>
          <a:p>
            <a:pPr>
              <a:lnSpc>
                <a:spcPct val="80000"/>
              </a:lnSpc>
              <a:spcBef>
                <a:spcPct val="0"/>
              </a:spcBef>
              <a:defRPr/>
            </a:pPr>
            <a:r>
              <a:rPr lang="en-US" sz="1000" b="1" dirty="0"/>
              <a:t>MAIN MESSAGE:</a:t>
            </a:r>
          </a:p>
          <a:p>
            <a:pPr marL="210286" indent="-210286" defTabSz="1003638">
              <a:spcBef>
                <a:spcPct val="0"/>
              </a:spcBef>
              <a:buFont typeface="Arial" pitchFamily="34" charset="0"/>
              <a:buChar char="•"/>
              <a:defRPr/>
            </a:pPr>
            <a:r>
              <a:rPr lang="en-US" sz="1000" dirty="0"/>
              <a:t>Retreatment with SOF/VEL/VOX was highly effective and well-tolerated with 100% SVR12 rate in a Per Protocol Analysis</a:t>
            </a:r>
          </a:p>
          <a:p>
            <a:pPr marL="210286" marR="0" indent="-210286" algn="l" defTabSz="1003638" rtl="0" eaLnBrk="1" fontAlgn="auto" latinLnBrk="0" hangingPunct="1">
              <a:lnSpc>
                <a:spcPct val="100000"/>
              </a:lnSpc>
              <a:spcBef>
                <a:spcPct val="0"/>
              </a:spcBef>
              <a:spcAft>
                <a:spcPts val="0"/>
              </a:spcAft>
              <a:buClrTx/>
              <a:buSzTx/>
              <a:buFont typeface="Arial" pitchFamily="34" charset="0"/>
              <a:buChar char="•"/>
              <a:tabLst/>
              <a:defRPr/>
            </a:pPr>
            <a:r>
              <a:rPr lang="en-US" sz="1000" dirty="0">
                <a:solidFill>
                  <a:prstClr val="black"/>
                </a:solidFill>
              </a:rPr>
              <a:t>Most frequent AEs: fatigue (14%), headache (10%), </a:t>
            </a:r>
            <a:br>
              <a:rPr lang="en-US" sz="1000" dirty="0">
                <a:solidFill>
                  <a:prstClr val="black"/>
                </a:solidFill>
              </a:rPr>
            </a:br>
            <a:r>
              <a:rPr lang="en-US" sz="1000" dirty="0">
                <a:solidFill>
                  <a:prstClr val="black"/>
                </a:solidFill>
              </a:rPr>
              <a:t>nausea (9%), diarrhea (9%)</a:t>
            </a:r>
          </a:p>
          <a:p>
            <a:pPr marL="210286" indent="-210286" defTabSz="1003638">
              <a:spcBef>
                <a:spcPct val="0"/>
              </a:spcBef>
              <a:buFont typeface="Arial" pitchFamily="34" charset="0"/>
              <a:buChar char="•"/>
              <a:defRPr/>
            </a:pPr>
            <a:endParaRPr lang="en-US" sz="1000" dirty="0"/>
          </a:p>
          <a:p>
            <a:pPr marL="0" indent="0" defTabSz="1003638">
              <a:spcBef>
                <a:spcPct val="0"/>
              </a:spcBef>
              <a:buFont typeface="Arial" pitchFamily="34" charset="0"/>
              <a:buNone/>
              <a:defRPr/>
            </a:pPr>
            <a:endParaRPr lang="en-US" sz="1000" b="1" dirty="0"/>
          </a:p>
          <a:p>
            <a:pPr>
              <a:spcBef>
                <a:spcPct val="0"/>
              </a:spcBef>
              <a:defRPr/>
            </a:pPr>
            <a:r>
              <a:rPr lang="en-US" sz="1000" b="1" dirty="0"/>
              <a:t>BACKGROUND:</a:t>
            </a:r>
          </a:p>
          <a:p>
            <a:pPr marL="177800" indent="-177800">
              <a:spcBef>
                <a:spcPct val="0"/>
              </a:spcBef>
              <a:buFont typeface="Arial" panose="020B0604020202020204" pitchFamily="34" charset="0"/>
              <a:buChar char="•"/>
              <a:defRPr/>
            </a:pPr>
            <a:r>
              <a:rPr lang="en-US" sz="1000" dirty="0"/>
              <a:t>Patients were infected with HCV GT 1 (65%), 3 (31%) and 4 (5%)</a:t>
            </a:r>
            <a:endParaRPr lang="en-US" sz="1000" b="1" dirty="0"/>
          </a:p>
          <a:p>
            <a:pPr marL="177800" indent="-177800">
              <a:spcBef>
                <a:spcPct val="0"/>
              </a:spcBef>
              <a:buFont typeface="Arial" panose="020B0604020202020204" pitchFamily="34" charset="0"/>
              <a:buChar char="•"/>
              <a:defRPr/>
            </a:pPr>
            <a:r>
              <a:rPr lang="en-US" sz="1000" dirty="0"/>
              <a:t>Four patients received RBV (GT1b, n=2; GT3, n=2) as part of their treatment</a:t>
            </a:r>
          </a:p>
          <a:p>
            <a:pPr marL="210286" indent="-210286" defTabSz="1003638">
              <a:spcBef>
                <a:spcPct val="0"/>
              </a:spcBef>
              <a:buFont typeface="Arial" pitchFamily="34" charset="0"/>
              <a:buChar char="•"/>
              <a:defRPr/>
            </a:pPr>
            <a:r>
              <a:rPr lang="en-US" sz="1000" dirty="0"/>
              <a:t>End-of-treatment </a:t>
            </a:r>
            <a:r>
              <a:rPr lang="en-US" sz="1000" dirty="0" err="1"/>
              <a:t>virological</a:t>
            </a:r>
            <a:r>
              <a:rPr lang="en-US" sz="1000" dirty="0"/>
              <a:t> response was 98,6% (data available for 69 patients)</a:t>
            </a:r>
          </a:p>
          <a:p>
            <a:pPr marL="210286" marR="0" indent="-210286" algn="l" defTabSz="1003638" rtl="0" eaLnBrk="1" fontAlgn="auto" latinLnBrk="0" hangingPunct="1">
              <a:lnSpc>
                <a:spcPct val="100000"/>
              </a:lnSpc>
              <a:spcBef>
                <a:spcPct val="0"/>
              </a:spcBef>
              <a:spcAft>
                <a:spcPts val="0"/>
              </a:spcAft>
              <a:buClrTx/>
              <a:buSzTx/>
              <a:buFont typeface="Arial" pitchFamily="34" charset="0"/>
              <a:buChar char="•"/>
              <a:tabLst/>
              <a:defRPr/>
            </a:pPr>
            <a:r>
              <a:rPr lang="en-GB" sz="1000" dirty="0"/>
              <a:t>1 patient discontinued therapy</a:t>
            </a:r>
            <a:endParaRPr lang="en-US" sz="1000" dirty="0"/>
          </a:p>
          <a:p>
            <a:pPr marL="210286" indent="-210286" defTabSz="1003638">
              <a:spcBef>
                <a:spcPct val="0"/>
              </a:spcBef>
              <a:buFont typeface="Arial" pitchFamily="34" charset="0"/>
              <a:buChar char="•"/>
              <a:defRPr/>
            </a:pPr>
            <a:r>
              <a:rPr lang="en-US" sz="1000" dirty="0"/>
              <a:t>ITT analysis: 74/78 patients reached SVR12 (94.9%) (information from the author: </a:t>
            </a:r>
            <a:r>
              <a:rPr lang="en-US" sz="1000" kern="1200" dirty="0">
                <a:solidFill>
                  <a:schemeClr val="tx1"/>
                </a:solidFill>
                <a:effectLst/>
              </a:rPr>
              <a:t>2 patients are lost to follow up and the other 2 patient results are in the meantime available: They achieved SVR.)</a:t>
            </a:r>
            <a:endParaRPr lang="en-US" sz="1000" dirty="0"/>
          </a:p>
          <a:p>
            <a:pPr marL="210286" marR="0" lvl="0" indent="-210286" algn="l" defTabSz="1003638" rtl="0" eaLnBrk="1" fontAlgn="auto" latinLnBrk="0" hangingPunct="1">
              <a:lnSpc>
                <a:spcPct val="100000"/>
              </a:lnSpc>
              <a:spcBef>
                <a:spcPct val="0"/>
              </a:spcBef>
              <a:spcAft>
                <a:spcPts val="0"/>
              </a:spcAft>
              <a:buClrTx/>
              <a:buSzTx/>
              <a:buFont typeface="Arial" pitchFamily="34" charset="0"/>
              <a:buChar char="•"/>
              <a:tabLst/>
              <a:defRPr/>
            </a:pPr>
            <a:r>
              <a:rPr lang="en-US" sz="1000" dirty="0"/>
              <a:t>Severe AEs in 6 patients (urothelial carcinoma, abdominal hernia, cholecystectomy, acute-on-chronic liver failure, hepatorenal syndrome, variceal bleeding)</a:t>
            </a:r>
          </a:p>
          <a:p>
            <a:pPr marL="210286" indent="-210286" defTabSz="1003638">
              <a:spcBef>
                <a:spcPct val="0"/>
              </a:spcBef>
              <a:buFont typeface="Arial" pitchFamily="34" charset="0"/>
              <a:buChar char="•"/>
              <a:defRPr/>
            </a:pPr>
            <a:endParaRPr lang="en-US" sz="1000" i="1" dirty="0">
              <a:solidFill>
                <a:srgbClr val="FF0000"/>
              </a:solidFill>
            </a:endParaRPr>
          </a:p>
        </p:txBody>
      </p:sp>
      <p:sp>
        <p:nvSpPr>
          <p:cNvPr id="4" name="Slide Number Placeholder 3"/>
          <p:cNvSpPr>
            <a:spLocks noGrp="1"/>
          </p:cNvSpPr>
          <p:nvPr>
            <p:ph type="sldNum" sz="quarter" idx="10"/>
          </p:nvPr>
        </p:nvSpPr>
        <p:spPr/>
        <p:txBody>
          <a:bodyPr/>
          <a:lstStyle/>
          <a:p>
            <a:pPr defTabSz="914175">
              <a:defRPr/>
            </a:pPr>
            <a:fld id="{9F4FBC3A-A12C-40F9-BB8D-BC30C7901396}" type="slidenum">
              <a:rPr lang="en-US" smtClean="0">
                <a:solidFill>
                  <a:prstClr val="black"/>
                </a:solidFill>
              </a:rPr>
              <a:pPr defTabSz="914175">
                <a:defRPr/>
              </a:pPr>
              <a:t>21</a:t>
            </a:fld>
            <a:endParaRPr lang="en-US" dirty="0">
              <a:solidFill>
                <a:prstClr val="black"/>
              </a:solidFill>
            </a:endParaRPr>
          </a:p>
        </p:txBody>
      </p:sp>
    </p:spTree>
    <p:extLst>
      <p:ext uri="{BB962C8B-B14F-4D97-AF65-F5344CB8AC3E}">
        <p14:creationId xmlns:p14="http://schemas.microsoft.com/office/powerpoint/2010/main" val="259108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r>
              <a:rPr lang="it-IT" sz="1000" b="1" dirty="0">
                <a:cs typeface="Calibri" panose="020F0502020204030204" pitchFamily="34" charset="0"/>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cs typeface="Calibri" panose="020F0502020204030204" pitchFamily="34" charset="0"/>
              </a:rPr>
              <a:t>Here</a:t>
            </a:r>
            <a:r>
              <a:rPr lang="en-US" sz="1000" baseline="0" dirty="0">
                <a:cs typeface="Calibri" panose="020F0502020204030204" pitchFamily="34" charset="0"/>
              </a:rPr>
              <a:t> we have an Italian real world study evaluating the effectiveness and safety of SOF/VEL/VOX </a:t>
            </a:r>
            <a:r>
              <a:rPr lang="en-US" sz="1000" b="0" dirty="0">
                <a:cs typeface="Calibri" panose="020F0502020204030204" pitchFamily="34" charset="0"/>
              </a:rPr>
              <a:t>for HCV patients failing a first DAA course.</a:t>
            </a:r>
          </a:p>
          <a:p>
            <a:endParaRPr lang="it-IT" sz="1000" b="0" dirty="0">
              <a:cs typeface="Calibri" panose="020F0502020204030204" pitchFamily="34" charset="0"/>
            </a:endParaRPr>
          </a:p>
          <a:p>
            <a:r>
              <a:rPr lang="it-IT" sz="1000" b="1" dirty="0">
                <a:cs typeface="Calibri" panose="020F0502020204030204" pitchFamily="34" charset="0"/>
              </a:rPr>
              <a:t>MAIN MESSAGE: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cs typeface="Calibri" panose="020F0502020204030204" pitchFamily="34" charset="0"/>
              </a:rPr>
              <a:t>Treatment with SOF/VEL/VOX is an effective and safe retreatment option for HCV patients who failed a prior  DAA regimen, most of them with 1 or multiple RAS at baseline.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altLang="it-IT" sz="1000" b="0" i="0" u="none" strike="noStrike" kern="1200" baseline="0" dirty="0">
                <a:solidFill>
                  <a:schemeClr val="tx1"/>
                </a:solidFill>
                <a:cs typeface="Calibri" panose="020F0502020204030204" pitchFamily="34" charset="0"/>
              </a:rPr>
              <a:t>SVR12 was achieved in 67/71 patients (94%)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sz="1000" dirty="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cs typeface="Calibri" panose="020F0502020204030204" pitchFamily="34" charset="0"/>
              </a:rPr>
              <a:t>BACKGROUND: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a:solidFill>
                  <a:schemeClr val="tx1"/>
                </a:solidFill>
                <a:cs typeface="Calibri" panose="020F0502020204030204" pitchFamily="34" charset="0"/>
              </a:rPr>
              <a:t>In this analysis 179 consecutive patients receiving SOF/VEL/VOX in 27 centers between May-October were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cs typeface="Calibri" panose="020F0502020204030204" pitchFamily="34" charset="0"/>
              </a:rPr>
              <a:t>Most frequent AEs: fatigue (7%), hyperbilirubinemia (6%) and anemia (3%)</a:t>
            </a:r>
            <a:endParaRPr lang="en-US" sz="1000" dirty="0">
              <a:solidFill>
                <a:srgbClr val="000000"/>
              </a:solidFill>
              <a:ea typeface="ＭＳ Ｐゴシック" pitchFamily="34" charset="-128"/>
              <a:cs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000000"/>
                </a:solidFill>
                <a:ea typeface="ＭＳ Ｐゴシック" pitchFamily="34" charset="-128"/>
                <a:cs typeface="Calibri" panose="020F0502020204030204" pitchFamily="34" charset="0"/>
              </a:rPr>
              <a:t>Previous treatments included the following regimens (according to communication with the first author):</a:t>
            </a:r>
            <a:endParaRPr lang="en-AU" sz="1000" dirty="0">
              <a:solidFill>
                <a:srgbClr val="000000"/>
              </a:solidFill>
              <a:ea typeface="ＭＳ Ｐゴシック" pitchFamily="34" charset="-128"/>
              <a:cs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SOF/VEL: 36 (20%)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SOF/LDP: 36 (20%)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3D: 30 (17%)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2D: 5 (3%)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SOF+DAC: 29 (16%)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GRZ/EBR: 23 (13%)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G/P: 10 (6%)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SOF+SMV: 2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NA 8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RBV was added in 22% in treatment schedules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solidFill>
                <a:srgbClr val="000000"/>
              </a:solidFill>
              <a:ea typeface="ＭＳ Ｐゴシック" pitchFamily="34" charset="-128"/>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solidFill>
                  <a:srgbClr val="000000"/>
                </a:solidFill>
                <a:ea typeface="ＭＳ Ｐゴシック" pitchFamily="34" charset="-128"/>
                <a:cs typeface="Calibri" panose="020F0502020204030204" pitchFamily="34" charset="0"/>
              </a:rPr>
              <a:t>Note: </a:t>
            </a:r>
            <a:r>
              <a:rPr lang="en-US" sz="1000" dirty="0">
                <a:solidFill>
                  <a:srgbClr val="000000"/>
                </a:solidFill>
                <a:ea typeface="ＭＳ Ｐゴシック" pitchFamily="34" charset="-128"/>
                <a:cs typeface="Calibri" panose="020F0502020204030204" pitchFamily="34" charset="0"/>
              </a:rPr>
              <a:t>Prior treatment regimen not detailed in the poster, and neither is the RAS profile of treatment failures</a:t>
            </a:r>
            <a:endParaRPr lang="en-AU" sz="1000" dirty="0">
              <a:solidFill>
                <a:srgbClr val="000000"/>
              </a:solidFill>
              <a:ea typeface="ＭＳ Ｐゴシック" pitchFamily="34" charset="-128"/>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16408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0" indent="0">
              <a:spcBef>
                <a:spcPts val="0"/>
              </a:spcBef>
              <a:buNone/>
            </a:pPr>
            <a:r>
              <a:rPr lang="en-GB" sz="1000" b="1" dirty="0"/>
              <a:t>TRANSITION:</a:t>
            </a:r>
            <a:endParaRPr lang="en-US" sz="1000" dirty="0"/>
          </a:p>
          <a:p>
            <a:pPr marL="0" lvl="0" indent="0">
              <a:spcBef>
                <a:spcPts val="0"/>
              </a:spcBef>
              <a:buNone/>
            </a:pPr>
            <a:r>
              <a:rPr lang="en-GB" sz="1000" dirty="0"/>
              <a:t>This slide shows the real world effectiveness and safety of SOF/VEL/VOX ± RBV in patients with cirrhosis who failed prior DAA treatment DAA failure included in the French compassionate use program.</a:t>
            </a:r>
            <a:endParaRPr lang="en-US" sz="1000" dirty="0"/>
          </a:p>
          <a:p>
            <a:pPr marL="0" indent="0">
              <a:spcBef>
                <a:spcPts val="0"/>
              </a:spcBef>
              <a:buNone/>
            </a:pPr>
            <a:endParaRPr lang="en-US" sz="1000" dirty="0"/>
          </a:p>
          <a:p>
            <a:pPr marL="0" indent="0">
              <a:spcBef>
                <a:spcPts val="0"/>
              </a:spcBef>
              <a:buNone/>
            </a:pPr>
            <a:r>
              <a:rPr lang="en-GB" sz="1000" b="1" dirty="0"/>
              <a:t>MAIN MESSAGE:</a:t>
            </a:r>
            <a:endParaRPr lang="en-US"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This real-world cohort shows that SOF/VEL/VOX ± RBV for 12 weeks is an effective and safe treatment option in patients with cirrhosis who failed with DAA combination.</a:t>
            </a:r>
            <a:endParaRPr lang="en-US" sz="1000" dirty="0"/>
          </a:p>
          <a:p>
            <a:pPr marL="171450" lvl="0" indent="-171450">
              <a:spcBef>
                <a:spcPts val="0"/>
              </a:spcBef>
              <a:buFont typeface="Arial" panose="020B0604020202020204" pitchFamily="34" charset="0"/>
              <a:buChar char="•"/>
            </a:pPr>
            <a:r>
              <a:rPr lang="en-GB" sz="1000" dirty="0"/>
              <a:t>The SVR12 rate was 95.5%; with only 2 patients who failed to achieve SVR12, both treated with SOF/VEL/VOX for 12 weeks, 1 with RBV, 1 without RBV. </a:t>
            </a:r>
          </a:p>
          <a:p>
            <a:pPr marL="171450" lvl="0" indent="-171450">
              <a:spcBef>
                <a:spcPts val="0"/>
              </a:spcBef>
              <a:buFont typeface="Arial" panose="020B0604020202020204" pitchFamily="34" charset="0"/>
              <a:buChar char="•"/>
            </a:pPr>
            <a:r>
              <a:rPr lang="en-GB" sz="1000" dirty="0"/>
              <a:t>There were no DAA related serious adverse events detected and no AE led to drug discontinuation</a:t>
            </a:r>
          </a:p>
          <a:p>
            <a:pPr marL="0" lvl="0" indent="0">
              <a:spcBef>
                <a:spcPts val="0"/>
              </a:spcBef>
              <a:buNone/>
            </a:pPr>
            <a:endParaRPr lang="en-GB" sz="1000" dirty="0"/>
          </a:p>
          <a:p>
            <a:pPr marL="0" indent="0">
              <a:spcBef>
                <a:spcPts val="0"/>
              </a:spcBef>
              <a:buNone/>
            </a:pPr>
            <a:r>
              <a:rPr lang="en-GB" sz="1000" b="1" dirty="0"/>
              <a:t>BACKGROUND:</a:t>
            </a:r>
            <a:endParaRPr lang="en-US" sz="1000" dirty="0"/>
          </a:p>
          <a:p>
            <a:pPr marL="171450" lvl="0" indent="-171450">
              <a:spcBef>
                <a:spcPts val="0"/>
              </a:spcBef>
              <a:buFont typeface="Arial" panose="020B0604020202020204" pitchFamily="34" charset="0"/>
              <a:buChar char="•"/>
            </a:pPr>
            <a:r>
              <a:rPr lang="en-US" sz="1000" dirty="0"/>
              <a:t>Patients were chronically infected with HCV</a:t>
            </a:r>
          </a:p>
          <a:p>
            <a:pPr marL="628650" lvl="1" indent="-171450">
              <a:spcBef>
                <a:spcPts val="0"/>
              </a:spcBef>
              <a:buFont typeface="Arial" panose="020B0604020202020204" pitchFamily="34" charset="0"/>
              <a:buChar char="•"/>
            </a:pPr>
            <a:r>
              <a:rPr lang="en-US" sz="1000" dirty="0"/>
              <a:t>Genotype 1 (1a n = 10; 1b n = 3; 1e n = 2)</a:t>
            </a:r>
          </a:p>
          <a:p>
            <a:pPr marL="628650" lvl="1" indent="-171450">
              <a:spcBef>
                <a:spcPts val="0"/>
              </a:spcBef>
              <a:buFont typeface="Arial" panose="020B0604020202020204" pitchFamily="34" charset="0"/>
              <a:buChar char="•"/>
            </a:pPr>
            <a:r>
              <a:rPr lang="en-US" sz="1000" dirty="0"/>
              <a:t>Genotype 2 (n = 4)</a:t>
            </a:r>
          </a:p>
          <a:p>
            <a:pPr marL="628650" lvl="1" indent="-171450">
              <a:spcBef>
                <a:spcPts val="0"/>
              </a:spcBef>
              <a:buFont typeface="Arial" panose="020B0604020202020204" pitchFamily="34" charset="0"/>
              <a:buChar char="•"/>
            </a:pPr>
            <a:r>
              <a:rPr lang="en-US" sz="1000" dirty="0"/>
              <a:t>Genotype 3 (3a n = 17; 3b n = 1)</a:t>
            </a:r>
          </a:p>
          <a:p>
            <a:pPr marL="628650" lvl="1" indent="-171450">
              <a:spcBef>
                <a:spcPts val="0"/>
              </a:spcBef>
              <a:buFont typeface="Arial" panose="020B0604020202020204" pitchFamily="34" charset="0"/>
              <a:buChar char="•"/>
            </a:pPr>
            <a:r>
              <a:rPr lang="en-US" sz="1000" dirty="0"/>
              <a:t>Genotype 4 (n = 8), 5 (n = 1)</a:t>
            </a:r>
          </a:p>
          <a:p>
            <a:pPr marL="171450" lvl="0" indent="-171450">
              <a:spcBef>
                <a:spcPts val="0"/>
              </a:spcBef>
              <a:buFont typeface="Arial" panose="020B0604020202020204" pitchFamily="34" charset="0"/>
              <a:buChar char="•"/>
            </a:pPr>
            <a:r>
              <a:rPr lang="en-US" sz="1000" dirty="0"/>
              <a:t>Child Pugh Scores, n (%):</a:t>
            </a:r>
          </a:p>
          <a:p>
            <a:pPr marL="628650" lvl="1" indent="-171450">
              <a:spcBef>
                <a:spcPts val="0"/>
              </a:spcBef>
              <a:buFont typeface="Arial" panose="020B0604020202020204" pitchFamily="34" charset="0"/>
              <a:buChar char="•"/>
            </a:pPr>
            <a:r>
              <a:rPr lang="en-US" sz="1000" dirty="0"/>
              <a:t>A5; 37 (81)</a:t>
            </a:r>
          </a:p>
          <a:p>
            <a:pPr marL="628650" lvl="1" indent="-171450">
              <a:spcBef>
                <a:spcPts val="0"/>
              </a:spcBef>
              <a:buFont typeface="Arial" panose="020B0604020202020204" pitchFamily="34" charset="0"/>
              <a:buChar char="•"/>
            </a:pPr>
            <a:r>
              <a:rPr lang="en-US" sz="1000" dirty="0"/>
              <a:t>A6; 7 (15)</a:t>
            </a:r>
          </a:p>
          <a:p>
            <a:pPr marL="628650" lvl="1" indent="-171450">
              <a:spcBef>
                <a:spcPts val="0"/>
              </a:spcBef>
              <a:buFont typeface="Arial" panose="020B0604020202020204" pitchFamily="34" charset="0"/>
              <a:buChar char="•"/>
            </a:pPr>
            <a:r>
              <a:rPr lang="en-US" sz="1000" dirty="0"/>
              <a:t>B7/B8; 2 (4%)</a:t>
            </a:r>
          </a:p>
          <a:p>
            <a:pPr marL="171450" lvl="0" indent="-171450">
              <a:spcBef>
                <a:spcPts val="0"/>
              </a:spcBef>
              <a:buFont typeface="Arial" panose="020B0604020202020204" pitchFamily="34" charset="0"/>
              <a:buChar char="•"/>
            </a:pPr>
            <a:r>
              <a:rPr lang="en-US" sz="1000" dirty="0"/>
              <a:t>5 serious adverse events were reported in 4 patients. One liver decompensation (</a:t>
            </a:r>
            <a:r>
              <a:rPr lang="en-US" sz="1000" dirty="0" err="1"/>
              <a:t>ascitis</a:t>
            </a:r>
            <a:r>
              <a:rPr lang="en-US" sz="1000" dirty="0"/>
              <a:t>,</a:t>
            </a:r>
            <a:r>
              <a:rPr lang="en-US" sz="1000" baseline="0" dirty="0"/>
              <a:t> higher bilirubin levels) related to HCC</a:t>
            </a:r>
            <a:r>
              <a:rPr lang="en-US" sz="1000" dirty="0"/>
              <a:t>, and four cases of HCC (2 before treatment initiation, 2 occurring during or after treatment) were reported. </a:t>
            </a:r>
          </a:p>
          <a:p>
            <a:pPr marL="171450" lvl="0" indent="-171450">
              <a:spcBef>
                <a:spcPts val="0"/>
              </a:spcBef>
              <a:buFont typeface="Arial" panose="020B0604020202020204" pitchFamily="34" charset="0"/>
              <a:buChar char="•"/>
            </a:pPr>
            <a:r>
              <a:rPr lang="en-US" sz="1000" dirty="0"/>
              <a:t>The 2 patients that failed SOF/VEL/VOX treatment:</a:t>
            </a:r>
          </a:p>
          <a:p>
            <a:pPr marL="628650" lvl="1" indent="-171450">
              <a:spcBef>
                <a:spcPts val="0"/>
              </a:spcBef>
              <a:buFont typeface="Arial" panose="020B0604020202020204" pitchFamily="34" charset="0"/>
              <a:buChar char="•"/>
            </a:pPr>
            <a:r>
              <a:rPr lang="en-US" sz="1000" dirty="0"/>
              <a:t>Male, 59years, previously treated with SOF+DCV, GT 1a, BL RAS R155K and Y93S, treated with SOF/VEL/VOX 12 weeks</a:t>
            </a:r>
          </a:p>
          <a:p>
            <a:pPr marL="628650" lvl="1" indent="-171450">
              <a:spcBef>
                <a:spcPts val="0"/>
              </a:spcBef>
              <a:buFont typeface="Arial" panose="020B0604020202020204" pitchFamily="34" charset="0"/>
              <a:buChar char="•"/>
            </a:pPr>
            <a:r>
              <a:rPr lang="en-US" sz="1000" dirty="0"/>
              <a:t>Male, 53years, previously treated with SOF+DOC, GT 3a, BL RAS Y93H, treated with SOF/VEL/VOX 12 weeks + RBV</a:t>
            </a:r>
          </a:p>
          <a:p>
            <a:pPr marL="0">
              <a:spcBef>
                <a:spcPts val="0"/>
              </a:spcBef>
            </a:pPr>
            <a:endParaRPr lang="en-US" sz="1000" dirty="0"/>
          </a:p>
          <a:p>
            <a:pPr marL="0" lvl="0" indent="0">
              <a:spcBef>
                <a:spcPts val="0"/>
              </a:spcBef>
              <a:buNone/>
            </a:pPr>
            <a:endParaRPr lang="en-GB" altLang="en-US" sz="1000" dirty="0"/>
          </a:p>
          <a:p>
            <a:endParaRPr lang="en-US" sz="1000" dirty="0"/>
          </a:p>
        </p:txBody>
      </p:sp>
      <p:sp>
        <p:nvSpPr>
          <p:cNvPr id="4" name="Slide Number Placeholder 3"/>
          <p:cNvSpPr>
            <a:spLocks noGrp="1"/>
          </p:cNvSpPr>
          <p:nvPr>
            <p:ph type="sldNum" sz="quarter" idx="10"/>
          </p:nvPr>
        </p:nvSpPr>
        <p:spPr/>
        <p:txBody>
          <a:bodyPr/>
          <a:lstStyle/>
          <a:p>
            <a:pPr defTabSz="914400">
              <a:defRPr/>
            </a:pPr>
            <a:fld id="{9F4FBC3A-A12C-40F9-BB8D-BC30C7901396}" type="slidenum">
              <a:rPr lang="en-US" smtClean="0">
                <a:solidFill>
                  <a:prstClr val="black"/>
                </a:solidFill>
                <a:latin typeface="Calibri"/>
              </a:rPr>
              <a:pPr defTabSz="914400">
                <a:defRPr/>
              </a:pPr>
              <a:t>23</a:t>
            </a:fld>
            <a:endParaRPr lang="en-US" dirty="0">
              <a:solidFill>
                <a:prstClr val="black"/>
              </a:solidFill>
              <a:latin typeface="Calibri"/>
            </a:endParaRPr>
          </a:p>
        </p:txBody>
      </p:sp>
    </p:spTree>
    <p:extLst>
      <p:ext uri="{BB962C8B-B14F-4D97-AF65-F5344CB8AC3E}">
        <p14:creationId xmlns:p14="http://schemas.microsoft.com/office/powerpoint/2010/main" val="1681877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FBC3A-A12C-40F9-BB8D-BC30C7901396}" type="slidenum">
              <a:rPr lang="en-US" smtClean="0"/>
              <a:t>24</a:t>
            </a:fld>
            <a:endParaRPr lang="en-US"/>
          </a:p>
        </p:txBody>
      </p:sp>
    </p:spTree>
    <p:extLst>
      <p:ext uri="{BB962C8B-B14F-4D97-AF65-F5344CB8AC3E}">
        <p14:creationId xmlns:p14="http://schemas.microsoft.com/office/powerpoint/2010/main" val="300874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r>
              <a:rPr lang="en-US" sz="900" b="1" dirty="0"/>
              <a:t>TRANSITION:</a:t>
            </a:r>
            <a:endParaRPr lang="en-US" sz="900" dirty="0"/>
          </a:p>
          <a:p>
            <a:r>
              <a:rPr lang="en-US" sz="900" dirty="0"/>
              <a:t> These are</a:t>
            </a:r>
            <a:r>
              <a:rPr lang="en-US" sz="900" baseline="0" dirty="0"/>
              <a:t> the </a:t>
            </a:r>
            <a:r>
              <a:rPr lang="en-US" sz="900" dirty="0"/>
              <a:t>interim results from a cluster </a:t>
            </a:r>
            <a:r>
              <a:rPr lang="en-US" sz="900" dirty="0" err="1"/>
              <a:t>randomised</a:t>
            </a:r>
            <a:r>
              <a:rPr lang="en-US" sz="900" dirty="0"/>
              <a:t> trial, comparing a community pharmacy ‘test and treat’ pathway versus a conventional HCV pathway</a:t>
            </a:r>
            <a:r>
              <a:rPr lang="en-US" sz="900" baseline="0" dirty="0"/>
              <a:t> of testing in the community pharmacy followed by referral for hospital-based m</a:t>
            </a:r>
            <a:r>
              <a:rPr lang="en-US" sz="900" dirty="0"/>
              <a:t>anagement.</a:t>
            </a:r>
          </a:p>
          <a:p>
            <a:endParaRPr lang="en-US" sz="900" dirty="0"/>
          </a:p>
          <a:p>
            <a:r>
              <a:rPr lang="en-US" sz="900" b="1" dirty="0"/>
              <a:t>MAIN MESSAGE:</a:t>
            </a:r>
          </a:p>
          <a:p>
            <a:pPr marL="171450" indent="-171450">
              <a:buFont typeface="Arial" panose="020B0604020202020204" pitchFamily="34" charset="0"/>
              <a:buChar char="•"/>
            </a:pPr>
            <a:r>
              <a:rPr lang="en-US" sz="900" dirty="0"/>
              <a:t>55</a:t>
            </a:r>
            <a:r>
              <a:rPr lang="en-US" sz="900" baseline="0" dirty="0"/>
              <a:t> </a:t>
            </a:r>
            <a:r>
              <a:rPr lang="en-US" sz="900" dirty="0"/>
              <a:t>community pharmacies participated in the study. </a:t>
            </a:r>
            <a:r>
              <a:rPr lang="en-US" sz="900" baseline="0" dirty="0"/>
              <a:t>Pharmacists at ALL locations were trained on HCV testing and patient management to enable patient education when HCV test offered</a:t>
            </a:r>
          </a:p>
          <a:p>
            <a:pPr marL="171450" indent="-171450">
              <a:buFont typeface="Arial" panose="020B0604020202020204" pitchFamily="34" charset="0"/>
              <a:buChar char="•"/>
            </a:pPr>
            <a:r>
              <a:rPr lang="en-US" sz="900" baseline="0" dirty="0"/>
              <a:t>T</a:t>
            </a:r>
            <a:r>
              <a:rPr lang="en-US" sz="900" dirty="0"/>
              <a:t>his is interim data from 34 pharmacies in </a:t>
            </a:r>
            <a:r>
              <a:rPr lang="en-US" sz="900" dirty="0" err="1"/>
              <a:t>Tayside</a:t>
            </a:r>
            <a:r>
              <a:rPr lang="en-US" sz="900" dirty="0"/>
              <a:t>,</a:t>
            </a:r>
            <a:r>
              <a:rPr lang="en-US" sz="900" baseline="0" dirty="0"/>
              <a:t> with a total pool of 1301 OST recipients attending the pharmacies. </a:t>
            </a:r>
            <a:endParaRPr lang="en-US" sz="900" dirty="0"/>
          </a:p>
          <a:p>
            <a:pPr marL="171450" indent="-171450">
              <a:buFont typeface="Arial" panose="020B0604020202020204" pitchFamily="34" charset="0"/>
              <a:buChar char="•"/>
            </a:pPr>
            <a:r>
              <a:rPr lang="en-US" sz="900" dirty="0"/>
              <a:t>Each community</a:t>
            </a:r>
            <a:r>
              <a:rPr lang="en-US" sz="900" baseline="0" dirty="0"/>
              <a:t> pharmacy was </a:t>
            </a:r>
            <a:r>
              <a:rPr lang="en-US" sz="900" baseline="0" dirty="0" err="1"/>
              <a:t>randomised</a:t>
            </a:r>
            <a:r>
              <a:rPr lang="en-US" sz="900" baseline="0" dirty="0"/>
              <a:t> to either “test &amp; treat within the pharmacy” or “test and refer pathway”. When offering a HCV test to an OST client the pharmacist explained the relevant patient pathway they would follow should they be tested positive (pathway based upon the arm to which their pharmacy had been </a:t>
            </a:r>
            <a:r>
              <a:rPr lang="en-US" sz="900" baseline="0" dirty="0" err="1"/>
              <a:t>randomised</a:t>
            </a:r>
            <a:r>
              <a:rPr lang="en-US" sz="900" baseline="0" dirty="0"/>
              <a:t>). </a:t>
            </a:r>
            <a:r>
              <a:rPr lang="en-US" sz="900" dirty="0"/>
              <a:t>More patients in the Pharmacy-led arm accepted</a:t>
            </a:r>
            <a:r>
              <a:rPr lang="en-US" sz="900" baseline="0" dirty="0"/>
              <a:t> offer of DBST (40% vs 21%)</a:t>
            </a:r>
          </a:p>
          <a:p>
            <a:pPr marL="171450" indent="-171450">
              <a:buFont typeface="Arial" panose="020B0604020202020204" pitchFamily="34" charset="0"/>
              <a:buChar char="•"/>
            </a:pPr>
            <a:r>
              <a:rPr lang="en-US" sz="900" dirty="0"/>
              <a:t>Patients had to be consented</a:t>
            </a:r>
            <a:r>
              <a:rPr lang="en-US" sz="900" baseline="0" dirty="0"/>
              <a:t> if testing positive, due to this being a study (not required in normal practice). </a:t>
            </a:r>
            <a:r>
              <a:rPr lang="en-US" sz="900" dirty="0"/>
              <a:t>From consented HCV positive participants, more patients</a:t>
            </a:r>
            <a:r>
              <a:rPr lang="en-US" sz="900" baseline="0" dirty="0"/>
              <a:t> initiated DAAs in Pharmacy-led arm (93/152= 61%), vs C</a:t>
            </a:r>
            <a:r>
              <a:rPr lang="en-US" sz="900" dirty="0"/>
              <a:t>onventional arm</a:t>
            </a:r>
            <a:r>
              <a:rPr lang="en-US" sz="900" baseline="0" dirty="0"/>
              <a:t> (45/99= 45%) (</a:t>
            </a:r>
            <a:r>
              <a:rPr lang="en-US" sz="900" dirty="0"/>
              <a:t>p&lt;0.01)</a:t>
            </a:r>
          </a:p>
          <a:p>
            <a:pPr marL="171450" indent="-171450">
              <a:buFont typeface="Arial" panose="020B0604020202020204" pitchFamily="34" charset="0"/>
              <a:buChar char="•"/>
            </a:pPr>
            <a:r>
              <a:rPr lang="en-US" sz="900" dirty="0"/>
              <a:t>On ITT analysis,</a:t>
            </a:r>
            <a:r>
              <a:rPr lang="en-US" sz="900" baseline="0" dirty="0"/>
              <a:t> a</a:t>
            </a:r>
            <a:r>
              <a:rPr lang="en-US" sz="900" dirty="0"/>
              <a:t> higher percentage</a:t>
            </a:r>
            <a:r>
              <a:rPr lang="en-US" sz="900" baseline="0" dirty="0"/>
              <a:t> of patients achieved SVR12 in the Pharmacy-led vs Conventional arm (84% vs 78%) (p&lt;0.01)</a:t>
            </a:r>
            <a:endParaRPr lang="en-US" sz="900" dirty="0"/>
          </a:p>
          <a:p>
            <a:pPr marL="171450" indent="-171450">
              <a:buFont typeface="Arial" panose="020B0604020202020204" pitchFamily="34" charset="0"/>
              <a:buChar char="•"/>
            </a:pPr>
            <a:r>
              <a:rPr lang="en-US" sz="900" dirty="0"/>
              <a:t>Simplification of the HCV patient pathway through testing and treating in the community pharmacy setting increased HCV testing,</a:t>
            </a:r>
            <a:r>
              <a:rPr lang="en-US" sz="900" baseline="0" dirty="0"/>
              <a:t> </a:t>
            </a:r>
            <a:r>
              <a:rPr lang="en-US" sz="900" dirty="0"/>
              <a:t>initiation of treatment</a:t>
            </a:r>
            <a:r>
              <a:rPr lang="en-US" sz="900" baseline="0" dirty="0"/>
              <a:t> and</a:t>
            </a:r>
            <a:r>
              <a:rPr lang="en-US" sz="900" dirty="0"/>
              <a:t> achieved higher</a:t>
            </a:r>
            <a:r>
              <a:rPr lang="en-US" sz="900" baseline="0" dirty="0"/>
              <a:t> rates of SVR12, in this OST population</a:t>
            </a:r>
            <a:endParaRPr lang="en-US" sz="900" dirty="0"/>
          </a:p>
          <a:p>
            <a:pPr marL="0" indent="0">
              <a:buFontTx/>
              <a:buNone/>
            </a:pPr>
            <a:endParaRPr lang="en-US" sz="900" dirty="0"/>
          </a:p>
          <a:p>
            <a:pPr marL="0" indent="0">
              <a:buFontTx/>
              <a:buNone/>
            </a:pPr>
            <a:r>
              <a:rPr lang="en-US" sz="900" b="1" dirty="0"/>
              <a:t>BACKGROUND:</a:t>
            </a:r>
          </a:p>
          <a:p>
            <a:pPr marL="171450" indent="-171450">
              <a:buFont typeface="Arial" panose="020B0604020202020204" pitchFamily="34" charset="0"/>
              <a:buChar char="•"/>
            </a:pPr>
            <a:r>
              <a:rPr lang="en-US" sz="900" baseline="0" dirty="0"/>
              <a:t>DBST was used to perform HCV testing at all pharmacies recruited to the study</a:t>
            </a:r>
          </a:p>
          <a:p>
            <a:pPr marL="171450" indent="-171450">
              <a:buFont typeface="Arial" panose="020B0604020202020204" pitchFamily="34" charset="0"/>
              <a:buChar char="•"/>
            </a:pPr>
            <a:r>
              <a:rPr lang="en-US" sz="900" baseline="0" dirty="0"/>
              <a:t>The DBST and “how to educate patients” training provided to all the community pharmacists increased testing in both pathways above that seen historically – thus the “conventional” pathway has also been </a:t>
            </a:r>
            <a:r>
              <a:rPr lang="en-US" sz="900" baseline="0" dirty="0" err="1"/>
              <a:t>optimised</a:t>
            </a:r>
            <a:r>
              <a:rPr lang="en-US" sz="900" baseline="0" dirty="0"/>
              <a:t> somewhat</a:t>
            </a:r>
          </a:p>
          <a:p>
            <a:pPr marL="171450" indent="-171450">
              <a:buFont typeface="Arial" panose="020B0604020202020204" pitchFamily="34" charset="0"/>
              <a:buChar char="•"/>
            </a:pPr>
            <a:r>
              <a:rPr lang="en-US" sz="900" baseline="0" dirty="0"/>
              <a:t>Patients were recruited if they had a known historic HCV PCR positive test OR a new HCV diagnosis from testing at the pharmacy. </a:t>
            </a:r>
          </a:p>
          <a:p>
            <a:pPr marL="171450" indent="-171450">
              <a:buFont typeface="Arial" panose="020B0604020202020204" pitchFamily="34" charset="0"/>
              <a:buChar char="•"/>
            </a:pPr>
            <a:r>
              <a:rPr lang="en-US" sz="900" baseline="0" dirty="0"/>
              <a:t>For conventional care, pharmacists referred participants to a specialist </a:t>
            </a:r>
            <a:r>
              <a:rPr lang="en-US" sz="900" baseline="0" dirty="0" err="1"/>
              <a:t>centre</a:t>
            </a:r>
            <a:r>
              <a:rPr lang="en-US" sz="900" baseline="0" dirty="0"/>
              <a:t> for treatment if they tested positive. </a:t>
            </a:r>
          </a:p>
          <a:p>
            <a:pPr marL="171450" indent="-171450">
              <a:buFont typeface="Arial" panose="020B0604020202020204" pitchFamily="34" charset="0"/>
              <a:buChar char="•"/>
            </a:pPr>
            <a:r>
              <a:rPr lang="en-US" sz="900" baseline="0" dirty="0"/>
              <a:t>In the pharmacy-led arm, patients underwent one set of conventional blood tests (FIB-4), with the bloods taken either by a community nurse who attended the pharmacy periodically, or at a local community blood-draw (phlebotomy) service</a:t>
            </a:r>
          </a:p>
          <a:p>
            <a:pPr marL="171450" indent="-171450">
              <a:buFont typeface="Arial" panose="020B0604020202020204" pitchFamily="34" charset="0"/>
              <a:buChar char="•"/>
            </a:pPr>
            <a:r>
              <a:rPr lang="en-US" sz="900" baseline="0" dirty="0"/>
              <a:t>Based on test results and patient history, pharmacists assessed participants for treatment with Direct Acting Antivirals (DAAs) using a standard protocol, with drug prescribing by pharmacist prescribers as daily modified directly observed therapy (DOT) within the pharmacy.</a:t>
            </a:r>
          </a:p>
          <a:p>
            <a:pPr marL="171450" indent="-171450">
              <a:buFont typeface="Arial" panose="020B0604020202020204" pitchFamily="34" charset="0"/>
              <a:buChar char="•"/>
            </a:pPr>
            <a:r>
              <a:rPr lang="en-US" sz="900" baseline="0" dirty="0" err="1"/>
              <a:t>ledipasvir</a:t>
            </a:r>
            <a:r>
              <a:rPr lang="en-US" sz="900" baseline="0" dirty="0"/>
              <a:t> / </a:t>
            </a:r>
            <a:r>
              <a:rPr lang="en-US" sz="900" baseline="0" dirty="0" err="1"/>
              <a:t>sofosbuvir</a:t>
            </a:r>
            <a:r>
              <a:rPr lang="en-US" sz="900" baseline="0" dirty="0"/>
              <a:t> was used for GT1 HCV infection and </a:t>
            </a:r>
            <a:r>
              <a:rPr lang="en-US" sz="900" baseline="0" dirty="0" err="1"/>
              <a:t>daclatasvir+sofosbuvir</a:t>
            </a:r>
            <a:r>
              <a:rPr lang="en-US" sz="900" baseline="0" dirty="0"/>
              <a:t> to treat genotype 3 infection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Calibri" pitchFamily="34" charset="0"/>
              </a:rPr>
              <a:t>In the conventional arm, 2 participants failed at SVR12, 2 withdrew voluntarily and 7 were lost-to follow-up. In the pharmacy-led arm, 3 participants failed SVR12, 1 withdrew voluntarily, and 4 were lost-to-follow-up: 2 died prior to SVR12.</a:t>
            </a:r>
            <a:endParaRPr lang="en-AU" altLang="en-US" sz="900" baseline="30000" dirty="0">
              <a:solidFill>
                <a:srgbClr val="464646"/>
              </a:solidFill>
              <a:latin typeface="Calibri" pitchFamily="34" charset="0"/>
              <a:ea typeface="Calibri" charset="0"/>
              <a:cs typeface="Calibri" charset="0"/>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t>25</a:t>
            </a:fld>
            <a:endParaRPr lang="en-US"/>
          </a:p>
        </p:txBody>
      </p:sp>
    </p:spTree>
    <p:extLst>
      <p:ext uri="{BB962C8B-B14F-4D97-AF65-F5344CB8AC3E}">
        <p14:creationId xmlns:p14="http://schemas.microsoft.com/office/powerpoint/2010/main" val="588783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eaLnBrk="1" hangingPunct="1">
              <a:lnSpc>
                <a:spcPct val="80000"/>
              </a:lnSpc>
            </a:pPr>
            <a:r>
              <a:rPr lang="en-US" sz="900" b="1" dirty="0"/>
              <a:t>TRANSITION:</a:t>
            </a:r>
          </a:p>
          <a:p>
            <a:pPr marL="171450" lvl="1" indent="-171450" eaLnBrk="1" hangingPunct="1">
              <a:lnSpc>
                <a:spcPct val="80000"/>
              </a:lnSpc>
              <a:buFont typeface="Arial" panose="020B0604020202020204" pitchFamily="34" charset="0"/>
              <a:buChar char="•"/>
            </a:pPr>
            <a:r>
              <a:rPr lang="en-US" sz="900" kern="1200" dirty="0">
                <a:solidFill>
                  <a:schemeClr val="tx1"/>
                </a:solidFill>
                <a:effectLst/>
              </a:rPr>
              <a:t>This slide shows the results of a community-based outreach model with screening, testing, clinical evaluation and treatment on the same day in a village from northern Egypt. </a:t>
            </a:r>
            <a:endParaRPr lang="en-US" sz="900" b="1" dirty="0"/>
          </a:p>
          <a:p>
            <a:pPr marL="0" lvl="1" eaLnBrk="1" hangingPunct="1">
              <a:lnSpc>
                <a:spcPct val="80000"/>
              </a:lnSpc>
            </a:pPr>
            <a:r>
              <a:rPr kumimoji="0" lang="en-US" sz="900" b="1" i="0" u="none" strike="noStrike" kern="1200" cap="none" spc="0" normalizeH="0" baseline="0" noProof="0" dirty="0">
                <a:ln>
                  <a:noFill/>
                </a:ln>
                <a:solidFill>
                  <a:prstClr val="black"/>
                </a:solidFill>
                <a:effectLst/>
                <a:uLnTx/>
                <a:uFillTx/>
              </a:rPr>
              <a:t>MAIN</a:t>
            </a:r>
            <a:r>
              <a:rPr kumimoji="0" lang="en-US" sz="900" b="1" i="0" u="none" strike="noStrike" kern="1200" cap="none" spc="0" normalizeH="0" noProof="0" dirty="0">
                <a:ln>
                  <a:noFill/>
                </a:ln>
                <a:solidFill>
                  <a:prstClr val="black"/>
                </a:solidFill>
                <a:effectLst/>
                <a:uLnTx/>
                <a:uFillTx/>
              </a:rPr>
              <a:t> MESSAGE:</a:t>
            </a:r>
            <a:endParaRPr kumimoji="0" lang="en-US" sz="900" b="1"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dirty="0"/>
              <a:t>This pilot study has shown that it is feasible to have a complete linkage to care on the same day.</a:t>
            </a:r>
          </a:p>
          <a:p>
            <a:pPr marL="171450" indent="-171450">
              <a:lnSpc>
                <a:spcPct val="80000"/>
              </a:lnSpc>
              <a:spcBef>
                <a:spcPts val="800"/>
              </a:spcBef>
              <a:buClr>
                <a:srgbClr val="E2E2E2">
                  <a:lumMod val="75000"/>
                </a:srgbClr>
              </a:buClr>
              <a:buSzPct val="90000"/>
              <a:buFont typeface="Arial" panose="020B0604020202020204" pitchFamily="34" charset="0"/>
              <a:buChar char="•"/>
              <a:defRPr/>
            </a:pPr>
            <a:r>
              <a:rPr lang="en-US" sz="900" dirty="0"/>
              <a:t>A 21-staff multidisciplinary team (including 3 physicians, 2 radiologists, 2 </a:t>
            </a:r>
            <a:r>
              <a:rPr lang="en-US" sz="900" dirty="0" err="1"/>
              <a:t>fibroscan</a:t>
            </a:r>
            <a:r>
              <a:rPr lang="en-US" sz="900" dirty="0"/>
              <a:t> operators, 1 pharmacist, 4 lab specialists , 7nurses and 2 data entry personnel) arrived to the village early in the morning to start the study. The Test &amp; Treat day was preceded by an awareness raising campaign one week earlier. </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dirty="0"/>
              <a:t>Of the 475 individuals screened through HCV antibody rapid detection test (RDT), 125 (26%) were HCV Ab positive (test took 20 minutes; among the 69 were previously treated), 56 had HCV PCR done, 43/56 patients were positive for HCV RNA using </a:t>
            </a:r>
            <a:r>
              <a:rPr lang="en-US" sz="900" dirty="0" err="1"/>
              <a:t>fingerstick</a:t>
            </a:r>
            <a:r>
              <a:rPr lang="en-US" sz="900" dirty="0"/>
              <a:t> </a:t>
            </a:r>
            <a:r>
              <a:rPr lang="en-US" sz="900" dirty="0" err="1"/>
              <a:t>GeneXpert</a:t>
            </a:r>
            <a:r>
              <a:rPr lang="en-US" sz="900" dirty="0"/>
              <a:t> (an FDA and WHO </a:t>
            </a:r>
            <a:r>
              <a:rPr lang="en-US" sz="900" kern="1200" dirty="0">
                <a:solidFill>
                  <a:schemeClr val="tx1"/>
                </a:solidFill>
                <a:effectLst/>
              </a:rPr>
              <a:t>pre-qualified instrument for measurement of HCV Viral load – 1 hour turn around)</a:t>
            </a:r>
            <a:r>
              <a:rPr lang="en-US" sz="900" dirty="0"/>
              <a:t>.</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dirty="0"/>
              <a:t>40 patients received treatment in the point of care, 3 hours after screening. 3 patients were excluded for treatment (1 pregnant women; 2 had hepatic focal lesions/HCC).</a:t>
            </a:r>
            <a:endParaRPr lang="pt-PT" sz="900" kern="1200" dirty="0">
              <a:solidFill>
                <a:schemeClr val="tx1"/>
              </a:solidFill>
              <a:effectLst/>
            </a:endParaRP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dirty="0"/>
              <a:t>A “Test &amp; Treat” in the same day approach is aligned with SOF/VEL differentiation through simplification.</a:t>
            </a:r>
          </a:p>
          <a:p>
            <a:pPr marR="0" lvl="0" algn="l" defTabSz="914400" rtl="0" eaLnBrk="1" fontAlgn="auto" latinLnBrk="0" hangingPunct="1">
              <a:lnSpc>
                <a:spcPct val="80000"/>
              </a:lnSpc>
              <a:spcBef>
                <a:spcPts val="800"/>
              </a:spcBef>
              <a:spcAft>
                <a:spcPts val="0"/>
              </a:spcAft>
              <a:buClr>
                <a:srgbClr val="E2E2E2">
                  <a:lumMod val="75000"/>
                </a:srgbClr>
              </a:buClr>
              <a:buSzPct val="90000"/>
              <a:tabLst/>
              <a:defRPr/>
            </a:pPr>
            <a:r>
              <a:rPr lang="en-US" sz="900" b="1" dirty="0"/>
              <a:t>BACKGROUND:</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b="1" i="0" dirty="0"/>
              <a:t>-</a:t>
            </a:r>
            <a:r>
              <a:rPr lang="en-US" sz="900" b="0" i="0" dirty="0"/>
              <a:t>Expanding access to testing and treatment</a:t>
            </a:r>
            <a:r>
              <a:rPr lang="en-US" sz="900" b="0" i="0" baseline="0" dirty="0"/>
              <a:t> will be a critical step in meeting WHO elimination goals by 2030. Simplification of care pathways and decentralization of testing and treatment are strategies to support expanded access to care</a:t>
            </a:r>
            <a:endParaRPr lang="en-US" sz="900" b="0" i="0" dirty="0"/>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kern="1200" dirty="0">
                <a:solidFill>
                  <a:schemeClr val="tx1"/>
                </a:solidFill>
                <a:effectLst/>
              </a:rPr>
              <a:t>A community-based outreach model (Educate, Test and Treat) was firstly implemented in an Egyptian village ( Lancet </a:t>
            </a:r>
            <a:r>
              <a:rPr lang="en-US" sz="900" kern="1200" dirty="0" err="1">
                <a:solidFill>
                  <a:schemeClr val="tx1"/>
                </a:solidFill>
                <a:effectLst/>
              </a:rPr>
              <a:t>Gastroenterol</a:t>
            </a:r>
            <a:r>
              <a:rPr lang="en-US" sz="900" kern="1200" dirty="0">
                <a:solidFill>
                  <a:schemeClr val="tx1"/>
                </a:solidFill>
                <a:effectLst/>
              </a:rPr>
              <a:t> </a:t>
            </a:r>
            <a:r>
              <a:rPr lang="en-US" sz="900" kern="1200" dirty="0" err="1">
                <a:solidFill>
                  <a:schemeClr val="tx1"/>
                </a:solidFill>
                <a:effectLst/>
              </a:rPr>
              <a:t>Hepatol</a:t>
            </a:r>
            <a:r>
              <a:rPr lang="en-US" sz="900" kern="1200" dirty="0">
                <a:solidFill>
                  <a:schemeClr val="tx1"/>
                </a:solidFill>
                <a:effectLst/>
              </a:rPr>
              <a:t>, 2018) and afterwards it was extended to a total of 73 villages across 7 </a:t>
            </a:r>
            <a:r>
              <a:rPr lang="en-US" sz="900" kern="1200" dirty="0" err="1">
                <a:solidFill>
                  <a:schemeClr val="tx1"/>
                </a:solidFill>
                <a:effectLst/>
              </a:rPr>
              <a:t>governates</a:t>
            </a:r>
            <a:r>
              <a:rPr lang="en-US" sz="900" kern="1200" dirty="0">
                <a:solidFill>
                  <a:schemeClr val="tx1"/>
                </a:solidFill>
                <a:effectLst/>
              </a:rPr>
              <a:t> in Egypt. With this model the median time from testing to treatment was 2.1 weeks.</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kern="1200" dirty="0">
                <a:solidFill>
                  <a:schemeClr val="tx1"/>
                </a:solidFill>
                <a:effectLst/>
              </a:rPr>
              <a:t>This pilot study was conducted on 7th October 2018 at </a:t>
            </a:r>
            <a:r>
              <a:rPr lang="en-US" sz="900" kern="1200" dirty="0" err="1">
                <a:solidFill>
                  <a:schemeClr val="tx1"/>
                </a:solidFill>
                <a:effectLst/>
              </a:rPr>
              <a:t>Beeden</a:t>
            </a:r>
            <a:r>
              <a:rPr lang="en-US" sz="900" kern="1200" dirty="0">
                <a:solidFill>
                  <a:schemeClr val="tx1"/>
                </a:solidFill>
                <a:effectLst/>
              </a:rPr>
              <a:t> village, Tanah district, </a:t>
            </a:r>
            <a:r>
              <a:rPr lang="en-US" sz="900" kern="1200" dirty="0" err="1">
                <a:solidFill>
                  <a:schemeClr val="tx1"/>
                </a:solidFill>
                <a:effectLst/>
              </a:rPr>
              <a:t>Dakahlia</a:t>
            </a:r>
            <a:r>
              <a:rPr lang="en-US" sz="900" kern="1200" dirty="0">
                <a:solidFill>
                  <a:schemeClr val="tx1"/>
                </a:solidFill>
                <a:effectLst/>
              </a:rPr>
              <a:t>, in northern Egypt and aimed to a “test, evaluate and treat” approach on the same day.</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kern="1200" dirty="0">
                <a:solidFill>
                  <a:schemeClr val="tx1"/>
                </a:solidFill>
                <a:effectLst/>
              </a:rPr>
              <a:t>Key portable laboratory instruments were transferred from the Egyptian liver research institute and hospital (ELRIAH) to the village, and calibrated the day prior to screening: This included: </a:t>
            </a:r>
            <a:r>
              <a:rPr lang="en-US" sz="900" kern="1200" dirty="0" err="1">
                <a:solidFill>
                  <a:schemeClr val="tx1"/>
                </a:solidFill>
                <a:effectLst/>
              </a:rPr>
              <a:t>GeneXpert</a:t>
            </a:r>
            <a:r>
              <a:rPr lang="en-US" sz="900" kern="1200" dirty="0">
                <a:solidFill>
                  <a:schemeClr val="tx1"/>
                </a:solidFill>
                <a:effectLst/>
              </a:rPr>
              <a:t> IV for HCV RNA; </a:t>
            </a:r>
            <a:r>
              <a:rPr lang="en-US" sz="900" kern="1200" dirty="0" err="1">
                <a:solidFill>
                  <a:schemeClr val="tx1"/>
                </a:solidFill>
                <a:effectLst/>
              </a:rPr>
              <a:t>Mindray</a:t>
            </a:r>
            <a:r>
              <a:rPr lang="en-US" sz="900" kern="1200" dirty="0">
                <a:solidFill>
                  <a:schemeClr val="tx1"/>
                </a:solidFill>
                <a:effectLst/>
              </a:rPr>
              <a:t> BA-88A chemistry analyzer; </a:t>
            </a:r>
            <a:r>
              <a:rPr lang="en-US" sz="900" kern="1200" dirty="0" err="1">
                <a:solidFill>
                  <a:schemeClr val="tx1"/>
                </a:solidFill>
                <a:effectLst/>
              </a:rPr>
              <a:t>FibroScan</a:t>
            </a:r>
            <a:r>
              <a:rPr lang="en-US" sz="900" kern="1200" dirty="0">
                <a:solidFill>
                  <a:schemeClr val="tx1"/>
                </a:solidFill>
                <a:effectLst/>
              </a:rPr>
              <a:t> </a:t>
            </a:r>
            <a:r>
              <a:rPr lang="en-US" sz="900" kern="1200" dirty="0" err="1">
                <a:solidFill>
                  <a:schemeClr val="tx1"/>
                </a:solidFill>
                <a:effectLst/>
              </a:rPr>
              <a:t>Echosens</a:t>
            </a:r>
            <a:r>
              <a:rPr lang="en-US" sz="900" kern="1200" dirty="0">
                <a:solidFill>
                  <a:schemeClr val="tx1"/>
                </a:solidFill>
                <a:effectLst/>
              </a:rPr>
              <a:t> Mini System and routine abdominal ultrasound Siemens </a:t>
            </a:r>
            <a:r>
              <a:rPr lang="en-US" sz="900" kern="1200" dirty="0" err="1">
                <a:solidFill>
                  <a:schemeClr val="tx1"/>
                </a:solidFill>
                <a:effectLst/>
              </a:rPr>
              <a:t>Acuson</a:t>
            </a:r>
            <a:r>
              <a:rPr lang="en-US" sz="900" kern="1200" dirty="0">
                <a:solidFill>
                  <a:schemeClr val="tx1"/>
                </a:solidFill>
                <a:effectLst/>
              </a:rPr>
              <a:t> P300.  </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kern="1200" dirty="0">
                <a:solidFill>
                  <a:schemeClr val="tx1"/>
                </a:solidFill>
                <a:effectLst/>
              </a:rPr>
              <a:t>Key success factors mentioned by the author: 1) previous awareness for community; 2) commitment and collaboration within HCPs and people from the villages; 3) innovative approach: use of several point of care tools across the cascade of assessment (including portable viral load instruments, </a:t>
            </a:r>
            <a:r>
              <a:rPr lang="en-US" sz="900" kern="1200" dirty="0" err="1">
                <a:solidFill>
                  <a:schemeClr val="tx1"/>
                </a:solidFill>
                <a:effectLst/>
              </a:rPr>
              <a:t>fibroscan</a:t>
            </a:r>
            <a:r>
              <a:rPr lang="en-US" sz="900" kern="1200" dirty="0">
                <a:solidFill>
                  <a:schemeClr val="tx1"/>
                </a:solidFill>
                <a:effectLst/>
              </a:rPr>
              <a:t>/ultrasound and DAA drugs).</a:t>
            </a:r>
          </a:p>
          <a:p>
            <a:pPr marL="171450" marR="0" lvl="0" indent="-171450" algn="l" defTabSz="914400" rtl="0" eaLnBrk="1" fontAlgn="auto" latinLnBrk="0" hangingPunct="1">
              <a:lnSpc>
                <a:spcPct val="80000"/>
              </a:lnSpc>
              <a:spcBef>
                <a:spcPts val="800"/>
              </a:spcBef>
              <a:spcAft>
                <a:spcPts val="0"/>
              </a:spcAft>
              <a:buClr>
                <a:srgbClr val="E2E2E2">
                  <a:lumMod val="75000"/>
                </a:srgbClr>
              </a:buClr>
              <a:buSzPct val="90000"/>
              <a:buFont typeface="Arial" panose="020B0604020202020204" pitchFamily="34" charset="0"/>
              <a:buChar char="•"/>
              <a:tabLst/>
              <a:defRPr/>
            </a:pPr>
            <a:r>
              <a:rPr lang="en-US" sz="900" kern="1200" dirty="0">
                <a:solidFill>
                  <a:schemeClr val="tx1"/>
                </a:solidFill>
                <a:effectLst/>
              </a:rPr>
              <a:t>Please note that the time plan on the graph is based on abstract, verbal presentation and the presenters slide deck, there were some discrepancies but overall the time frame for a HCV work up to treatment</a:t>
            </a:r>
            <a:r>
              <a:rPr lang="en-US" sz="900" kern="1200" baseline="0" dirty="0">
                <a:solidFill>
                  <a:schemeClr val="tx1"/>
                </a:solidFill>
                <a:effectLst/>
              </a:rPr>
              <a:t> initiation </a:t>
            </a:r>
            <a:r>
              <a:rPr lang="en-US" sz="900" kern="1200" dirty="0">
                <a:solidFill>
                  <a:schemeClr val="tx1"/>
                </a:solidFill>
                <a:effectLst/>
              </a:rPr>
              <a:t>was 3 hours. (FYI- HBV screening and treatment was</a:t>
            </a:r>
            <a:r>
              <a:rPr lang="en-US" sz="900" kern="1200" baseline="0" dirty="0">
                <a:solidFill>
                  <a:schemeClr val="tx1"/>
                </a:solidFill>
                <a:effectLst/>
              </a:rPr>
              <a:t> conducted in tandem, screening &gt;&gt;&gt; treatment for HBV was 4 hours)</a:t>
            </a:r>
            <a:endParaRPr lang="en-US" sz="900" dirty="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t>26</a:t>
            </a:fld>
            <a:endParaRPr lang="en-US"/>
          </a:p>
        </p:txBody>
      </p:sp>
    </p:spTree>
    <p:extLst>
      <p:ext uri="{BB962C8B-B14F-4D97-AF65-F5344CB8AC3E}">
        <p14:creationId xmlns:p14="http://schemas.microsoft.com/office/powerpoint/2010/main" val="419637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eaLnBrk="1" hangingPunct="1">
              <a:lnSpc>
                <a:spcPct val="80000"/>
              </a:lnSpc>
            </a:pPr>
            <a:r>
              <a:rPr lang="en-US" sz="900" b="1" dirty="0"/>
              <a:t>TRANSITION:</a:t>
            </a:r>
          </a:p>
          <a:p>
            <a:pPr marL="285750" indent="-285750" eaLnBrk="1" hangingPunct="1">
              <a:lnSpc>
                <a:spcPct val="80000"/>
              </a:lnSpc>
              <a:buFont typeface="Arial" panose="020B0604020202020204" pitchFamily="34" charset="0"/>
              <a:buChar char="•"/>
            </a:pPr>
            <a:r>
              <a:rPr lang="en-US" altLang="en-US" sz="900" dirty="0"/>
              <a:t>This study examines the</a:t>
            </a:r>
            <a:r>
              <a:rPr lang="en-US" altLang="en-US" sz="900" baseline="0" dirty="0"/>
              <a:t> ability to use HCV RNA point of care testing (POCT) in a outreach mobile van to improve linkage to care in vulnerable populations in France showing results from March to December 2018.</a:t>
            </a:r>
            <a:endParaRPr lang="en-US" altLang="en-US" sz="900" dirty="0"/>
          </a:p>
          <a:p>
            <a:pPr eaLnBrk="1" hangingPunct="1">
              <a:lnSpc>
                <a:spcPct val="80000"/>
              </a:lnSpc>
            </a:pPr>
            <a:r>
              <a:rPr lang="en-US" sz="900" b="1" dirty="0"/>
              <a:t>MAIN MESSAGE:</a:t>
            </a:r>
          </a:p>
          <a:p>
            <a:pPr marL="171450" indent="-171450" eaLnBrk="1" hangingPunct="1">
              <a:lnSpc>
                <a:spcPct val="80000"/>
              </a:lnSpc>
              <a:buFont typeface="Arial" panose="020B0604020202020204" pitchFamily="34" charset="0"/>
              <a:buChar char="•"/>
            </a:pPr>
            <a:r>
              <a:rPr lang="en-US" sz="900" b="0" dirty="0"/>
              <a:t>Using</a:t>
            </a:r>
            <a:r>
              <a:rPr lang="en-US" sz="900" b="0" baseline="0" dirty="0"/>
              <a:t> a multi-disciplinary team, a mobile van with </a:t>
            </a:r>
            <a:r>
              <a:rPr lang="en-US" sz="900" b="0" baseline="0" dirty="0" err="1"/>
              <a:t>FibroScan</a:t>
            </a:r>
            <a:r>
              <a:rPr lang="en-US" sz="900" b="0" baseline="0" dirty="0"/>
              <a:t> and HCV RNA POCT, the program sent 53 patients to a single 5 hour test-to treat session intended to expedite linkage to care and HCV treatment ( NB 5 to 7 patients per session at the 5 hour session; see locations under background)</a:t>
            </a:r>
          </a:p>
          <a:p>
            <a:pPr marL="171450" indent="-171450" eaLnBrk="1" hangingPunct="1">
              <a:lnSpc>
                <a:spcPct val="80000"/>
              </a:lnSpc>
              <a:buFont typeface="Arial" panose="020B0604020202020204" pitchFamily="34" charset="0"/>
              <a:buChar char="•"/>
            </a:pPr>
            <a:r>
              <a:rPr lang="fr-FR" sz="900" dirty="0" err="1"/>
              <a:t>Between</a:t>
            </a:r>
            <a:r>
              <a:rPr lang="fr-FR" sz="900" dirty="0"/>
              <a:t> 9am and 2pm, patients has </a:t>
            </a:r>
            <a:r>
              <a:rPr lang="fr-FR" sz="900" dirty="0" err="1"/>
              <a:t>access</a:t>
            </a:r>
            <a:r>
              <a:rPr lang="fr-FR" sz="900" dirty="0"/>
              <a:t> to a </a:t>
            </a:r>
            <a:r>
              <a:rPr lang="fr-FR" sz="900" dirty="0" err="1"/>
              <a:t>Fibroscan</a:t>
            </a:r>
            <a:r>
              <a:rPr lang="fr-FR" sz="900" baseline="0" dirty="0"/>
              <a:t> </a:t>
            </a:r>
            <a:r>
              <a:rPr lang="fr-FR" sz="900" baseline="0" dirty="0" err="1"/>
              <a:t>assessment</a:t>
            </a:r>
            <a:r>
              <a:rPr lang="fr-FR" sz="900" baseline="0" dirty="0"/>
              <a:t>, HCV viral </a:t>
            </a:r>
            <a:r>
              <a:rPr lang="fr-FR" sz="900" baseline="0" dirty="0" err="1"/>
              <a:t>load</a:t>
            </a:r>
            <a:r>
              <a:rPr lang="fr-FR" sz="900" baseline="0" dirty="0"/>
              <a:t> </a:t>
            </a:r>
            <a:r>
              <a:rPr lang="fr-FR" sz="900" baseline="0" dirty="0" err="1"/>
              <a:t>assessment</a:t>
            </a:r>
            <a:r>
              <a:rPr lang="fr-FR" sz="900" baseline="0" dirty="0"/>
              <a:t>, social interview, </a:t>
            </a:r>
            <a:r>
              <a:rPr lang="fr-FR" sz="900" baseline="0" dirty="0" err="1"/>
              <a:t>shared</a:t>
            </a:r>
            <a:r>
              <a:rPr lang="fr-FR" sz="900" baseline="0" dirty="0"/>
              <a:t> </a:t>
            </a:r>
            <a:r>
              <a:rPr lang="fr-FR" sz="900" baseline="0" dirty="0" err="1"/>
              <a:t>educational</a:t>
            </a:r>
            <a:r>
              <a:rPr lang="fr-FR" sz="900" baseline="0" dirty="0"/>
              <a:t> </a:t>
            </a:r>
            <a:r>
              <a:rPr lang="fr-FR" sz="900" baseline="0" dirty="0" err="1"/>
              <a:t>evaluation</a:t>
            </a:r>
            <a:r>
              <a:rPr lang="fr-FR" sz="900" baseline="0" dirty="0"/>
              <a:t>, collective </a:t>
            </a:r>
            <a:r>
              <a:rPr lang="fr-FR" sz="900" baseline="0" dirty="0" err="1"/>
              <a:t>harm</a:t>
            </a:r>
            <a:r>
              <a:rPr lang="fr-FR" sz="900" baseline="0" dirty="0"/>
              <a:t> </a:t>
            </a:r>
            <a:r>
              <a:rPr lang="fr-FR" sz="900" baseline="0" dirty="0" err="1"/>
              <a:t>reduction</a:t>
            </a:r>
            <a:r>
              <a:rPr lang="fr-FR" sz="900" baseline="0" dirty="0"/>
              <a:t> workshops &amp; </a:t>
            </a:r>
            <a:r>
              <a:rPr lang="fr-FR" sz="900" baseline="0" dirty="0" err="1"/>
              <a:t>onsite</a:t>
            </a:r>
            <a:r>
              <a:rPr lang="fr-FR" sz="900" baseline="0" dirty="0"/>
              <a:t> </a:t>
            </a:r>
            <a:r>
              <a:rPr lang="fr-FR" sz="900" baseline="0" dirty="0" err="1"/>
              <a:t>delivery</a:t>
            </a:r>
            <a:r>
              <a:rPr lang="fr-FR" sz="900" baseline="0" dirty="0"/>
              <a:t> of 1st </a:t>
            </a:r>
            <a:r>
              <a:rPr lang="fr-FR" sz="900" baseline="0" dirty="0" err="1"/>
              <a:t>month</a:t>
            </a:r>
            <a:r>
              <a:rPr lang="fr-FR" sz="900" baseline="0" dirty="0"/>
              <a:t> </a:t>
            </a:r>
            <a:r>
              <a:rPr lang="fr-FR" sz="900" baseline="0" dirty="0" err="1"/>
              <a:t>treatment</a:t>
            </a:r>
            <a:r>
              <a:rPr lang="fr-FR" sz="900" baseline="0" dirty="0"/>
              <a:t> or support to a </a:t>
            </a:r>
            <a:r>
              <a:rPr lang="fr-FR" sz="900" baseline="0" dirty="0" err="1"/>
              <a:t>pharmacy</a:t>
            </a:r>
            <a:r>
              <a:rPr lang="fr-FR" sz="900" baseline="0" dirty="0"/>
              <a:t>. A report </a:t>
            </a:r>
            <a:r>
              <a:rPr lang="fr-FR" sz="900" baseline="0" dirty="0" err="1"/>
              <a:t>was</a:t>
            </a:r>
            <a:r>
              <a:rPr lang="fr-FR" sz="900" baseline="0" dirty="0"/>
              <a:t> sent to the GP.</a:t>
            </a:r>
          </a:p>
          <a:p>
            <a:pPr marL="171450" indent="-171450" eaLnBrk="1" hangingPunct="1">
              <a:lnSpc>
                <a:spcPct val="80000"/>
              </a:lnSpc>
              <a:buFont typeface="Arial" panose="020B0604020202020204" pitchFamily="34" charset="0"/>
              <a:buChar char="•"/>
            </a:pPr>
            <a:r>
              <a:rPr lang="fr-FR" sz="900" dirty="0"/>
              <a:t>The</a:t>
            </a:r>
            <a:r>
              <a:rPr lang="fr-FR" sz="900" baseline="0" dirty="0"/>
              <a:t> Test-to-</a:t>
            </a:r>
            <a:r>
              <a:rPr lang="fr-FR" sz="900" baseline="0" dirty="0" err="1"/>
              <a:t>treat</a:t>
            </a:r>
            <a:r>
              <a:rPr lang="fr-FR" sz="900" baseline="0" dirty="0"/>
              <a:t> session </a:t>
            </a:r>
            <a:r>
              <a:rPr lang="fr-FR" sz="900" baseline="0" dirty="0" err="1"/>
              <a:t>could</a:t>
            </a:r>
            <a:r>
              <a:rPr lang="fr-FR" sz="900" baseline="0" dirty="0"/>
              <a:t> </a:t>
            </a:r>
            <a:r>
              <a:rPr lang="fr-FR" sz="900" baseline="0" dirty="0" err="1"/>
              <a:t>be</a:t>
            </a:r>
            <a:r>
              <a:rPr lang="fr-FR" sz="900" baseline="0" dirty="0"/>
              <a:t> a new </a:t>
            </a:r>
            <a:r>
              <a:rPr lang="fr-FR" sz="900" baseline="0" dirty="0" err="1"/>
              <a:t>pathway</a:t>
            </a:r>
            <a:r>
              <a:rPr lang="fr-FR" sz="900" baseline="0" dirty="0"/>
              <a:t> of simplification to </a:t>
            </a:r>
            <a:r>
              <a:rPr lang="fr-FR" sz="900" baseline="0" dirty="0" err="1"/>
              <a:t>achieve</a:t>
            </a:r>
            <a:r>
              <a:rPr lang="fr-FR" sz="900" baseline="0" dirty="0"/>
              <a:t> </a:t>
            </a:r>
            <a:r>
              <a:rPr lang="fr-FR" sz="900" baseline="0" dirty="0" err="1"/>
              <a:t>elimination</a:t>
            </a:r>
            <a:endParaRPr lang="fr-FR" sz="900" baseline="0" dirty="0"/>
          </a:p>
          <a:p>
            <a:pPr marL="0" indent="0" eaLnBrk="1" hangingPunct="1">
              <a:lnSpc>
                <a:spcPct val="80000"/>
              </a:lnSpc>
              <a:buFont typeface="Arial" panose="020B0604020202020204" pitchFamily="34" charset="0"/>
              <a:buNone/>
            </a:pPr>
            <a:endParaRPr lang="en-US" sz="900" dirty="0"/>
          </a:p>
          <a:p>
            <a:pPr eaLnBrk="1" hangingPunct="1">
              <a:lnSpc>
                <a:spcPct val="80000"/>
              </a:lnSpc>
            </a:pPr>
            <a:r>
              <a:rPr lang="en-US" sz="900" b="1" dirty="0"/>
              <a:t>BACKGROUND:</a:t>
            </a:r>
          </a:p>
          <a:p>
            <a:pPr marL="285750" indent="-285750" eaLnBrk="1" hangingPunct="1">
              <a:lnSpc>
                <a:spcPct val="80000"/>
              </a:lnSpc>
              <a:buFont typeface="Arial" panose="020B0604020202020204" pitchFamily="34" charset="0"/>
              <a:buChar char="•"/>
            </a:pPr>
            <a:r>
              <a:rPr lang="en-US" sz="900" dirty="0"/>
              <a:t>Universal</a:t>
            </a:r>
            <a:r>
              <a:rPr lang="en-US" sz="900" baseline="0" dirty="0"/>
              <a:t> access to DAA has been available since 2017 in France. French guidelines recommend prescription of pan-genotypic DAAs by GPs with the exception of patients with advanced fibrosis. France targets HCV elimination by 2025. </a:t>
            </a:r>
          </a:p>
          <a:p>
            <a:pPr marL="285750" marR="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fr-FR" altLang="en-US" sz="900" baseline="0" dirty="0"/>
              <a:t>9 sessions </a:t>
            </a:r>
            <a:r>
              <a:rPr lang="fr-FR" altLang="en-US" sz="900" baseline="0" dirty="0" err="1"/>
              <a:t>were</a:t>
            </a:r>
            <a:r>
              <a:rPr lang="fr-FR" altLang="en-US" sz="900" baseline="0" dirty="0"/>
              <a:t> </a:t>
            </a:r>
            <a:r>
              <a:rPr lang="fr-FR" altLang="en-US" sz="900" baseline="0" dirty="0" err="1"/>
              <a:t>performed</a:t>
            </a:r>
            <a:r>
              <a:rPr lang="fr-FR" altLang="en-US" sz="900" baseline="0" dirty="0"/>
              <a:t> at 7 </a:t>
            </a:r>
            <a:r>
              <a:rPr lang="fr-FR" altLang="en-US" sz="900" baseline="0" dirty="0" err="1"/>
              <a:t>different</a:t>
            </a:r>
            <a:r>
              <a:rPr lang="fr-FR" altLang="en-US" sz="900" baseline="0" dirty="0"/>
              <a:t> sites: 1 </a:t>
            </a:r>
            <a:r>
              <a:rPr lang="fr-FR" altLang="en-US" sz="900" baseline="0" dirty="0" err="1"/>
              <a:t>drug</a:t>
            </a:r>
            <a:r>
              <a:rPr lang="fr-FR" altLang="en-US" sz="900" baseline="0" dirty="0"/>
              <a:t> unit, 1 prison, 5 social care </a:t>
            </a:r>
            <a:r>
              <a:rPr lang="fr-FR" altLang="en-US" sz="900" baseline="0" dirty="0" err="1"/>
              <a:t>units</a:t>
            </a:r>
            <a:r>
              <a:rPr lang="fr-FR" altLang="en-US" sz="900" baseline="0" dirty="0"/>
              <a:t>.</a:t>
            </a:r>
          </a:p>
          <a:p>
            <a:pPr marL="285750" marR="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fr-FR" sz="900" baseline="0" dirty="0"/>
              <a:t>Target populations </a:t>
            </a:r>
            <a:r>
              <a:rPr lang="fr-FR" sz="900" baseline="0" dirty="0" err="1"/>
              <a:t>were</a:t>
            </a:r>
            <a:r>
              <a:rPr lang="fr-FR" sz="900" baseline="0" dirty="0"/>
              <a:t> </a:t>
            </a:r>
            <a:r>
              <a:rPr lang="fr-FR" sz="900" baseline="0" dirty="0" err="1"/>
              <a:t>vulnerable</a:t>
            </a:r>
            <a:r>
              <a:rPr lang="fr-FR" sz="900" baseline="0" dirty="0"/>
              <a:t> people, </a:t>
            </a:r>
            <a:r>
              <a:rPr lang="fr-FR" sz="900" baseline="0" dirty="0" err="1"/>
              <a:t>drug</a:t>
            </a:r>
            <a:r>
              <a:rPr lang="fr-FR" sz="900" baseline="0" dirty="0"/>
              <a:t> </a:t>
            </a:r>
            <a:r>
              <a:rPr lang="fr-FR" sz="900" baseline="0" dirty="0" err="1"/>
              <a:t>users</a:t>
            </a:r>
            <a:r>
              <a:rPr lang="fr-FR" sz="900" baseline="0" dirty="0"/>
              <a:t>, </a:t>
            </a:r>
            <a:r>
              <a:rPr lang="fr-FR" sz="900" baseline="0" dirty="0" err="1"/>
              <a:t>psychiatric</a:t>
            </a:r>
            <a:r>
              <a:rPr lang="fr-FR" sz="900" baseline="0" dirty="0"/>
              <a:t> patients, </a:t>
            </a:r>
            <a:r>
              <a:rPr lang="fr-FR" sz="900" baseline="0" dirty="0" err="1"/>
              <a:t>prisoners</a:t>
            </a:r>
            <a:r>
              <a:rPr lang="fr-FR" sz="900" baseline="0" dirty="0"/>
              <a:t>, </a:t>
            </a:r>
            <a:r>
              <a:rPr lang="fr-FR" sz="900" baseline="0" dirty="0" err="1"/>
              <a:t>homeless</a:t>
            </a:r>
            <a:r>
              <a:rPr lang="fr-FR" sz="900" baseline="0" dirty="0"/>
              <a:t> people, and migrants.</a:t>
            </a:r>
          </a:p>
          <a:p>
            <a:pPr marL="285750" marR="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fr-FR" sz="900" baseline="0" dirty="0"/>
              <a:t>Eligible patients </a:t>
            </a:r>
            <a:r>
              <a:rPr lang="fr-FR" sz="900" baseline="0" dirty="0" err="1"/>
              <a:t>needed</a:t>
            </a:r>
            <a:r>
              <a:rPr lang="fr-FR" sz="900" baseline="0" dirty="0"/>
              <a:t> to have </a:t>
            </a:r>
            <a:r>
              <a:rPr lang="fr-FR" sz="900" baseline="0" dirty="0" err="1"/>
              <a:t>known</a:t>
            </a:r>
            <a:r>
              <a:rPr lang="fr-FR" sz="900" baseline="0" dirty="0"/>
              <a:t> positive </a:t>
            </a:r>
            <a:r>
              <a:rPr lang="fr-FR" sz="900" baseline="0" dirty="0" err="1"/>
              <a:t>serology</a:t>
            </a:r>
            <a:r>
              <a:rPr lang="fr-FR" sz="900" baseline="0" dirty="0"/>
              <a:t> or </a:t>
            </a:r>
            <a:r>
              <a:rPr lang="fr-FR" sz="900" baseline="0" dirty="0" err="1"/>
              <a:t>risk</a:t>
            </a:r>
            <a:r>
              <a:rPr lang="fr-FR" sz="900" baseline="0" dirty="0"/>
              <a:t> </a:t>
            </a:r>
            <a:r>
              <a:rPr lang="fr-FR" sz="900" baseline="0" dirty="0" err="1"/>
              <a:t>behaviour</a:t>
            </a:r>
            <a:r>
              <a:rPr lang="fr-FR" sz="900" baseline="0" dirty="0"/>
              <a:t>, an </a:t>
            </a:r>
            <a:r>
              <a:rPr lang="fr-FR" sz="900" baseline="0" dirty="0" err="1"/>
              <a:t>unknown</a:t>
            </a:r>
            <a:r>
              <a:rPr lang="fr-FR" sz="900" baseline="0" dirty="0"/>
              <a:t> or </a:t>
            </a:r>
            <a:r>
              <a:rPr lang="fr-FR" sz="900" baseline="0" dirty="0" err="1"/>
              <a:t>unchecked</a:t>
            </a:r>
            <a:r>
              <a:rPr lang="fr-FR" sz="900" baseline="0" dirty="0"/>
              <a:t> viral </a:t>
            </a:r>
            <a:r>
              <a:rPr lang="fr-FR" sz="900" baseline="0" dirty="0" err="1"/>
              <a:t>load</a:t>
            </a:r>
            <a:r>
              <a:rPr lang="fr-FR" sz="900" baseline="0" dirty="0"/>
              <a:t> </a:t>
            </a:r>
            <a:r>
              <a:rPr lang="fr-FR" sz="900" baseline="0" dirty="0" err="1"/>
              <a:t>after</a:t>
            </a:r>
            <a:r>
              <a:rPr lang="fr-FR" sz="900" baseline="0" dirty="0"/>
              <a:t> antiviral </a:t>
            </a:r>
            <a:r>
              <a:rPr lang="fr-FR" sz="900" baseline="0" dirty="0" err="1"/>
              <a:t>treatment</a:t>
            </a:r>
            <a:endParaRPr lang="fr-FR" sz="900" baseline="0" dirty="0"/>
          </a:p>
          <a:p>
            <a:pPr marL="285750" marR="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fr-FR" altLang="en-US" sz="900" baseline="0" dirty="0"/>
              <a:t>2 patients </a:t>
            </a:r>
            <a:r>
              <a:rPr lang="fr-FR" altLang="en-US" sz="900" baseline="0" dirty="0" err="1"/>
              <a:t>were</a:t>
            </a:r>
            <a:r>
              <a:rPr lang="fr-FR" altLang="en-US" sz="900" baseline="0" dirty="0"/>
              <a:t> </a:t>
            </a:r>
            <a:r>
              <a:rPr lang="fr-FR" altLang="en-US" sz="900" baseline="0" dirty="0" err="1"/>
              <a:t>delayed</a:t>
            </a:r>
            <a:r>
              <a:rPr lang="fr-FR" altLang="en-US" sz="900" baseline="0" dirty="0"/>
              <a:t> </a:t>
            </a:r>
            <a:r>
              <a:rPr lang="fr-FR" altLang="en-US" sz="900" baseline="0" dirty="0" err="1"/>
              <a:t>treatment</a:t>
            </a:r>
            <a:r>
              <a:rPr lang="fr-FR" altLang="en-US" sz="900" baseline="0" dirty="0"/>
              <a:t> due to default social </a:t>
            </a:r>
            <a:r>
              <a:rPr lang="fr-FR" altLang="en-US" sz="900" baseline="0" dirty="0" err="1"/>
              <a:t>rights</a:t>
            </a:r>
            <a:endParaRPr lang="fr-FR" altLang="en-US" sz="900" baseline="0" dirty="0"/>
          </a:p>
          <a:p>
            <a:pPr marL="285750" marR="0" indent="-2857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fr-FR" sz="900" baseline="0" dirty="0"/>
              <a:t>(NB- There are </a:t>
            </a:r>
            <a:r>
              <a:rPr lang="fr-FR" sz="900" baseline="0" dirty="0" err="1"/>
              <a:t>discrepancies</a:t>
            </a:r>
            <a:r>
              <a:rPr lang="fr-FR" sz="900" baseline="0" dirty="0"/>
              <a:t> on the poster but figures </a:t>
            </a:r>
            <a:r>
              <a:rPr lang="fr-FR" sz="900" baseline="0" dirty="0" err="1"/>
              <a:t>cited</a:t>
            </a:r>
            <a:r>
              <a:rPr lang="fr-FR" sz="900" baseline="0" dirty="0"/>
              <a:t> </a:t>
            </a:r>
            <a:r>
              <a:rPr lang="fr-FR" sz="900" baseline="0" dirty="0" err="1"/>
              <a:t>here</a:t>
            </a:r>
            <a:r>
              <a:rPr lang="fr-FR" sz="900" baseline="0" dirty="0"/>
              <a:t> are as per ‘</a:t>
            </a:r>
            <a:r>
              <a:rPr lang="fr-FR" sz="900" baseline="0" dirty="0" err="1"/>
              <a:t>preliminary</a:t>
            </a:r>
            <a:r>
              <a:rPr lang="fr-FR" sz="900" baseline="0" dirty="0"/>
              <a:t> </a:t>
            </a:r>
            <a:r>
              <a:rPr lang="fr-FR" sz="900" baseline="0" dirty="0" err="1"/>
              <a:t>results</a:t>
            </a:r>
            <a:r>
              <a:rPr lang="fr-FR" sz="900" baseline="0" dirty="0"/>
              <a:t> March to </a:t>
            </a:r>
            <a:r>
              <a:rPr lang="fr-FR" sz="900" baseline="0" dirty="0" err="1"/>
              <a:t>December</a:t>
            </a:r>
            <a:r>
              <a:rPr lang="fr-FR" sz="900" baseline="0" dirty="0"/>
              <a:t> 2018’. </a:t>
            </a:r>
            <a:r>
              <a:rPr lang="fr-FR" sz="900" baseline="0" dirty="0" err="1"/>
              <a:t>Also</a:t>
            </a:r>
            <a:r>
              <a:rPr lang="fr-FR" sz="900" baseline="0" dirty="0"/>
              <a:t> notice ‘Test to </a:t>
            </a:r>
            <a:r>
              <a:rPr lang="fr-FR" sz="900" baseline="0" dirty="0" err="1"/>
              <a:t>Treat</a:t>
            </a:r>
            <a:r>
              <a:rPr lang="fr-FR" sz="900" baseline="0" dirty="0"/>
              <a:t> and ‘Test to Cure’ are </a:t>
            </a:r>
            <a:r>
              <a:rPr lang="fr-FR" sz="900" baseline="0" dirty="0" err="1"/>
              <a:t>used</a:t>
            </a:r>
            <a:r>
              <a:rPr lang="fr-FR" sz="900" baseline="0" dirty="0"/>
              <a:t> </a:t>
            </a:r>
            <a:r>
              <a:rPr lang="fr-FR" sz="900" baseline="0" dirty="0" err="1"/>
              <a:t>interchangably</a:t>
            </a:r>
            <a:r>
              <a:rPr lang="fr-FR" sz="900" baseline="0" dirty="0"/>
              <a:t> on the source poster))</a:t>
            </a:r>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t>27</a:t>
            </a:fld>
            <a:endParaRPr lang="en-US"/>
          </a:p>
        </p:txBody>
      </p:sp>
    </p:spTree>
    <p:extLst>
      <p:ext uri="{BB962C8B-B14F-4D97-AF65-F5344CB8AC3E}">
        <p14:creationId xmlns:p14="http://schemas.microsoft.com/office/powerpoint/2010/main" val="4196375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TRANSITION: </a:t>
            </a:r>
          </a:p>
          <a:p>
            <a:r>
              <a:rPr lang="en-US" sz="1000" dirty="0"/>
              <a:t>Here we have a US real-world retrospective analysis using two de-identified national laboratory datasets from 2013-2016 evaluating the flow of HCV patients across physician specialties</a:t>
            </a:r>
          </a:p>
          <a:p>
            <a:endParaRPr lang="en-US" sz="1000" b="1" dirty="0"/>
          </a:p>
          <a:p>
            <a:r>
              <a:rPr lang="en-US" sz="1000" b="1" dirty="0"/>
              <a:t>MAIN MESSAGE:</a:t>
            </a:r>
          </a:p>
          <a:p>
            <a:pPr marL="171450" indent="-171450">
              <a:buFont typeface="Arial" panose="020B0604020202020204" pitchFamily="34" charset="0"/>
              <a:buChar char="•"/>
            </a:pPr>
            <a:r>
              <a:rPr lang="en-US" sz="1000" baseline="0" dirty="0"/>
              <a:t>Significant gaps were observed in all stages of the care cascade resulting in 90% of all patients not receiving treatment</a:t>
            </a:r>
          </a:p>
          <a:p>
            <a:pPr marL="171450" indent="-171450">
              <a:buFont typeface="Arial" panose="020B0604020202020204" pitchFamily="34" charset="0"/>
              <a:buChar char="•"/>
            </a:pPr>
            <a:r>
              <a:rPr lang="en-US" sz="1000" dirty="0"/>
              <a:t>Generalists are accountable for 37% of new diagnoses but only 5% receive treatment, with a growing proportion of patients receiving further assessments and treatment by HCV specialists</a:t>
            </a:r>
          </a:p>
          <a:p>
            <a:pPr marL="171450" indent="-171450">
              <a:buFont typeface="Arial" panose="020B0604020202020204" pitchFamily="34" charset="0"/>
              <a:buChar char="•"/>
            </a:pPr>
            <a:endParaRPr lang="en-US" sz="1000" dirty="0"/>
          </a:p>
          <a:p>
            <a:endParaRPr lang="en-US" sz="1000" dirty="0"/>
          </a:p>
          <a:p>
            <a:r>
              <a:rPr lang="en-US" sz="1000" b="1" dirty="0"/>
              <a:t>BACKGROUND:</a:t>
            </a:r>
          </a:p>
          <a:p>
            <a:pPr marL="171450" indent="-171450">
              <a:buFont typeface="Arial" panose="020B0604020202020204" pitchFamily="34" charset="0"/>
              <a:buChar char="•"/>
            </a:pPr>
            <a:r>
              <a:rPr lang="en-US" sz="1000" dirty="0"/>
              <a:t>Approximately 17 million patients received HCV screening and 913,529 were diagnosed.</a:t>
            </a:r>
          </a:p>
          <a:p>
            <a:pPr marL="171450" indent="-171450">
              <a:buFont typeface="Arial" panose="020B0604020202020204" pitchFamily="34" charset="0"/>
              <a:buChar char="•"/>
            </a:pPr>
            <a:r>
              <a:rPr lang="en-US" sz="1000" dirty="0"/>
              <a:t>Among 974,277 patients who received a positive AB test, 46% did not receive a confirmatory RNA test. Among diagnosed patients 47% did not receive genotype test, 57.3% did not have liver function tests and 90% did not receive treatment.</a:t>
            </a:r>
          </a:p>
          <a:p>
            <a:pPr marL="171450" indent="-171450">
              <a:buFont typeface="Arial" panose="020B0604020202020204" pitchFamily="34" charset="0"/>
              <a:buChar char="•"/>
            </a:pPr>
            <a:r>
              <a:rPr lang="en-US" sz="1000" dirty="0"/>
              <a:t>Among the treated patients (18,220) there were no meaningful differences in patient flow trends between cirrhotic vs non-cirrhotic patients. </a:t>
            </a:r>
          </a:p>
          <a:p>
            <a:pPr marL="171450" indent="-171450">
              <a:buFont typeface="Arial" panose="020B0604020202020204" pitchFamily="34" charset="0"/>
              <a:buChar char="•"/>
            </a:pPr>
            <a:r>
              <a:rPr lang="en-US" sz="1000" dirty="0"/>
              <a:t>Over the course of the care cascade, there was an increase in the proportion of patients switching to HCV specialists (gastroenterologists, hepatologist, and ID specialists).</a:t>
            </a:r>
          </a:p>
          <a:p>
            <a:pPr marL="171450" indent="-171450">
              <a:buFont typeface="Arial" panose="020B0604020202020204" pitchFamily="34" charset="0"/>
              <a:buChar char="•"/>
            </a:pPr>
            <a:r>
              <a:rPr lang="en-US" sz="1000" dirty="0"/>
              <a:t>Generalists (primary care, family practice, internal medicine) ordered 37% of the AB tests, and 15% initiated treatment.</a:t>
            </a:r>
          </a:p>
          <a:p>
            <a:pPr marL="171450" indent="-171450">
              <a:buFont typeface="Arial" panose="020B0604020202020204" pitchFamily="34" charset="0"/>
              <a:buChar char="•"/>
            </a:pPr>
            <a:r>
              <a:rPr lang="en-US" sz="1000" dirty="0"/>
              <a:t>HCV specialists ordered 3% of the screening tests, and 37% initiated treatment. Most of the fibrosis assessment (30%) and genotype tests (29%) were ordered by the HCV specialists.</a:t>
            </a:r>
          </a:p>
          <a:p>
            <a:pPr marL="171450" indent="-171450">
              <a:buFont typeface="Arial" panose="020B0604020202020204" pitchFamily="34" charset="0"/>
              <a:buChar char="•"/>
            </a:pPr>
            <a:r>
              <a:rPr lang="en-US" sz="1000" dirty="0"/>
              <a:t>Obstetrics/gynecologists ordered 11% of screening tests but only 0.3% initiated treatment. </a:t>
            </a:r>
          </a:p>
          <a:p>
            <a:endParaRPr lang="en-US" sz="1000" dirty="0"/>
          </a:p>
          <a:p>
            <a:endParaRPr lang="en-GB"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999277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FBC3A-A12C-40F9-BB8D-BC30C7901396}" type="slidenum">
              <a:rPr lang="en-US" smtClean="0"/>
              <a:t>29</a:t>
            </a:fld>
            <a:endParaRPr lang="en-US"/>
          </a:p>
        </p:txBody>
      </p:sp>
    </p:spTree>
    <p:extLst>
      <p:ext uri="{BB962C8B-B14F-4D97-AF65-F5344CB8AC3E}">
        <p14:creationId xmlns:p14="http://schemas.microsoft.com/office/powerpoint/2010/main" val="496259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TRANSITION:</a:t>
            </a:r>
          </a:p>
          <a:p>
            <a:r>
              <a:rPr lang="en-US" sz="1200" kern="1200" dirty="0">
                <a:solidFill>
                  <a:schemeClr val="tx1"/>
                </a:solidFill>
                <a:effectLst/>
                <a:latin typeface="+mn-lt"/>
                <a:ea typeface="+mn-ea"/>
                <a:cs typeface="+mn-cs"/>
              </a:rPr>
              <a:t>Iceland may already have reached the WHO 2030 targets for diagnosis and treatment of hepatitis C virus infection. Here we see the latest</a:t>
            </a:r>
            <a:r>
              <a:rPr lang="en-US" sz="1200" kern="1200" baseline="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esults from the Trap </a:t>
            </a:r>
            <a:r>
              <a:rPr lang="en-US" sz="1200" kern="1200" dirty="0" err="1">
                <a:solidFill>
                  <a:schemeClr val="tx1"/>
                </a:solidFill>
                <a:effectLst/>
                <a:latin typeface="+mn-lt"/>
                <a:ea typeface="+mn-ea"/>
                <a:cs typeface="+mn-cs"/>
              </a:rPr>
              <a:t>HepC</a:t>
            </a:r>
            <a:r>
              <a:rPr lang="en-US" sz="1200" kern="1200" dirty="0">
                <a:solidFill>
                  <a:schemeClr val="tx1"/>
                </a:solidFill>
                <a:effectLst/>
                <a:latin typeface="+mn-lt"/>
                <a:ea typeface="+mn-ea"/>
                <a:cs typeface="+mn-cs"/>
              </a:rPr>
              <a:t> program.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Iceland is currently undertaking an aggressive approach to treating HCV and </a:t>
            </a:r>
            <a:r>
              <a:rPr lang="en-US" sz="1200" dirty="0"/>
              <a:t>may already have reached the 2030 WHO service coverage targets of 90% diagnosis and treatment of 80% of eligible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a:t>
            </a:r>
            <a:r>
              <a:rPr lang="en-US" sz="1200" dirty="0"/>
              <a:t>major scale-up in testing and treatment for HCV in Iceland has resulted in a high rate of engagement and treatment. </a:t>
            </a:r>
            <a:endParaRPr lang="en-CA" sz="1200"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Starting in Jan</a:t>
            </a:r>
            <a:r>
              <a:rPr lang="en-US" baseline="0" dirty="0">
                <a:solidFill>
                  <a:prstClr val="black"/>
                </a:solidFill>
              </a:rPr>
              <a:t> </a:t>
            </a:r>
            <a:r>
              <a:rPr lang="en-US" dirty="0">
                <a:solidFill>
                  <a:prstClr val="black"/>
                </a:solidFill>
              </a:rPr>
              <a:t>2016, all patients in Iceland infected with HCV were offered DAAs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PWID and prisoners are prioritized and various strategies are employed to enhance testing, linkage to care, and harm reduction.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Testing revealed a 30% infection rate among prison inmates, however, all had been diagnosed previously.</a:t>
            </a: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Untreated patients are identified and linked to care by cross-referencing several data sources including The HCV registry and </a:t>
            </a:r>
            <a:r>
              <a:rPr lang="en-US" sz="1200" kern="1200" dirty="0" err="1">
                <a:solidFill>
                  <a:schemeClr val="tx1"/>
                </a:solidFill>
                <a:effectLst/>
                <a:latin typeface="+mn-lt"/>
                <a:ea typeface="+mn-ea"/>
                <a:cs typeface="+mn-cs"/>
              </a:rPr>
              <a:t>Vogur</a:t>
            </a:r>
            <a:r>
              <a:rPr lang="en-US" sz="1200" kern="1200" dirty="0">
                <a:solidFill>
                  <a:schemeClr val="tx1"/>
                </a:solidFill>
                <a:effectLst/>
                <a:latin typeface="+mn-lt"/>
                <a:ea typeface="+mn-ea"/>
                <a:cs typeface="+mn-cs"/>
              </a:rPr>
              <a:t> Addiction Hospital database.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number of HCV tests increased from 5500 in 2015 to 8700 in 2017.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of November 2018, 97% of those diagnosed (720 patients) were linked to care. 98% of patients linked to care were initiated DAAs (703 patients ). Among 558 patients treated during the first 24 months, per</a:t>
            </a:r>
            <a:r>
              <a:rPr lang="en-US" sz="1200" kern="1200" baseline="0" dirty="0">
                <a:solidFill>
                  <a:schemeClr val="tx1"/>
                </a:solidFill>
                <a:effectLst/>
                <a:latin typeface="+mn-lt"/>
                <a:ea typeface="+mn-ea"/>
                <a:cs typeface="+mn-cs"/>
              </a:rPr>
              <a:t> protocol SVR</a:t>
            </a:r>
            <a:r>
              <a:rPr lang="en-US" sz="1200" kern="1200" dirty="0">
                <a:solidFill>
                  <a:schemeClr val="tx1"/>
                </a:solidFill>
                <a:effectLst/>
                <a:latin typeface="+mn-lt"/>
                <a:ea typeface="+mn-ea"/>
                <a:cs typeface="+mn-cs"/>
              </a:rPr>
              <a:t> rate with 95% (476/500 patients).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Recent IDU was reported by 189 (34%).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majority of patients not achieving cure were retreated.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Treatment is offered to all HCV positive individuals age 18 years and older who are covered by the Icelandic health insurance.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increased public awareness, letters to doctors, improved access to testing, needle-syringe programs (NSP) and opiate substitution treatment (OST), as well as other harm reduction efforts are being scaled up simultaneously.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Gilead provides LDV /SOF and SOF/VEL in the setting of this epidemiological study.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Epidemiology: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Over the past 20 years , 40-70 new cases of HCV have been diagnosed in Iceland annually.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estimated total HCV </a:t>
            </a:r>
            <a:r>
              <a:rPr lang="en-US" sz="1200" b="0" i="0" u="none" strike="noStrike" kern="1200" baseline="0" dirty="0" err="1">
                <a:solidFill>
                  <a:schemeClr val="tx1"/>
                </a:solidFill>
                <a:latin typeface="+mn-lt"/>
                <a:ea typeface="+mn-ea"/>
                <a:cs typeface="+mn-cs"/>
              </a:rPr>
              <a:t>viraemic</a:t>
            </a:r>
            <a:r>
              <a:rPr lang="en-US" sz="1200" b="0" i="0" u="none" strike="noStrike" kern="1200" baseline="0" dirty="0">
                <a:solidFill>
                  <a:schemeClr val="tx1"/>
                </a:solidFill>
                <a:latin typeface="+mn-lt"/>
                <a:ea typeface="+mn-ea"/>
                <a:cs typeface="+mn-cs"/>
              </a:rPr>
              <a:t> population in 2015 was 800-1000 corresponding to a </a:t>
            </a:r>
            <a:r>
              <a:rPr lang="en-US" sz="1200" b="0" i="0" u="none" strike="noStrike" kern="1200" baseline="0" dirty="0" err="1">
                <a:solidFill>
                  <a:schemeClr val="tx1"/>
                </a:solidFill>
                <a:latin typeface="+mn-lt"/>
                <a:ea typeface="+mn-ea"/>
                <a:cs typeface="+mn-cs"/>
              </a:rPr>
              <a:t>viraemic</a:t>
            </a:r>
            <a:r>
              <a:rPr lang="en-US" sz="1200" b="0" i="0" u="none" strike="noStrike" kern="1200" baseline="0" dirty="0">
                <a:solidFill>
                  <a:schemeClr val="tx1"/>
                </a:solidFill>
                <a:latin typeface="+mn-lt"/>
                <a:ea typeface="+mn-ea"/>
                <a:cs typeface="+mn-cs"/>
              </a:rPr>
              <a:t> population prevalence of 0.3%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Injection drug use (IDU) accounts for 90% of existing and almost all new HCV infections in Iceland.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Most PWID are routinely tested for HCV. Therefore, it is estimated that a small number of patients remain undiagnosed. </a:t>
            </a:r>
            <a:endParaRPr lang="de-D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66298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FBC3A-A12C-40F9-BB8D-BC30C7901396}" type="slidenum">
              <a:rPr lang="en-US" smtClean="0"/>
              <a:t>3</a:t>
            </a:fld>
            <a:endParaRPr lang="en-US"/>
          </a:p>
        </p:txBody>
      </p:sp>
    </p:spTree>
    <p:extLst>
      <p:ext uri="{BB962C8B-B14F-4D97-AF65-F5344CB8AC3E}">
        <p14:creationId xmlns:p14="http://schemas.microsoft.com/office/powerpoint/2010/main" val="1221740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Homelessness is a major challenge to the goal of HCV elimination. Here we look at the impact of homelessness in the Trap </a:t>
            </a:r>
            <a:r>
              <a:rPr kumimoji="0" lang="en-US" sz="900" b="0" i="0" u="none" strike="noStrike" kern="1200" cap="none" spc="0" normalizeH="0" baseline="0" noProof="0" dirty="0" err="1">
                <a:ln>
                  <a:noFill/>
                </a:ln>
                <a:solidFill>
                  <a:prstClr val="black"/>
                </a:solidFill>
                <a:effectLst/>
                <a:uLnTx/>
                <a:uFillTx/>
              </a:rPr>
              <a:t>HepC</a:t>
            </a:r>
            <a:r>
              <a:rPr kumimoji="0" lang="en-US" sz="900" b="0" i="0" u="none" strike="noStrike" kern="1200" cap="none" spc="0" normalizeH="0" baseline="0" noProof="0" dirty="0">
                <a:ln>
                  <a:noFill/>
                </a:ln>
                <a:solidFill>
                  <a:prstClr val="black"/>
                </a:solidFill>
                <a:effectLst/>
                <a:uLnTx/>
                <a:uFillTx/>
              </a:rPr>
              <a:t>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MAIN</a:t>
            </a:r>
            <a:r>
              <a:rPr kumimoji="0" lang="en-US" sz="900" b="1" i="0" u="none" strike="noStrike" kern="1200" cap="none" spc="0" normalizeH="0" noProof="0" dirty="0">
                <a:ln>
                  <a:noFill/>
                </a:ln>
                <a:solidFill>
                  <a:prstClr val="black"/>
                </a:solidFill>
                <a:effectLst/>
                <a:uLnTx/>
                <a:uFillTx/>
              </a:rPr>
              <a:t> MESSAGE:</a:t>
            </a:r>
            <a:endParaRPr kumimoji="0" lang="en-US" sz="900" b="1"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Among Icelandic IDUs in the Trap </a:t>
            </a:r>
            <a:r>
              <a:rPr kumimoji="0" lang="en-US" sz="900" b="0" i="0" u="none" strike="noStrike" kern="1200" cap="none" spc="0" normalizeH="0" baseline="0" noProof="0" dirty="0" err="1">
                <a:ln>
                  <a:noFill/>
                </a:ln>
                <a:solidFill>
                  <a:prstClr val="black"/>
                </a:solidFill>
                <a:effectLst/>
                <a:uLnTx/>
                <a:uFillTx/>
              </a:rPr>
              <a:t>HepC</a:t>
            </a:r>
            <a:r>
              <a:rPr kumimoji="0" lang="en-US" sz="900" b="0" i="0" u="none" strike="noStrike" kern="1200" cap="none" spc="0" normalizeH="0" baseline="0" noProof="0" dirty="0">
                <a:ln>
                  <a:noFill/>
                </a:ln>
                <a:solidFill>
                  <a:prstClr val="black"/>
                </a:solidFill>
                <a:effectLst/>
                <a:uLnTx/>
                <a:uFillTx/>
              </a:rPr>
              <a:t> study, homelessness is the only significant variable to predict treatment failure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Overall cure rate lower in patients who have injected drugs within 6 months vs no IDU within 6 months (83% vs 92%)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Comparison of active IDU (last 6 month) vs. Non IDU (last 6 month):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900" b="0" i="0" u="none" strike="noStrike" kern="1200" cap="none" spc="0" normalizeH="0" baseline="0" noProof="0" dirty="0">
                <a:ln>
                  <a:noFill/>
                </a:ln>
                <a:solidFill>
                  <a:prstClr val="black"/>
                </a:solidFill>
                <a:effectLst/>
                <a:uLnTx/>
                <a:uFillTx/>
              </a:rPr>
              <a:t>Active IDU group:  Overall, young stimulant users, more likely to be infected with GT 3a and require 12 weeks of treatment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900" b="0" i="0" u="none" strike="noStrike" kern="1200" cap="none" spc="0" normalizeH="0" baseline="0" noProof="0" dirty="0">
                <a:ln>
                  <a:noFill/>
                </a:ln>
                <a:solidFill>
                  <a:prstClr val="black"/>
                </a:solidFill>
                <a:effectLst/>
                <a:uLnTx/>
                <a:uFillTx/>
              </a:rPr>
              <a:t>Active IDU group significantly more likely to be in shelters, in penetentiary or homeless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900" b="0" i="0" u="none" strike="noStrike" kern="1200" cap="none" spc="0" normalizeH="0" baseline="0" noProof="0" dirty="0">
                <a:ln>
                  <a:noFill/>
                </a:ln>
                <a:solidFill>
                  <a:prstClr val="black"/>
                </a:solidFill>
                <a:effectLst/>
                <a:uLnTx/>
                <a:uFillTx/>
              </a:rPr>
              <a:t>Significantly higher proportion of non-completers (drop-outs) among active IDUs and cure rates lower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900" b="0" i="0" u="none" strike="noStrike" kern="1200" cap="none" spc="0" normalizeH="0" baseline="0" noProof="0" dirty="0">
                <a:ln>
                  <a:noFill/>
                </a:ln>
                <a:solidFill>
                  <a:prstClr val="black"/>
                </a:solidFill>
                <a:effectLst/>
                <a:uLnTx/>
                <a:uFillTx/>
              </a:rPr>
              <a:t>Nevertheless, treatment completion and cure rates are high in both groups (90-95%)!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900" b="0" i="0" u="none" strike="noStrike" kern="1200" cap="none" spc="0" normalizeH="0" baseline="0" noProof="0" dirty="0">
                <a:ln>
                  <a:noFill/>
                </a:ln>
                <a:solidFill>
                  <a:prstClr val="black"/>
                </a:solidFill>
                <a:effectLst/>
                <a:uLnTx/>
                <a:uFillTx/>
              </a:rPr>
              <a:t>Indicators of protective effects: Halfway housing, early initiation of treatment during detox/treatment for addiction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s-IS" sz="900" b="0" i="0" u="none" strike="noStrike" kern="1200" cap="none" spc="0" normalizeH="0" baseline="0" noProof="0" dirty="0">
                <a:ln>
                  <a:noFill/>
                </a:ln>
                <a:solidFill>
                  <a:prstClr val="black"/>
                </a:solidFill>
                <a:effectLst/>
                <a:uLnTx/>
                <a:uFillTx/>
              </a:rPr>
              <a:t>Main reasons for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900" b="0" i="0" u="none" strike="noStrike" kern="1200" cap="none" spc="0" normalizeH="0" baseline="0" noProof="0" dirty="0">
                <a:ln>
                  <a:noFill/>
                </a:ln>
                <a:solidFill>
                  <a:prstClr val="black"/>
                </a:solidFill>
                <a:effectLst/>
                <a:uLnTx/>
                <a:uFillTx/>
              </a:rPr>
              <a:t>1. Use of drugs (excl.alcohol) 	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900" b="0" i="0" u="none" strike="noStrike" kern="1200" cap="none" spc="0" normalizeH="0" baseline="0" noProof="0" dirty="0">
                <a:ln>
                  <a:noFill/>
                </a:ln>
                <a:solidFill>
                  <a:prstClr val="black"/>
                </a:solidFill>
                <a:effectLst/>
                <a:uLnTx/>
                <a:uFillTx/>
              </a:rPr>
              <a:t>2. Alcoholism		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900" b="0" i="0" u="none" strike="noStrike" kern="1200" cap="none" spc="0" normalizeH="0" baseline="0" noProof="0" dirty="0">
                <a:ln>
                  <a:noFill/>
                </a:ln>
                <a:solidFill>
                  <a:prstClr val="black"/>
                </a:solidFill>
                <a:effectLst/>
                <a:uLnTx/>
                <a:uFillTx/>
              </a:rPr>
              <a:t>3. Psychological problems	39% (45 % psychological, alcohol and drugs)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900" b="0" i="0" u="none" strike="noStrike" kern="1200" cap="none" spc="0" normalizeH="0" baseline="0" noProof="0" dirty="0">
                <a:ln>
                  <a:noFill/>
                </a:ln>
                <a:solidFill>
                  <a:prstClr val="black"/>
                </a:solidFill>
                <a:effectLst/>
                <a:uLnTx/>
                <a:uFillTx/>
              </a:rPr>
              <a:t>4. Cannot live with family/rel.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900" b="0" i="0" u="none" strike="noStrike" kern="1200" cap="none" spc="0" normalizeH="0" baseline="0" noProof="0" dirty="0">
                <a:ln>
                  <a:noFill/>
                </a:ln>
                <a:solidFill>
                  <a:prstClr val="black"/>
                </a:solidFill>
                <a:effectLst/>
                <a:uLnTx/>
                <a:uFillTx/>
              </a:rPr>
              <a:t>Homelessness is increasing in Iceland: From 2009 (~100) to 2017 (~350)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ndParaRPr>
          </a:p>
          <a:p>
            <a:endParaRPr lang="en-US" sz="900" dirty="0"/>
          </a:p>
          <a:p>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35343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80000"/>
              </a:lnSpc>
              <a:spcBef>
                <a:spcPts val="12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Times New Roman"/>
                <a:cs typeface="Times New Roman"/>
              </a:rPr>
              <a:t>TRANSITION:</a:t>
            </a:r>
            <a:endParaRPr kumimoji="0" lang="da-DK" sz="1000" b="0" i="0" u="none" strike="noStrike" kern="1200" cap="none" spc="0" normalizeH="0" baseline="0" noProof="0" dirty="0">
              <a:ln>
                <a:noFill/>
              </a:ln>
              <a:solidFill>
                <a:prstClr val="black"/>
              </a:solidFill>
              <a:effectLst/>
              <a:uLnTx/>
              <a:uFillTx/>
              <a:ea typeface="Times New Roman"/>
            </a:endParaRP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Here are the results from the HCV Treatment and Prevention (TAP) Study aimed to test the feasibility and effectiveness of treating PWID and their injecting partners in a community setting using a nurse-led model of care. </a:t>
            </a:r>
          </a:p>
          <a:p>
            <a:pPr marL="0" marR="0" lvl="0" indent="0" algn="l" defTabSz="914400" rtl="0" eaLnBrk="1" fontAlgn="auto" latinLnBrk="0" hangingPunct="1">
              <a:lnSpc>
                <a:spcPct val="80000"/>
              </a:lnSpc>
              <a:spcBef>
                <a:spcPts val="1200"/>
              </a:spcBef>
              <a:spcAft>
                <a:spcPts val="0"/>
              </a:spcAft>
              <a:buClrTx/>
              <a:buSzTx/>
              <a:buFontTx/>
              <a:buNone/>
              <a:tabLst/>
              <a:defRPr/>
            </a:pPr>
            <a:r>
              <a:rPr lang="da-DK" sz="1000" b="1" dirty="0">
                <a:solidFill>
                  <a:prstClr val="black"/>
                </a:solidFill>
                <a:ea typeface="Times New Roman"/>
              </a:rPr>
              <a:t>MAIN MESSAGE:</a:t>
            </a:r>
            <a:endParaRPr kumimoji="0" lang="da-DK" sz="1000" b="1" i="0" u="none" strike="noStrike" kern="1200" cap="none" spc="0" normalizeH="0" baseline="0" noProof="0" dirty="0">
              <a:ln>
                <a:noFill/>
              </a:ln>
              <a:solidFill>
                <a:prstClr val="black"/>
              </a:solidFill>
              <a:effectLst/>
              <a:uLnTx/>
              <a:uFillTx/>
              <a:ea typeface="Times New Roman"/>
            </a:endParaRP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Nurse-led HCV treatment with SOF-VEL is feasible and effective in highly vulnerable and isolated populations</a:t>
            </a:r>
            <a:endParaRPr kumimoji="0" lang="da-DK" sz="1000" b="0" i="0" u="none" strike="noStrike" kern="1200" cap="none" spc="0" normalizeH="0" baseline="0" noProof="0" dirty="0">
              <a:ln>
                <a:noFill/>
              </a:ln>
              <a:solidFill>
                <a:prstClr val="black"/>
              </a:solidFill>
              <a:effectLst/>
              <a:uLnTx/>
              <a:uFillTx/>
              <a:ea typeface="Times New Roman"/>
            </a:endParaRP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Recruiting and treating injecting partners is potentially an important model to interrupt HCV transmission.</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Reinfection rate was 9.3/100 person years.</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Mean number of days between cure and estimated reinfection was 196 (48-392).</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endParaRPr kumimoji="0" lang="da-DK" sz="1000" b="0" i="0" u="none" strike="noStrike" kern="1200" cap="none" spc="0" normalizeH="0" baseline="0" noProof="0" dirty="0">
              <a:ln>
                <a:noFill/>
              </a:ln>
              <a:solidFill>
                <a:prstClr val="black"/>
              </a:solidFill>
              <a:effectLst/>
              <a:uLnTx/>
              <a:uFillTx/>
              <a:ea typeface="Times New Roman"/>
            </a:endParaRPr>
          </a:p>
          <a:p>
            <a:pPr marL="0" marR="0" lvl="0" indent="0" algn="l" defTabSz="914400" rtl="0" eaLnBrk="1" fontAlgn="auto" latinLnBrk="0" hangingPunct="1">
              <a:lnSpc>
                <a:spcPct val="80000"/>
              </a:lnSpc>
              <a:spcBef>
                <a:spcPts val="120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Times New Roman"/>
                <a:cs typeface="Times New Roman"/>
              </a:rPr>
              <a:t>Background:</a:t>
            </a:r>
            <a:endParaRPr kumimoji="0" lang="da-DK" sz="1000" b="0" i="0" u="none" strike="noStrike" kern="1200" cap="none" spc="0" normalizeH="0" baseline="0" noProof="0" dirty="0">
              <a:ln>
                <a:noFill/>
              </a:ln>
              <a:solidFill>
                <a:prstClr val="black"/>
              </a:solidFill>
              <a:effectLst/>
              <a:uLnTx/>
              <a:uFillTx/>
              <a:ea typeface="Times New Roman"/>
            </a:endParaRP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People who inject drugs (PWID) are at risk of hepatitis C virus (HCV) infection and transmission of HCV within their injecting network, however, many barriers have limited engagement of PWID in Specialist-led care. </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In this model, patients recruit injecting partners to be treated by nurses in street-based mobile clinics or primary health clinics.</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Primary participants were </a:t>
            </a:r>
            <a:r>
              <a:rPr kumimoji="0" lang="en-US" sz="1000" b="0" i="0" u="none" strike="noStrike" kern="1200" cap="none" spc="0" normalizeH="0" baseline="0" noProof="0" dirty="0" err="1">
                <a:ln>
                  <a:noFill/>
                </a:ln>
                <a:solidFill>
                  <a:srgbClr val="000000"/>
                </a:solidFill>
                <a:effectLst/>
                <a:uLnTx/>
                <a:uFillTx/>
                <a:ea typeface="Times New Roman"/>
                <a:cs typeface="Times New Roman"/>
              </a:rPr>
              <a:t>randomised</a:t>
            </a:r>
            <a:r>
              <a:rPr kumimoji="0" lang="en-US" sz="1000" b="0" i="0" u="none" strike="noStrike" kern="1200" cap="none" spc="0" normalizeH="0" baseline="0" noProof="0" dirty="0">
                <a:ln>
                  <a:noFill/>
                </a:ln>
                <a:solidFill>
                  <a:srgbClr val="000000"/>
                </a:solidFill>
                <a:effectLst/>
                <a:uLnTx/>
                <a:uFillTx/>
                <a:ea typeface="Times New Roman"/>
                <a:cs typeface="Times New Roman"/>
              </a:rPr>
              <a:t> to receive SOF/VEL individually or concurrently with their HCV RNA positive injecting partner.</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Patients were eligible if they had chronic HCV mono-infection and reported injecting with more than 1 person in the last 6 months.</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Primary participants nominated people they had injected with in the previous six months as secondary participants, who could either be HCV RNA positive or negative.</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336 people were screened, 241 enrolled (113 primary, 128 secondary), of these 130 participants started treatment (89 (79%) of primary participants and 41 (61%) HCV RNA positive secondary participants)</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r>
              <a:rPr kumimoji="0" lang="en-US" sz="1000" b="0" i="0" u="none" strike="noStrike" kern="1200" cap="none" spc="0" normalizeH="0" baseline="0" noProof="0" dirty="0">
                <a:ln>
                  <a:noFill/>
                </a:ln>
                <a:solidFill>
                  <a:srgbClr val="000000"/>
                </a:solidFill>
                <a:effectLst/>
                <a:uLnTx/>
                <a:uFillTx/>
                <a:ea typeface="Times New Roman"/>
                <a:cs typeface="Times New Roman"/>
              </a:rPr>
              <a:t>Of 130 participants who started treatment, 118 (91%) were assessed for SVR12, of whom 103 (87%) had achieved SVR</a:t>
            </a:r>
          </a:p>
          <a:p>
            <a:pPr marL="342900" marR="0" lvl="0" indent="-342900" algn="l" defTabSz="914400" rtl="0" eaLnBrk="1" fontAlgn="auto" latinLnBrk="0" hangingPunct="1">
              <a:lnSpc>
                <a:spcPct val="80000"/>
              </a:lnSpc>
              <a:spcBef>
                <a:spcPts val="0"/>
              </a:spcBef>
              <a:spcAft>
                <a:spcPts val="0"/>
              </a:spcAft>
              <a:buClrTx/>
              <a:buSzTx/>
              <a:buFont typeface="Wingdings"/>
              <a:buChar char=""/>
              <a:tabLst>
                <a:tab pos="457200" algn="l"/>
              </a:tabLst>
              <a:defRPr/>
            </a:pPr>
            <a:endParaRPr kumimoji="0" lang="da-DK" sz="1000" b="0" i="0" u="none" strike="noStrike" kern="1200" cap="none" spc="0" normalizeH="0" baseline="0" noProof="0" dirty="0">
              <a:ln>
                <a:noFill/>
              </a:ln>
              <a:solidFill>
                <a:prstClr val="black"/>
              </a:solidFill>
              <a:effectLst/>
              <a:uLnTx/>
              <a:uFillTx/>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endParaRPr>
          </a:p>
          <a:p>
            <a:endParaRPr lang="en-US"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t>32</a:t>
            </a:fld>
            <a:endParaRPr lang="en-US"/>
          </a:p>
        </p:txBody>
      </p:sp>
    </p:spTree>
    <p:extLst>
      <p:ext uri="{BB962C8B-B14F-4D97-AF65-F5344CB8AC3E}">
        <p14:creationId xmlns:p14="http://schemas.microsoft.com/office/powerpoint/2010/main" val="3344070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0" marR="0" lvl="0" indent="0" algn="just" defTabSz="984978" rtl="0" eaLnBrk="1" fontAlgn="auto" latinLnBrk="0" hangingPunct="1">
              <a:lnSpc>
                <a:spcPct val="100000"/>
              </a:lnSpc>
              <a:spcBef>
                <a:spcPct val="0"/>
              </a:spcBef>
              <a:spcAft>
                <a:spcPts val="0"/>
              </a:spcAft>
              <a:buClrTx/>
              <a:buSzTx/>
              <a:buFontTx/>
              <a:buNone/>
              <a:tabLst/>
              <a:defRPr/>
            </a:pPr>
            <a:r>
              <a:rPr lang="en-US" altLang="en-US" sz="900" b="1" noProof="0" dirty="0">
                <a:solidFill>
                  <a:prstClr val="black"/>
                </a:solidFill>
              </a:rPr>
              <a:t>TRANSITION:</a:t>
            </a:r>
            <a:r>
              <a:rPr kumimoji="0" lang="en-US" altLang="en-US" sz="900" b="1" i="0" u="none" strike="noStrike" kern="1200" cap="none" spc="0" normalizeH="0" baseline="0" noProof="0" dirty="0">
                <a:ln>
                  <a:noFill/>
                </a:ln>
                <a:solidFill>
                  <a:prstClr val="black"/>
                </a:solidFill>
                <a:effectLst/>
                <a:uLnTx/>
                <a:uFillTx/>
              </a:rPr>
              <a:t>  </a:t>
            </a:r>
            <a:endParaRPr kumimoji="0" lang="en-US" sz="900" b="0"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Here we have an analysis estimating the timing of HCV elimination in accordance with WHO targets by 2030 based on modified Markov modeling.</a:t>
            </a:r>
          </a:p>
          <a:p>
            <a:pPr marL="0" marR="0" lvl="0" indent="0" algn="just" defTabSz="984978" rtl="0" eaLnBrk="1" fontAlgn="auto" latinLnBrk="0" hangingPunct="1">
              <a:lnSpc>
                <a:spcPct val="100000"/>
              </a:lnSpc>
              <a:spcBef>
                <a:spcPct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MAIN</a:t>
            </a:r>
            <a:r>
              <a:rPr kumimoji="0" lang="en-US" sz="900" b="1" i="0" u="none" strike="noStrike" kern="1200" cap="none" spc="0" normalizeH="0" noProof="0" dirty="0">
                <a:ln>
                  <a:noFill/>
                </a:ln>
                <a:solidFill>
                  <a:prstClr val="black"/>
                </a:solidFill>
                <a:effectLst/>
                <a:uLnTx/>
                <a:uFillTx/>
              </a:rPr>
              <a:t> MESSAGE:</a:t>
            </a:r>
            <a:endParaRPr kumimoji="0" lang="en-US" sz="900" b="1" i="0" u="none" strike="noStrike" kern="1200" cap="none" spc="0" normalizeH="0" baseline="0" noProof="0" dirty="0">
              <a:ln>
                <a:noFill/>
              </a:ln>
              <a:solidFill>
                <a:srgbClr val="FF0000"/>
              </a:solidFill>
              <a:effectLst/>
              <a:uLnTx/>
              <a:uFillTx/>
            </a:endParaRP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9 countries are on track to meet elimination goals by 2030: Australia, France, Iceland, Italy, Japan, South Korea, Spain, Switzerland, and United Kingdom</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Proposed number of patients needed to be treated annually in order to be on track: Spain, 5300; France, 4100; Australia, 5400; Italy, 40900; UK, 5800; Germany, 9600; Canada, 10000; US, 106000.</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The modelling is based on 2017 data, and is not likely to be an accurate representation of the current landscape within each country. </a:t>
            </a:r>
          </a:p>
          <a:p>
            <a:pPr marR="0" lvl="0" algn="just" defTabSz="984978" rtl="0" eaLnBrk="1" fontAlgn="auto" latinLnBrk="0" hangingPunct="1">
              <a:lnSpc>
                <a:spcPct val="100000"/>
              </a:lnSpc>
              <a:spcBef>
                <a:spcPct val="0"/>
              </a:spcBef>
              <a:spcAft>
                <a:spcPts val="0"/>
              </a:spcAft>
              <a:buClrTx/>
              <a:buSzTx/>
              <a:tabLst/>
              <a:defRPr/>
            </a:pPr>
            <a:endParaRPr kumimoji="0" lang="en-US" sz="900" b="0"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lang="en-US" sz="900" b="1" noProof="0" dirty="0">
                <a:solidFill>
                  <a:prstClr val="black"/>
                </a:solidFill>
              </a:rPr>
              <a:t>BACKGROUND:</a:t>
            </a:r>
            <a:endParaRPr kumimoji="0" lang="en-US" sz="900" b="1" i="0" u="none" strike="noStrike" kern="1200" cap="none" spc="0" normalizeH="0" baseline="0" noProof="0" dirty="0">
              <a:ln>
                <a:noFill/>
              </a:ln>
              <a:solidFill>
                <a:prstClr val="black"/>
              </a:solidFill>
              <a:effectLst/>
              <a:uLnTx/>
              <a:uFillTx/>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de-DE" sz="900" b="0" i="0" u="none" strike="noStrike" kern="1200" cap="none" spc="0" normalizeH="0" baseline="0" noProof="0" dirty="0">
                <a:ln>
                  <a:noFill/>
                </a:ln>
                <a:solidFill>
                  <a:prstClr val="black"/>
                </a:solidFill>
                <a:effectLst/>
                <a:uLnTx/>
                <a:uFillTx/>
              </a:rPr>
              <a:t>WHO HCV elimination targets: </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de-DE" sz="900" b="0" i="0" u="none" strike="noStrike" kern="1200" cap="none" spc="0" normalizeH="0" baseline="0" noProof="0" dirty="0">
                <a:ln>
                  <a:noFill/>
                </a:ln>
                <a:solidFill>
                  <a:prstClr val="black"/>
                </a:solidFill>
                <a:effectLst/>
                <a:uLnTx/>
                <a:uFillTx/>
              </a:rPr>
              <a:t>1) 90% </a:t>
            </a:r>
            <a:r>
              <a:rPr kumimoji="0" lang="en-US" sz="900" b="0" i="0" u="none" strike="noStrike" kern="1200" cap="none" spc="0" normalizeH="0" baseline="0" noProof="0" dirty="0">
                <a:ln>
                  <a:noFill/>
                </a:ln>
                <a:solidFill>
                  <a:prstClr val="black"/>
                </a:solidFill>
                <a:effectLst/>
                <a:uLnTx/>
                <a:uFillTx/>
              </a:rPr>
              <a:t>reduction in incidence </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2) 65% reduction in liver-related mortality</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3) 90% diagnosis rate </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4) 80% of the eligible HCV population treated</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Markov modeling was taken from data with demographic and epidemiologic data from the POLARIS observatory and the United Nations World Population Prospects. </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Modification of the Markov model was based on future incidence assuming to change at the same annual rate as prevalence, separation of vertical vs horizontal transmission rates, and prevalence adjusted based on the existence of fibrosis restrictions to treatment to simulate the impact of treatment as prevention</a:t>
            </a:r>
          </a:p>
          <a:p>
            <a:pPr marL="284266" indent="-284266">
              <a:lnSpc>
                <a:spcPct val="90000"/>
              </a:lnSpc>
              <a:buClr>
                <a:prstClr val="white">
                  <a:lumMod val="50000"/>
                </a:prstClr>
              </a:buClr>
              <a:buFont typeface="Wingdings" panose="05000000000000000000" pitchFamily="2" charset="2"/>
              <a:buChar char="§"/>
            </a:pPr>
            <a:r>
              <a:rPr lang="en-US" sz="900" dirty="0">
                <a:solidFill>
                  <a:prstClr val="black"/>
                </a:solidFill>
              </a:rPr>
              <a:t>Modified Markov disease progression model populated with demographic and epidemiology from 2017</a:t>
            </a:r>
          </a:p>
          <a:p>
            <a:pPr marL="284266" indent="-284266">
              <a:lnSpc>
                <a:spcPct val="90000"/>
              </a:lnSpc>
              <a:buClr>
                <a:prstClr val="white">
                  <a:lumMod val="50000"/>
                </a:prstClr>
              </a:buClr>
              <a:buFont typeface="Wingdings" panose="05000000000000000000" pitchFamily="2" charset="2"/>
              <a:buChar char="§"/>
            </a:pPr>
            <a:r>
              <a:rPr lang="en-US" sz="900" dirty="0">
                <a:solidFill>
                  <a:prstClr val="black"/>
                </a:solidFill>
              </a:rPr>
              <a:t>Analysis was based on:</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Prevalence</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Incidence, </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Liver-related deaths due to HCV infection,</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Diagnosis reports</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Antiviral treatment reports</a:t>
            </a:r>
          </a:p>
          <a:p>
            <a:pPr marL="284266" indent="-284266">
              <a:lnSpc>
                <a:spcPct val="90000"/>
              </a:lnSpc>
              <a:buClr>
                <a:prstClr val="white">
                  <a:lumMod val="50000"/>
                </a:prstClr>
              </a:buClr>
              <a:buFont typeface="Wingdings" panose="05000000000000000000" pitchFamily="2" charset="2"/>
              <a:buChar char="§"/>
            </a:pPr>
            <a:r>
              <a:rPr lang="en-US" sz="900" dirty="0">
                <a:solidFill>
                  <a:prstClr val="black"/>
                </a:solidFill>
              </a:rPr>
              <a:t>Of 45 high-income countries, 30 projected as not on track to achieve WHO targets</a:t>
            </a:r>
            <a:endParaRPr kumimoji="0" lang="en-US" sz="900" b="0" i="0" u="none" strike="noStrike" kern="1200" cap="none" spc="0" normalizeH="0" baseline="0" noProof="0" dirty="0">
              <a:ln>
                <a:noFill/>
              </a:ln>
              <a:solidFill>
                <a:prstClr val="black"/>
              </a:solidFill>
              <a:effectLst/>
              <a:uLnTx/>
              <a:uFillTx/>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endParaRPr kumimoji="0" lang="en-US" sz="900" b="0" i="0" u="none" strike="noStrike" kern="1200" cap="none" spc="0" normalizeH="0" baseline="0" noProof="0" dirty="0">
              <a:ln>
                <a:noFill/>
              </a:ln>
              <a:solidFill>
                <a:prstClr val="black"/>
              </a:solidFill>
              <a:effectLst/>
              <a:uLnTx/>
              <a:uFillTx/>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endParaRPr kumimoji="0" lang="en-US" sz="900" b="0" i="0" u="none" strike="noStrike" kern="1200" cap="none" spc="0" normalizeH="0" baseline="0" noProof="0" dirty="0">
              <a:ln>
                <a:noFill/>
              </a:ln>
              <a:solidFill>
                <a:prstClr val="black"/>
              </a:solidFill>
              <a:effectLst/>
              <a:uLnTx/>
              <a:uFillTx/>
            </a:endParaRPr>
          </a:p>
          <a:p>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283337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algn="just" defTabSz="984978">
              <a:spcBef>
                <a:spcPct val="0"/>
              </a:spcBef>
              <a:defRPr/>
            </a:pPr>
            <a:r>
              <a:rPr lang="en-US" altLang="en-US" sz="900" b="1" dirty="0">
                <a:solidFill>
                  <a:prstClr val="black"/>
                </a:solidFill>
              </a:rPr>
              <a:t>TRANSITION:  </a:t>
            </a:r>
          </a:p>
          <a:p>
            <a:pPr marL="184684" indent="-184684" algn="just" defTabSz="984978">
              <a:spcBef>
                <a:spcPct val="0"/>
              </a:spcBef>
              <a:buFont typeface="Arial" pitchFamily="34" charset="0"/>
              <a:buChar char="•"/>
              <a:defRPr/>
            </a:pPr>
            <a:r>
              <a:rPr lang="en-US" altLang="en-US" sz="900" dirty="0">
                <a:solidFill>
                  <a:prstClr val="black"/>
                </a:solidFill>
              </a:rPr>
              <a:t>Here we see the data from a m</a:t>
            </a:r>
            <a:r>
              <a:rPr lang="en-US" sz="900" dirty="0">
                <a:solidFill>
                  <a:prstClr val="black"/>
                </a:solidFill>
              </a:rPr>
              <a:t>ulticenter</a:t>
            </a:r>
            <a:r>
              <a:rPr lang="en-US" sz="900" baseline="0" dirty="0">
                <a:solidFill>
                  <a:prstClr val="black"/>
                </a:solidFill>
              </a:rPr>
              <a:t> </a:t>
            </a:r>
            <a:r>
              <a:rPr lang="en-US" sz="900" dirty="0">
                <a:solidFill>
                  <a:prstClr val="black"/>
                </a:solidFill>
              </a:rPr>
              <a:t>open-label phase-2</a:t>
            </a:r>
            <a:r>
              <a:rPr lang="en-US" sz="900" baseline="0" dirty="0">
                <a:solidFill>
                  <a:prstClr val="black"/>
                </a:solidFill>
              </a:rPr>
              <a:t> </a:t>
            </a:r>
            <a:r>
              <a:rPr lang="en-US" sz="900" dirty="0">
                <a:solidFill>
                  <a:prstClr val="black"/>
                </a:solidFill>
              </a:rPr>
              <a:t>study of LDV/SOF for 8, 12 or 24 weeks in patients undergoing dialysis</a:t>
            </a:r>
          </a:p>
          <a:p>
            <a:pPr marL="0" indent="0" algn="just" defTabSz="984978">
              <a:spcBef>
                <a:spcPct val="0"/>
              </a:spcBef>
              <a:buFont typeface="Arial" pitchFamily="34" charset="0"/>
              <a:buNone/>
              <a:defRPr/>
            </a:pPr>
            <a:endParaRPr lang="en-US" sz="900" b="1" dirty="0">
              <a:solidFill>
                <a:prstClr val="black"/>
              </a:solidFill>
            </a:endParaRPr>
          </a:p>
          <a:p>
            <a:pPr marL="0" indent="0" algn="just" defTabSz="984978">
              <a:spcBef>
                <a:spcPct val="0"/>
              </a:spcBef>
              <a:buFont typeface="Arial" pitchFamily="34" charset="0"/>
              <a:buNone/>
              <a:defRPr/>
            </a:pPr>
            <a:r>
              <a:rPr lang="en-US" sz="900" b="1" dirty="0">
                <a:solidFill>
                  <a:prstClr val="black"/>
                </a:solidFill>
              </a:rPr>
              <a:t>MAIN MESSAGE:</a:t>
            </a:r>
            <a:endParaRPr lang="en-US" sz="900" b="1" dirty="0">
              <a:solidFill>
                <a:srgbClr val="FF0000"/>
              </a:solidFill>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94% SVR12 observed in 95 patients with either hemodialysis or peritoneal dialysis treated with 8, 12 or 24 weeks of LDV/SOF with no </a:t>
            </a:r>
            <a:r>
              <a:rPr kumimoji="0" lang="en-US" sz="900" b="0" i="0" u="none" strike="noStrike" kern="1200" cap="none" spc="0" normalizeH="0" baseline="0" noProof="0" dirty="0" err="1">
                <a:ln>
                  <a:noFill/>
                </a:ln>
                <a:solidFill>
                  <a:prstClr val="black"/>
                </a:solidFill>
                <a:effectLst/>
                <a:uLnTx/>
                <a:uFillTx/>
              </a:rPr>
              <a:t>virological</a:t>
            </a:r>
            <a:r>
              <a:rPr kumimoji="0" lang="en-US" sz="900" b="0" i="0" u="none" strike="noStrike" kern="1200" cap="none" spc="0" normalizeH="0" baseline="0" noProof="0" dirty="0">
                <a:ln>
                  <a:noFill/>
                </a:ln>
                <a:solidFill>
                  <a:prstClr val="black"/>
                </a:solidFill>
                <a:effectLst/>
                <a:uLnTx/>
                <a:uFillTx/>
              </a:rPr>
              <a:t> failures</a:t>
            </a:r>
            <a:endParaRPr lang="en-US" sz="900" kern="1200" dirty="0">
              <a:solidFill>
                <a:schemeClr val="tx1"/>
              </a:solidFill>
              <a:effectLst/>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Despite higher AUC of the SOF metabolite GS-331007 in patients with end-stage renal disease, there were no SAEs related to treatment and no treatment discontinuations. The safety profile was consistent with advanced renal disease and drug was well-tolerated.</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endParaRPr lang="en-US" sz="900" dirty="0">
              <a:solidFill>
                <a:prstClr val="black"/>
              </a:solidFill>
            </a:endParaRPr>
          </a:p>
          <a:p>
            <a:pPr algn="just" defTabSz="984978">
              <a:spcBef>
                <a:spcPct val="0"/>
              </a:spcBef>
              <a:defRPr/>
            </a:pPr>
            <a:r>
              <a:rPr lang="en-US" sz="900" b="1" dirty="0">
                <a:solidFill>
                  <a:prstClr val="black"/>
                </a:solidFill>
              </a:rPr>
              <a:t>BACKGROUND:</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89/95 or </a:t>
            </a:r>
            <a:r>
              <a:rPr kumimoji="0" lang="it-IT" sz="900" b="0" i="0" u="none" strike="noStrike" kern="1200" cap="none" spc="0" normalizeH="0" baseline="0" noProof="0" dirty="0">
                <a:ln>
                  <a:noFill/>
                </a:ln>
                <a:solidFill>
                  <a:prstClr val="black"/>
                </a:solidFill>
                <a:effectLst/>
                <a:uLnTx/>
                <a:uFillTx/>
              </a:rPr>
              <a:t>20% of patients were cirrhotic (LDV/SOF 24 weeks), 22% were experienced, 21% had prior renal transplant, genotype 1 was represented for 72% (GT1a 13%, GT1b 59%)</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it-IT" sz="900" b="0" i="0" u="none" strike="noStrike" kern="1200" cap="none" spc="0" normalizeH="0" baseline="0" noProof="0" dirty="0">
                <a:ln>
                  <a:noFill/>
                </a:ln>
                <a:solidFill>
                  <a:prstClr val="black"/>
                </a:solidFill>
                <a:effectLst/>
                <a:uLnTx/>
                <a:uFillTx/>
              </a:rPr>
              <a:t>No virological failures were observed</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nl-NL" sz="900" b="0" i="0" u="none" strike="noStrike" kern="1200" cap="none" spc="0" normalizeH="0" baseline="0" noProof="0" dirty="0">
                <a:ln>
                  <a:noFill/>
                </a:ln>
                <a:solidFill>
                  <a:prstClr val="black"/>
                </a:solidFill>
                <a:effectLst/>
                <a:uLnTx/>
                <a:uFillTx/>
              </a:rPr>
              <a:t>SVR, 8wks: 93% (42/45); SVR, 12 wks: 100% (31/31); SVR, 24 wks: 84% (16/19)</a:t>
            </a:r>
            <a:endParaRPr kumimoji="0" lang="it-IT" sz="900" b="0" i="0" u="none" strike="noStrike" kern="1200" cap="none" spc="0" normalizeH="0" baseline="0" noProof="0" dirty="0">
              <a:ln>
                <a:noFill/>
              </a:ln>
              <a:solidFill>
                <a:prstClr val="black"/>
              </a:solidFill>
              <a:effectLst/>
              <a:uLnTx/>
              <a:uFillTx/>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it-IT" sz="900" b="0" i="0" u="none" strike="noStrike" kern="1200" cap="none" spc="0" normalizeH="0" baseline="0" noProof="0" dirty="0">
                <a:ln>
                  <a:noFill/>
                </a:ln>
                <a:solidFill>
                  <a:prstClr val="black"/>
                </a:solidFill>
                <a:effectLst/>
                <a:uLnTx/>
                <a:uFillTx/>
              </a:rPr>
              <a:t>6/95 patients did not achieve SVR12:</a:t>
            </a:r>
          </a:p>
          <a:p>
            <a:pPr marL="0" marR="0" lvl="0" indent="0" algn="just" defTabSz="984978" rtl="0" eaLnBrk="1" fontAlgn="auto" latinLnBrk="0" hangingPunct="1">
              <a:lnSpc>
                <a:spcPct val="100000"/>
              </a:lnSpc>
              <a:spcBef>
                <a:spcPct val="0"/>
              </a:spcBef>
              <a:spcAft>
                <a:spcPts val="0"/>
              </a:spcAft>
              <a:buClrTx/>
              <a:buSzTx/>
              <a:buFont typeface="Arial" pitchFamily="34" charset="0"/>
              <a:buNone/>
              <a:tabLst/>
              <a:defRPr/>
            </a:pPr>
            <a:r>
              <a:rPr kumimoji="0" lang="it-IT" sz="900" b="0" i="0" u="none" strike="noStrike" kern="1200" cap="none" spc="0" normalizeH="0" baseline="0" noProof="0" dirty="0">
                <a:ln>
                  <a:noFill/>
                </a:ln>
                <a:solidFill>
                  <a:prstClr val="black"/>
                </a:solidFill>
                <a:effectLst/>
                <a:uLnTx/>
                <a:uFillTx/>
              </a:rPr>
              <a:t>         - 4 died during therapy </a:t>
            </a:r>
            <a:r>
              <a:rPr lang="en-US" sz="900" kern="1200" dirty="0">
                <a:solidFill>
                  <a:schemeClr val="tx1"/>
                </a:solidFill>
                <a:effectLst/>
              </a:rPr>
              <a:t>(unrelated)</a:t>
            </a:r>
            <a:endParaRPr kumimoji="0" lang="it-IT" sz="900" b="0"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 typeface="Arial" pitchFamily="34" charset="0"/>
              <a:buNone/>
              <a:tabLst/>
              <a:defRPr/>
            </a:pPr>
            <a:r>
              <a:rPr kumimoji="0" lang="it-IT" sz="900" b="0" i="0" u="none" strike="noStrike" kern="1200" cap="none" spc="0" normalizeH="0" baseline="0" noProof="0" dirty="0">
                <a:ln>
                  <a:noFill/>
                </a:ln>
                <a:solidFill>
                  <a:prstClr val="black"/>
                </a:solidFill>
                <a:effectLst/>
                <a:uLnTx/>
                <a:uFillTx/>
              </a:rPr>
              <a:t>         - 2 died during post-treatment after achieving SVR4 </a:t>
            </a:r>
            <a:r>
              <a:rPr lang="en-US" sz="900" kern="1200" dirty="0">
                <a:solidFill>
                  <a:schemeClr val="tx1"/>
                </a:solidFill>
                <a:effectLst/>
              </a:rPr>
              <a:t>(unrelated)</a:t>
            </a:r>
            <a:endParaRPr kumimoji="0" lang="it-IT" sz="900" b="0" i="0" u="none" strike="noStrike" kern="1200" cap="none" spc="0" normalizeH="0" baseline="0" noProof="0" dirty="0">
              <a:ln>
                <a:noFill/>
              </a:ln>
              <a:solidFill>
                <a:prstClr val="black"/>
              </a:solidFill>
              <a:effectLst/>
              <a:uLnTx/>
              <a:uFillTx/>
            </a:endParaRPr>
          </a:p>
          <a:p>
            <a:pPr algn="just" defTabSz="984978">
              <a:spcBef>
                <a:spcPct val="0"/>
              </a:spcBef>
              <a:defRPr/>
            </a:pPr>
            <a:endParaRPr lang="en-US" sz="900" b="1" dirty="0">
              <a:solidFill>
                <a:prstClr val="black"/>
              </a:solidFill>
            </a:endParaRPr>
          </a:p>
          <a:p>
            <a:pPr marL="285750" indent="-285750">
              <a:lnSpc>
                <a:spcPct val="90000"/>
              </a:lnSpc>
              <a:buClr>
                <a:prstClr val="white">
                  <a:lumMod val="50000"/>
                </a:prstClr>
              </a:buClr>
              <a:buFont typeface="Arial" panose="020B0604020202020204" pitchFamily="34" charset="0"/>
              <a:buChar char="•"/>
            </a:pPr>
            <a:r>
              <a:rPr lang="en-US" sz="900" dirty="0">
                <a:solidFill>
                  <a:prstClr val="black"/>
                </a:solidFill>
              </a:rPr>
              <a:t>No D/C due to AE</a:t>
            </a:r>
          </a:p>
          <a:p>
            <a:pPr marL="285750" lvl="1" indent="-285750">
              <a:lnSpc>
                <a:spcPct val="90000"/>
              </a:lnSpc>
              <a:buClr>
                <a:prstClr val="white">
                  <a:lumMod val="50000"/>
                </a:prstClr>
              </a:buClr>
              <a:buFont typeface="Arial" panose="020B0604020202020204" pitchFamily="34" charset="0"/>
              <a:buChar char="•"/>
            </a:pPr>
            <a:r>
              <a:rPr lang="en-US" sz="900" dirty="0">
                <a:solidFill>
                  <a:prstClr val="black"/>
                </a:solidFill>
              </a:rPr>
              <a:t>6</a:t>
            </a:r>
            <a:r>
              <a:rPr lang="en-US" sz="900" baseline="0" dirty="0">
                <a:solidFill>
                  <a:prstClr val="black"/>
                </a:solidFill>
              </a:rPr>
              <a:t> </a:t>
            </a:r>
            <a:r>
              <a:rPr lang="en-US" sz="900" dirty="0">
                <a:solidFill>
                  <a:prstClr val="black"/>
                </a:solidFill>
              </a:rPr>
              <a:t>patients (6%) died</a:t>
            </a:r>
            <a:r>
              <a:rPr lang="en-US" sz="900" baseline="0" dirty="0">
                <a:solidFill>
                  <a:prstClr val="black"/>
                </a:solidFill>
              </a:rPr>
              <a:t>: </a:t>
            </a:r>
            <a:r>
              <a:rPr lang="en-US" sz="900" kern="1200" dirty="0">
                <a:solidFill>
                  <a:schemeClr val="tx1"/>
                </a:solidFill>
                <a:effectLst/>
              </a:rPr>
              <a:t>: one patient died of cardiac arrest; 1 patient died of intestinal ischemia; 2 patients died of sudden death; 1 patient died of pulmonary embolism; 1 patient’s death was not classified</a:t>
            </a:r>
            <a:endParaRPr lang="en-US" sz="900" dirty="0">
              <a:solidFill>
                <a:prstClr val="black"/>
              </a:solidFill>
            </a:endParaRPr>
          </a:p>
          <a:p>
            <a:pPr marL="285750" lvl="1" indent="-285750">
              <a:lnSpc>
                <a:spcPct val="90000"/>
              </a:lnSpc>
              <a:buClr>
                <a:prstClr val="white">
                  <a:lumMod val="50000"/>
                </a:prstClr>
              </a:buClr>
              <a:buFont typeface="Arial" panose="020B0604020202020204" pitchFamily="34" charset="0"/>
              <a:buChar char="•"/>
            </a:pPr>
            <a:r>
              <a:rPr lang="it-IT" sz="900" dirty="0">
                <a:solidFill>
                  <a:prstClr val="black"/>
                </a:solidFill>
              </a:rPr>
              <a:t>21 patients had GT2, 2</a:t>
            </a:r>
            <a:r>
              <a:rPr lang="it-IT" sz="900" baseline="0" dirty="0">
                <a:solidFill>
                  <a:prstClr val="black"/>
                </a:solidFill>
              </a:rPr>
              <a:t> patients GT4, 1 patient GT5, 2 patients GT6</a:t>
            </a:r>
          </a:p>
          <a:p>
            <a:pPr marL="285750" lvl="1" indent="-285750">
              <a:lnSpc>
                <a:spcPct val="90000"/>
              </a:lnSpc>
              <a:buClr>
                <a:prstClr val="white">
                  <a:lumMod val="50000"/>
                </a:prstClr>
              </a:buClr>
              <a:buFont typeface="Arial" panose="020B0604020202020204" pitchFamily="34" charset="0"/>
              <a:buChar char="•"/>
            </a:pPr>
            <a:r>
              <a:rPr lang="it-IT" sz="900" baseline="0" dirty="0">
                <a:solidFill>
                  <a:prstClr val="black"/>
                </a:solidFill>
              </a:rPr>
              <a:t>8 weeks regimen was used only in patients with genotype 1 (GT1a were 7, GT1b were 38)</a:t>
            </a:r>
          </a:p>
          <a:p>
            <a:pPr marL="285750" marR="0" lvl="1" indent="-285750" algn="l" defTabSz="914400" rtl="0" eaLnBrk="1" fontAlgn="auto" latinLnBrk="0" hangingPunct="1">
              <a:lnSpc>
                <a:spcPct val="90000"/>
              </a:lnSpc>
              <a:spcBef>
                <a:spcPts val="0"/>
              </a:spcBef>
              <a:spcAft>
                <a:spcPts val="0"/>
              </a:spcAft>
              <a:buClr>
                <a:prstClr val="white">
                  <a:lumMod val="50000"/>
                </a:prstClr>
              </a:buClr>
              <a:buSzTx/>
              <a:buFont typeface="Arial" panose="020B0604020202020204" pitchFamily="34" charset="0"/>
              <a:buChar char="•"/>
              <a:tabLst/>
              <a:defRPr/>
            </a:pPr>
            <a:r>
              <a:rPr lang="en-US" sz="900" b="1" i="0" u="none" strike="noStrike" kern="1200" baseline="0" dirty="0">
                <a:solidFill>
                  <a:schemeClr val="tx1"/>
                </a:solidFill>
              </a:rPr>
              <a:t>No Dosage Recommendations in Severe Renal Impairment and End Stage Renal Disease </a:t>
            </a:r>
            <a:endParaRPr lang="en-US" sz="900" b="0" i="0" u="none" strike="noStrike" kern="1200" baseline="0" dirty="0">
              <a:solidFill>
                <a:schemeClr val="tx1"/>
              </a:solidFill>
            </a:endParaRPr>
          </a:p>
          <a:p>
            <a:pPr marL="0" lvl="1" indent="0">
              <a:lnSpc>
                <a:spcPct val="90000"/>
              </a:lnSpc>
              <a:buClr>
                <a:prstClr val="white">
                  <a:lumMod val="50000"/>
                </a:prstClr>
              </a:buClr>
              <a:buFont typeface="Arial" panose="020B0604020202020204" pitchFamily="34" charset="0"/>
              <a:buNone/>
            </a:pPr>
            <a:endParaRPr lang="en-US" sz="900" b="0" dirty="0">
              <a:solidFill>
                <a:prstClr val="black"/>
              </a:solidFill>
            </a:endParaRPr>
          </a:p>
          <a:p>
            <a:pPr marL="341312" lvl="2" indent="0">
              <a:lnSpc>
                <a:spcPct val="90000"/>
              </a:lnSpc>
              <a:buClr>
                <a:prstClr val="white">
                  <a:lumMod val="50000"/>
                </a:prstClr>
              </a:buClr>
              <a:buFont typeface="Arial" panose="020B0604020202020204" pitchFamily="34" charset="0"/>
              <a:buNone/>
            </a:pPr>
            <a:endParaRPr kumimoji="0" lang="en-US" sz="9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Several real world datasets have shown efficacy of SOF-based regimens in the ESRD and dialysis populations: (please see renal deck for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rPr>
              <a:t>Borgia, AASLD 2019, LB-15</a:t>
            </a:r>
            <a:endParaRPr kumimoji="0" lang="en-U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rPr>
              <a:t>Sise</a:t>
            </a:r>
            <a:r>
              <a:rPr kumimoji="0" lang="en-US" sz="900" b="0" i="0" u="none" strike="noStrike" kern="1200" cap="none" spc="0" normalizeH="0" baseline="0" noProof="0" dirty="0">
                <a:ln>
                  <a:noFill/>
                </a:ln>
                <a:solidFill>
                  <a:prstClr val="black"/>
                </a:solidFill>
                <a:effectLst/>
                <a:uLnTx/>
                <a:uFillTx/>
              </a:rPr>
              <a:t>, AASLD 2016, Poster 1951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rPr>
              <a:t>Dumortier</a:t>
            </a:r>
            <a:r>
              <a:rPr kumimoji="0" lang="en-US" sz="900" b="0" i="0" u="none" strike="noStrike" kern="1200" cap="none" spc="0" normalizeH="0" baseline="0" noProof="0" dirty="0">
                <a:ln>
                  <a:noFill/>
                </a:ln>
                <a:solidFill>
                  <a:prstClr val="black"/>
                </a:solidFill>
                <a:effectLst/>
                <a:uLnTx/>
                <a:uFillTx/>
              </a:rPr>
              <a:t>, </a:t>
            </a:r>
            <a:r>
              <a:rPr kumimoji="0" lang="en-US" sz="900" b="0" i="0" u="none" strike="noStrike" kern="1200" cap="none" spc="0" normalizeH="0" baseline="0" noProof="0" dirty="0" err="1">
                <a:ln>
                  <a:noFill/>
                </a:ln>
                <a:solidFill>
                  <a:prstClr val="black"/>
                </a:solidFill>
                <a:effectLst/>
                <a:uLnTx/>
                <a:uFillTx/>
              </a:rPr>
              <a:t>Nephrol</a:t>
            </a:r>
            <a:r>
              <a:rPr kumimoji="0" lang="en-US" sz="900" b="0" i="0" u="none" strike="noStrike" kern="1200" cap="none" spc="0" normalizeH="0" baseline="0" noProof="0" dirty="0">
                <a:ln>
                  <a:noFill/>
                </a:ln>
                <a:solidFill>
                  <a:prstClr val="black"/>
                </a:solidFill>
                <a:effectLst/>
                <a:uLnTx/>
                <a:uFillTx/>
              </a:rPr>
              <a:t> Dial Transplant,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rPr>
              <a:t>Nazario</a:t>
            </a:r>
            <a:r>
              <a:rPr kumimoji="0" lang="en-US" sz="900" b="0" i="0" u="none" strike="noStrike" kern="1200" cap="none" spc="0" normalizeH="0" baseline="0" noProof="0" dirty="0">
                <a:ln>
                  <a:noFill/>
                </a:ln>
                <a:solidFill>
                  <a:prstClr val="black"/>
                </a:solidFill>
                <a:effectLst/>
                <a:uLnTx/>
                <a:uFillTx/>
              </a:rPr>
              <a:t>, EASL 2016, Poster SAT-164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rPr>
              <a:t>Surendra</a:t>
            </a:r>
            <a:r>
              <a:rPr kumimoji="0" lang="en-US" sz="900" b="0" i="0" u="none" strike="noStrike" kern="1200" cap="none" spc="0" normalizeH="0" baseline="0" noProof="0" dirty="0">
                <a:ln>
                  <a:noFill/>
                </a:ln>
                <a:solidFill>
                  <a:prstClr val="black"/>
                </a:solidFill>
                <a:effectLst/>
                <a:uLnTx/>
                <a:uFillTx/>
              </a:rPr>
              <a:t> M. et al. </a:t>
            </a:r>
            <a:r>
              <a:rPr kumimoji="0" lang="en-US" sz="900" b="0" i="0" u="none" strike="noStrike" kern="1200" cap="none" spc="0" normalizeH="0" baseline="0" noProof="0" dirty="0" err="1">
                <a:ln>
                  <a:noFill/>
                </a:ln>
                <a:solidFill>
                  <a:prstClr val="black"/>
                </a:solidFill>
                <a:effectLst/>
                <a:uLnTx/>
                <a:uFillTx/>
              </a:rPr>
              <a:t>Hemodial</a:t>
            </a:r>
            <a:r>
              <a:rPr kumimoji="0" lang="en-US" sz="900" b="0" i="0" u="none" strike="noStrike" kern="1200" cap="none" spc="0" normalizeH="0" baseline="0" noProof="0" dirty="0">
                <a:ln>
                  <a:noFill/>
                </a:ln>
                <a:solidFill>
                  <a:prstClr val="black"/>
                </a:solidFill>
                <a:effectLst/>
                <a:uLnTx/>
                <a:uFillTx/>
              </a:rPr>
              <a:t> Int. 2017:1-5.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rPr>
              <a:t>Bhamidimarri</a:t>
            </a:r>
            <a:r>
              <a:rPr kumimoji="0" lang="en-US" sz="900" b="0" i="0" u="none" strike="noStrike" kern="1200" cap="none" spc="0" normalizeH="0" baseline="0" noProof="0" dirty="0">
                <a:ln>
                  <a:noFill/>
                </a:ln>
                <a:solidFill>
                  <a:prstClr val="black"/>
                </a:solidFill>
                <a:effectLst/>
                <a:uLnTx/>
                <a:uFillTx/>
              </a:rPr>
              <a:t> et al, </a:t>
            </a:r>
            <a:r>
              <a:rPr kumimoji="0" lang="en-US" sz="900" b="0" i="1" u="none" strike="noStrike" kern="1200" cap="none" spc="0" normalizeH="0" baseline="0" noProof="0" dirty="0">
                <a:ln>
                  <a:noFill/>
                </a:ln>
                <a:solidFill>
                  <a:prstClr val="black"/>
                </a:solidFill>
                <a:effectLst/>
                <a:uLnTx/>
                <a:uFillTx/>
              </a:rPr>
              <a:t>J </a:t>
            </a:r>
            <a:r>
              <a:rPr kumimoji="0" lang="en-US" sz="900" b="0" i="1" u="none" strike="noStrike" kern="1200" cap="none" spc="0" normalizeH="0" baseline="0" noProof="0" dirty="0" err="1">
                <a:ln>
                  <a:noFill/>
                </a:ln>
                <a:solidFill>
                  <a:prstClr val="black"/>
                </a:solidFill>
                <a:effectLst/>
                <a:uLnTx/>
                <a:uFillTx/>
              </a:rPr>
              <a:t>Hepatol</a:t>
            </a:r>
            <a:r>
              <a:rPr kumimoji="0" lang="en-US" sz="900" b="0" i="1" u="none" strike="noStrike" kern="1200" cap="none" spc="0" normalizeH="0" baseline="0" noProof="0" dirty="0">
                <a:ln>
                  <a:noFill/>
                </a:ln>
                <a:solidFill>
                  <a:prstClr val="black"/>
                </a:solidFill>
                <a:effectLst/>
                <a:uLnTx/>
                <a:uFillTx/>
              </a:rPr>
              <a:t>. </a:t>
            </a:r>
            <a:r>
              <a:rPr kumimoji="0" lang="en-US" sz="900" b="0" i="0" u="none" strike="noStrike" kern="1200" cap="none" spc="0" normalizeH="0" baseline="0" noProof="0" dirty="0">
                <a:ln>
                  <a:noFill/>
                </a:ln>
                <a:solidFill>
                  <a:prstClr val="black"/>
                </a:solidFill>
                <a:effectLst/>
                <a:uLnTx/>
                <a:uFillTx/>
              </a:rPr>
              <a:t>2015;63(3):763-765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rPr>
              <a:t>Nayak</a:t>
            </a:r>
            <a:r>
              <a:rPr kumimoji="0" lang="en-US" sz="900" b="0" i="0" u="none" strike="noStrike" kern="1200" cap="none" spc="0" normalizeH="0" baseline="0" noProof="0" dirty="0">
                <a:ln>
                  <a:noFill/>
                </a:ln>
                <a:solidFill>
                  <a:prstClr val="black"/>
                </a:solidFill>
                <a:effectLst/>
                <a:uLnTx/>
                <a:uFillTx/>
              </a:rPr>
              <a:t>, AASLD 2016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endParaRPr>
          </a:p>
          <a:p>
            <a:endParaRPr lang="en-US" sz="900" dirty="0"/>
          </a:p>
          <a:p>
            <a:endParaRPr lang="en-US" sz="900" dirty="0"/>
          </a:p>
          <a:p>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35</a:t>
            </a:fld>
            <a:endParaRPr lang="en-US" dirty="0">
              <a:solidFill>
                <a:prstClr val="black"/>
              </a:solidFill>
              <a:latin typeface="Calibri"/>
            </a:endParaRPr>
          </a:p>
        </p:txBody>
      </p:sp>
    </p:spTree>
    <p:extLst>
      <p:ext uri="{BB962C8B-B14F-4D97-AF65-F5344CB8AC3E}">
        <p14:creationId xmlns:p14="http://schemas.microsoft.com/office/powerpoint/2010/main" val="3037136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1"/>
                </a:solidFill>
              </a:rPr>
              <a:t>TRANSITION: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en-US" sz="1000" dirty="0"/>
              <a:t>Here are the results of </a:t>
            </a:r>
            <a:r>
              <a:rPr lang="en-US" altLang="en-US" sz="1000" dirty="0">
                <a:solidFill>
                  <a:prstClr val="black"/>
                </a:solidFill>
              </a:rPr>
              <a:t>a</a:t>
            </a:r>
            <a:r>
              <a:rPr lang="en-US" altLang="en-US" sz="1000" baseline="0" dirty="0">
                <a:solidFill>
                  <a:prstClr val="black"/>
                </a:solidFill>
              </a:rPr>
              <a:t> s</a:t>
            </a:r>
            <a:r>
              <a:rPr lang="en-US" sz="1000" dirty="0">
                <a:solidFill>
                  <a:prstClr val="black"/>
                </a:solidFill>
              </a:rPr>
              <a:t>ystemic review and meta-analysis of SOF-based studies treating HCV patients with Stage </a:t>
            </a:r>
            <a:r>
              <a:rPr lang="en-US" sz="1000" baseline="0" dirty="0">
                <a:solidFill>
                  <a:prstClr val="black"/>
                </a:solidFill>
              </a:rPr>
              <a:t> </a:t>
            </a:r>
            <a:r>
              <a:rPr lang="en-US" sz="1000" dirty="0">
                <a:solidFill>
                  <a:prstClr val="black"/>
                </a:solidFill>
              </a:rPr>
              <a:t>4 or 5 CKD through August 2018,</a:t>
            </a:r>
            <a:r>
              <a:rPr lang="en-US" sz="1000" baseline="0" dirty="0">
                <a:solidFill>
                  <a:prstClr val="black"/>
                </a:solidFill>
              </a:rPr>
              <a:t> inclusive of 21 studies and over 700 patients.</a:t>
            </a:r>
            <a:endParaRPr lang="en-US" sz="1000" dirty="0">
              <a:solidFill>
                <a:prstClr val="black"/>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dirty="0">
                <a:solidFill>
                  <a:prstClr val="black"/>
                </a:solidFill>
              </a:rPr>
              <a:t>SVR12/24 and SAE rate were aggregated via random effects model.</a:t>
            </a:r>
            <a:endParaRPr lang="en-US" sz="1000" b="1" i="0" u="none" strike="noStrike" kern="1200" baseline="0" dirty="0">
              <a:solidFill>
                <a:schemeClr val="tx1"/>
              </a:solidFill>
            </a:endParaRPr>
          </a:p>
          <a:p>
            <a:r>
              <a:rPr lang="en-US" sz="1000" b="1" i="0" u="none" strike="noStrike" kern="1200" baseline="0" dirty="0">
                <a:solidFill>
                  <a:schemeClr val="tx1"/>
                </a:solidFill>
              </a:rPr>
              <a:t>MAIN</a:t>
            </a:r>
            <a:r>
              <a:rPr lang="en-US" sz="1000" b="1" i="0" u="none" strike="noStrike" kern="1200" dirty="0">
                <a:solidFill>
                  <a:schemeClr val="tx1"/>
                </a:solidFill>
              </a:rPr>
              <a:t> MESSAGE</a:t>
            </a:r>
            <a:r>
              <a:rPr lang="en-US" sz="1000" b="1" i="0" u="none" strike="noStrike" kern="1200" baseline="0" dirty="0">
                <a:solidFill>
                  <a:schemeClr val="tx1"/>
                </a:solidFill>
              </a:rPr>
              <a:t>: </a:t>
            </a:r>
          </a:p>
          <a:p>
            <a:pPr marL="171450" indent="-171450">
              <a:buFontTx/>
              <a:buChar char="-"/>
            </a:pPr>
            <a:r>
              <a:rPr lang="en-US" sz="1000" b="0" i="0" u="none" strike="noStrike" kern="1200" baseline="0" dirty="0">
                <a:solidFill>
                  <a:schemeClr val="tx1"/>
                </a:solidFill>
              </a:rPr>
              <a:t>SOF-based regimens might be used safely and effectively in patients living with HCV infection/stage 4-5 CKD, with normal and reduced dose of </a:t>
            </a:r>
            <a:r>
              <a:rPr lang="en-US" sz="1000" b="0" i="0" u="none" strike="noStrike" kern="1200" baseline="0" dirty="0" err="1">
                <a:solidFill>
                  <a:schemeClr val="tx1"/>
                </a:solidFill>
              </a:rPr>
              <a:t>sofosbuvir</a:t>
            </a:r>
            <a:r>
              <a:rPr lang="en-US" sz="1000" b="0" i="0" u="none" strike="noStrike" kern="1200" baseline="0" dirty="0">
                <a:solidFill>
                  <a:schemeClr val="tx1"/>
                </a:solidFill>
              </a:rPr>
              <a:t>. </a:t>
            </a:r>
          </a:p>
          <a:p>
            <a:pPr marL="171450" indent="-171450">
              <a:buFontTx/>
              <a:buChar char="-"/>
            </a:pPr>
            <a:r>
              <a:rPr lang="en-US" sz="1000" b="0" i="0" u="none" strike="noStrike" kern="1200" baseline="0" dirty="0">
                <a:solidFill>
                  <a:schemeClr val="tx1"/>
                </a:solidFill>
              </a:rPr>
              <a:t>There was no significant difference between studies applying full and decreased dose of </a:t>
            </a:r>
            <a:r>
              <a:rPr lang="en-US" sz="1000" b="0" i="0" u="none" strike="noStrike" kern="1200" baseline="0" dirty="0" err="1">
                <a:solidFill>
                  <a:schemeClr val="tx1"/>
                </a:solidFill>
              </a:rPr>
              <a:t>sofosbuvir</a:t>
            </a:r>
            <a:r>
              <a:rPr lang="en-US" sz="1000" b="0" i="0" u="none" strike="noStrike" kern="1200" baseline="0" dirty="0">
                <a:solidFill>
                  <a:schemeClr val="tx1"/>
                </a:solidFill>
              </a:rPr>
              <a:t> in terms of safety </a:t>
            </a:r>
          </a:p>
          <a:p>
            <a:pPr marL="171450" indent="-171450">
              <a:buFontTx/>
              <a:buChar char="-"/>
            </a:pPr>
            <a:r>
              <a:rPr lang="en-US" sz="1000" dirty="0"/>
              <a:t>Patients with or without cirrhosis achieved comparable SVR12/24 (RR</a:t>
            </a:r>
            <a:r>
              <a:rPr lang="en-US" sz="1000" baseline="0" dirty="0"/>
              <a:t> </a:t>
            </a:r>
            <a:r>
              <a:rPr lang="en-US" sz="1000" dirty="0"/>
              <a:t>0.93, 95% CI 0.85-1.02). </a:t>
            </a:r>
          </a:p>
          <a:p>
            <a:pPr marL="171450" indent="-171450">
              <a:buFontTx/>
              <a:buChar char="-"/>
            </a:pPr>
            <a:r>
              <a:rPr lang="en-US" sz="1000" b="0" i="0" u="none" strike="noStrike" kern="1200" baseline="0" dirty="0">
                <a:solidFill>
                  <a:schemeClr val="tx1"/>
                </a:solidFill>
              </a:rPr>
              <a:t>None of these studies reported significant change of </a:t>
            </a:r>
            <a:r>
              <a:rPr lang="en-US" sz="1000" b="0" i="0" u="none" strike="noStrike" kern="1200" baseline="0" dirty="0" err="1">
                <a:solidFill>
                  <a:schemeClr val="tx1"/>
                </a:solidFill>
              </a:rPr>
              <a:t>eGFR</a:t>
            </a:r>
            <a:r>
              <a:rPr lang="en-US" sz="1000" b="0" i="0" u="none" strike="noStrike" kern="1200" baseline="0" dirty="0">
                <a:solidFill>
                  <a:schemeClr val="tx1"/>
                </a:solidFill>
              </a:rPr>
              <a:t>/serum creatinine during treatment. </a:t>
            </a:r>
          </a:p>
          <a:p>
            <a:pPr marL="171450" indent="-171450">
              <a:buFontTx/>
              <a:buChar char="-"/>
            </a:pPr>
            <a:r>
              <a:rPr lang="en-US" sz="1000" b="0" i="0" u="none" strike="noStrike" kern="1200" baseline="0" dirty="0">
                <a:solidFill>
                  <a:schemeClr val="tx1"/>
                </a:solidFill>
              </a:rPr>
              <a:t>Prospective and well-controlled trials are needed to confirm these findings.</a:t>
            </a:r>
          </a:p>
          <a:p>
            <a:r>
              <a:rPr lang="en-US" sz="1000" b="1" i="0" u="none" strike="noStrike" kern="1200" baseline="0" dirty="0">
                <a:solidFill>
                  <a:schemeClr val="tx1"/>
                </a:solidFill>
              </a:rPr>
              <a:t>BACKGROUND:</a:t>
            </a:r>
            <a:r>
              <a:rPr lang="en-US" sz="1000" b="1" dirty="0"/>
              <a:t> </a:t>
            </a:r>
            <a:endParaRPr lang="en-US" sz="1000" dirty="0"/>
          </a:p>
          <a:p>
            <a:pPr marL="171450" indent="-171450">
              <a:buFontTx/>
              <a:buChar char="-"/>
            </a:pPr>
            <a:r>
              <a:rPr lang="en-US" sz="1000" dirty="0"/>
              <a:t>HCV genotypes ranged from GT1 to GT6 among these studies. The</a:t>
            </a:r>
            <a:r>
              <a:rPr lang="en-US" sz="1000" baseline="0" dirty="0"/>
              <a:t> population included: </a:t>
            </a:r>
            <a:r>
              <a:rPr lang="en-US" sz="1000" dirty="0"/>
              <a:t>GT1</a:t>
            </a:r>
            <a:r>
              <a:rPr lang="en-US" sz="1000" baseline="0" dirty="0"/>
              <a:t> </a:t>
            </a:r>
            <a:r>
              <a:rPr lang="en-US" sz="1000" dirty="0"/>
              <a:t>(67%) GT3 (20%) and GT2 (8%). 14 studies recruited cirrhotic patients, with varied proportion (11%-83%)</a:t>
            </a:r>
          </a:p>
          <a:p>
            <a:pPr marL="171450" indent="-171450">
              <a:buFontTx/>
              <a:buChar char="-"/>
            </a:pPr>
            <a:r>
              <a:rPr lang="en-US" sz="1000" dirty="0"/>
              <a:t>SOF-based regimens included: SOF/LDV ± RBV, SOF+DCV ± RBV,</a:t>
            </a:r>
            <a:r>
              <a:rPr lang="en-US" sz="1000" baseline="0" dirty="0"/>
              <a:t> </a:t>
            </a:r>
            <a:r>
              <a:rPr lang="en-US" sz="1000" dirty="0"/>
              <a:t>SOF+SMV ± RBV, SOF+RBV, and SOF+PR, under different administration of </a:t>
            </a:r>
            <a:r>
              <a:rPr lang="en-US" sz="1000" dirty="0" err="1"/>
              <a:t>sofosbuvir</a:t>
            </a:r>
            <a:r>
              <a:rPr lang="en-US" sz="1000" dirty="0"/>
              <a:t>: 400mg daily (full dose), 400mg/48h (decreased dose), 400mg three times a week (decreased dose). </a:t>
            </a:r>
          </a:p>
          <a:p>
            <a:pPr marL="171450" indent="-171450">
              <a:buFontTx/>
              <a:buChar char="-"/>
            </a:pPr>
            <a:r>
              <a:rPr lang="en-US" sz="1000" dirty="0"/>
              <a:t>At EASL 2019, Hu THU-144 showed LDV/SOF</a:t>
            </a:r>
            <a:r>
              <a:rPr lang="en-US" sz="1000" baseline="0" dirty="0"/>
              <a:t> use in 89/95 pts on dialysis for a SVR of 94%</a:t>
            </a:r>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123877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4FBC3A-A12C-40F9-BB8D-BC30C7901396}" type="slidenum">
              <a:rPr lang="en-US" smtClean="0"/>
              <a:t>37</a:t>
            </a:fld>
            <a:endParaRPr lang="en-US"/>
          </a:p>
        </p:txBody>
      </p:sp>
    </p:spTree>
    <p:extLst>
      <p:ext uri="{BB962C8B-B14F-4D97-AF65-F5344CB8AC3E}">
        <p14:creationId xmlns:p14="http://schemas.microsoft.com/office/powerpoint/2010/main" val="2055854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09630" fontAlgn="auto">
              <a:lnSpc>
                <a:spcPct val="115000"/>
              </a:lnSpc>
              <a:spcBef>
                <a:spcPts val="0"/>
              </a:spcBef>
              <a:spcAft>
                <a:spcPts val="1000"/>
              </a:spcAft>
              <a:defRPr/>
            </a:pPr>
            <a:r>
              <a:rPr lang="en-GB" sz="900" b="1" dirty="0" err="1">
                <a:latin typeface="Calibri"/>
                <a:ea typeface="Calibri"/>
                <a:cs typeface="Times New Roman"/>
              </a:rPr>
              <a:t>TransItion</a:t>
            </a:r>
            <a:endParaRPr lang="en-GB" sz="900" dirty="0">
              <a:latin typeface="Calibri"/>
              <a:ea typeface="Calibri"/>
              <a:cs typeface="Times New Roman"/>
            </a:endParaRP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This is a pooled analysis aims to evaluate the real world data of GLE/PIB 8, 12, and16 </a:t>
            </a:r>
            <a:r>
              <a:rPr lang="en-GB" sz="900" dirty="0" err="1">
                <a:latin typeface="Calibri"/>
                <a:ea typeface="Calibri"/>
                <a:cs typeface="Times New Roman"/>
              </a:rPr>
              <a:t>wks</a:t>
            </a:r>
            <a:r>
              <a:rPr lang="en-GB" sz="900" dirty="0">
                <a:latin typeface="Calibri"/>
                <a:ea typeface="Calibri"/>
                <a:cs typeface="Times New Roman"/>
              </a:rPr>
              <a:t> in post marketing studies. In this slide is shown the baseline Characteristics of the study population and the effectiveness criteria used (CPSFU)</a:t>
            </a:r>
          </a:p>
          <a:p>
            <a:pPr defTabSz="909630" fontAlgn="auto">
              <a:lnSpc>
                <a:spcPct val="115000"/>
              </a:lnSpc>
              <a:spcBef>
                <a:spcPts val="0"/>
              </a:spcBef>
              <a:spcAft>
                <a:spcPts val="1000"/>
              </a:spcAft>
              <a:defRPr/>
            </a:pPr>
            <a:r>
              <a:rPr lang="en-GB" sz="900" b="1" dirty="0">
                <a:latin typeface="Calibri"/>
                <a:ea typeface="Calibri"/>
                <a:cs typeface="Times New Roman"/>
              </a:rPr>
              <a:t>Main message</a:t>
            </a:r>
            <a:endParaRPr lang="en-GB" sz="900" dirty="0">
              <a:latin typeface="Calibri"/>
              <a:ea typeface="Calibri"/>
              <a:cs typeface="Times New Roman"/>
            </a:endParaRP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effectiveness population was 722 patients of 1760 enrolled. The exclusion criteria for analysis were the classically used in Per Protocol analysis.</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safety population was 1276. </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majority of patients, 86% received 8 weeks of treatment. A 13 % were treated with 12 wks.</a:t>
            </a:r>
          </a:p>
          <a:p>
            <a:pPr defTabSz="909630" fontAlgn="auto">
              <a:lnSpc>
                <a:spcPct val="115000"/>
              </a:lnSpc>
              <a:spcBef>
                <a:spcPts val="0"/>
              </a:spcBef>
              <a:spcAft>
                <a:spcPts val="1000"/>
              </a:spcAft>
              <a:defRPr/>
            </a:pPr>
            <a:r>
              <a:rPr lang="en-GB" sz="900" b="1" dirty="0">
                <a:latin typeface="Calibri"/>
                <a:ea typeface="Calibri"/>
                <a:cs typeface="Times New Roman"/>
              </a:rPr>
              <a:t>Background</a:t>
            </a:r>
            <a:endParaRPr lang="en-GB" sz="900" dirty="0">
              <a:latin typeface="Calibri"/>
              <a:ea typeface="Calibri"/>
              <a:cs typeface="Times New Roman"/>
            </a:endParaRPr>
          </a:p>
          <a:p>
            <a:pPr marL="171450" indent="-171450" defTabSz="909630" fontAlgn="auto">
              <a:lnSpc>
                <a:spcPct val="115000"/>
              </a:lnSpc>
              <a:spcBef>
                <a:spcPts val="0"/>
              </a:spcBef>
              <a:spcAft>
                <a:spcPts val="1000"/>
              </a:spcAft>
              <a:buFont typeface="Arial" panose="020B0604020202020204" pitchFamily="34" charset="0"/>
              <a:buChar char="•"/>
              <a:defRPr/>
            </a:pPr>
            <a:r>
              <a:rPr lang="en-US" sz="900" dirty="0">
                <a:latin typeface="Calibri"/>
                <a:ea typeface="Calibri"/>
                <a:cs typeface="Times New Roman"/>
              </a:rPr>
              <a:t>The data pooled came from 8 countries across Europe (Austria, Belgium, France, Greece, Israel, Italy, Poland, and Switzerland), collected from Nov 2017 to February 2019. This study was supported by </a:t>
            </a:r>
            <a:r>
              <a:rPr lang="en-US" sz="900" dirty="0" err="1">
                <a:latin typeface="Calibri"/>
                <a:ea typeface="Calibri"/>
                <a:cs typeface="Times New Roman"/>
              </a:rPr>
              <a:t>Abbvie</a:t>
            </a:r>
            <a:r>
              <a:rPr lang="en-US" sz="900" dirty="0">
                <a:latin typeface="Calibri"/>
                <a:ea typeface="Calibri"/>
                <a:cs typeface="Times New Roman"/>
              </a:rPr>
              <a:t>. </a:t>
            </a:r>
          </a:p>
          <a:p>
            <a:pPr marL="171450" indent="-171450" defTabSz="909630" fontAlgn="auto">
              <a:lnSpc>
                <a:spcPct val="115000"/>
              </a:lnSpc>
              <a:spcBef>
                <a:spcPts val="0"/>
              </a:spcBef>
              <a:spcAft>
                <a:spcPts val="1000"/>
              </a:spcAft>
              <a:buFont typeface="Arial" panose="020B0604020202020204" pitchFamily="34" charset="0"/>
              <a:buChar char="•"/>
              <a:defRPr/>
            </a:pPr>
            <a:r>
              <a:rPr lang="en-US" sz="900" dirty="0">
                <a:latin typeface="Calibri"/>
                <a:ea typeface="Calibri"/>
                <a:cs typeface="Times New Roman"/>
              </a:rPr>
              <a:t>Eligibility criteria were: 1) Treatment naïve status or IFN, RBV or SOF experienced, 2) Non cirrhotic or compensated cirrhosis</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effectiveness criteria (CPSU): Patients treated with known start date, excluding patients who did not have an HCV RNA evaluation after post treatment day 70 due to reasons not related to safety or effectiveness ( LTFU or unavailable RNA data). </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Baseline data in this study is provided for the safety population, not for the effectiveness one.</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majority of the cohort were male (54/1%), most had a Fibrosis score of F0-F1 (78.8%) with 6.9% and 8.5% having a F3 or F4 score respectively.</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Comorbidities: depression (7%), CV disease (24%), diabetes (7%). </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err="1">
                <a:latin typeface="Calibri"/>
                <a:ea typeface="Calibri"/>
                <a:cs typeface="Times New Roman"/>
              </a:rPr>
              <a:t>Comedications</a:t>
            </a:r>
            <a:r>
              <a:rPr lang="en-GB" sz="900" dirty="0">
                <a:latin typeface="Calibri"/>
                <a:ea typeface="Calibri"/>
                <a:cs typeface="Times New Roman"/>
              </a:rPr>
              <a:t>: any (54%), </a:t>
            </a:r>
            <a:r>
              <a:rPr lang="en-GB" sz="900" dirty="0" err="1">
                <a:latin typeface="Calibri"/>
                <a:ea typeface="Calibri"/>
                <a:cs typeface="Times New Roman"/>
              </a:rPr>
              <a:t>antithrombotics</a:t>
            </a:r>
            <a:r>
              <a:rPr lang="en-GB" sz="900" dirty="0">
                <a:latin typeface="Calibri"/>
                <a:ea typeface="Calibri"/>
                <a:cs typeface="Times New Roman"/>
              </a:rPr>
              <a:t> (8.9%), anxiolytics (9%), drugs for addictive disorders (9%), Beta-blockers (8%), antidepressants (8%), antacids/PPI (6%), ACE inhibitors (6%), calcium channel blockers (6%)</a:t>
            </a:r>
            <a:endParaRPr lang="en-GB"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552497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09630" fontAlgn="auto">
              <a:lnSpc>
                <a:spcPct val="115000"/>
              </a:lnSpc>
              <a:spcBef>
                <a:spcPts val="0"/>
              </a:spcBef>
              <a:spcAft>
                <a:spcPts val="1000"/>
              </a:spcAft>
              <a:defRPr/>
            </a:pPr>
            <a:r>
              <a:rPr lang="en-GB" sz="900" b="1" dirty="0">
                <a:latin typeface="Calibri"/>
                <a:ea typeface="Calibri"/>
                <a:cs typeface="Times New Roman"/>
              </a:rPr>
              <a:t>TRANSITION:</a:t>
            </a:r>
            <a:endParaRPr lang="en-GB" sz="900" dirty="0">
              <a:latin typeface="Calibri"/>
              <a:ea typeface="Calibri"/>
              <a:cs typeface="Times New Roman"/>
            </a:endParaRPr>
          </a:p>
          <a:p>
            <a:pPr defTabSz="909630" fontAlgn="auto">
              <a:lnSpc>
                <a:spcPct val="115000"/>
              </a:lnSpc>
              <a:spcBef>
                <a:spcPts val="0"/>
              </a:spcBef>
              <a:spcAft>
                <a:spcPts val="1000"/>
              </a:spcAft>
              <a:defRPr/>
            </a:pPr>
            <a:r>
              <a:rPr lang="en-US" sz="900" dirty="0">
                <a:latin typeface="Calibri"/>
                <a:ea typeface="Calibri"/>
                <a:cs typeface="Times New Roman"/>
              </a:rPr>
              <a:t>This is a pooled analysis aims to evaluate the real world data of GLE/PIB 8, 12, and16 </a:t>
            </a:r>
            <a:r>
              <a:rPr lang="en-US" sz="900" dirty="0" err="1">
                <a:latin typeface="Calibri"/>
                <a:ea typeface="Calibri"/>
                <a:cs typeface="Times New Roman"/>
              </a:rPr>
              <a:t>wks</a:t>
            </a:r>
            <a:r>
              <a:rPr lang="en-US" sz="900" dirty="0">
                <a:latin typeface="Calibri"/>
                <a:ea typeface="Calibri"/>
                <a:cs typeface="Times New Roman"/>
              </a:rPr>
              <a:t> in post marketing studies. In this slide is shown the overall SVR, per genotype, and the </a:t>
            </a:r>
            <a:r>
              <a:rPr lang="en-US" sz="900" dirty="0" err="1">
                <a:latin typeface="Calibri"/>
                <a:ea typeface="Calibri"/>
                <a:cs typeface="Times New Roman"/>
              </a:rPr>
              <a:t>virological</a:t>
            </a:r>
            <a:r>
              <a:rPr lang="en-US" sz="900" dirty="0">
                <a:latin typeface="Calibri"/>
                <a:ea typeface="Calibri"/>
                <a:cs typeface="Times New Roman"/>
              </a:rPr>
              <a:t> failures (VF). </a:t>
            </a:r>
            <a:endParaRPr lang="en-GB" sz="900" dirty="0">
              <a:latin typeface="Calibri"/>
              <a:ea typeface="Calibri"/>
              <a:cs typeface="Times New Roman"/>
            </a:endParaRPr>
          </a:p>
          <a:p>
            <a:pPr defTabSz="909630" fontAlgn="auto">
              <a:lnSpc>
                <a:spcPct val="115000"/>
              </a:lnSpc>
              <a:spcBef>
                <a:spcPts val="0"/>
              </a:spcBef>
              <a:spcAft>
                <a:spcPts val="1000"/>
              </a:spcAft>
              <a:defRPr/>
            </a:pPr>
            <a:r>
              <a:rPr lang="en-GB" sz="900" b="1" dirty="0">
                <a:latin typeface="Calibri"/>
                <a:ea typeface="Calibri"/>
                <a:cs typeface="Times New Roman"/>
              </a:rPr>
              <a:t>MAIN MESSAGE:</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Overall SVR under PP-like analysis was 98.6%, accounting the majority of VF for GT3 that showed a SVR of 94% (111/118)</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majority of VFs were related to patients TN treated with GLE/PIB 8 weeks, without information provided in the poster about the Fibrosis status</a:t>
            </a:r>
          </a:p>
          <a:p>
            <a:pPr defTabSz="909630" fontAlgn="auto">
              <a:lnSpc>
                <a:spcPct val="115000"/>
              </a:lnSpc>
              <a:spcBef>
                <a:spcPts val="0"/>
              </a:spcBef>
              <a:spcAft>
                <a:spcPts val="1000"/>
              </a:spcAft>
              <a:defRPr/>
            </a:pPr>
            <a:r>
              <a:rPr lang="en-GB" sz="900" b="1" dirty="0">
                <a:latin typeface="Calibri"/>
                <a:ea typeface="Calibri"/>
                <a:cs typeface="Times New Roman"/>
              </a:rPr>
              <a:t>BACKGROUND:</a:t>
            </a:r>
            <a:endParaRPr lang="en-GB" sz="900" dirty="0">
              <a:latin typeface="Calibri"/>
              <a:ea typeface="Calibri"/>
              <a:cs typeface="Times New Roman"/>
            </a:endParaRPr>
          </a:p>
          <a:p>
            <a:pPr marL="171450" indent="-171450" defTabSz="909630" fontAlgn="auto">
              <a:lnSpc>
                <a:spcPct val="115000"/>
              </a:lnSpc>
              <a:spcBef>
                <a:spcPts val="0"/>
              </a:spcBef>
              <a:spcAft>
                <a:spcPts val="1000"/>
              </a:spcAft>
              <a:buFont typeface="Arial" panose="020B0604020202020204" pitchFamily="34" charset="0"/>
              <a:buChar char="•"/>
              <a:defRPr/>
            </a:pPr>
            <a:r>
              <a:rPr lang="en-US" sz="900" dirty="0">
                <a:latin typeface="Calibri"/>
                <a:ea typeface="Calibri"/>
                <a:cs typeface="Times New Roman"/>
              </a:rPr>
              <a:t>The data pooled came from 8 countries across Europe (Austria, Belgium, France, Greece, Israel, Italy, Poland, and Switzerland), collected from Nov 2017 to February 2019. This study was supported by </a:t>
            </a:r>
            <a:r>
              <a:rPr lang="en-US" sz="900" dirty="0" err="1">
                <a:latin typeface="Calibri"/>
                <a:ea typeface="Calibri"/>
                <a:cs typeface="Times New Roman"/>
              </a:rPr>
              <a:t>Abbvie</a:t>
            </a:r>
            <a:r>
              <a:rPr lang="en-US" sz="900" dirty="0">
                <a:latin typeface="Calibri"/>
                <a:ea typeface="Calibri"/>
                <a:cs typeface="Times New Roman"/>
              </a:rPr>
              <a:t>. </a:t>
            </a:r>
          </a:p>
          <a:p>
            <a:pPr marL="171450" indent="-171450" defTabSz="909630" fontAlgn="auto">
              <a:lnSpc>
                <a:spcPct val="115000"/>
              </a:lnSpc>
              <a:spcBef>
                <a:spcPts val="0"/>
              </a:spcBef>
              <a:spcAft>
                <a:spcPts val="1000"/>
              </a:spcAft>
              <a:buFont typeface="Arial" panose="020B0604020202020204" pitchFamily="34" charset="0"/>
              <a:buChar char="•"/>
              <a:defRPr/>
            </a:pPr>
            <a:r>
              <a:rPr lang="en-US" sz="900" dirty="0">
                <a:latin typeface="Calibri"/>
                <a:ea typeface="Calibri"/>
                <a:cs typeface="Times New Roman"/>
              </a:rPr>
              <a:t>Eligibility criteria were: 1) Treatment naïve status or IFN, RBV or SOF experienced, 2) Non cirrhotic or compensated cirrhosis</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effectiveness criteria (CPSU): Patients treated with known start date, excluding patients who did not have an HCV RNA evaluation after post treatment day 70 due to reasons not related to safety or effectiveness ( LTFU or unavailable RNA data). </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Baseline data in this study is provided for the safety population, not for the effectiveness one.</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The majority of the cohort were male (54/1%), most had a Fibrosis score of F0-F1 (78.8%) with 6.9% and 8.5% having a F3 or F4 score respectively.</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a:latin typeface="Calibri"/>
                <a:ea typeface="Calibri"/>
                <a:cs typeface="Times New Roman"/>
              </a:rPr>
              <a:t>Comorbidities: depression (7%), CV disease (24%), diabetes (7%). </a:t>
            </a:r>
          </a:p>
          <a:p>
            <a:pPr marL="171450" indent="-171450" defTabSz="909630" fontAlgn="auto">
              <a:lnSpc>
                <a:spcPct val="115000"/>
              </a:lnSpc>
              <a:spcBef>
                <a:spcPts val="0"/>
              </a:spcBef>
              <a:spcAft>
                <a:spcPts val="1000"/>
              </a:spcAft>
              <a:buFont typeface="Arial" panose="020B0604020202020204" pitchFamily="34" charset="0"/>
              <a:buChar char="•"/>
              <a:defRPr/>
            </a:pPr>
            <a:r>
              <a:rPr lang="en-GB" sz="900" dirty="0" err="1">
                <a:latin typeface="Calibri"/>
                <a:ea typeface="Calibri"/>
                <a:cs typeface="Times New Roman"/>
              </a:rPr>
              <a:t>Comedications</a:t>
            </a:r>
            <a:r>
              <a:rPr lang="en-GB" sz="900" dirty="0">
                <a:latin typeface="Calibri"/>
                <a:ea typeface="Calibri"/>
                <a:cs typeface="Times New Roman"/>
              </a:rPr>
              <a:t>: any (54%), </a:t>
            </a:r>
            <a:r>
              <a:rPr lang="en-GB" sz="900" dirty="0" err="1">
                <a:latin typeface="Calibri"/>
                <a:ea typeface="Calibri"/>
                <a:cs typeface="Times New Roman"/>
              </a:rPr>
              <a:t>antithrombotics</a:t>
            </a:r>
            <a:r>
              <a:rPr lang="en-GB" sz="900" dirty="0">
                <a:latin typeface="Calibri"/>
                <a:ea typeface="Calibri"/>
                <a:cs typeface="Times New Roman"/>
              </a:rPr>
              <a:t> (8.9%), anxiolytics (9%), drugs for addictive disorders (9%), Beta-blockers (8%), antidepressants (8%), antacids/PPI (6%), ACE inhibitors (6%), calcium channel blockers (6%)</a:t>
            </a:r>
          </a:p>
          <a:p>
            <a:pPr marL="171450" indent="-171450" defTabSz="909630" fontAlgn="auto">
              <a:spcBef>
                <a:spcPts val="0"/>
              </a:spcBef>
              <a:spcAft>
                <a:spcPts val="0"/>
              </a:spcAft>
              <a:buFont typeface="Arial" panose="020B0604020202020204" pitchFamily="34" charset="0"/>
              <a:buChar char="•"/>
              <a:defRPr/>
            </a:pPr>
            <a:r>
              <a:rPr lang="en-US" sz="900" dirty="0"/>
              <a:t>SVR across subgroups including age &gt;65, cirrhosis, PWUD, prior HCV treatment, diabetes, psychiatric disorder and cardiovascular disease was ≥96%</a:t>
            </a:r>
          </a:p>
          <a:p>
            <a:pPr marL="171450" indent="-171450" defTabSz="909630" fontAlgn="auto">
              <a:spcBef>
                <a:spcPts val="0"/>
              </a:spcBef>
              <a:spcAft>
                <a:spcPts val="0"/>
              </a:spcAft>
              <a:buFont typeface="Arial" panose="020B0604020202020204" pitchFamily="34" charset="0"/>
              <a:buChar char="•"/>
              <a:defRPr/>
            </a:pPr>
            <a:r>
              <a:rPr lang="en-US" sz="900" dirty="0"/>
              <a:t>There  were 2% (15/732) of patients with total bilirubin ≥2 ULN</a:t>
            </a:r>
            <a:endParaRPr lang="en-GB" sz="900" dirty="0"/>
          </a:p>
          <a:p>
            <a:pPr defTabSz="909630" fontAlgn="auto">
              <a:spcBef>
                <a:spcPts val="0"/>
              </a:spcBef>
              <a:spcAft>
                <a:spcPts val="0"/>
              </a:spcAft>
              <a:defRPr/>
            </a:pPr>
            <a:endParaRPr lang="en-GB" sz="900" dirty="0"/>
          </a:p>
          <a:p>
            <a:pPr defTabSz="909630" fontAlgn="auto">
              <a:spcBef>
                <a:spcPts val="0"/>
              </a:spcBef>
              <a:spcAft>
                <a:spcPts val="0"/>
              </a:spcAft>
              <a:defRPr/>
            </a:pPr>
            <a:endParaRPr lang="en-GB" sz="900" dirty="0"/>
          </a:p>
          <a:p>
            <a:pPr defTabSz="909630" fontAlgn="auto">
              <a:spcBef>
                <a:spcPts val="0"/>
              </a:spcBef>
              <a:spcAft>
                <a:spcPts val="0"/>
              </a:spcAft>
              <a:defRPr/>
            </a:pPr>
            <a:endParaRPr lang="en-GB" sz="900" dirty="0"/>
          </a:p>
          <a:p>
            <a:pPr defTabSz="909630" fontAlgn="auto">
              <a:spcBef>
                <a:spcPts val="0"/>
              </a:spcBef>
              <a:spcAft>
                <a:spcPts val="0"/>
              </a:spcAft>
              <a:defRPr/>
            </a:pPr>
            <a:endParaRPr lang="en-GB" sz="900" dirty="0"/>
          </a:p>
          <a:p>
            <a:pPr defTabSz="909630" fontAlgn="auto">
              <a:spcBef>
                <a:spcPts val="0"/>
              </a:spcBef>
              <a:spcAft>
                <a:spcPts val="0"/>
              </a:spcAft>
              <a:defRPr/>
            </a:pPr>
            <a:endParaRPr lang="en-GB"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784596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defTabSz="909630" fontAlgn="auto">
              <a:spcBef>
                <a:spcPts val="0"/>
              </a:spcBef>
              <a:spcAft>
                <a:spcPts val="0"/>
              </a:spcAft>
              <a:defRPr/>
            </a:pPr>
            <a:r>
              <a:rPr lang="en-US" sz="1000" b="1" dirty="0"/>
              <a:t>TRANSITION:</a:t>
            </a:r>
          </a:p>
          <a:p>
            <a:pPr marL="171450" indent="-171450" defTabSz="909630" fontAlgn="auto">
              <a:spcBef>
                <a:spcPts val="0"/>
              </a:spcBef>
              <a:spcAft>
                <a:spcPts val="0"/>
              </a:spcAft>
              <a:buFont typeface="Arial" panose="020B0604020202020204" pitchFamily="34" charset="0"/>
              <a:buChar char="•"/>
              <a:defRPr/>
            </a:pPr>
            <a:r>
              <a:rPr lang="en-US" sz="1000" dirty="0"/>
              <a:t>In this slide is shown the study design and baseline demographics of the SMART-C trial which evaluated if treatment naïve (TN), non-cirrhotic (NC) patients treated with GLE/PIB 8 weeks with a simplified monitoring schedule would be non-inferior in terms of SVR as compared to a standard monitoring schedule. </a:t>
            </a:r>
          </a:p>
          <a:p>
            <a:pPr defTabSz="909630" fontAlgn="auto">
              <a:spcBef>
                <a:spcPts val="0"/>
              </a:spcBef>
              <a:spcAft>
                <a:spcPts val="0"/>
              </a:spcAft>
              <a:defRPr/>
            </a:pPr>
            <a:endParaRPr lang="en-US" sz="1000" dirty="0"/>
          </a:p>
          <a:p>
            <a:pPr defTabSz="909630" fontAlgn="auto">
              <a:spcBef>
                <a:spcPts val="0"/>
              </a:spcBef>
              <a:spcAft>
                <a:spcPts val="0"/>
              </a:spcAft>
              <a:defRPr/>
            </a:pPr>
            <a:r>
              <a:rPr lang="en-US" sz="1000" b="1" dirty="0"/>
              <a:t>MAIN MESSAGE:</a:t>
            </a:r>
          </a:p>
          <a:p>
            <a:pPr marL="171450" indent="-171450" defTabSz="909630" fontAlgn="auto">
              <a:spcBef>
                <a:spcPts val="0"/>
              </a:spcBef>
              <a:spcAft>
                <a:spcPts val="0"/>
              </a:spcAft>
              <a:buFont typeface="Arial" panose="020B0604020202020204" pitchFamily="34" charset="0"/>
              <a:buChar char="•"/>
              <a:defRPr/>
            </a:pPr>
            <a:r>
              <a:rPr lang="en-US" sz="1000" dirty="0"/>
              <a:t>The SMART-C clinical trial included a number of 380 TN, NC patients were included, GT3 32%, F0-F2 94-96%, F3 4-6%, in OST 8-13%</a:t>
            </a:r>
          </a:p>
          <a:p>
            <a:pPr defTabSz="909630" fontAlgn="auto">
              <a:spcBef>
                <a:spcPts val="0"/>
              </a:spcBef>
              <a:spcAft>
                <a:spcPts val="0"/>
              </a:spcAft>
              <a:defRPr/>
            </a:pPr>
            <a:endParaRPr lang="en-US" sz="1000" dirty="0"/>
          </a:p>
          <a:p>
            <a:pPr defTabSz="909630" fontAlgn="auto">
              <a:spcBef>
                <a:spcPts val="0"/>
              </a:spcBef>
              <a:spcAft>
                <a:spcPts val="0"/>
              </a:spcAft>
              <a:defRPr/>
            </a:pPr>
            <a:r>
              <a:rPr lang="en-US" sz="1000" b="1" dirty="0"/>
              <a:t>BACKGROUND:</a:t>
            </a:r>
          </a:p>
          <a:p>
            <a:pPr marL="171450" indent="-171450" defTabSz="909630" fontAlgn="auto">
              <a:spcBef>
                <a:spcPts val="0"/>
              </a:spcBef>
              <a:spcAft>
                <a:spcPts val="0"/>
              </a:spcAft>
              <a:buFont typeface="Arial" panose="020B0604020202020204" pitchFamily="34" charset="0"/>
              <a:buChar char="•"/>
              <a:defRPr/>
            </a:pPr>
            <a:r>
              <a:rPr lang="en-US" sz="1000" dirty="0"/>
              <a:t>Phase 3b, randomized multicenter clinical trial (30 tertiary and 3 primary care centers) from Canada, Australia, Germany, United States, New Zealand, UK, and Switzerland. </a:t>
            </a:r>
          </a:p>
          <a:p>
            <a:pPr marL="171450" indent="-171450" defTabSz="909630" fontAlgn="auto">
              <a:spcBef>
                <a:spcPts val="0"/>
              </a:spcBef>
              <a:spcAft>
                <a:spcPts val="0"/>
              </a:spcAft>
              <a:buFont typeface="Arial" panose="020B0604020202020204" pitchFamily="34" charset="0"/>
              <a:buChar char="•"/>
              <a:defRPr/>
            </a:pPr>
            <a:r>
              <a:rPr lang="en-US" sz="1000" dirty="0"/>
              <a:t>This study was done by Kirby Institute from Australia, and was supported by </a:t>
            </a:r>
            <a:r>
              <a:rPr lang="en-US" sz="1000" dirty="0" err="1"/>
              <a:t>Abbvie</a:t>
            </a:r>
            <a:r>
              <a:rPr lang="en-US" sz="1000" dirty="0"/>
              <a:t> (NCT03117569).</a:t>
            </a:r>
          </a:p>
          <a:p>
            <a:pPr marL="171450" indent="-171450" defTabSz="909630" fontAlgn="auto">
              <a:spcBef>
                <a:spcPts val="0"/>
              </a:spcBef>
              <a:spcAft>
                <a:spcPts val="0"/>
              </a:spcAft>
              <a:buFont typeface="Arial" panose="020B0604020202020204" pitchFamily="34" charset="0"/>
              <a:buChar char="•"/>
              <a:defRPr/>
            </a:pPr>
            <a:r>
              <a:rPr lang="en-US" sz="1000" dirty="0"/>
              <a:t>Randomization 2:1 to simplified or standard on-treatment monitoring. </a:t>
            </a:r>
          </a:p>
          <a:p>
            <a:pPr marL="171450" indent="-171450" defTabSz="909630" fontAlgn="auto">
              <a:spcBef>
                <a:spcPts val="0"/>
              </a:spcBef>
              <a:spcAft>
                <a:spcPts val="0"/>
              </a:spcAft>
              <a:buFont typeface="Arial" panose="020B0604020202020204" pitchFamily="34" charset="0"/>
              <a:buChar char="•"/>
              <a:defRPr/>
            </a:pPr>
            <a:r>
              <a:rPr lang="en-US" sz="1000" dirty="0"/>
              <a:t>Inclusion criteria: 18+ years, GT 1-6, HCV RNA &gt;10,000; TN, F0-F3 (TE or APRI) </a:t>
            </a:r>
          </a:p>
          <a:p>
            <a:pPr marL="171450" indent="-171450" defTabSz="909630" fontAlgn="auto">
              <a:spcBef>
                <a:spcPts val="0"/>
              </a:spcBef>
              <a:spcAft>
                <a:spcPts val="0"/>
              </a:spcAft>
              <a:buFont typeface="Arial" panose="020B0604020202020204" pitchFamily="34" charset="0"/>
              <a:buChar char="•"/>
              <a:defRPr/>
            </a:pPr>
            <a:r>
              <a:rPr lang="en-US" sz="1000" dirty="0"/>
              <a:t>Exclusion criteria: Anticipated poor adherence, recent IDU (last 6 months), positive urinary drug screen</a:t>
            </a:r>
          </a:p>
          <a:p>
            <a:pPr marL="171450" indent="-171450" defTabSz="909630" fontAlgn="auto">
              <a:spcBef>
                <a:spcPts val="0"/>
              </a:spcBef>
              <a:spcAft>
                <a:spcPts val="0"/>
              </a:spcAft>
              <a:buFont typeface="Arial" panose="020B0604020202020204" pitchFamily="34" charset="0"/>
              <a:buChar char="•"/>
              <a:defRPr/>
            </a:pPr>
            <a:r>
              <a:rPr lang="en-US" sz="1000" dirty="0"/>
              <a:t>Standard monitoring arm: Have on-treatment clinic visits at weeks 4 and 8 (</a:t>
            </a:r>
            <a:r>
              <a:rPr lang="en-US" sz="1000" dirty="0" err="1"/>
              <a:t>EoT</a:t>
            </a:r>
            <a:r>
              <a:rPr lang="en-US" sz="1000" dirty="0"/>
              <a:t>).</a:t>
            </a:r>
          </a:p>
          <a:p>
            <a:pPr marL="171450" indent="-171450" defTabSz="909630" fontAlgn="auto">
              <a:spcBef>
                <a:spcPts val="0"/>
              </a:spcBef>
              <a:spcAft>
                <a:spcPts val="0"/>
              </a:spcAft>
              <a:buFont typeface="Arial" panose="020B0604020202020204" pitchFamily="34" charset="0"/>
              <a:buChar char="•"/>
              <a:defRPr/>
            </a:pPr>
            <a:r>
              <a:rPr lang="en-US" sz="1000" dirty="0"/>
              <a:t>Simplified monitoring arm: Have no on-treatment clinic visits.</a:t>
            </a:r>
          </a:p>
          <a:p>
            <a:pPr marL="171450" indent="-171450" defTabSz="909630" fontAlgn="auto">
              <a:spcBef>
                <a:spcPts val="0"/>
              </a:spcBef>
              <a:spcAft>
                <a:spcPts val="0"/>
              </a:spcAft>
              <a:buFont typeface="Arial" panose="020B0604020202020204" pitchFamily="34" charset="0"/>
              <a:buChar char="•"/>
              <a:defRPr/>
            </a:pPr>
            <a:r>
              <a:rPr lang="en-US" sz="1000" dirty="0"/>
              <a:t>Study nurse phone contact made to participants in BOTH arms 1-2 days prior Week 4 and </a:t>
            </a:r>
            <a:r>
              <a:rPr lang="en-US" sz="1000" dirty="0" err="1"/>
              <a:t>EoT</a:t>
            </a:r>
            <a:r>
              <a:rPr lang="en-US" sz="1000" dirty="0"/>
              <a:t> (Week 8) visits to provide standardized reporting of adverse events, concomitant medication and adherence. One post treatment clinic visit conducted at SVR12 (week 20) for all participants</a:t>
            </a:r>
          </a:p>
          <a:p>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47374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defTabSz="909630" fontAlgn="auto">
              <a:spcBef>
                <a:spcPts val="0"/>
              </a:spcBef>
              <a:spcAft>
                <a:spcPts val="0"/>
              </a:spcAft>
              <a:defRPr/>
            </a:pPr>
            <a:r>
              <a:rPr lang="en-US" sz="1000" b="1" dirty="0"/>
              <a:t>TRANSITION:</a:t>
            </a:r>
          </a:p>
          <a:p>
            <a:pPr marL="171450" indent="-171450" defTabSz="909630" fontAlgn="auto">
              <a:spcBef>
                <a:spcPts val="0"/>
              </a:spcBef>
              <a:spcAft>
                <a:spcPts val="0"/>
              </a:spcAft>
              <a:buFont typeface="Arial" panose="020B0604020202020204" pitchFamily="34" charset="0"/>
              <a:buChar char="•"/>
              <a:defRPr/>
            </a:pPr>
            <a:r>
              <a:rPr lang="en-US" sz="1000" dirty="0"/>
              <a:t>In this slide is shown the study results of the SMART-C trial which evaluated if treatment naïve (TN), non-cirrhotic (NC) patients treated with GLE/PIB 8 weeks with a simplified monitoring schedule would be non-inferior in terms of SVR as compared to a standard monitoring schedule. </a:t>
            </a:r>
          </a:p>
          <a:p>
            <a:pPr defTabSz="909630" fontAlgn="auto">
              <a:spcBef>
                <a:spcPts val="0"/>
              </a:spcBef>
              <a:spcAft>
                <a:spcPts val="0"/>
              </a:spcAft>
              <a:defRPr/>
            </a:pPr>
            <a:endParaRPr lang="en-US" sz="1000" dirty="0"/>
          </a:p>
          <a:p>
            <a:pPr defTabSz="909630" fontAlgn="auto">
              <a:spcBef>
                <a:spcPts val="0"/>
              </a:spcBef>
              <a:spcAft>
                <a:spcPts val="0"/>
              </a:spcAft>
              <a:defRPr/>
            </a:pPr>
            <a:r>
              <a:rPr lang="en-US" sz="1000" b="1" dirty="0"/>
              <a:t>MAIN MESSAGE:</a:t>
            </a:r>
          </a:p>
          <a:p>
            <a:pPr marL="171450" indent="-171450" defTabSz="909630" fontAlgn="auto">
              <a:spcBef>
                <a:spcPts val="0"/>
              </a:spcBef>
              <a:spcAft>
                <a:spcPts val="0"/>
              </a:spcAft>
              <a:buFont typeface="Arial" panose="020B0604020202020204" pitchFamily="34" charset="0"/>
              <a:buChar char="•"/>
              <a:defRPr/>
            </a:pPr>
            <a:r>
              <a:rPr lang="en-US" sz="1000" dirty="0"/>
              <a:t>GLE/PIB 8 weeks in TN, NC, F0-F3 patients following a simplified monitoring schedule reached a 92% SVR12 (ITT)</a:t>
            </a:r>
          </a:p>
          <a:p>
            <a:pPr marL="171450" indent="-171450" defTabSz="909630" fontAlgn="auto">
              <a:spcBef>
                <a:spcPts val="0"/>
              </a:spcBef>
              <a:spcAft>
                <a:spcPts val="0"/>
              </a:spcAft>
              <a:buFont typeface="Arial" panose="020B0604020202020204" pitchFamily="34" charset="0"/>
              <a:buChar char="•"/>
              <a:defRPr/>
            </a:pPr>
            <a:r>
              <a:rPr lang="en-US" sz="1000" dirty="0"/>
              <a:t>The primary endpoint of simplification did not work with GLE/PIB 8 weeks</a:t>
            </a:r>
          </a:p>
          <a:p>
            <a:pPr marL="171450" indent="-171450" defTabSz="909630" fontAlgn="auto">
              <a:spcBef>
                <a:spcPts val="0"/>
              </a:spcBef>
              <a:spcAft>
                <a:spcPts val="0"/>
              </a:spcAft>
              <a:buFont typeface="Arial" panose="020B0604020202020204" pitchFamily="34" charset="0"/>
              <a:buChar char="•"/>
              <a:defRPr/>
            </a:pPr>
            <a:r>
              <a:rPr lang="en-US" sz="1000" dirty="0"/>
              <a:t>A simplified monitoring schedule is feasible for patients without adherence concerns treated with GLE/PIB 8 weeks</a:t>
            </a:r>
          </a:p>
          <a:p>
            <a:pPr defTabSz="909630" fontAlgn="auto">
              <a:spcBef>
                <a:spcPts val="0"/>
              </a:spcBef>
              <a:spcAft>
                <a:spcPts val="0"/>
              </a:spcAft>
              <a:defRPr/>
            </a:pPr>
            <a:endParaRPr lang="en-US" sz="1000" dirty="0"/>
          </a:p>
          <a:p>
            <a:pPr defTabSz="909630" fontAlgn="auto">
              <a:spcBef>
                <a:spcPts val="0"/>
              </a:spcBef>
              <a:spcAft>
                <a:spcPts val="0"/>
              </a:spcAft>
              <a:defRPr/>
            </a:pPr>
            <a:r>
              <a:rPr lang="en-US" sz="1000" b="1" dirty="0"/>
              <a:t>BACKGROUND:</a:t>
            </a:r>
          </a:p>
          <a:p>
            <a:pPr marL="171450" indent="-171450" defTabSz="909630" fontAlgn="auto">
              <a:spcBef>
                <a:spcPts val="0"/>
              </a:spcBef>
              <a:spcAft>
                <a:spcPts val="0"/>
              </a:spcAft>
              <a:buFont typeface="Arial" panose="020B0604020202020204" pitchFamily="34" charset="0"/>
              <a:buChar char="•"/>
              <a:defRPr/>
            </a:pPr>
            <a:r>
              <a:rPr lang="en-US" sz="1000" dirty="0"/>
              <a:t>This is a Phase 3b, randomized multicenter clinical trial (30 tertiary and 3 primary care centers). This study was done by Kirby Institute from Australia, and was supported by </a:t>
            </a:r>
            <a:r>
              <a:rPr lang="en-US" sz="1000" dirty="0" err="1"/>
              <a:t>Abbvie</a:t>
            </a:r>
            <a:r>
              <a:rPr lang="en-US" sz="1000" dirty="0"/>
              <a:t> (NCT03117569).</a:t>
            </a:r>
          </a:p>
          <a:p>
            <a:pPr marL="171450" indent="-171450" defTabSz="909630" fontAlgn="auto">
              <a:spcBef>
                <a:spcPts val="0"/>
              </a:spcBef>
              <a:spcAft>
                <a:spcPts val="0"/>
              </a:spcAft>
              <a:buFont typeface="Arial" panose="020B0604020202020204" pitchFamily="34" charset="0"/>
              <a:buChar char="•"/>
              <a:defRPr/>
            </a:pPr>
            <a:r>
              <a:rPr lang="en-US" sz="1000" dirty="0"/>
              <a:t>Randomization 2:1 to simplified or standard on-treatment monitoring. </a:t>
            </a:r>
          </a:p>
          <a:p>
            <a:pPr marL="171450" indent="-171450" defTabSz="909630" fontAlgn="auto">
              <a:spcBef>
                <a:spcPts val="0"/>
              </a:spcBef>
              <a:spcAft>
                <a:spcPts val="0"/>
              </a:spcAft>
              <a:buFont typeface="Arial" panose="020B0604020202020204" pitchFamily="34" charset="0"/>
              <a:buChar char="•"/>
              <a:defRPr/>
            </a:pPr>
            <a:r>
              <a:rPr lang="en-US" sz="1000" dirty="0"/>
              <a:t>Inclusion criteria: 18+ years, GT 1-6, HCV RNA &gt;10,000; TN, F0-F3 (TE or APRI) </a:t>
            </a:r>
          </a:p>
          <a:p>
            <a:pPr marL="171450" indent="-171450" defTabSz="909630" fontAlgn="auto">
              <a:spcBef>
                <a:spcPts val="0"/>
              </a:spcBef>
              <a:spcAft>
                <a:spcPts val="0"/>
              </a:spcAft>
              <a:buFont typeface="Arial" panose="020B0604020202020204" pitchFamily="34" charset="0"/>
              <a:buChar char="•"/>
              <a:defRPr/>
            </a:pPr>
            <a:r>
              <a:rPr lang="en-US" sz="1000" dirty="0"/>
              <a:t>Exclusion criteria: Anticipated poor adherence, recent IDU (last 6 months), positive urinary drug screen</a:t>
            </a:r>
          </a:p>
          <a:p>
            <a:pPr marL="171450" indent="-171450" defTabSz="909630" fontAlgn="auto">
              <a:spcBef>
                <a:spcPts val="0"/>
              </a:spcBef>
              <a:spcAft>
                <a:spcPts val="0"/>
              </a:spcAft>
              <a:buFont typeface="Arial" panose="020B0604020202020204" pitchFamily="34" charset="0"/>
              <a:buChar char="•"/>
              <a:defRPr/>
            </a:pPr>
            <a:r>
              <a:rPr lang="en-US" sz="1000" dirty="0"/>
              <a:t>Standard monitoring arm: Have on-treatment clinic visits at weeks 4 and 8 (</a:t>
            </a:r>
            <a:r>
              <a:rPr lang="en-US" sz="1000" dirty="0" err="1"/>
              <a:t>EoT</a:t>
            </a:r>
            <a:r>
              <a:rPr lang="en-US" sz="1000" dirty="0"/>
              <a:t>).</a:t>
            </a:r>
          </a:p>
          <a:p>
            <a:pPr marL="171450" indent="-171450" defTabSz="909630" fontAlgn="auto">
              <a:spcBef>
                <a:spcPts val="0"/>
              </a:spcBef>
              <a:spcAft>
                <a:spcPts val="0"/>
              </a:spcAft>
              <a:buFont typeface="Arial" panose="020B0604020202020204" pitchFamily="34" charset="0"/>
              <a:buChar char="•"/>
              <a:defRPr/>
            </a:pPr>
            <a:r>
              <a:rPr lang="en-US" sz="1000" dirty="0"/>
              <a:t>Simplified monitoring arm: Have no on-treatment clinic visits.</a:t>
            </a:r>
          </a:p>
          <a:p>
            <a:pPr marL="171450" indent="-171450" defTabSz="909630" fontAlgn="auto">
              <a:spcBef>
                <a:spcPts val="0"/>
              </a:spcBef>
              <a:spcAft>
                <a:spcPts val="0"/>
              </a:spcAft>
              <a:buFont typeface="Arial" panose="020B0604020202020204" pitchFamily="34" charset="0"/>
              <a:buChar char="•"/>
              <a:defRPr/>
            </a:pPr>
            <a:r>
              <a:rPr lang="en-US" sz="1000" dirty="0"/>
              <a:t>Study nurse phone contact made to participants in BOTH arms 1-2 days prior Week 4 and </a:t>
            </a:r>
            <a:r>
              <a:rPr lang="en-US" sz="1000" dirty="0" err="1"/>
              <a:t>EoT</a:t>
            </a:r>
            <a:r>
              <a:rPr lang="en-US" sz="1000" dirty="0"/>
              <a:t> (Week 8) visits to provide standardized reporting of adverse events, concomitant medication and adherence. One post treatment clinic visit conducted at SVR12 (week 20) for all participants</a:t>
            </a:r>
          </a:p>
          <a:p>
            <a:pPr marL="171450" indent="-171450" defTabSz="909630" fontAlgn="auto">
              <a:spcBef>
                <a:spcPts val="0"/>
              </a:spcBef>
              <a:spcAft>
                <a:spcPts val="0"/>
              </a:spcAft>
              <a:buFont typeface="Arial" panose="020B0604020202020204" pitchFamily="34" charset="0"/>
              <a:buChar char="•"/>
              <a:defRPr/>
            </a:pPr>
            <a:r>
              <a:rPr lang="en-US" sz="1000" dirty="0"/>
              <a:t>Primary endpoint: SVR12 (HCV RNA &lt;</a:t>
            </a:r>
            <a:r>
              <a:rPr lang="en-US" sz="1000" dirty="0" err="1"/>
              <a:t>LLoQ</a:t>
            </a:r>
            <a:r>
              <a:rPr lang="en-US" sz="1000" dirty="0"/>
              <a:t>, central lab) on IIT population</a:t>
            </a:r>
          </a:p>
          <a:p>
            <a:pPr marL="171450" indent="-171450" defTabSz="909630" fontAlgn="auto">
              <a:spcBef>
                <a:spcPts val="0"/>
              </a:spcBef>
              <a:spcAft>
                <a:spcPts val="0"/>
              </a:spcAft>
              <a:buFont typeface="Arial" panose="020B0604020202020204" pitchFamily="34" charset="0"/>
              <a:buChar char="•"/>
              <a:defRPr/>
            </a:pPr>
            <a:r>
              <a:rPr lang="en-US" sz="1000" dirty="0"/>
              <a:t>Secondary endpoint: SVR on </a:t>
            </a:r>
            <a:r>
              <a:rPr lang="en-US" sz="1000" dirty="0" err="1"/>
              <a:t>mITT</a:t>
            </a:r>
            <a:r>
              <a:rPr lang="en-US" sz="1000" dirty="0"/>
              <a:t>, SVR on PP, adherence (≥95%), premature discontinuation, treatment completion, adverse events</a:t>
            </a:r>
          </a:p>
          <a:p>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0530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fontAlgn="auto">
              <a:spcBef>
                <a:spcPts val="0"/>
              </a:spcBef>
              <a:spcAft>
                <a:spcPts val="0"/>
              </a:spcAft>
              <a:defRPr/>
            </a:pPr>
            <a:r>
              <a:rPr lang="en-US" sz="3100" b="1" dirty="0">
                <a:solidFill>
                  <a:prstClr val="black"/>
                </a:solidFill>
              </a:rPr>
              <a:t>TRANSITION</a:t>
            </a:r>
          </a:p>
          <a:p>
            <a:pPr fontAlgn="auto">
              <a:spcBef>
                <a:spcPts val="0"/>
              </a:spcBef>
              <a:spcAft>
                <a:spcPts val="0"/>
              </a:spcAft>
              <a:defRPr/>
            </a:pPr>
            <a:r>
              <a:rPr lang="en-US" sz="3100" dirty="0">
                <a:solidFill>
                  <a:prstClr val="black"/>
                </a:solidFill>
              </a:rPr>
              <a:t>This slide shows the demographics of the largest real world analysis of SOF/VEL for 12 weeks without RBV in a heterogeneous real life population, including 12 global real world cohorts across 7 countries.</a:t>
            </a:r>
          </a:p>
          <a:p>
            <a:pPr fontAlgn="auto">
              <a:spcBef>
                <a:spcPts val="0"/>
              </a:spcBef>
              <a:spcAft>
                <a:spcPts val="0"/>
              </a:spcAft>
              <a:defRPr/>
            </a:pPr>
            <a:endParaRPr lang="en-US" sz="3100" dirty="0">
              <a:solidFill>
                <a:prstClr val="black"/>
              </a:solidFill>
            </a:endParaRPr>
          </a:p>
          <a:p>
            <a:pPr fontAlgn="auto">
              <a:spcBef>
                <a:spcPts val="0"/>
              </a:spcBef>
              <a:spcAft>
                <a:spcPts val="0"/>
              </a:spcAft>
              <a:defRPr/>
            </a:pPr>
            <a:r>
              <a:rPr lang="en-US" sz="3100" b="1" dirty="0">
                <a:solidFill>
                  <a:prstClr val="black"/>
                </a:solidFill>
              </a:rPr>
              <a:t>MAIN MESSAGE </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Patients </a:t>
            </a:r>
            <a:r>
              <a:rPr lang="fr-BE" sz="3100" dirty="0" err="1">
                <a:solidFill>
                  <a:prstClr val="black"/>
                </a:solidFill>
              </a:rPr>
              <a:t>were</a:t>
            </a:r>
            <a:r>
              <a:rPr lang="fr-BE" sz="3100" dirty="0">
                <a:solidFill>
                  <a:prstClr val="black"/>
                </a:solidFill>
              </a:rPr>
              <a:t> </a:t>
            </a:r>
            <a:r>
              <a:rPr lang="fr-BE" sz="3100" dirty="0" err="1">
                <a:solidFill>
                  <a:prstClr val="black"/>
                </a:solidFill>
              </a:rPr>
              <a:t>included</a:t>
            </a:r>
            <a:r>
              <a:rPr lang="fr-BE" sz="3100" dirty="0">
                <a:solidFill>
                  <a:prstClr val="black"/>
                </a:solidFill>
              </a:rPr>
              <a:t> </a:t>
            </a:r>
            <a:r>
              <a:rPr lang="fr-BE" sz="3100" dirty="0" err="1">
                <a:solidFill>
                  <a:prstClr val="black"/>
                </a:solidFill>
              </a:rPr>
              <a:t>from</a:t>
            </a:r>
            <a:r>
              <a:rPr lang="fr-BE" sz="3100" dirty="0">
                <a:solidFill>
                  <a:prstClr val="black"/>
                </a:solidFill>
              </a:rPr>
              <a:t> multiple </a:t>
            </a:r>
            <a:r>
              <a:rPr lang="fr-BE" sz="3100" dirty="0" err="1">
                <a:solidFill>
                  <a:prstClr val="black"/>
                </a:solidFill>
              </a:rPr>
              <a:t>cohorts</a:t>
            </a:r>
            <a:r>
              <a:rPr lang="fr-BE" sz="3100" dirty="0">
                <a:solidFill>
                  <a:prstClr val="black"/>
                </a:solidFill>
              </a:rPr>
              <a:t> </a:t>
            </a:r>
            <a:r>
              <a:rPr lang="fr-BE" sz="3100" dirty="0" err="1">
                <a:solidFill>
                  <a:prstClr val="black"/>
                </a:solidFill>
              </a:rPr>
              <a:t>across</a:t>
            </a:r>
            <a:r>
              <a:rPr lang="fr-BE" sz="3100" dirty="0">
                <a:solidFill>
                  <a:prstClr val="black"/>
                </a:solidFill>
              </a:rPr>
              <a:t> Europe, US and Canada: 3 Canadian </a:t>
            </a:r>
            <a:r>
              <a:rPr lang="fr-BE" sz="3100" dirty="0" err="1">
                <a:solidFill>
                  <a:prstClr val="black"/>
                </a:solidFill>
              </a:rPr>
              <a:t>cohorts</a:t>
            </a:r>
            <a:r>
              <a:rPr lang="fr-BE" sz="3100" dirty="0">
                <a:solidFill>
                  <a:prstClr val="black"/>
                </a:solidFill>
              </a:rPr>
              <a:t>, 1 Greek </a:t>
            </a:r>
            <a:r>
              <a:rPr lang="fr-BE" sz="3100" dirty="0" err="1">
                <a:solidFill>
                  <a:prstClr val="black"/>
                </a:solidFill>
              </a:rPr>
              <a:t>cohort</a:t>
            </a:r>
            <a:r>
              <a:rPr lang="fr-BE" sz="3100" dirty="0">
                <a:solidFill>
                  <a:prstClr val="black"/>
                </a:solidFill>
              </a:rPr>
              <a:t>, 2 </a:t>
            </a:r>
            <a:r>
              <a:rPr lang="fr-BE" sz="3100" dirty="0" err="1">
                <a:solidFill>
                  <a:prstClr val="black"/>
                </a:solidFill>
              </a:rPr>
              <a:t>Italian</a:t>
            </a:r>
            <a:r>
              <a:rPr lang="fr-BE" sz="3100" dirty="0">
                <a:solidFill>
                  <a:prstClr val="black"/>
                </a:solidFill>
              </a:rPr>
              <a:t> </a:t>
            </a:r>
            <a:r>
              <a:rPr lang="fr-BE" sz="3100" dirty="0" err="1">
                <a:solidFill>
                  <a:prstClr val="black"/>
                </a:solidFill>
              </a:rPr>
              <a:t>cohorts</a:t>
            </a:r>
            <a:r>
              <a:rPr lang="fr-BE" sz="3100" dirty="0">
                <a:solidFill>
                  <a:prstClr val="black"/>
                </a:solidFill>
              </a:rPr>
              <a:t>, 1 </a:t>
            </a:r>
            <a:r>
              <a:rPr lang="fr-BE" sz="3100" dirty="0" err="1">
                <a:solidFill>
                  <a:prstClr val="black"/>
                </a:solidFill>
              </a:rPr>
              <a:t>Spanish</a:t>
            </a:r>
            <a:r>
              <a:rPr lang="fr-BE" sz="3100" dirty="0">
                <a:solidFill>
                  <a:prstClr val="black"/>
                </a:solidFill>
              </a:rPr>
              <a:t> </a:t>
            </a:r>
            <a:r>
              <a:rPr lang="fr-BE" sz="3100" dirty="0" err="1">
                <a:solidFill>
                  <a:prstClr val="black"/>
                </a:solidFill>
              </a:rPr>
              <a:t>cohort</a:t>
            </a:r>
            <a:r>
              <a:rPr lang="fr-BE" sz="3100" dirty="0">
                <a:solidFill>
                  <a:prstClr val="black"/>
                </a:solidFill>
              </a:rPr>
              <a:t>, ANRS </a:t>
            </a:r>
            <a:r>
              <a:rPr lang="fr-BE" sz="3100" dirty="0" err="1">
                <a:solidFill>
                  <a:prstClr val="black"/>
                </a:solidFill>
              </a:rPr>
              <a:t>Hepather</a:t>
            </a:r>
            <a:r>
              <a:rPr lang="fr-BE" sz="3100" dirty="0">
                <a:solidFill>
                  <a:prstClr val="black"/>
                </a:solidFill>
              </a:rPr>
              <a:t>, HELIOS, TARGET, TRIO, DHC-R</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This large real life cohort includes a heterogeneous patient population, including TE patients, patients with CC, patients with HIV coinfection, PPI use at baseline and former or current IV drug use. </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All GTs and fibrosis scores are represented.</a:t>
            </a:r>
          </a:p>
          <a:p>
            <a:pPr fontAlgn="auto">
              <a:spcBef>
                <a:spcPts val="0"/>
              </a:spcBef>
              <a:spcAft>
                <a:spcPts val="0"/>
              </a:spcAft>
              <a:defRPr/>
            </a:pPr>
            <a:endParaRPr lang="en-US" sz="3100" b="1" dirty="0">
              <a:solidFill>
                <a:prstClr val="black"/>
              </a:solidFill>
            </a:endParaRPr>
          </a:p>
          <a:p>
            <a:pPr fontAlgn="auto">
              <a:spcBef>
                <a:spcPts val="0"/>
              </a:spcBef>
              <a:spcAft>
                <a:spcPts val="0"/>
              </a:spcAft>
              <a:defRPr/>
            </a:pPr>
            <a:r>
              <a:rPr lang="en-US" sz="3100" b="1" dirty="0">
                <a:solidFill>
                  <a:prstClr val="black"/>
                </a:solidFill>
              </a:rPr>
              <a:t>BACKGROUND</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Inclusion </a:t>
            </a:r>
            <a:r>
              <a:rPr lang="fr-BE" sz="3100" dirty="0" err="1">
                <a:solidFill>
                  <a:prstClr val="black"/>
                </a:solidFill>
              </a:rPr>
              <a:t>criteria</a:t>
            </a:r>
            <a:r>
              <a:rPr lang="fr-BE" sz="3100" dirty="0">
                <a:solidFill>
                  <a:prstClr val="black"/>
                </a:solidFill>
              </a:rPr>
              <a:t>: </a:t>
            </a:r>
          </a:p>
          <a:p>
            <a:pPr marL="914400" lvl="1" indent="-457200" fontAlgn="auto">
              <a:spcBef>
                <a:spcPts val="0"/>
              </a:spcBef>
              <a:spcAft>
                <a:spcPts val="0"/>
              </a:spcAft>
              <a:buFont typeface="Arial" panose="020B0604020202020204" pitchFamily="34" charset="0"/>
              <a:buChar char="•"/>
              <a:defRPr/>
            </a:pPr>
            <a:r>
              <a:rPr lang="fr-BE" sz="3100" dirty="0" err="1">
                <a:solidFill>
                  <a:prstClr val="black"/>
                </a:solidFill>
              </a:rPr>
              <a:t>Completion</a:t>
            </a:r>
            <a:r>
              <a:rPr lang="fr-BE" sz="3100" dirty="0">
                <a:solidFill>
                  <a:prstClr val="black"/>
                </a:solidFill>
              </a:rPr>
              <a:t> of SOF/VEL 12 </a:t>
            </a:r>
            <a:r>
              <a:rPr lang="fr-BE" sz="3100" dirty="0" err="1">
                <a:solidFill>
                  <a:prstClr val="black"/>
                </a:solidFill>
              </a:rPr>
              <a:t>weeks</a:t>
            </a:r>
            <a:r>
              <a:rPr lang="fr-BE" sz="3100" dirty="0">
                <a:solidFill>
                  <a:prstClr val="black"/>
                </a:solidFill>
              </a:rPr>
              <a:t> – RBV </a:t>
            </a:r>
          </a:p>
          <a:p>
            <a:pPr marL="914400" lvl="1" indent="-457200" fontAlgn="auto">
              <a:spcBef>
                <a:spcPts val="0"/>
              </a:spcBef>
              <a:spcAft>
                <a:spcPts val="0"/>
              </a:spcAft>
              <a:buFont typeface="Arial" panose="020B0604020202020204" pitchFamily="34" charset="0"/>
              <a:buChar char="•"/>
              <a:defRPr/>
            </a:pPr>
            <a:r>
              <a:rPr lang="fr-BE" sz="3100" dirty="0">
                <a:solidFill>
                  <a:prstClr val="black"/>
                </a:solidFill>
              </a:rPr>
              <a:t>TN or TE  </a:t>
            </a:r>
            <a:r>
              <a:rPr lang="fr-BE" sz="3100" dirty="0" err="1">
                <a:solidFill>
                  <a:prstClr val="black"/>
                </a:solidFill>
              </a:rPr>
              <a:t>status</a:t>
            </a:r>
            <a:r>
              <a:rPr lang="fr-BE" sz="3100" dirty="0">
                <a:solidFill>
                  <a:prstClr val="black"/>
                </a:solidFill>
              </a:rPr>
              <a:t> ( PEG IFN +RBV +/- PI ) </a:t>
            </a:r>
          </a:p>
          <a:p>
            <a:pPr marL="914400" lvl="1" indent="-457200" fontAlgn="auto">
              <a:spcBef>
                <a:spcPts val="0"/>
              </a:spcBef>
              <a:spcAft>
                <a:spcPts val="0"/>
              </a:spcAft>
              <a:buFont typeface="Arial" panose="020B0604020202020204" pitchFamily="34" charset="0"/>
              <a:buChar char="•"/>
              <a:defRPr/>
            </a:pPr>
            <a:r>
              <a:rPr lang="fr-BE" sz="3100" dirty="0">
                <a:solidFill>
                  <a:prstClr val="black"/>
                </a:solidFill>
              </a:rPr>
              <a:t>GT1-6 </a:t>
            </a:r>
          </a:p>
          <a:p>
            <a:pPr marL="914400" lvl="1" indent="-457200" fontAlgn="auto">
              <a:spcBef>
                <a:spcPts val="0"/>
              </a:spcBef>
              <a:spcAft>
                <a:spcPts val="0"/>
              </a:spcAft>
              <a:buFont typeface="Arial" panose="020B0604020202020204" pitchFamily="34" charset="0"/>
              <a:buChar char="•"/>
              <a:defRPr/>
            </a:pPr>
            <a:r>
              <a:rPr lang="fr-BE" sz="3100" dirty="0">
                <a:solidFill>
                  <a:prstClr val="black"/>
                </a:solidFill>
              </a:rPr>
              <a:t>NC or CC (as </a:t>
            </a:r>
            <a:r>
              <a:rPr lang="fr-BE" sz="3100" dirty="0" err="1">
                <a:solidFill>
                  <a:prstClr val="black"/>
                </a:solidFill>
              </a:rPr>
              <a:t>evaluated</a:t>
            </a:r>
            <a:r>
              <a:rPr lang="fr-BE" sz="3100" dirty="0">
                <a:solidFill>
                  <a:prstClr val="black"/>
                </a:solidFill>
              </a:rPr>
              <a:t> by local standard of care). </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Exclusion </a:t>
            </a:r>
            <a:r>
              <a:rPr lang="fr-BE" sz="3100" dirty="0" err="1">
                <a:solidFill>
                  <a:prstClr val="black"/>
                </a:solidFill>
              </a:rPr>
              <a:t>criteria</a:t>
            </a:r>
            <a:r>
              <a:rPr lang="fr-BE" sz="3100" dirty="0">
                <a:solidFill>
                  <a:prstClr val="black"/>
                </a:solidFill>
              </a:rPr>
              <a:t>: Addition of RBV; DC; HCC; DAA </a:t>
            </a:r>
            <a:r>
              <a:rPr lang="fr-BE" sz="3100" dirty="0" err="1">
                <a:solidFill>
                  <a:prstClr val="black"/>
                </a:solidFill>
              </a:rPr>
              <a:t>failure</a:t>
            </a:r>
            <a:r>
              <a:rPr lang="fr-BE" sz="31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3100" dirty="0">
              <a:solidFill>
                <a:prstClr val="black"/>
              </a:solidFill>
            </a:endParaRP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Patient </a:t>
            </a:r>
            <a:r>
              <a:rPr lang="fr-BE" sz="3100" dirty="0" err="1">
                <a:solidFill>
                  <a:prstClr val="black"/>
                </a:solidFill>
              </a:rPr>
              <a:t>numbers</a:t>
            </a:r>
            <a:r>
              <a:rPr lang="fr-BE" sz="3100" dirty="0">
                <a:solidFill>
                  <a:prstClr val="black"/>
                </a:solidFill>
              </a:rPr>
              <a:t> </a:t>
            </a:r>
            <a:r>
              <a:rPr lang="fr-BE" sz="3100" dirty="0" err="1">
                <a:solidFill>
                  <a:prstClr val="black"/>
                </a:solidFill>
              </a:rPr>
              <a:t>vary</a:t>
            </a:r>
            <a:r>
              <a:rPr lang="fr-BE" sz="3100" dirty="0">
                <a:solidFill>
                  <a:prstClr val="black"/>
                </a:solidFill>
              </a:rPr>
              <a:t> </a:t>
            </a:r>
            <a:r>
              <a:rPr lang="fr-BE" sz="3100" dirty="0" err="1">
                <a:solidFill>
                  <a:prstClr val="black"/>
                </a:solidFill>
              </a:rPr>
              <a:t>across</a:t>
            </a:r>
            <a:r>
              <a:rPr lang="fr-BE" sz="3100" dirty="0">
                <a:solidFill>
                  <a:prstClr val="black"/>
                </a:solidFill>
              </a:rPr>
              <a:t> the </a:t>
            </a:r>
            <a:r>
              <a:rPr lang="fr-BE" sz="3100" dirty="0" err="1">
                <a:solidFill>
                  <a:prstClr val="black"/>
                </a:solidFill>
              </a:rPr>
              <a:t>different</a:t>
            </a:r>
            <a:r>
              <a:rPr lang="fr-BE" sz="3100" dirty="0">
                <a:solidFill>
                  <a:prstClr val="black"/>
                </a:solidFill>
              </a:rPr>
              <a:t> </a:t>
            </a:r>
            <a:r>
              <a:rPr lang="fr-BE" sz="3100" dirty="0" err="1">
                <a:solidFill>
                  <a:prstClr val="black"/>
                </a:solidFill>
              </a:rPr>
              <a:t>demographics</a:t>
            </a:r>
            <a:r>
              <a:rPr lang="fr-BE" sz="3100" dirty="0">
                <a:solidFill>
                  <a:prstClr val="black"/>
                </a:solidFill>
              </a:rPr>
              <a:t> and SVR </a:t>
            </a:r>
            <a:r>
              <a:rPr lang="fr-BE" sz="3100" dirty="0" err="1">
                <a:solidFill>
                  <a:prstClr val="black"/>
                </a:solidFill>
              </a:rPr>
              <a:t>analysis</a:t>
            </a:r>
            <a:r>
              <a:rPr lang="fr-BE" sz="3100" dirty="0">
                <a:solidFill>
                  <a:prstClr val="black"/>
                </a:solidFill>
              </a:rPr>
              <a:t>, due to </a:t>
            </a:r>
            <a:r>
              <a:rPr lang="fr-BE" sz="3100" dirty="0" err="1">
                <a:solidFill>
                  <a:prstClr val="black"/>
                </a:solidFill>
              </a:rPr>
              <a:t>missing</a:t>
            </a:r>
            <a:r>
              <a:rPr lang="fr-BE" sz="3100" dirty="0">
                <a:solidFill>
                  <a:prstClr val="black"/>
                </a:solidFill>
              </a:rPr>
              <a:t> data. Data </a:t>
            </a:r>
            <a:r>
              <a:rPr lang="fr-BE" sz="3100" dirty="0" err="1">
                <a:solidFill>
                  <a:prstClr val="black"/>
                </a:solidFill>
              </a:rPr>
              <a:t>from</a:t>
            </a:r>
            <a:r>
              <a:rPr lang="fr-BE" sz="3100" dirty="0">
                <a:solidFill>
                  <a:prstClr val="black"/>
                </a:solidFill>
              </a:rPr>
              <a:t> 1 </a:t>
            </a:r>
            <a:r>
              <a:rPr lang="fr-BE" sz="3100" dirty="0" err="1">
                <a:solidFill>
                  <a:prstClr val="black"/>
                </a:solidFill>
              </a:rPr>
              <a:t>cohort</a:t>
            </a:r>
            <a:r>
              <a:rPr lang="fr-BE" sz="3100" dirty="0">
                <a:solidFill>
                  <a:prstClr val="black"/>
                </a:solidFill>
              </a:rPr>
              <a:t> (HELIOS) </a:t>
            </a:r>
            <a:r>
              <a:rPr lang="fr-BE" sz="3100" dirty="0" err="1">
                <a:solidFill>
                  <a:prstClr val="black"/>
                </a:solidFill>
              </a:rPr>
              <a:t>were</a:t>
            </a:r>
            <a:r>
              <a:rPr lang="fr-BE" sz="3100" dirty="0">
                <a:solidFill>
                  <a:prstClr val="black"/>
                </a:solidFill>
              </a:rPr>
              <a:t> not </a:t>
            </a:r>
            <a:r>
              <a:rPr lang="fr-BE" sz="3100" dirty="0" err="1">
                <a:solidFill>
                  <a:prstClr val="black"/>
                </a:solidFill>
              </a:rPr>
              <a:t>included</a:t>
            </a:r>
            <a:r>
              <a:rPr lang="fr-BE" sz="3100" dirty="0">
                <a:solidFill>
                  <a:prstClr val="black"/>
                </a:solidFill>
              </a:rPr>
              <a:t> in the ITT </a:t>
            </a:r>
            <a:r>
              <a:rPr lang="fr-BE" sz="3100" dirty="0" err="1">
                <a:solidFill>
                  <a:prstClr val="black"/>
                </a:solidFill>
              </a:rPr>
              <a:t>demographics</a:t>
            </a:r>
            <a:r>
              <a:rPr lang="fr-BE" sz="3100" dirty="0">
                <a:solidFill>
                  <a:prstClr val="black"/>
                </a:solidFill>
              </a:rPr>
              <a:t> </a:t>
            </a:r>
            <a:r>
              <a:rPr lang="fr-BE" sz="3100" dirty="0" err="1">
                <a:solidFill>
                  <a:prstClr val="black"/>
                </a:solidFill>
              </a:rPr>
              <a:t>analysis</a:t>
            </a:r>
            <a:r>
              <a:rPr lang="fr-BE" sz="3100" dirty="0">
                <a:solidFill>
                  <a:prstClr val="black"/>
                </a:solidFill>
              </a:rPr>
              <a:t>, due to </a:t>
            </a:r>
            <a:r>
              <a:rPr lang="fr-BE" sz="3100" dirty="0" err="1">
                <a:solidFill>
                  <a:prstClr val="black"/>
                </a:solidFill>
              </a:rPr>
              <a:t>missing</a:t>
            </a:r>
            <a:r>
              <a:rPr lang="fr-BE" sz="3100" dirty="0">
                <a:solidFill>
                  <a:prstClr val="black"/>
                </a:solidFill>
              </a:rPr>
              <a:t> data</a:t>
            </a:r>
          </a:p>
          <a:p>
            <a:pPr>
              <a:lnSpc>
                <a:spcPct val="90000"/>
              </a:lnSpc>
            </a:pPr>
            <a:r>
              <a:rPr lang="fr-BE" sz="2800" baseline="30000" dirty="0">
                <a:solidFill>
                  <a:prstClr val="black"/>
                </a:solidFill>
              </a:rPr>
              <a:t>#</a:t>
            </a:r>
            <a:r>
              <a:rPr lang="fr-BE" sz="2800" dirty="0" err="1">
                <a:solidFill>
                  <a:prstClr val="black"/>
                </a:solidFill>
              </a:rPr>
              <a:t>Ethnicity</a:t>
            </a:r>
            <a:r>
              <a:rPr lang="fr-BE" sz="2800" dirty="0">
                <a:solidFill>
                  <a:prstClr val="black"/>
                </a:solidFill>
              </a:rPr>
              <a:t> </a:t>
            </a:r>
            <a:r>
              <a:rPr lang="fr-BE" sz="2800" dirty="0" err="1">
                <a:solidFill>
                  <a:prstClr val="black"/>
                </a:solidFill>
              </a:rPr>
              <a:t>determined</a:t>
            </a:r>
            <a:r>
              <a:rPr lang="fr-BE" sz="2800" dirty="0">
                <a:solidFill>
                  <a:prstClr val="black"/>
                </a:solidFill>
              </a:rPr>
              <a:t> in 4797 patients, due to </a:t>
            </a:r>
            <a:r>
              <a:rPr lang="fr-BE" sz="2800" dirty="0" err="1">
                <a:solidFill>
                  <a:prstClr val="black"/>
                </a:solidFill>
              </a:rPr>
              <a:t>missing</a:t>
            </a:r>
            <a:r>
              <a:rPr lang="fr-BE" sz="2800" dirty="0">
                <a:solidFill>
                  <a:prstClr val="black"/>
                </a:solidFill>
              </a:rPr>
              <a:t> data. </a:t>
            </a:r>
            <a:br>
              <a:rPr lang="fr-BE" sz="2800" dirty="0">
                <a:solidFill>
                  <a:prstClr val="black"/>
                </a:solidFill>
              </a:rPr>
            </a:br>
            <a:r>
              <a:rPr lang="fr-BE" sz="2800" baseline="30000" dirty="0">
                <a:solidFill>
                  <a:prstClr val="black"/>
                </a:solidFill>
              </a:rPr>
              <a:t>¥</a:t>
            </a:r>
            <a:r>
              <a:rPr lang="fr-BE" sz="2800" dirty="0" err="1">
                <a:solidFill>
                  <a:prstClr val="black"/>
                </a:solidFill>
              </a:rPr>
              <a:t>Ethnicitiy</a:t>
            </a:r>
            <a:r>
              <a:rPr lang="fr-BE" sz="2800" dirty="0">
                <a:solidFill>
                  <a:prstClr val="black"/>
                </a:solidFill>
              </a:rPr>
              <a:t> </a:t>
            </a:r>
            <a:r>
              <a:rPr lang="fr-BE" sz="2800" dirty="0" err="1">
                <a:solidFill>
                  <a:prstClr val="black"/>
                </a:solidFill>
              </a:rPr>
              <a:t>defined</a:t>
            </a:r>
            <a:r>
              <a:rPr lang="fr-BE" sz="2800" dirty="0">
                <a:solidFill>
                  <a:prstClr val="black"/>
                </a:solidFill>
              </a:rPr>
              <a:t> as ‘</a:t>
            </a:r>
            <a:r>
              <a:rPr lang="fr-BE" sz="2800" dirty="0" err="1">
                <a:solidFill>
                  <a:prstClr val="black"/>
                </a:solidFill>
              </a:rPr>
              <a:t>Other</a:t>
            </a:r>
            <a:r>
              <a:rPr lang="fr-BE" sz="2800" dirty="0">
                <a:solidFill>
                  <a:prstClr val="black"/>
                </a:solidFill>
              </a:rPr>
              <a:t>’: </a:t>
            </a:r>
            <a:r>
              <a:rPr lang="fr-BE" sz="2800" dirty="0" err="1">
                <a:solidFill>
                  <a:prstClr val="black"/>
                </a:solidFill>
              </a:rPr>
              <a:t>indigenous</a:t>
            </a:r>
            <a:r>
              <a:rPr lang="fr-BE" sz="2800" dirty="0">
                <a:solidFill>
                  <a:prstClr val="black"/>
                </a:solidFill>
              </a:rPr>
              <a:t> (4); </a:t>
            </a:r>
            <a:r>
              <a:rPr lang="fr-BE" sz="2800" dirty="0" err="1">
                <a:solidFill>
                  <a:prstClr val="black"/>
                </a:solidFill>
              </a:rPr>
              <a:t>Hawaiian</a:t>
            </a:r>
            <a:r>
              <a:rPr lang="fr-BE" sz="2800" dirty="0">
                <a:solidFill>
                  <a:prstClr val="black"/>
                </a:solidFill>
              </a:rPr>
              <a:t> (3); American-</a:t>
            </a:r>
            <a:r>
              <a:rPr lang="fr-BE" sz="2800" dirty="0" err="1">
                <a:solidFill>
                  <a:prstClr val="black"/>
                </a:solidFill>
              </a:rPr>
              <a:t>Indian</a:t>
            </a:r>
            <a:r>
              <a:rPr lang="fr-BE" sz="2800" dirty="0">
                <a:solidFill>
                  <a:prstClr val="black"/>
                </a:solidFill>
              </a:rPr>
              <a:t> (2)</a:t>
            </a:r>
            <a:endParaRPr lang="nl-BE" sz="2800" dirty="0">
              <a:solidFill>
                <a:prstClr val="black"/>
              </a:solidFill>
            </a:endParaRPr>
          </a:p>
          <a:p>
            <a:pPr marL="457200" indent="-457200" fontAlgn="auto">
              <a:spcBef>
                <a:spcPts val="0"/>
              </a:spcBef>
              <a:spcAft>
                <a:spcPts val="0"/>
              </a:spcAft>
              <a:buFont typeface="Arial" panose="020B0604020202020204" pitchFamily="34" charset="0"/>
              <a:buChar char="•"/>
              <a:defRPr/>
            </a:pPr>
            <a:endParaRPr lang="fr-BE" sz="3100" dirty="0">
              <a:solidFill>
                <a:prstClr val="black"/>
              </a:solidFill>
            </a:endParaRPr>
          </a:p>
          <a:p>
            <a:pPr fontAlgn="auto">
              <a:spcBef>
                <a:spcPts val="0"/>
              </a:spcBef>
              <a:spcAft>
                <a:spcPts val="0"/>
              </a:spcAft>
              <a:buFont typeface="Arial" panose="020B0604020202020204" pitchFamily="34" charset="0"/>
              <a:buNone/>
              <a:defRPr/>
            </a:pPr>
            <a:endParaRPr lang="en-US" sz="3100" dirty="0">
              <a:solidFill>
                <a:prstClr val="black"/>
              </a:solidFill>
            </a:endParaRP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SOF/VEL for 12 weeks without RBV shows very high SVR12/24 rates in this large real world cohort of 5541 patients, across all genotypes, fibrosis scores, treatment history (</a:t>
            </a:r>
            <a:r>
              <a:rPr lang="en-US" sz="3100" dirty="0" err="1">
                <a:solidFill>
                  <a:prstClr val="black"/>
                </a:solidFill>
              </a:rPr>
              <a:t>pegIFN+RBV±PI</a:t>
            </a:r>
            <a:r>
              <a:rPr lang="en-US" sz="3100" dirty="0">
                <a:solidFill>
                  <a:prstClr val="black"/>
                </a:solidFill>
              </a:rPr>
              <a:t>) and across different subpopulations such as HIV coinfection, IV drug users, patients older than 70, patients with unknown fibrosis score and patients with documented PPI use at baseline. </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Overall SVR12/24 was 92.7% ITT (</a:t>
            </a:r>
            <a:r>
              <a:rPr lang="fr-BE" sz="3100" dirty="0">
                <a:solidFill>
                  <a:prstClr val="white"/>
                </a:solidFill>
              </a:rPr>
              <a:t>5134/ 5541)</a:t>
            </a:r>
            <a:r>
              <a:rPr lang="en-US" sz="3100" dirty="0">
                <a:solidFill>
                  <a:prstClr val="black"/>
                </a:solidFill>
              </a:rPr>
              <a:t>and 98.5% PP (5124 /5214).</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This large heterogeneous real world analysis demonstrates SOF/VEL as a simple, highly effective simple regimen that can utilized across multiple patient populations and clinical practices; also in patients with missing data such  demographic information, unknown GT or fibrosis stage.  </a:t>
            </a:r>
          </a:p>
          <a:p>
            <a:pPr marL="457200" indent="-457200" fontAlgn="auto">
              <a:spcBef>
                <a:spcPts val="0"/>
              </a:spcBef>
              <a:spcAft>
                <a:spcPts val="0"/>
              </a:spcAft>
              <a:buFont typeface="Arial" panose="020B0604020202020204" pitchFamily="34" charset="0"/>
              <a:buChar char="•"/>
              <a:defRPr/>
            </a:pPr>
            <a:endParaRPr lang="en-US" sz="3100" dirty="0">
              <a:solidFill>
                <a:prstClr val="black"/>
              </a:solidFill>
            </a:endParaRP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In total 407 patients did not achieve SVR 12/24 (7.3%); </a:t>
            </a:r>
          </a:p>
          <a:p>
            <a:pPr marL="914400" lvl="1" indent="-457200" fontAlgn="auto">
              <a:spcBef>
                <a:spcPts val="0"/>
              </a:spcBef>
              <a:spcAft>
                <a:spcPts val="0"/>
              </a:spcAft>
              <a:buFont typeface="Arial" panose="020B0604020202020204" pitchFamily="34" charset="0"/>
              <a:buChar char="•"/>
              <a:defRPr/>
            </a:pPr>
            <a:r>
              <a:rPr lang="en-US" sz="3100" dirty="0">
                <a:solidFill>
                  <a:prstClr val="black"/>
                </a:solidFill>
              </a:rPr>
              <a:t>327 non </a:t>
            </a:r>
            <a:r>
              <a:rPr lang="en-US" sz="3100" dirty="0" err="1">
                <a:solidFill>
                  <a:prstClr val="black"/>
                </a:solidFill>
              </a:rPr>
              <a:t>virological</a:t>
            </a:r>
            <a:r>
              <a:rPr lang="en-US" sz="3100" dirty="0">
                <a:solidFill>
                  <a:prstClr val="black"/>
                </a:solidFill>
              </a:rPr>
              <a:t> failures (5.9%)</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219 patients were LTFU (4%) </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87 patients discontinued treatment early</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17 patients died (non related to drug)</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4 others: 1 withdrawal of consent, 1 confirmed non adherence and 2 reinfections.</a:t>
            </a:r>
          </a:p>
          <a:p>
            <a:pPr marL="914400" lvl="1" indent="-457200" fontAlgn="auto">
              <a:spcBef>
                <a:spcPts val="0"/>
              </a:spcBef>
              <a:spcAft>
                <a:spcPts val="0"/>
              </a:spcAft>
              <a:buFont typeface="Arial" panose="020B0604020202020204" pitchFamily="34" charset="0"/>
              <a:buChar char="•"/>
              <a:defRPr/>
            </a:pPr>
            <a:r>
              <a:rPr lang="en-US" sz="3100" dirty="0">
                <a:solidFill>
                  <a:prstClr val="black"/>
                </a:solidFill>
              </a:rPr>
              <a:t>80 </a:t>
            </a:r>
            <a:r>
              <a:rPr lang="en-US" sz="3100" dirty="0" err="1">
                <a:solidFill>
                  <a:prstClr val="black"/>
                </a:solidFill>
              </a:rPr>
              <a:t>virological</a:t>
            </a:r>
            <a:r>
              <a:rPr lang="en-US" sz="3100" dirty="0">
                <a:solidFill>
                  <a:prstClr val="black"/>
                </a:solidFill>
              </a:rPr>
              <a:t> failures (1.4%)</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33 were classed as relapse by treating physician, 3 breakthrough, and 12 non responders. </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For 23 patients distinction reason for failure was unknown.</a:t>
            </a:r>
          </a:p>
          <a:p>
            <a:pPr marL="171450" indent="-171450" fontAlgn="auto">
              <a:spcBef>
                <a:spcPts val="0"/>
              </a:spcBef>
              <a:spcAft>
                <a:spcPts val="0"/>
              </a:spcAft>
              <a:buFont typeface="Arial" panose="020B0604020202020204" pitchFamily="34" charset="0"/>
              <a:buChar char="•"/>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29C827FA-F674-4554-8CAF-3B8D11B74397}" type="slidenum">
              <a:rPr lang="en-US" altLang="en-US">
                <a:solidFill>
                  <a:srgbClr val="000000"/>
                </a:solidFill>
                <a:latin typeface="Calibri" pitchFamily="34" charset="0"/>
              </a:rPr>
              <a:pPr/>
              <a:t>4</a:t>
            </a:fld>
            <a:endParaRPr lang="en-US" altLang="en-US">
              <a:solidFill>
                <a:srgbClr val="000000"/>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defTabSz="909630" fontAlgn="auto">
              <a:spcBef>
                <a:spcPts val="0"/>
              </a:spcBef>
              <a:spcAft>
                <a:spcPts val="0"/>
              </a:spcAft>
              <a:defRPr/>
            </a:pPr>
            <a:r>
              <a:rPr lang="en-US" sz="1000" b="1" dirty="0"/>
              <a:t>TRANSITION:</a:t>
            </a:r>
            <a:endParaRPr lang="en-US" sz="1000" dirty="0"/>
          </a:p>
          <a:p>
            <a:pPr marL="171450" indent="-171450" defTabSz="909630" fontAlgn="auto">
              <a:spcBef>
                <a:spcPts val="0"/>
              </a:spcBef>
              <a:spcAft>
                <a:spcPts val="0"/>
              </a:spcAft>
              <a:buFont typeface="Arial" panose="020B0604020202020204" pitchFamily="34" charset="0"/>
              <a:buChar char="•"/>
              <a:defRPr/>
            </a:pPr>
            <a:r>
              <a:rPr lang="en-US" sz="1000" dirty="0"/>
              <a:t>Here is an prospective observational study evaluating real world outcomes for HCV patients treated with G/P from the TARGET cohort who started prior to August 2018</a:t>
            </a:r>
          </a:p>
          <a:p>
            <a:pPr defTabSz="909630" fontAlgn="auto">
              <a:spcBef>
                <a:spcPts val="0"/>
              </a:spcBef>
              <a:spcAft>
                <a:spcPts val="0"/>
              </a:spcAft>
              <a:defRPr/>
            </a:pPr>
            <a:r>
              <a:rPr lang="en-US" sz="1000" dirty="0"/>
              <a:t> </a:t>
            </a:r>
          </a:p>
          <a:p>
            <a:pPr defTabSz="909630" fontAlgn="auto">
              <a:spcBef>
                <a:spcPts val="0"/>
              </a:spcBef>
              <a:spcAft>
                <a:spcPts val="0"/>
              </a:spcAft>
              <a:defRPr/>
            </a:pPr>
            <a:r>
              <a:rPr lang="en-US" sz="1000" b="1" dirty="0"/>
              <a:t>MAIN MESSAGE:</a:t>
            </a:r>
            <a:endParaRPr lang="en-US" sz="1000" dirty="0"/>
          </a:p>
          <a:p>
            <a:pPr marL="171450" indent="-171450" defTabSz="909630" fontAlgn="auto">
              <a:spcBef>
                <a:spcPts val="0"/>
              </a:spcBef>
              <a:spcAft>
                <a:spcPts val="0"/>
              </a:spcAft>
              <a:buFont typeface="Arial" panose="020B0604020202020204" pitchFamily="34" charset="0"/>
              <a:buChar char="•"/>
              <a:defRPr/>
            </a:pPr>
            <a:endParaRPr lang="en-US" sz="1000" dirty="0"/>
          </a:p>
          <a:p>
            <a:pPr marL="171450" indent="-171450" defTabSz="909630" fontAlgn="auto">
              <a:spcBef>
                <a:spcPts val="0"/>
              </a:spcBef>
              <a:spcAft>
                <a:spcPts val="0"/>
              </a:spcAft>
              <a:buFont typeface="Arial" panose="020B0604020202020204" pitchFamily="34" charset="0"/>
              <a:buChar char="•"/>
              <a:defRPr/>
            </a:pPr>
            <a:r>
              <a:rPr lang="en-US" sz="1000" dirty="0"/>
              <a:t>GLE/PIB results in high SVR12 rates in this real world setting, irrespective of treatment duration, GT or treatment history. All cirrhotic patients achieved SVR12.</a:t>
            </a:r>
          </a:p>
          <a:p>
            <a:pPr marL="171450" indent="-171450" defTabSz="909630" fontAlgn="auto">
              <a:spcBef>
                <a:spcPts val="0"/>
              </a:spcBef>
              <a:spcAft>
                <a:spcPts val="0"/>
              </a:spcAft>
              <a:buFont typeface="Arial" panose="020B0604020202020204" pitchFamily="34" charset="0"/>
              <a:buChar char="•"/>
              <a:defRPr/>
            </a:pPr>
            <a:endParaRPr lang="en-US" sz="1000" dirty="0"/>
          </a:p>
          <a:p>
            <a:pPr defTabSz="909630" fontAlgn="auto">
              <a:spcBef>
                <a:spcPts val="0"/>
              </a:spcBef>
              <a:spcAft>
                <a:spcPts val="0"/>
              </a:spcAft>
              <a:defRPr/>
            </a:pPr>
            <a:r>
              <a:rPr lang="en-US" sz="1000" b="1" dirty="0"/>
              <a:t>BACKGROUND:</a:t>
            </a:r>
            <a:endParaRPr lang="en-US" sz="1000" dirty="0"/>
          </a:p>
          <a:p>
            <a:pPr marL="171450" indent="-171450" defTabSz="909630" fontAlgn="auto">
              <a:spcBef>
                <a:spcPts val="0"/>
              </a:spcBef>
              <a:spcAft>
                <a:spcPts val="0"/>
              </a:spcAft>
              <a:buFont typeface="Arial" panose="020B0604020202020204" pitchFamily="34" charset="0"/>
              <a:buChar char="•"/>
              <a:defRPr/>
            </a:pPr>
            <a:r>
              <a:rPr lang="en-US" sz="1000" dirty="0"/>
              <a:t>Patients enrolled in TARGET were treated according to local standards at 45 academic and 19 community centers in North America (60) and Europe (4)</a:t>
            </a:r>
          </a:p>
          <a:p>
            <a:pPr marL="171450" indent="-171450" defTabSz="909630" fontAlgn="auto">
              <a:spcBef>
                <a:spcPts val="0"/>
              </a:spcBef>
              <a:spcAft>
                <a:spcPts val="0"/>
              </a:spcAft>
              <a:buFont typeface="Arial" panose="020B0604020202020204" pitchFamily="34" charset="0"/>
              <a:buChar char="•"/>
              <a:defRPr/>
            </a:pPr>
            <a:r>
              <a:rPr lang="en-US" sz="1000" dirty="0"/>
              <a:t>Per protocol population consists of patients with available </a:t>
            </a:r>
            <a:r>
              <a:rPr lang="en-US" sz="1000" dirty="0" err="1"/>
              <a:t>virological</a:t>
            </a:r>
            <a:r>
              <a:rPr lang="en-US" sz="1000" dirty="0"/>
              <a:t> outcomes, excluding patients who discontinued early except for whom lack of efficacy was recorded.</a:t>
            </a:r>
          </a:p>
          <a:p>
            <a:pPr marL="171450" indent="-171450" defTabSz="909630" fontAlgn="auto">
              <a:spcBef>
                <a:spcPts val="0"/>
              </a:spcBef>
              <a:spcAft>
                <a:spcPts val="0"/>
              </a:spcAft>
              <a:buFont typeface="Arial" panose="020B0604020202020204" pitchFamily="34" charset="0"/>
              <a:buChar char="•"/>
              <a:defRPr/>
            </a:pPr>
            <a:r>
              <a:rPr lang="en-US" sz="1000" dirty="0"/>
              <a:t>Demographics are reported for all patients that started treatment.</a:t>
            </a:r>
          </a:p>
          <a:p>
            <a:pPr marL="171450" indent="-171450" defTabSz="909630" fontAlgn="auto">
              <a:spcBef>
                <a:spcPts val="0"/>
              </a:spcBef>
              <a:spcAft>
                <a:spcPts val="0"/>
              </a:spcAft>
              <a:buFont typeface="Arial" panose="020B0604020202020204" pitchFamily="34" charset="0"/>
              <a:buChar char="•"/>
              <a:defRPr/>
            </a:pPr>
            <a:r>
              <a:rPr lang="en-US" sz="1000" dirty="0"/>
              <a:t>Patients were predominantly GT1 (71%), TN (88%), NC (84%) and 59% of patients were treated with 8wks </a:t>
            </a:r>
          </a:p>
          <a:p>
            <a:pPr marL="171450" indent="-171450" defTabSz="909630" fontAlgn="auto">
              <a:spcBef>
                <a:spcPts val="0"/>
              </a:spcBef>
              <a:spcAft>
                <a:spcPts val="0"/>
              </a:spcAft>
              <a:buFont typeface="Arial" panose="020B0604020202020204" pitchFamily="34" charset="0"/>
              <a:buChar char="•"/>
              <a:defRPr/>
            </a:pPr>
            <a:r>
              <a:rPr lang="en-US" sz="1000" dirty="0"/>
              <a:t>Of the 13 </a:t>
            </a:r>
            <a:r>
              <a:rPr lang="en-US" sz="1000" dirty="0" err="1"/>
              <a:t>virologic</a:t>
            </a:r>
            <a:r>
              <a:rPr lang="en-US" sz="1000" dirty="0"/>
              <a:t> failures in this study 5 had an on treatment </a:t>
            </a:r>
            <a:r>
              <a:rPr lang="en-US" sz="1000" dirty="0" err="1"/>
              <a:t>virologic</a:t>
            </a:r>
            <a:r>
              <a:rPr lang="en-US" sz="1000" dirty="0"/>
              <a:t> failure, one of which was treatment experienced with LDV/SOF. None of them where cirrhotic.</a:t>
            </a:r>
          </a:p>
          <a:p>
            <a:pPr marL="171450" indent="-171450" defTabSz="909630" fontAlgn="auto">
              <a:spcBef>
                <a:spcPts val="0"/>
              </a:spcBef>
              <a:spcAft>
                <a:spcPts val="0"/>
              </a:spcAft>
              <a:buFont typeface="Arial" panose="020B0604020202020204" pitchFamily="34" charset="0"/>
              <a:buChar char="•"/>
              <a:defRPr/>
            </a:pPr>
            <a:r>
              <a:rPr lang="en-US" sz="1000" dirty="0"/>
              <a:t>Quantifiable HCV RNA at 3-6 weeks was the only predictor of not achieving an SVR per </a:t>
            </a:r>
            <a:r>
              <a:rPr lang="en-US" sz="1000" dirty="0" err="1"/>
              <a:t>univariable</a:t>
            </a:r>
            <a:r>
              <a:rPr lang="en-US" sz="1000" dirty="0"/>
              <a:t> analysis</a:t>
            </a:r>
          </a:p>
          <a:p>
            <a:pPr marL="171450" indent="-171450" defTabSz="909630" fontAlgn="auto">
              <a:spcBef>
                <a:spcPts val="0"/>
              </a:spcBef>
              <a:spcAft>
                <a:spcPts val="0"/>
              </a:spcAft>
              <a:buFont typeface="Arial" panose="020B0604020202020204" pitchFamily="34" charset="0"/>
              <a:buChar char="•"/>
              <a:defRPr/>
            </a:pPr>
            <a:endParaRPr lang="en-US" sz="1000" dirty="0"/>
          </a:p>
          <a:p>
            <a:pPr marL="171450" indent="-171450" defTabSz="909630" fontAlgn="auto">
              <a:spcBef>
                <a:spcPts val="0"/>
              </a:spcBef>
              <a:spcAft>
                <a:spcPts val="0"/>
              </a:spcAft>
              <a:buFont typeface="Arial" panose="020B0604020202020204" pitchFamily="34" charset="0"/>
              <a:buChar char="•"/>
              <a:defRPr/>
            </a:pPr>
            <a:r>
              <a:rPr lang="en-US" sz="1000" dirty="0"/>
              <a:t>Adverse events are reported for patients whose treatment was concluded.</a:t>
            </a:r>
          </a:p>
          <a:p>
            <a:pPr marL="171450" indent="-171450" defTabSz="909630" fontAlgn="auto">
              <a:spcBef>
                <a:spcPts val="0"/>
              </a:spcBef>
              <a:spcAft>
                <a:spcPts val="0"/>
              </a:spcAft>
              <a:buFont typeface="Arial" panose="020B0604020202020204" pitchFamily="34" charset="0"/>
              <a:buChar char="•"/>
              <a:defRPr/>
            </a:pPr>
            <a:r>
              <a:rPr lang="en-US" sz="1000" dirty="0"/>
              <a:t>On treatment adverse events occurred in 46% of patients</a:t>
            </a:r>
          </a:p>
          <a:p>
            <a:pPr marL="171450" indent="-171450" defTabSz="909630" fontAlgn="auto">
              <a:spcBef>
                <a:spcPts val="0"/>
              </a:spcBef>
              <a:spcAft>
                <a:spcPts val="0"/>
              </a:spcAft>
              <a:buFont typeface="Arial" panose="020B0604020202020204" pitchFamily="34" charset="0"/>
              <a:buChar char="•"/>
              <a:defRPr/>
            </a:pPr>
            <a:r>
              <a:rPr lang="en-US" sz="1000" dirty="0"/>
              <a:t>AE’s that caused D/C: </a:t>
            </a:r>
            <a:r>
              <a:rPr lang="en-US" sz="1000" dirty="0" err="1"/>
              <a:t>Abd</a:t>
            </a:r>
            <a:r>
              <a:rPr lang="en-US" sz="1000" dirty="0"/>
              <a:t> pain (1), cirrhosis (1), kidney transplant rejection (1), migraine, pruritus (2)</a:t>
            </a:r>
          </a:p>
          <a:p>
            <a:pPr marL="171450" indent="-171450" defTabSz="909630" fontAlgn="auto">
              <a:spcBef>
                <a:spcPts val="0"/>
              </a:spcBef>
              <a:spcAft>
                <a:spcPts val="0"/>
              </a:spcAft>
              <a:buFont typeface="Arial" panose="020B0604020202020204" pitchFamily="34" charset="0"/>
              <a:buChar char="•"/>
              <a:defRPr/>
            </a:pPr>
            <a:r>
              <a:rPr lang="en-US" sz="1000" dirty="0">
                <a:solidFill>
                  <a:prstClr val="black"/>
                </a:solidFill>
                <a:latin typeface="ArialMT"/>
              </a:rPr>
              <a:t>Two patients died while on treatment (lung cancer, unknown); </a:t>
            </a:r>
            <a:r>
              <a:rPr lang="en-US" sz="1000" dirty="0"/>
              <a:t>3 patients died after completing treatment</a:t>
            </a:r>
          </a:p>
          <a:p>
            <a:pPr marL="171450" indent="-171450" defTabSz="909630" fontAlgn="auto">
              <a:spcBef>
                <a:spcPts val="0"/>
              </a:spcBef>
              <a:spcAft>
                <a:spcPts val="0"/>
              </a:spcAft>
              <a:buFont typeface="Arial" panose="020B0604020202020204" pitchFamily="34" charset="0"/>
              <a:buChar char="•"/>
              <a:defRPr/>
            </a:pPr>
            <a:r>
              <a:rPr lang="en-US" sz="1000" dirty="0">
                <a:solidFill>
                  <a:prstClr val="black"/>
                </a:solidFill>
                <a:latin typeface="ArialMT"/>
              </a:rPr>
              <a:t>Common AEs: fatigue (18%), headache (14%) and nausea (10%)</a:t>
            </a:r>
          </a:p>
          <a:p>
            <a:pPr marL="171450" indent="-171450" defTabSz="909630" fontAlgn="auto">
              <a:spcBef>
                <a:spcPts val="0"/>
              </a:spcBef>
              <a:spcAft>
                <a:spcPts val="0"/>
              </a:spcAft>
              <a:buFont typeface="Arial" panose="020B0604020202020204" pitchFamily="34" charset="0"/>
              <a:buChar char="•"/>
              <a:defRPr/>
            </a:pPr>
            <a:r>
              <a:rPr lang="en-US" sz="1000" dirty="0"/>
              <a:t>13 total SAE's and 12 subjects discontinued prematurely</a:t>
            </a:r>
          </a:p>
          <a:p>
            <a:pPr marL="171350" indent="-171350" defTabSz="909630" fontAlgn="auto">
              <a:spcBef>
                <a:spcPts val="0"/>
              </a:spcBef>
              <a:spcAft>
                <a:spcPts val="0"/>
              </a:spcAft>
              <a:buClr>
                <a:prstClr val="white">
                  <a:lumMod val="50000"/>
                </a:prstClr>
              </a:buClr>
              <a:buFont typeface="Wingdings" panose="05000000000000000000" pitchFamily="2" charset="2"/>
              <a:buChar char="§"/>
              <a:defRPr/>
            </a:pPr>
            <a:r>
              <a:rPr lang="en-US" sz="1000" dirty="0">
                <a:solidFill>
                  <a:prstClr val="black"/>
                </a:solidFill>
                <a:latin typeface="ArialMT"/>
              </a:rPr>
              <a:t>On treatment AEs: 46% of patients</a:t>
            </a:r>
          </a:p>
          <a:p>
            <a:pPr marL="171450" indent="-171450" defTabSz="909630" fontAlgn="auto">
              <a:spcBef>
                <a:spcPts val="0"/>
              </a:spcBef>
              <a:spcAft>
                <a:spcPts val="0"/>
              </a:spcAft>
              <a:buFont typeface="Arial" panose="020B0604020202020204" pitchFamily="34" charset="0"/>
              <a:buChar char="•"/>
              <a:defRPr/>
            </a:pPr>
            <a:endParaRPr lang="en-US"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1347374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r>
              <a:rPr lang="en-US" sz="900" b="1" kern="1200" dirty="0">
                <a:solidFill>
                  <a:schemeClr val="tx1"/>
                </a:solidFill>
                <a:effectLst/>
              </a:rPr>
              <a:t>TRANSITION:</a:t>
            </a:r>
            <a:endParaRPr lang="en-US" sz="900" kern="1200" dirty="0">
              <a:solidFill>
                <a:schemeClr val="tx1"/>
              </a:solidFill>
              <a:effectLst/>
            </a:endParaRPr>
          </a:p>
          <a:p>
            <a:pPr marL="171450" indent="-171450">
              <a:buFont typeface="Arial" panose="020B0604020202020204" pitchFamily="34" charset="0"/>
              <a:buChar char="•"/>
            </a:pPr>
            <a:r>
              <a:rPr lang="en-US" sz="900" kern="1200" dirty="0">
                <a:solidFill>
                  <a:schemeClr val="tx1"/>
                </a:solidFill>
                <a:effectLst/>
              </a:rPr>
              <a:t>Here is a retrospective observational study evaluating real world outcomes for genotype 3 patients treated with GLE/PIB for 8, 12 or 16 weeks in Glasgow treatment centers following national guidelines</a:t>
            </a:r>
          </a:p>
          <a:p>
            <a:r>
              <a:rPr lang="en-US" sz="900" kern="1200" dirty="0">
                <a:solidFill>
                  <a:schemeClr val="tx1"/>
                </a:solidFill>
                <a:effectLst/>
              </a:rPr>
              <a:t> </a:t>
            </a:r>
          </a:p>
          <a:p>
            <a:r>
              <a:rPr lang="en-US" sz="900" b="1" kern="1200" dirty="0">
                <a:solidFill>
                  <a:schemeClr val="tx1"/>
                </a:solidFill>
                <a:effectLst/>
              </a:rPr>
              <a:t>MAIN MESSAGE:</a:t>
            </a:r>
            <a:endParaRPr lang="en-US" sz="900" kern="1200" dirty="0">
              <a:solidFill>
                <a:schemeClr val="tx1"/>
              </a:solidFill>
              <a:effectLst/>
            </a:endParaRPr>
          </a:p>
          <a:p>
            <a:pPr marL="171450" lvl="0" indent="-171450">
              <a:buFont typeface="Arial" panose="020B0604020202020204" pitchFamily="34" charset="0"/>
              <a:buChar char="•"/>
            </a:pPr>
            <a:r>
              <a:rPr lang="en-US" sz="900" kern="1200" dirty="0">
                <a:solidFill>
                  <a:schemeClr val="tx1"/>
                </a:solidFill>
                <a:effectLst/>
              </a:rPr>
              <a:t>High SVR12 rates were observed among the 306 patients with evaluable data (295/306, 96%)</a:t>
            </a:r>
          </a:p>
          <a:p>
            <a:pPr marL="171450" lvl="0" indent="-171450">
              <a:buFont typeface="Arial" panose="020B0604020202020204" pitchFamily="34" charset="0"/>
              <a:buChar char="•"/>
            </a:pPr>
            <a:r>
              <a:rPr lang="en-US" sz="900" kern="1200" dirty="0">
                <a:solidFill>
                  <a:schemeClr val="tx1"/>
                </a:solidFill>
                <a:effectLst/>
              </a:rPr>
              <a:t>Of the 379 who have completed treatment 8</a:t>
            </a:r>
            <a:r>
              <a:rPr lang="en-US" sz="900" kern="1200" baseline="0" dirty="0">
                <a:solidFill>
                  <a:schemeClr val="tx1"/>
                </a:solidFill>
                <a:effectLst/>
              </a:rPr>
              <a:t> </a:t>
            </a:r>
            <a:r>
              <a:rPr lang="en-US" sz="900" kern="1200" dirty="0">
                <a:solidFill>
                  <a:schemeClr val="tx1"/>
                </a:solidFill>
                <a:effectLst/>
              </a:rPr>
              <a:t>(2.1%) prematurely discontinued therapy.</a:t>
            </a:r>
          </a:p>
          <a:p>
            <a:pPr marL="171450" lvl="0" indent="-171450">
              <a:buFont typeface="Arial" panose="020B0604020202020204" pitchFamily="34" charset="0"/>
              <a:buChar char="•"/>
            </a:pPr>
            <a:endParaRPr lang="en-US" sz="900" kern="1200" dirty="0">
              <a:solidFill>
                <a:schemeClr val="tx1"/>
              </a:solidFill>
              <a:effectLst/>
            </a:endParaRPr>
          </a:p>
          <a:p>
            <a:r>
              <a:rPr lang="en-US" sz="900" b="1" kern="1200" dirty="0">
                <a:solidFill>
                  <a:schemeClr val="tx1"/>
                </a:solidFill>
                <a:effectLst/>
              </a:rPr>
              <a:t>BACKGROUND:</a:t>
            </a:r>
            <a:endParaRPr lang="en-US" sz="900" kern="1200" dirty="0">
              <a:solidFill>
                <a:schemeClr val="tx1"/>
              </a:solidFill>
              <a:effectLst/>
            </a:endParaRPr>
          </a:p>
          <a:p>
            <a:pPr marL="171450" lvl="0" indent="-171450">
              <a:buFont typeface="Arial" panose="020B0604020202020204" pitchFamily="34" charset="0"/>
              <a:buChar char="•"/>
            </a:pPr>
            <a:r>
              <a:rPr lang="en-US" sz="900" kern="1200" dirty="0">
                <a:solidFill>
                  <a:schemeClr val="tx1"/>
                </a:solidFill>
                <a:effectLst/>
              </a:rPr>
              <a:t>Prior treatment: 19/22 </a:t>
            </a:r>
            <a:r>
              <a:rPr lang="en-US" sz="900" kern="1200" dirty="0" err="1">
                <a:solidFill>
                  <a:schemeClr val="tx1"/>
                </a:solidFill>
                <a:effectLst/>
              </a:rPr>
              <a:t>pegIFN+RBV</a:t>
            </a:r>
            <a:r>
              <a:rPr lang="en-US" sz="900" kern="1200" dirty="0">
                <a:solidFill>
                  <a:schemeClr val="tx1"/>
                </a:solidFill>
                <a:effectLst/>
              </a:rPr>
              <a:t>, 1/22 </a:t>
            </a:r>
            <a:r>
              <a:rPr lang="en-US" sz="900" kern="1200" dirty="0" err="1">
                <a:solidFill>
                  <a:schemeClr val="tx1"/>
                </a:solidFill>
                <a:effectLst/>
              </a:rPr>
              <a:t>pegIFN+RBV+BOC</a:t>
            </a:r>
            <a:r>
              <a:rPr lang="en-US" sz="900" kern="1200" dirty="0">
                <a:solidFill>
                  <a:schemeClr val="tx1"/>
                </a:solidFill>
                <a:effectLst/>
              </a:rPr>
              <a:t>, 1/22 SOF+ELB+GZR, 1/22 </a:t>
            </a:r>
            <a:r>
              <a:rPr lang="en-US" sz="900" kern="1200" dirty="0" err="1">
                <a:solidFill>
                  <a:schemeClr val="tx1"/>
                </a:solidFill>
                <a:effectLst/>
              </a:rPr>
              <a:t>SOF+pegIFN+RBV</a:t>
            </a:r>
            <a:endParaRPr lang="en-US" sz="900" kern="1200" dirty="0">
              <a:solidFill>
                <a:schemeClr val="tx1"/>
              </a:solidFill>
              <a:effectLst/>
            </a:endParaRPr>
          </a:p>
          <a:p>
            <a:pPr marL="171450" lvl="0" indent="-171450">
              <a:buFont typeface="Arial" panose="020B0604020202020204" pitchFamily="34" charset="0"/>
              <a:buChar char="•"/>
            </a:pPr>
            <a:r>
              <a:rPr lang="en-US" sz="900" kern="1200" dirty="0">
                <a:solidFill>
                  <a:schemeClr val="tx1"/>
                </a:solidFill>
                <a:effectLst/>
              </a:rPr>
              <a:t>47/48 (98%) cirrhotic patients achieved an SVR, all of which took 12 weeks of GLE/PIB</a:t>
            </a:r>
          </a:p>
          <a:p>
            <a:pPr marL="171450" lvl="0" indent="-171450">
              <a:buFont typeface="Arial" panose="020B0604020202020204" pitchFamily="34" charset="0"/>
              <a:buChar char="•"/>
            </a:pPr>
            <a:r>
              <a:rPr lang="en-US" sz="900" kern="1200" dirty="0">
                <a:solidFill>
                  <a:schemeClr val="tx1"/>
                </a:solidFill>
                <a:effectLst/>
              </a:rPr>
              <a:t>229/238 (96%) TN NC patients treated with 8 weeks achieved an SVR</a:t>
            </a:r>
          </a:p>
          <a:p>
            <a:pPr marL="171450" lvl="0" indent="-171450">
              <a:buFont typeface="Arial" panose="020B0604020202020204" pitchFamily="34" charset="0"/>
              <a:buChar char="•"/>
            </a:pPr>
            <a:r>
              <a:rPr lang="en-US" sz="900" kern="1200" dirty="0">
                <a:solidFill>
                  <a:schemeClr val="tx1"/>
                </a:solidFill>
                <a:effectLst/>
              </a:rPr>
              <a:t>19/22</a:t>
            </a:r>
            <a:r>
              <a:rPr lang="en-US" sz="900" kern="1200" baseline="0" dirty="0">
                <a:solidFill>
                  <a:schemeClr val="tx1"/>
                </a:solidFill>
                <a:effectLst/>
              </a:rPr>
              <a:t> (95%) TE patients treated with 16 weeks achieved an SVR</a:t>
            </a:r>
            <a:endParaRPr lang="en-US" sz="900" kern="1200" dirty="0">
              <a:solidFill>
                <a:schemeClr val="tx1"/>
              </a:solidFill>
              <a:effectLst/>
            </a:endParaRPr>
          </a:p>
          <a:p>
            <a:pPr marL="0" lvl="0" indent="0">
              <a:buFont typeface="Arial" panose="020B0604020202020204" pitchFamily="34" charset="0"/>
              <a:buNone/>
            </a:pPr>
            <a:endParaRPr lang="en-US" sz="900" kern="1200" dirty="0">
              <a:solidFill>
                <a:schemeClr val="tx1"/>
              </a:solidFill>
              <a:effectLst/>
            </a:endParaRPr>
          </a:p>
          <a:p>
            <a:pPr marL="0" lvl="0" indent="0">
              <a:buFont typeface="Arial" panose="020B0604020202020204" pitchFamily="34" charset="0"/>
              <a:buNone/>
            </a:pPr>
            <a:r>
              <a:rPr lang="en-US" sz="900" b="1" u="sng" kern="1200" dirty="0">
                <a:solidFill>
                  <a:schemeClr val="tx1"/>
                </a:solidFill>
                <a:effectLst/>
              </a:rPr>
              <a:t>Scottish Guidelines for the use of GLE/PIB in GT 3 Patients:</a:t>
            </a:r>
          </a:p>
          <a:p>
            <a:pPr marL="171450" lvl="0" indent="-171450">
              <a:buFont typeface="Arial" panose="020B0604020202020204" pitchFamily="34" charset="0"/>
              <a:buChar char="•"/>
            </a:pPr>
            <a:r>
              <a:rPr lang="en-US" sz="900" kern="1200" baseline="0" dirty="0">
                <a:solidFill>
                  <a:schemeClr val="tx1"/>
                </a:solidFill>
                <a:effectLst/>
              </a:rPr>
              <a:t>With the exception of contraindications or DDI’s, </a:t>
            </a:r>
            <a:r>
              <a:rPr lang="en-US" sz="900" kern="1200" dirty="0">
                <a:solidFill>
                  <a:schemeClr val="tx1"/>
                </a:solidFill>
                <a:effectLst/>
              </a:rPr>
              <a:t>Glasgow</a:t>
            </a:r>
            <a:r>
              <a:rPr lang="en-US" sz="900" kern="1200" baseline="0" dirty="0">
                <a:solidFill>
                  <a:schemeClr val="tx1"/>
                </a:solidFill>
                <a:effectLst/>
              </a:rPr>
              <a:t> exclusively used of GLE/PIB due to access/cost issues</a:t>
            </a:r>
          </a:p>
          <a:p>
            <a:pPr marL="628650" lvl="1" indent="-171450">
              <a:buFont typeface="Arial" panose="020B0604020202020204" pitchFamily="34" charset="0"/>
              <a:buChar char="•"/>
            </a:pPr>
            <a:r>
              <a:rPr lang="en-US" sz="900" kern="1200" baseline="0" dirty="0">
                <a:solidFill>
                  <a:schemeClr val="tx1"/>
                </a:solidFill>
                <a:effectLst/>
              </a:rPr>
              <a:t>TN NC: 8 </a:t>
            </a:r>
            <a:r>
              <a:rPr lang="en-US" sz="900" kern="1200" baseline="0" dirty="0" err="1">
                <a:solidFill>
                  <a:schemeClr val="tx1"/>
                </a:solidFill>
                <a:effectLst/>
              </a:rPr>
              <a:t>wks</a:t>
            </a:r>
            <a:r>
              <a:rPr lang="en-US" sz="900" kern="1200" baseline="0" dirty="0">
                <a:solidFill>
                  <a:schemeClr val="tx1"/>
                </a:solidFill>
                <a:effectLst/>
              </a:rPr>
              <a:t> of GLE/PIB</a:t>
            </a:r>
          </a:p>
          <a:p>
            <a:pPr marL="628650" lvl="1" indent="-171450">
              <a:buFont typeface="Arial" panose="020B0604020202020204" pitchFamily="34" charset="0"/>
              <a:buChar char="•"/>
            </a:pPr>
            <a:r>
              <a:rPr lang="en-US" sz="900" kern="1200" baseline="0" dirty="0">
                <a:solidFill>
                  <a:schemeClr val="tx1"/>
                </a:solidFill>
                <a:effectLst/>
              </a:rPr>
              <a:t>TN CC: 12 </a:t>
            </a:r>
            <a:r>
              <a:rPr lang="en-US" sz="900" kern="1200" baseline="0" dirty="0" err="1">
                <a:solidFill>
                  <a:schemeClr val="tx1"/>
                </a:solidFill>
                <a:effectLst/>
              </a:rPr>
              <a:t>wks</a:t>
            </a:r>
            <a:r>
              <a:rPr lang="en-US" sz="900" kern="1200" baseline="0" dirty="0">
                <a:solidFill>
                  <a:schemeClr val="tx1"/>
                </a:solidFill>
                <a:effectLst/>
              </a:rPr>
              <a:t> of GLE/PIB</a:t>
            </a:r>
          </a:p>
          <a:p>
            <a:pPr marL="628650" lvl="1" indent="-171450">
              <a:buFont typeface="Arial" panose="020B0604020202020204" pitchFamily="34" charset="0"/>
              <a:buChar char="•"/>
            </a:pPr>
            <a:r>
              <a:rPr lang="en-US" sz="900" kern="1200" baseline="0" dirty="0">
                <a:solidFill>
                  <a:schemeClr val="tx1"/>
                </a:solidFill>
                <a:effectLst/>
              </a:rPr>
              <a:t>TE NC/CC: 16 </a:t>
            </a:r>
            <a:r>
              <a:rPr lang="en-US" sz="900" kern="1200" baseline="0" dirty="0" err="1">
                <a:solidFill>
                  <a:schemeClr val="tx1"/>
                </a:solidFill>
                <a:effectLst/>
              </a:rPr>
              <a:t>wks</a:t>
            </a:r>
            <a:r>
              <a:rPr lang="en-US" sz="900" kern="1200" baseline="0" dirty="0">
                <a:solidFill>
                  <a:schemeClr val="tx1"/>
                </a:solidFill>
                <a:effectLst/>
              </a:rPr>
              <a:t> of GLE/PIB</a:t>
            </a:r>
          </a:p>
          <a:p>
            <a:pPr marL="171450" lvl="0" indent="-171450">
              <a:buFont typeface="Arial" panose="020B0604020202020204" pitchFamily="34" charset="0"/>
              <a:buChar char="•"/>
            </a:pPr>
            <a:endParaRPr lang="en-US" sz="900" kern="1200" dirty="0">
              <a:solidFill>
                <a:schemeClr val="tx1"/>
              </a:solidFill>
              <a:effectLst/>
            </a:endParaRPr>
          </a:p>
          <a:p>
            <a:pPr marL="0" lvl="0" indent="0">
              <a:buFont typeface="Arial" panose="020B0604020202020204" pitchFamily="34" charset="0"/>
              <a:buNone/>
            </a:pPr>
            <a:r>
              <a:rPr lang="en-US" sz="900" kern="1200" dirty="0">
                <a:solidFill>
                  <a:schemeClr val="tx1"/>
                </a:solidFill>
                <a:effectLst/>
              </a:rPr>
              <a:t>Other</a:t>
            </a:r>
            <a:r>
              <a:rPr lang="en-US" sz="900" kern="1200" baseline="0" dirty="0">
                <a:solidFill>
                  <a:schemeClr val="tx1"/>
                </a:solidFill>
                <a:effectLst/>
              </a:rPr>
              <a:t> clinical and real world GT3 data from previous conferences:</a:t>
            </a:r>
            <a:endParaRPr lang="en-US" sz="900" kern="1200" dirty="0">
              <a:solidFill>
                <a:schemeClr val="tx1"/>
              </a:solidFill>
              <a:effectLst/>
            </a:endParaRPr>
          </a:p>
          <a:p>
            <a:pPr marL="171450" lvl="0" indent="-171450">
              <a:buFont typeface="Arial" panose="020B0604020202020204" pitchFamily="34" charset="0"/>
              <a:buChar char="•"/>
            </a:pPr>
            <a:r>
              <a:rPr lang="en-US" sz="900" kern="1200" dirty="0">
                <a:solidFill>
                  <a:schemeClr val="tx1"/>
                </a:solidFill>
                <a:effectLst/>
              </a:rPr>
              <a:t>ENDURANCE-3: TN, NC GT3 subjects SVR : a) 8wks-95% (149/157) (3.8 VF), b) 12 wks-95%  (222/233) (1.7% VF)</a:t>
            </a:r>
          </a:p>
          <a:p>
            <a:pPr marL="171450" lvl="0" indent="-171450">
              <a:buFont typeface="Arial" panose="020B0604020202020204" pitchFamily="34" charset="0"/>
              <a:buChar char="•"/>
            </a:pPr>
            <a:r>
              <a:rPr lang="en-US" sz="900" kern="1200" dirty="0">
                <a:solidFill>
                  <a:schemeClr val="tx1"/>
                </a:solidFill>
                <a:effectLst/>
              </a:rPr>
              <a:t>TRIO GT3 with G/P all durations: a) overall SVR- 98% (126/129), F4- 88% (22/25), VL &gt;6M- 86% (19/22)</a:t>
            </a:r>
          </a:p>
          <a:p>
            <a:pPr marL="171450" lvl="0" indent="-171450">
              <a:buFont typeface="Arial" panose="020B0604020202020204" pitchFamily="34" charset="0"/>
              <a:buChar char="•"/>
            </a:pPr>
            <a:r>
              <a:rPr lang="en-US" sz="900" kern="1200" dirty="0">
                <a:solidFill>
                  <a:schemeClr val="tx1"/>
                </a:solidFill>
                <a:effectLst/>
              </a:rPr>
              <a:t>VA Clinical Case Registry, GT3 with G/P: a) overall 91% (181/200), b) 8 </a:t>
            </a:r>
            <a:r>
              <a:rPr lang="en-US" sz="900" kern="1200" dirty="0" err="1">
                <a:solidFill>
                  <a:schemeClr val="tx1"/>
                </a:solidFill>
                <a:effectLst/>
              </a:rPr>
              <a:t>wks</a:t>
            </a:r>
            <a:r>
              <a:rPr lang="en-US" sz="900" kern="1200" dirty="0">
                <a:solidFill>
                  <a:schemeClr val="tx1"/>
                </a:solidFill>
                <a:effectLst/>
              </a:rPr>
              <a:t> 86% (87/101), c) 12 </a:t>
            </a:r>
            <a:r>
              <a:rPr lang="en-US" sz="900" kern="1200" dirty="0" err="1">
                <a:solidFill>
                  <a:schemeClr val="tx1"/>
                </a:solidFill>
                <a:effectLst/>
              </a:rPr>
              <a:t>wks</a:t>
            </a:r>
            <a:r>
              <a:rPr lang="en-US" sz="900" kern="1200" dirty="0">
                <a:solidFill>
                  <a:schemeClr val="tx1"/>
                </a:solidFill>
                <a:effectLst/>
              </a:rPr>
              <a:t> 94% (76/81), d) 16 </a:t>
            </a:r>
            <a:r>
              <a:rPr lang="en-US" sz="900" kern="1200" dirty="0" err="1">
                <a:solidFill>
                  <a:schemeClr val="tx1"/>
                </a:solidFill>
                <a:effectLst/>
              </a:rPr>
              <a:t>wks</a:t>
            </a:r>
            <a:r>
              <a:rPr lang="en-US" sz="900" kern="1200" dirty="0">
                <a:solidFill>
                  <a:schemeClr val="tx1"/>
                </a:solidFill>
                <a:effectLst/>
              </a:rPr>
              <a:t> 100% (18/18)</a:t>
            </a:r>
          </a:p>
          <a:p>
            <a:endParaRPr lang="en-US" sz="900" dirty="0"/>
          </a:p>
          <a:p>
            <a:endParaRPr lang="en-US" sz="900" dirty="0"/>
          </a:p>
        </p:txBody>
      </p:sp>
      <p:sp>
        <p:nvSpPr>
          <p:cNvPr id="4" name="Slide Number Placeholder 3"/>
          <p:cNvSpPr>
            <a:spLocks noGrp="1"/>
          </p:cNvSpPr>
          <p:nvPr>
            <p:ph type="sldNum" sz="quarter" idx="10"/>
          </p:nvPr>
        </p:nvSpPr>
        <p:spPr/>
        <p:txBody>
          <a:bodyPr/>
          <a:lstStyle/>
          <a:p>
            <a:pPr defTabSz="914175">
              <a:defRPr/>
            </a:pPr>
            <a:fld id="{9F4FBC3A-A12C-40F9-BB8D-BC30C7901396}" type="slidenum">
              <a:rPr lang="en-US" smtClean="0">
                <a:solidFill>
                  <a:prstClr val="black"/>
                </a:solidFill>
              </a:rPr>
              <a:pPr defTabSz="914175">
                <a:defRPr/>
              </a:pPr>
              <a:t>43</a:t>
            </a:fld>
            <a:endParaRPr lang="en-US">
              <a:solidFill>
                <a:prstClr val="black"/>
              </a:solidFill>
            </a:endParaRPr>
          </a:p>
        </p:txBody>
      </p:sp>
    </p:spTree>
    <p:extLst>
      <p:ext uri="{BB962C8B-B14F-4D97-AF65-F5344CB8AC3E}">
        <p14:creationId xmlns:p14="http://schemas.microsoft.com/office/powerpoint/2010/main" val="3094539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a:solidFill>
                  <a:schemeClr val="tx1"/>
                </a:solidFill>
                <a:effectLst/>
              </a:rPr>
              <a:t>TRANSITION:</a:t>
            </a:r>
            <a:endParaRPr lang="en-US" sz="1000" kern="1200" dirty="0">
              <a:solidFill>
                <a:schemeClr val="tx1"/>
              </a:solidFill>
              <a:effectLst/>
            </a:endParaRPr>
          </a:p>
          <a:p>
            <a:pPr marL="171450" indent="-171450">
              <a:buFont typeface="Arial" panose="020B0604020202020204" pitchFamily="34" charset="0"/>
              <a:buChar char="•"/>
            </a:pPr>
            <a:r>
              <a:rPr lang="en-US" sz="1000" kern="1200" dirty="0">
                <a:solidFill>
                  <a:schemeClr val="tx1"/>
                </a:solidFill>
                <a:effectLst/>
              </a:rPr>
              <a:t>Here is a meta-analysis of the</a:t>
            </a:r>
            <a:r>
              <a:rPr lang="en-US" sz="1000" kern="1200" baseline="0" dirty="0">
                <a:solidFill>
                  <a:schemeClr val="tx1"/>
                </a:solidFill>
                <a:effectLst/>
              </a:rPr>
              <a:t> real-world effectiveness and safety of G/P </a:t>
            </a:r>
            <a:r>
              <a:rPr lang="en-US" sz="1000" kern="1200" dirty="0">
                <a:solidFill>
                  <a:schemeClr val="tx1"/>
                </a:solidFill>
                <a:effectLst/>
              </a:rPr>
              <a:t>in adults with chronic</a:t>
            </a:r>
            <a:r>
              <a:rPr lang="en-US" sz="1000" kern="1200" baseline="0" dirty="0">
                <a:solidFill>
                  <a:schemeClr val="tx1"/>
                </a:solidFill>
                <a:effectLst/>
              </a:rPr>
              <a:t> Hepatitis C</a:t>
            </a:r>
          </a:p>
          <a:p>
            <a:r>
              <a:rPr lang="en-US" sz="1000" kern="1200" dirty="0">
                <a:solidFill>
                  <a:schemeClr val="tx1"/>
                </a:solidFill>
                <a:effectLst/>
              </a:rPr>
              <a:t> </a:t>
            </a:r>
          </a:p>
          <a:p>
            <a:r>
              <a:rPr lang="en-US" sz="1000" b="1" kern="1200" dirty="0">
                <a:solidFill>
                  <a:schemeClr val="tx1"/>
                </a:solidFill>
                <a:effectLst/>
              </a:rPr>
              <a:t>MAIN MESSAGE:</a:t>
            </a:r>
            <a:endParaRPr lang="en-US" sz="1000" kern="1200" dirty="0">
              <a:solidFill>
                <a:schemeClr val="tx1"/>
              </a:solidFill>
              <a:effectLst/>
            </a:endParaRPr>
          </a:p>
          <a:p>
            <a:pPr marL="171450" lvl="0" indent="-171450">
              <a:buFont typeface="Arial" panose="020B0604020202020204" pitchFamily="34" charset="0"/>
              <a:buChar char="•"/>
            </a:pPr>
            <a:r>
              <a:rPr lang="en-US" sz="1000" b="0" i="0" u="none" strike="noStrike" kern="1200" baseline="0" dirty="0">
                <a:solidFill>
                  <a:schemeClr val="tx1"/>
                </a:solidFill>
              </a:rPr>
              <a:t>In total, 10, 048 adults treated with G/P in 16 studies were included</a:t>
            </a:r>
            <a:endParaRPr lang="en-US" sz="1000" kern="120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A 96.6 (</a:t>
            </a:r>
            <a:r>
              <a:rPr lang="nl-NL" sz="1000" b="0" i="0" u="none" strike="noStrike" kern="1200" baseline="0" dirty="0">
                <a:solidFill>
                  <a:schemeClr val="tx1"/>
                </a:solidFill>
              </a:rPr>
              <a:t>95% CI 95.2-98.0)</a:t>
            </a:r>
            <a:r>
              <a:rPr lang="en-US" sz="1000" kern="1200" dirty="0">
                <a:solidFill>
                  <a:schemeClr val="tx1"/>
                </a:solidFill>
                <a:effectLst/>
              </a:rPr>
              <a:t> SVR12 rate (ITT) was observed among 8279 patients in 14 studies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A 98.1 (</a:t>
            </a:r>
            <a:r>
              <a:rPr lang="nl-NL" sz="1000" b="0" i="0" u="none" strike="noStrike" kern="1200" baseline="0" dirty="0">
                <a:solidFill>
                  <a:schemeClr val="tx1"/>
                </a:solidFill>
              </a:rPr>
              <a:t>95% CI 96.7-99.5)</a:t>
            </a:r>
            <a:r>
              <a:rPr lang="en-US" sz="1000" kern="1200" dirty="0">
                <a:solidFill>
                  <a:schemeClr val="tx1"/>
                </a:solidFill>
                <a:effectLst/>
              </a:rPr>
              <a:t> SVR12 rate (</a:t>
            </a:r>
            <a:r>
              <a:rPr lang="en-US" sz="1000" kern="1200" dirty="0" err="1">
                <a:solidFill>
                  <a:schemeClr val="tx1"/>
                </a:solidFill>
                <a:effectLst/>
              </a:rPr>
              <a:t>mITT</a:t>
            </a:r>
            <a:r>
              <a:rPr lang="en-US" sz="1000" kern="1200" dirty="0">
                <a:solidFill>
                  <a:schemeClr val="tx1"/>
                </a:solidFill>
                <a:effectLst/>
              </a:rPr>
              <a:t>) was observed among 5995 patients in 11 studies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a:solidFill>
                  <a:schemeClr val="tx1"/>
                </a:solidFill>
              </a:rPr>
              <a:t>AEs were </a:t>
            </a:r>
            <a:r>
              <a:rPr lang="en-US" sz="1000" b="0" i="0" u="none" strike="noStrike" kern="1200" baseline="0" dirty="0" err="1">
                <a:solidFill>
                  <a:schemeClr val="tx1"/>
                </a:solidFill>
              </a:rPr>
              <a:t>summarised</a:t>
            </a:r>
            <a:r>
              <a:rPr lang="en-US" sz="1000" b="0" i="0" u="none" strike="noStrike" kern="1200" baseline="0" dirty="0">
                <a:solidFill>
                  <a:schemeClr val="tx1"/>
                </a:solidFill>
              </a:rPr>
              <a:t> in 6 studies and reported in 12.7% (724/5685) of patients.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a:solidFill>
                  <a:schemeClr val="tx1"/>
                </a:solidFill>
              </a:rPr>
              <a:t>Treatment discontinuations due to AEs were </a:t>
            </a:r>
            <a:r>
              <a:rPr lang="en-US" sz="1000" b="0" i="0" u="none" strike="noStrike" kern="1200" baseline="0" dirty="0" err="1">
                <a:solidFill>
                  <a:schemeClr val="tx1"/>
                </a:solidFill>
              </a:rPr>
              <a:t>summarised</a:t>
            </a:r>
            <a:r>
              <a:rPr lang="en-US" sz="1000" b="0" i="0" u="none" strike="noStrike" kern="1200" baseline="0" dirty="0">
                <a:solidFill>
                  <a:schemeClr val="tx1"/>
                </a:solidFill>
              </a:rPr>
              <a:t> in 5 studies and reported in 0.5% (24/4508) of patients.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a:solidFill>
                  <a:schemeClr val="tx1"/>
                </a:solidFill>
              </a:rPr>
              <a:t>The most frequent AEs were pruritus (4.7%; 126/2698), fatigue (4.4%; 146/3305), and headache (2.7%; 102/3759).</a:t>
            </a:r>
            <a:endParaRPr lang="en-US" sz="1000" kern="1200" dirty="0">
              <a:solidFill>
                <a:schemeClr val="tx1"/>
              </a:solidFill>
              <a:effectLst/>
            </a:endParaRPr>
          </a:p>
          <a:p>
            <a:endParaRPr lang="en-US" sz="1000" b="1" kern="1200" dirty="0">
              <a:solidFill>
                <a:schemeClr val="tx1"/>
              </a:solidFill>
              <a:effectLst/>
            </a:endParaRPr>
          </a:p>
          <a:p>
            <a:r>
              <a:rPr lang="en-US" sz="1000" b="1" kern="1200" dirty="0">
                <a:solidFill>
                  <a:schemeClr val="tx1"/>
                </a:solidFill>
                <a:effectLst/>
              </a:rPr>
              <a:t>BACKGROUND:</a:t>
            </a:r>
            <a:endParaRPr lang="en-US" sz="1000" kern="1200" dirty="0">
              <a:solidFill>
                <a:schemeClr val="tx1"/>
              </a:solidFill>
              <a:effectLst/>
            </a:endParaRPr>
          </a:p>
          <a:p>
            <a:pPr marL="171450" lvl="0" indent="-171450">
              <a:buFont typeface="Arial" panose="020B0604020202020204" pitchFamily="34" charset="0"/>
              <a:buChar char="•"/>
            </a:pPr>
            <a:r>
              <a:rPr lang="nl-NL" sz="1000" b="0" i="0" u="none" strike="noStrike" kern="1200" baseline="0" dirty="0">
                <a:solidFill>
                  <a:schemeClr val="tx1"/>
                </a:solidFill>
              </a:rPr>
              <a:t>Biosis, Derwent Drug File, Embase®, International Pharmaceutical Abstracts, Medline®, and </a:t>
            </a:r>
            <a:r>
              <a:rPr lang="en-US" sz="1000" b="0" i="0" u="none" strike="noStrike" kern="1200" baseline="0" dirty="0" err="1">
                <a:solidFill>
                  <a:schemeClr val="tx1"/>
                </a:solidFill>
              </a:rPr>
              <a:t>SciSearch</a:t>
            </a:r>
            <a:r>
              <a:rPr lang="en-US" sz="1000" b="0" i="0" u="none" strike="noStrike" kern="1200" baseline="0" dirty="0">
                <a:solidFill>
                  <a:schemeClr val="tx1"/>
                </a:solidFill>
              </a:rPr>
              <a:t> databases were searched using pre-defined terms for “G/P” and “RWE” to identify </a:t>
            </a:r>
            <a:r>
              <a:rPr lang="en-US" sz="1000" b="0" i="0" u="none" strike="noStrike" kern="1200" baseline="0" dirty="0" err="1">
                <a:solidFill>
                  <a:schemeClr val="tx1"/>
                </a:solidFill>
              </a:rPr>
              <a:t>realworld</a:t>
            </a:r>
            <a:r>
              <a:rPr lang="en-US" sz="1000" b="0" i="0" u="none" strike="noStrike" kern="1200" baseline="0" dirty="0">
                <a:solidFill>
                  <a:schemeClr val="tx1"/>
                </a:solidFill>
              </a:rPr>
              <a:t> prospective/retrospective studies (1 January 2017‒15 October 2018) that reported SVR12 and/or safety parameters in HCV-infected adults (N ≥ 20) treated with G/P. </a:t>
            </a:r>
          </a:p>
          <a:p>
            <a:pPr marL="171450" lvl="0" indent="-171450">
              <a:buFont typeface="Arial" panose="020B0604020202020204" pitchFamily="34" charset="0"/>
              <a:buChar char="•"/>
            </a:pPr>
            <a:r>
              <a:rPr lang="en-US" sz="1000" b="0" i="0" u="none" strike="noStrike" kern="1200" baseline="0" dirty="0">
                <a:solidFill>
                  <a:schemeClr val="tx1"/>
                </a:solidFill>
              </a:rPr>
              <a:t>Congress presentations up to 12 November 2018 were included. </a:t>
            </a:r>
          </a:p>
          <a:p>
            <a:pPr marL="171450" lvl="0" indent="-171450">
              <a:buFont typeface="Arial" panose="020B0604020202020204" pitchFamily="34" charset="0"/>
              <a:buChar char="•"/>
            </a:pPr>
            <a:r>
              <a:rPr lang="en-US" sz="1000" b="0" i="0" u="none" strike="noStrike" kern="1200" baseline="0" dirty="0">
                <a:solidFill>
                  <a:schemeClr val="tx1"/>
                </a:solidFill>
              </a:rPr>
              <a:t>Random effects meta-analysis was used to determine SVR12 and naïve pooling for adverse event (AE) rates. </a:t>
            </a:r>
          </a:p>
          <a:p>
            <a:pPr marL="171450" lvl="0" indent="-171450">
              <a:buFont typeface="Arial" panose="020B0604020202020204" pitchFamily="34" charset="0"/>
              <a:buChar char="•"/>
            </a:pPr>
            <a:r>
              <a:rPr lang="en-US" sz="1000" b="0" i="0" u="none" strike="noStrike" kern="1200" baseline="0" dirty="0">
                <a:solidFill>
                  <a:schemeClr val="tx1"/>
                </a:solidFill>
              </a:rPr>
              <a:t>Intention-to-treat (ITT) SVR12 analyses included all patients dosed with G/P; modified ITT (</a:t>
            </a:r>
            <a:r>
              <a:rPr lang="en-US" sz="1000" b="0" i="0" u="none" strike="noStrike" kern="1200" baseline="0" dirty="0" err="1">
                <a:solidFill>
                  <a:schemeClr val="tx1"/>
                </a:solidFill>
              </a:rPr>
              <a:t>mITT</a:t>
            </a:r>
            <a:r>
              <a:rPr lang="en-US" sz="1000" b="0" i="0" u="none" strike="noStrike" kern="1200" baseline="0" dirty="0">
                <a:solidFill>
                  <a:schemeClr val="tx1"/>
                </a:solidFill>
              </a:rPr>
              <a:t>) excluded those who had non-</a:t>
            </a:r>
            <a:r>
              <a:rPr lang="en-US" sz="1000" b="0" i="0" u="none" strike="noStrike" kern="1200" baseline="0" dirty="0" err="1">
                <a:solidFill>
                  <a:schemeClr val="tx1"/>
                </a:solidFill>
              </a:rPr>
              <a:t>virologic</a:t>
            </a:r>
            <a:r>
              <a:rPr lang="en-US" sz="1000" b="0" i="0" u="none" strike="noStrike" kern="1200" baseline="0" dirty="0">
                <a:solidFill>
                  <a:schemeClr val="tx1"/>
                </a:solidFill>
              </a:rPr>
              <a:t> failure.</a:t>
            </a:r>
            <a:endParaRPr lang="nl-NL"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1327586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fontAlgn="auto">
              <a:spcBef>
                <a:spcPts val="0"/>
              </a:spcBef>
              <a:spcAft>
                <a:spcPts val="0"/>
              </a:spcAft>
              <a:defRPr/>
            </a:pPr>
            <a:r>
              <a:rPr lang="en-US" sz="3100" b="1" dirty="0">
                <a:solidFill>
                  <a:prstClr val="black"/>
                </a:solidFill>
              </a:rPr>
              <a:t>TRANSITION</a:t>
            </a:r>
          </a:p>
          <a:p>
            <a:pPr fontAlgn="auto">
              <a:spcBef>
                <a:spcPts val="0"/>
              </a:spcBef>
              <a:spcAft>
                <a:spcPts val="0"/>
              </a:spcAft>
              <a:defRPr/>
            </a:pPr>
            <a:r>
              <a:rPr lang="en-US" sz="3100" dirty="0">
                <a:solidFill>
                  <a:prstClr val="black"/>
                </a:solidFill>
              </a:rPr>
              <a:t>This slide shows the demographics of the largest real world analysis of SOF/VEL for 12 weeks without RBV in a heterogeneous real life population, including 12 global real world cohorts across 7 countries.</a:t>
            </a:r>
          </a:p>
          <a:p>
            <a:pPr fontAlgn="auto">
              <a:spcBef>
                <a:spcPts val="0"/>
              </a:spcBef>
              <a:spcAft>
                <a:spcPts val="0"/>
              </a:spcAft>
              <a:defRPr/>
            </a:pPr>
            <a:endParaRPr lang="en-US" sz="3100" dirty="0">
              <a:solidFill>
                <a:prstClr val="black"/>
              </a:solidFill>
            </a:endParaRPr>
          </a:p>
          <a:p>
            <a:pPr>
              <a:lnSpc>
                <a:spcPct val="90000"/>
              </a:lnSpc>
            </a:pPr>
            <a:r>
              <a:rPr lang="fr-BE" sz="3200" baseline="30000" dirty="0">
                <a:solidFill>
                  <a:prstClr val="black"/>
                </a:solidFill>
              </a:rPr>
              <a:t>§</a:t>
            </a:r>
            <a:r>
              <a:rPr lang="fr-BE" sz="3200" dirty="0">
                <a:solidFill>
                  <a:prstClr val="black"/>
                </a:solidFill>
              </a:rPr>
              <a:t>Total </a:t>
            </a:r>
            <a:r>
              <a:rPr lang="fr-BE" sz="3200" dirty="0" err="1">
                <a:solidFill>
                  <a:prstClr val="black"/>
                </a:solidFill>
              </a:rPr>
              <a:t>number</a:t>
            </a:r>
            <a:r>
              <a:rPr lang="fr-BE" sz="3200" dirty="0">
                <a:solidFill>
                  <a:prstClr val="black"/>
                </a:solidFill>
              </a:rPr>
              <a:t> of patients varies </a:t>
            </a:r>
            <a:r>
              <a:rPr lang="fr-BE" sz="3200" dirty="0" err="1">
                <a:solidFill>
                  <a:prstClr val="black"/>
                </a:solidFill>
              </a:rPr>
              <a:t>across</a:t>
            </a:r>
            <a:r>
              <a:rPr lang="fr-BE" sz="3200" dirty="0">
                <a:solidFill>
                  <a:prstClr val="black"/>
                </a:solidFill>
              </a:rPr>
              <a:t> the </a:t>
            </a:r>
            <a:r>
              <a:rPr lang="fr-BE" sz="3200" dirty="0" err="1">
                <a:solidFill>
                  <a:prstClr val="black"/>
                </a:solidFill>
              </a:rPr>
              <a:t>characteristics</a:t>
            </a:r>
            <a:r>
              <a:rPr lang="fr-BE" sz="3200" dirty="0">
                <a:solidFill>
                  <a:prstClr val="black"/>
                </a:solidFill>
              </a:rPr>
              <a:t>, due to </a:t>
            </a:r>
            <a:r>
              <a:rPr lang="fr-BE" sz="3200" dirty="0" err="1">
                <a:solidFill>
                  <a:prstClr val="black"/>
                </a:solidFill>
              </a:rPr>
              <a:t>missing</a:t>
            </a:r>
            <a:r>
              <a:rPr lang="fr-BE" sz="3200" dirty="0">
                <a:solidFill>
                  <a:prstClr val="black"/>
                </a:solidFill>
              </a:rPr>
              <a:t> data</a:t>
            </a:r>
          </a:p>
          <a:p>
            <a:pPr>
              <a:lnSpc>
                <a:spcPct val="90000"/>
              </a:lnSpc>
            </a:pPr>
            <a:r>
              <a:rPr lang="fr-BE" sz="3200" dirty="0">
                <a:solidFill>
                  <a:prstClr val="black"/>
                </a:solidFill>
              </a:rPr>
              <a:t>*Data </a:t>
            </a:r>
            <a:r>
              <a:rPr lang="fr-BE" sz="3200" dirty="0" err="1">
                <a:solidFill>
                  <a:prstClr val="black"/>
                </a:solidFill>
              </a:rPr>
              <a:t>from</a:t>
            </a:r>
            <a:r>
              <a:rPr lang="fr-BE" sz="3200" dirty="0">
                <a:solidFill>
                  <a:prstClr val="black"/>
                </a:solidFill>
              </a:rPr>
              <a:t> 1 </a:t>
            </a:r>
            <a:r>
              <a:rPr lang="fr-BE" sz="3200" dirty="0" err="1">
                <a:solidFill>
                  <a:prstClr val="black"/>
                </a:solidFill>
              </a:rPr>
              <a:t>cohort</a:t>
            </a:r>
            <a:r>
              <a:rPr lang="fr-BE" sz="3200" dirty="0">
                <a:solidFill>
                  <a:prstClr val="black"/>
                </a:solidFill>
              </a:rPr>
              <a:t> </a:t>
            </a:r>
            <a:r>
              <a:rPr lang="fr-BE" sz="3200" dirty="0" err="1">
                <a:solidFill>
                  <a:prstClr val="black"/>
                </a:solidFill>
              </a:rPr>
              <a:t>were</a:t>
            </a:r>
            <a:r>
              <a:rPr lang="fr-BE" sz="3200" dirty="0">
                <a:solidFill>
                  <a:prstClr val="black"/>
                </a:solidFill>
              </a:rPr>
              <a:t> not </a:t>
            </a:r>
            <a:r>
              <a:rPr lang="fr-BE" sz="3200" dirty="0" err="1">
                <a:solidFill>
                  <a:prstClr val="black"/>
                </a:solidFill>
              </a:rPr>
              <a:t>included</a:t>
            </a:r>
            <a:r>
              <a:rPr lang="fr-BE" sz="3200" dirty="0">
                <a:solidFill>
                  <a:prstClr val="black"/>
                </a:solidFill>
              </a:rPr>
              <a:t> in the ITT </a:t>
            </a:r>
            <a:r>
              <a:rPr lang="fr-BE" sz="3200" dirty="0" err="1">
                <a:solidFill>
                  <a:prstClr val="black"/>
                </a:solidFill>
              </a:rPr>
              <a:t>demographics</a:t>
            </a:r>
            <a:r>
              <a:rPr lang="fr-BE" sz="3200" dirty="0">
                <a:solidFill>
                  <a:prstClr val="black"/>
                </a:solidFill>
              </a:rPr>
              <a:t> </a:t>
            </a:r>
            <a:r>
              <a:rPr lang="fr-BE" sz="3200" dirty="0" err="1">
                <a:solidFill>
                  <a:prstClr val="black"/>
                </a:solidFill>
              </a:rPr>
              <a:t>analysis</a:t>
            </a:r>
            <a:r>
              <a:rPr lang="fr-BE" sz="3200" dirty="0">
                <a:solidFill>
                  <a:prstClr val="black"/>
                </a:solidFill>
              </a:rPr>
              <a:t>, due to </a:t>
            </a:r>
            <a:r>
              <a:rPr lang="fr-BE" sz="3200" dirty="0" err="1">
                <a:solidFill>
                  <a:prstClr val="black"/>
                </a:solidFill>
              </a:rPr>
              <a:t>missing</a:t>
            </a:r>
            <a:r>
              <a:rPr lang="fr-BE" sz="3200" dirty="0">
                <a:solidFill>
                  <a:prstClr val="black"/>
                </a:solidFill>
              </a:rPr>
              <a:t> data</a:t>
            </a:r>
          </a:p>
          <a:p>
            <a:pPr>
              <a:lnSpc>
                <a:spcPct val="90000"/>
              </a:lnSpc>
            </a:pPr>
            <a:r>
              <a:rPr lang="fr-BE" sz="3200" baseline="30000" dirty="0">
                <a:solidFill>
                  <a:prstClr val="black"/>
                </a:solidFill>
              </a:rPr>
              <a:t>#</a:t>
            </a:r>
            <a:r>
              <a:rPr lang="fr-BE" sz="3200" dirty="0" err="1">
                <a:solidFill>
                  <a:prstClr val="black"/>
                </a:solidFill>
              </a:rPr>
              <a:t>Ethnicity</a:t>
            </a:r>
            <a:r>
              <a:rPr lang="fr-BE" sz="3200" dirty="0">
                <a:solidFill>
                  <a:prstClr val="black"/>
                </a:solidFill>
              </a:rPr>
              <a:t> </a:t>
            </a:r>
            <a:r>
              <a:rPr lang="fr-BE" sz="3200" dirty="0" err="1">
                <a:solidFill>
                  <a:prstClr val="black"/>
                </a:solidFill>
              </a:rPr>
              <a:t>determined</a:t>
            </a:r>
            <a:r>
              <a:rPr lang="fr-BE" sz="3200" dirty="0">
                <a:solidFill>
                  <a:prstClr val="black"/>
                </a:solidFill>
              </a:rPr>
              <a:t> in 4797 patients, due to </a:t>
            </a:r>
            <a:r>
              <a:rPr lang="fr-BE" sz="3200" dirty="0" err="1">
                <a:solidFill>
                  <a:prstClr val="black"/>
                </a:solidFill>
              </a:rPr>
              <a:t>missing</a:t>
            </a:r>
            <a:r>
              <a:rPr lang="fr-BE" sz="3200" dirty="0">
                <a:solidFill>
                  <a:prstClr val="black"/>
                </a:solidFill>
              </a:rPr>
              <a:t> data. </a:t>
            </a:r>
            <a:br>
              <a:rPr lang="fr-BE" sz="3200" dirty="0">
                <a:solidFill>
                  <a:prstClr val="black"/>
                </a:solidFill>
              </a:rPr>
            </a:br>
            <a:r>
              <a:rPr lang="fr-BE" sz="3200" baseline="30000" dirty="0">
                <a:solidFill>
                  <a:prstClr val="black"/>
                </a:solidFill>
              </a:rPr>
              <a:t>¥</a:t>
            </a:r>
            <a:r>
              <a:rPr lang="fr-BE" sz="3200" dirty="0" err="1">
                <a:solidFill>
                  <a:prstClr val="black"/>
                </a:solidFill>
              </a:rPr>
              <a:t>Ethnicitiy</a:t>
            </a:r>
            <a:r>
              <a:rPr lang="fr-BE" sz="3200" dirty="0">
                <a:solidFill>
                  <a:prstClr val="black"/>
                </a:solidFill>
              </a:rPr>
              <a:t> </a:t>
            </a:r>
            <a:r>
              <a:rPr lang="fr-BE" sz="3200" dirty="0" err="1">
                <a:solidFill>
                  <a:prstClr val="black"/>
                </a:solidFill>
              </a:rPr>
              <a:t>defined</a:t>
            </a:r>
            <a:r>
              <a:rPr lang="fr-BE" sz="3200" dirty="0">
                <a:solidFill>
                  <a:prstClr val="black"/>
                </a:solidFill>
              </a:rPr>
              <a:t> as ‘</a:t>
            </a:r>
            <a:r>
              <a:rPr lang="fr-BE" sz="3200" dirty="0" err="1">
                <a:solidFill>
                  <a:prstClr val="black"/>
                </a:solidFill>
              </a:rPr>
              <a:t>Other</a:t>
            </a:r>
            <a:r>
              <a:rPr lang="fr-BE" sz="3200" dirty="0">
                <a:solidFill>
                  <a:prstClr val="black"/>
                </a:solidFill>
              </a:rPr>
              <a:t>’: </a:t>
            </a:r>
            <a:r>
              <a:rPr lang="fr-BE" sz="3200" dirty="0" err="1">
                <a:solidFill>
                  <a:prstClr val="black"/>
                </a:solidFill>
              </a:rPr>
              <a:t>indigenous</a:t>
            </a:r>
            <a:r>
              <a:rPr lang="fr-BE" sz="3200" dirty="0">
                <a:solidFill>
                  <a:prstClr val="black"/>
                </a:solidFill>
              </a:rPr>
              <a:t> (4); </a:t>
            </a:r>
            <a:r>
              <a:rPr lang="fr-BE" sz="3200" dirty="0" err="1">
                <a:solidFill>
                  <a:prstClr val="black"/>
                </a:solidFill>
              </a:rPr>
              <a:t>Hawaiian</a:t>
            </a:r>
            <a:r>
              <a:rPr lang="fr-BE" sz="3200" dirty="0">
                <a:solidFill>
                  <a:prstClr val="black"/>
                </a:solidFill>
              </a:rPr>
              <a:t> (3); American-</a:t>
            </a:r>
            <a:r>
              <a:rPr lang="fr-BE" sz="3200" dirty="0" err="1">
                <a:solidFill>
                  <a:prstClr val="black"/>
                </a:solidFill>
              </a:rPr>
              <a:t>Indian</a:t>
            </a:r>
            <a:r>
              <a:rPr lang="fr-BE" sz="3200" dirty="0">
                <a:solidFill>
                  <a:prstClr val="black"/>
                </a:solidFill>
              </a:rPr>
              <a:t> (2)</a:t>
            </a:r>
            <a:endParaRPr lang="nl-BE" sz="3200" dirty="0">
              <a:solidFill>
                <a:prstClr val="black"/>
              </a:solidFill>
            </a:endParaRPr>
          </a:p>
          <a:p>
            <a:pPr fontAlgn="auto">
              <a:spcBef>
                <a:spcPts val="0"/>
              </a:spcBef>
              <a:spcAft>
                <a:spcPts val="0"/>
              </a:spcAft>
              <a:defRPr/>
            </a:pPr>
            <a:endParaRPr lang="en-US" sz="3100" dirty="0">
              <a:solidFill>
                <a:prstClr val="black"/>
              </a:solidFill>
            </a:endParaRPr>
          </a:p>
          <a:p>
            <a:pPr fontAlgn="auto">
              <a:spcBef>
                <a:spcPts val="0"/>
              </a:spcBef>
              <a:spcAft>
                <a:spcPts val="0"/>
              </a:spcAft>
              <a:defRPr/>
            </a:pPr>
            <a:endParaRPr lang="en-US" sz="3100" dirty="0">
              <a:solidFill>
                <a:prstClr val="black"/>
              </a:solidFill>
            </a:endParaRPr>
          </a:p>
          <a:p>
            <a:pPr fontAlgn="auto">
              <a:spcBef>
                <a:spcPts val="0"/>
              </a:spcBef>
              <a:spcAft>
                <a:spcPts val="0"/>
              </a:spcAft>
              <a:defRPr/>
            </a:pPr>
            <a:r>
              <a:rPr lang="en-US" sz="3100" b="1" dirty="0">
                <a:solidFill>
                  <a:prstClr val="black"/>
                </a:solidFill>
              </a:rPr>
              <a:t>MAIN MESSAGE </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Patients </a:t>
            </a:r>
            <a:r>
              <a:rPr lang="fr-BE" sz="3100" dirty="0" err="1">
                <a:solidFill>
                  <a:prstClr val="black"/>
                </a:solidFill>
              </a:rPr>
              <a:t>were</a:t>
            </a:r>
            <a:r>
              <a:rPr lang="fr-BE" sz="3100" dirty="0">
                <a:solidFill>
                  <a:prstClr val="black"/>
                </a:solidFill>
              </a:rPr>
              <a:t> </a:t>
            </a:r>
            <a:r>
              <a:rPr lang="fr-BE" sz="3100" dirty="0" err="1">
                <a:solidFill>
                  <a:prstClr val="black"/>
                </a:solidFill>
              </a:rPr>
              <a:t>included</a:t>
            </a:r>
            <a:r>
              <a:rPr lang="fr-BE" sz="3100" dirty="0">
                <a:solidFill>
                  <a:prstClr val="black"/>
                </a:solidFill>
              </a:rPr>
              <a:t> </a:t>
            </a:r>
            <a:r>
              <a:rPr lang="fr-BE" sz="3100" dirty="0" err="1">
                <a:solidFill>
                  <a:prstClr val="black"/>
                </a:solidFill>
              </a:rPr>
              <a:t>from</a:t>
            </a:r>
            <a:r>
              <a:rPr lang="fr-BE" sz="3100" dirty="0">
                <a:solidFill>
                  <a:prstClr val="black"/>
                </a:solidFill>
              </a:rPr>
              <a:t> multiple </a:t>
            </a:r>
            <a:r>
              <a:rPr lang="fr-BE" sz="3100" dirty="0" err="1">
                <a:solidFill>
                  <a:prstClr val="black"/>
                </a:solidFill>
              </a:rPr>
              <a:t>cohorts</a:t>
            </a:r>
            <a:r>
              <a:rPr lang="fr-BE" sz="3100" dirty="0">
                <a:solidFill>
                  <a:prstClr val="black"/>
                </a:solidFill>
              </a:rPr>
              <a:t> </a:t>
            </a:r>
            <a:r>
              <a:rPr lang="fr-BE" sz="3100" dirty="0" err="1">
                <a:solidFill>
                  <a:prstClr val="black"/>
                </a:solidFill>
              </a:rPr>
              <a:t>across</a:t>
            </a:r>
            <a:r>
              <a:rPr lang="fr-BE" sz="3100" dirty="0">
                <a:solidFill>
                  <a:prstClr val="black"/>
                </a:solidFill>
              </a:rPr>
              <a:t> Europe, US and Canada: 3 Canadian </a:t>
            </a:r>
            <a:r>
              <a:rPr lang="fr-BE" sz="3100" dirty="0" err="1">
                <a:solidFill>
                  <a:prstClr val="black"/>
                </a:solidFill>
              </a:rPr>
              <a:t>cohorts</a:t>
            </a:r>
            <a:r>
              <a:rPr lang="fr-BE" sz="3100" dirty="0">
                <a:solidFill>
                  <a:prstClr val="black"/>
                </a:solidFill>
              </a:rPr>
              <a:t>, 1 Greek </a:t>
            </a:r>
            <a:r>
              <a:rPr lang="fr-BE" sz="3100" dirty="0" err="1">
                <a:solidFill>
                  <a:prstClr val="black"/>
                </a:solidFill>
              </a:rPr>
              <a:t>cohort</a:t>
            </a:r>
            <a:r>
              <a:rPr lang="fr-BE" sz="3100" dirty="0">
                <a:solidFill>
                  <a:prstClr val="black"/>
                </a:solidFill>
              </a:rPr>
              <a:t>, 2 </a:t>
            </a:r>
            <a:r>
              <a:rPr lang="fr-BE" sz="3100" dirty="0" err="1">
                <a:solidFill>
                  <a:prstClr val="black"/>
                </a:solidFill>
              </a:rPr>
              <a:t>Italian</a:t>
            </a:r>
            <a:r>
              <a:rPr lang="fr-BE" sz="3100" dirty="0">
                <a:solidFill>
                  <a:prstClr val="black"/>
                </a:solidFill>
              </a:rPr>
              <a:t> </a:t>
            </a:r>
            <a:r>
              <a:rPr lang="fr-BE" sz="3100" dirty="0" err="1">
                <a:solidFill>
                  <a:prstClr val="black"/>
                </a:solidFill>
              </a:rPr>
              <a:t>cohorts</a:t>
            </a:r>
            <a:r>
              <a:rPr lang="fr-BE" sz="3100" dirty="0">
                <a:solidFill>
                  <a:prstClr val="black"/>
                </a:solidFill>
              </a:rPr>
              <a:t>, 1 </a:t>
            </a:r>
            <a:r>
              <a:rPr lang="fr-BE" sz="3100" dirty="0" err="1">
                <a:solidFill>
                  <a:prstClr val="black"/>
                </a:solidFill>
              </a:rPr>
              <a:t>Spanish</a:t>
            </a:r>
            <a:r>
              <a:rPr lang="fr-BE" sz="3100" dirty="0">
                <a:solidFill>
                  <a:prstClr val="black"/>
                </a:solidFill>
              </a:rPr>
              <a:t> </a:t>
            </a:r>
            <a:r>
              <a:rPr lang="fr-BE" sz="3100" dirty="0" err="1">
                <a:solidFill>
                  <a:prstClr val="black"/>
                </a:solidFill>
              </a:rPr>
              <a:t>cohort</a:t>
            </a:r>
            <a:r>
              <a:rPr lang="fr-BE" sz="3100" dirty="0">
                <a:solidFill>
                  <a:prstClr val="black"/>
                </a:solidFill>
              </a:rPr>
              <a:t>, ANRS </a:t>
            </a:r>
            <a:r>
              <a:rPr lang="fr-BE" sz="3100" dirty="0" err="1">
                <a:solidFill>
                  <a:prstClr val="black"/>
                </a:solidFill>
              </a:rPr>
              <a:t>Hepather</a:t>
            </a:r>
            <a:r>
              <a:rPr lang="fr-BE" sz="3100" dirty="0">
                <a:solidFill>
                  <a:prstClr val="black"/>
                </a:solidFill>
              </a:rPr>
              <a:t>, HELIOS, TARGET, TRIO, DHC-R</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This large real life cohort includes a heterogeneous patient population, including TE patients, patients with CC, patients with HIV coinfection, PPI use at baseline and former or current IV drug use. </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All GTs and fibrosis scores are represented.</a:t>
            </a:r>
          </a:p>
          <a:p>
            <a:pPr fontAlgn="auto">
              <a:spcBef>
                <a:spcPts val="0"/>
              </a:spcBef>
              <a:spcAft>
                <a:spcPts val="0"/>
              </a:spcAft>
              <a:defRPr/>
            </a:pPr>
            <a:endParaRPr lang="en-US" sz="3100" b="1" dirty="0">
              <a:solidFill>
                <a:prstClr val="black"/>
              </a:solidFill>
            </a:endParaRPr>
          </a:p>
          <a:p>
            <a:pPr fontAlgn="auto">
              <a:spcBef>
                <a:spcPts val="0"/>
              </a:spcBef>
              <a:spcAft>
                <a:spcPts val="0"/>
              </a:spcAft>
              <a:defRPr/>
            </a:pPr>
            <a:r>
              <a:rPr lang="en-US" sz="3100" b="1" dirty="0">
                <a:solidFill>
                  <a:prstClr val="black"/>
                </a:solidFill>
              </a:rPr>
              <a:t>BACKGROUND</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Inclusion </a:t>
            </a:r>
            <a:r>
              <a:rPr lang="fr-BE" sz="3100" dirty="0" err="1">
                <a:solidFill>
                  <a:prstClr val="black"/>
                </a:solidFill>
              </a:rPr>
              <a:t>criteria</a:t>
            </a:r>
            <a:r>
              <a:rPr lang="fr-BE" sz="3100" dirty="0">
                <a:solidFill>
                  <a:prstClr val="black"/>
                </a:solidFill>
              </a:rPr>
              <a:t>: </a:t>
            </a:r>
          </a:p>
          <a:p>
            <a:pPr marL="914400" lvl="1" indent="-457200" fontAlgn="auto">
              <a:spcBef>
                <a:spcPts val="0"/>
              </a:spcBef>
              <a:spcAft>
                <a:spcPts val="0"/>
              </a:spcAft>
              <a:buFont typeface="Arial" panose="020B0604020202020204" pitchFamily="34" charset="0"/>
              <a:buChar char="•"/>
              <a:defRPr/>
            </a:pPr>
            <a:r>
              <a:rPr lang="fr-BE" sz="3100" dirty="0" err="1">
                <a:solidFill>
                  <a:prstClr val="black"/>
                </a:solidFill>
              </a:rPr>
              <a:t>Completion</a:t>
            </a:r>
            <a:r>
              <a:rPr lang="fr-BE" sz="3100" dirty="0">
                <a:solidFill>
                  <a:prstClr val="black"/>
                </a:solidFill>
              </a:rPr>
              <a:t> of SOF/VEL 12 </a:t>
            </a:r>
            <a:r>
              <a:rPr lang="fr-BE" sz="3100" dirty="0" err="1">
                <a:solidFill>
                  <a:prstClr val="black"/>
                </a:solidFill>
              </a:rPr>
              <a:t>weeks</a:t>
            </a:r>
            <a:r>
              <a:rPr lang="fr-BE" sz="3100" dirty="0">
                <a:solidFill>
                  <a:prstClr val="black"/>
                </a:solidFill>
              </a:rPr>
              <a:t> – RBV </a:t>
            </a:r>
          </a:p>
          <a:p>
            <a:pPr marL="914400" lvl="1" indent="-457200" fontAlgn="auto">
              <a:spcBef>
                <a:spcPts val="0"/>
              </a:spcBef>
              <a:spcAft>
                <a:spcPts val="0"/>
              </a:spcAft>
              <a:buFont typeface="Arial" panose="020B0604020202020204" pitchFamily="34" charset="0"/>
              <a:buChar char="•"/>
              <a:defRPr/>
            </a:pPr>
            <a:r>
              <a:rPr lang="fr-BE" sz="3100" dirty="0">
                <a:solidFill>
                  <a:prstClr val="black"/>
                </a:solidFill>
              </a:rPr>
              <a:t>TN or TE  </a:t>
            </a:r>
            <a:r>
              <a:rPr lang="fr-BE" sz="3100" dirty="0" err="1">
                <a:solidFill>
                  <a:prstClr val="black"/>
                </a:solidFill>
              </a:rPr>
              <a:t>status</a:t>
            </a:r>
            <a:r>
              <a:rPr lang="fr-BE" sz="3100" dirty="0">
                <a:solidFill>
                  <a:prstClr val="black"/>
                </a:solidFill>
              </a:rPr>
              <a:t> ( PEG IFN +RBV +/- PI ) </a:t>
            </a:r>
          </a:p>
          <a:p>
            <a:pPr marL="914400" lvl="1" indent="-457200" fontAlgn="auto">
              <a:spcBef>
                <a:spcPts val="0"/>
              </a:spcBef>
              <a:spcAft>
                <a:spcPts val="0"/>
              </a:spcAft>
              <a:buFont typeface="Arial" panose="020B0604020202020204" pitchFamily="34" charset="0"/>
              <a:buChar char="•"/>
              <a:defRPr/>
            </a:pPr>
            <a:r>
              <a:rPr lang="fr-BE" sz="3100" dirty="0">
                <a:solidFill>
                  <a:prstClr val="black"/>
                </a:solidFill>
              </a:rPr>
              <a:t>GT1-6 </a:t>
            </a:r>
          </a:p>
          <a:p>
            <a:pPr marL="914400" lvl="1" indent="-457200" fontAlgn="auto">
              <a:spcBef>
                <a:spcPts val="0"/>
              </a:spcBef>
              <a:spcAft>
                <a:spcPts val="0"/>
              </a:spcAft>
              <a:buFont typeface="Arial" panose="020B0604020202020204" pitchFamily="34" charset="0"/>
              <a:buChar char="•"/>
              <a:defRPr/>
            </a:pPr>
            <a:r>
              <a:rPr lang="fr-BE" sz="3100" dirty="0">
                <a:solidFill>
                  <a:prstClr val="black"/>
                </a:solidFill>
              </a:rPr>
              <a:t>NC or CC (as </a:t>
            </a:r>
            <a:r>
              <a:rPr lang="fr-BE" sz="3100" dirty="0" err="1">
                <a:solidFill>
                  <a:prstClr val="black"/>
                </a:solidFill>
              </a:rPr>
              <a:t>evaluated</a:t>
            </a:r>
            <a:r>
              <a:rPr lang="fr-BE" sz="3100" dirty="0">
                <a:solidFill>
                  <a:prstClr val="black"/>
                </a:solidFill>
              </a:rPr>
              <a:t> by local standard of care). </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Exclusion </a:t>
            </a:r>
            <a:r>
              <a:rPr lang="fr-BE" sz="3100" dirty="0" err="1">
                <a:solidFill>
                  <a:prstClr val="black"/>
                </a:solidFill>
              </a:rPr>
              <a:t>criteria</a:t>
            </a:r>
            <a:r>
              <a:rPr lang="fr-BE" sz="3100" dirty="0">
                <a:solidFill>
                  <a:prstClr val="black"/>
                </a:solidFill>
              </a:rPr>
              <a:t>: Addition of RBV; DC; HCC; DAA </a:t>
            </a:r>
            <a:r>
              <a:rPr lang="fr-BE" sz="3100" dirty="0" err="1">
                <a:solidFill>
                  <a:prstClr val="black"/>
                </a:solidFill>
              </a:rPr>
              <a:t>failure</a:t>
            </a:r>
            <a:r>
              <a:rPr lang="fr-BE" sz="31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3100" dirty="0">
              <a:solidFill>
                <a:prstClr val="black"/>
              </a:solidFill>
            </a:endParaRP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Patient </a:t>
            </a:r>
            <a:r>
              <a:rPr lang="fr-BE" sz="3100" dirty="0" err="1">
                <a:solidFill>
                  <a:prstClr val="black"/>
                </a:solidFill>
              </a:rPr>
              <a:t>numbers</a:t>
            </a:r>
            <a:r>
              <a:rPr lang="fr-BE" sz="3100" dirty="0">
                <a:solidFill>
                  <a:prstClr val="black"/>
                </a:solidFill>
              </a:rPr>
              <a:t> </a:t>
            </a:r>
            <a:r>
              <a:rPr lang="fr-BE" sz="3100" dirty="0" err="1">
                <a:solidFill>
                  <a:prstClr val="black"/>
                </a:solidFill>
              </a:rPr>
              <a:t>vary</a:t>
            </a:r>
            <a:r>
              <a:rPr lang="fr-BE" sz="3100" dirty="0">
                <a:solidFill>
                  <a:prstClr val="black"/>
                </a:solidFill>
              </a:rPr>
              <a:t> </a:t>
            </a:r>
            <a:r>
              <a:rPr lang="fr-BE" sz="3100" dirty="0" err="1">
                <a:solidFill>
                  <a:prstClr val="black"/>
                </a:solidFill>
              </a:rPr>
              <a:t>across</a:t>
            </a:r>
            <a:r>
              <a:rPr lang="fr-BE" sz="3100" dirty="0">
                <a:solidFill>
                  <a:prstClr val="black"/>
                </a:solidFill>
              </a:rPr>
              <a:t> the </a:t>
            </a:r>
            <a:r>
              <a:rPr lang="fr-BE" sz="3100" dirty="0" err="1">
                <a:solidFill>
                  <a:prstClr val="black"/>
                </a:solidFill>
              </a:rPr>
              <a:t>different</a:t>
            </a:r>
            <a:r>
              <a:rPr lang="fr-BE" sz="3100" dirty="0">
                <a:solidFill>
                  <a:prstClr val="black"/>
                </a:solidFill>
              </a:rPr>
              <a:t> </a:t>
            </a:r>
            <a:r>
              <a:rPr lang="fr-BE" sz="3100" dirty="0" err="1">
                <a:solidFill>
                  <a:prstClr val="black"/>
                </a:solidFill>
              </a:rPr>
              <a:t>demographics</a:t>
            </a:r>
            <a:r>
              <a:rPr lang="fr-BE" sz="3100" dirty="0">
                <a:solidFill>
                  <a:prstClr val="black"/>
                </a:solidFill>
              </a:rPr>
              <a:t> and SVR </a:t>
            </a:r>
            <a:r>
              <a:rPr lang="fr-BE" sz="3100" dirty="0" err="1">
                <a:solidFill>
                  <a:prstClr val="black"/>
                </a:solidFill>
              </a:rPr>
              <a:t>analysis</a:t>
            </a:r>
            <a:r>
              <a:rPr lang="fr-BE" sz="3100" dirty="0">
                <a:solidFill>
                  <a:prstClr val="black"/>
                </a:solidFill>
              </a:rPr>
              <a:t>, due to </a:t>
            </a:r>
            <a:r>
              <a:rPr lang="fr-BE" sz="3100" dirty="0" err="1">
                <a:solidFill>
                  <a:prstClr val="black"/>
                </a:solidFill>
              </a:rPr>
              <a:t>missing</a:t>
            </a:r>
            <a:r>
              <a:rPr lang="fr-BE" sz="3100" dirty="0">
                <a:solidFill>
                  <a:prstClr val="black"/>
                </a:solidFill>
              </a:rPr>
              <a:t> data. Data </a:t>
            </a:r>
            <a:r>
              <a:rPr lang="fr-BE" sz="3100" dirty="0" err="1">
                <a:solidFill>
                  <a:prstClr val="black"/>
                </a:solidFill>
              </a:rPr>
              <a:t>from</a:t>
            </a:r>
            <a:r>
              <a:rPr lang="fr-BE" sz="3100" dirty="0">
                <a:solidFill>
                  <a:prstClr val="black"/>
                </a:solidFill>
              </a:rPr>
              <a:t> 1 </a:t>
            </a:r>
            <a:r>
              <a:rPr lang="fr-BE" sz="3100" dirty="0" err="1">
                <a:solidFill>
                  <a:prstClr val="black"/>
                </a:solidFill>
              </a:rPr>
              <a:t>cohort</a:t>
            </a:r>
            <a:r>
              <a:rPr lang="fr-BE" sz="3100" dirty="0">
                <a:solidFill>
                  <a:prstClr val="black"/>
                </a:solidFill>
              </a:rPr>
              <a:t> (HELIOS) </a:t>
            </a:r>
            <a:r>
              <a:rPr lang="fr-BE" sz="3100" dirty="0" err="1">
                <a:solidFill>
                  <a:prstClr val="black"/>
                </a:solidFill>
              </a:rPr>
              <a:t>were</a:t>
            </a:r>
            <a:r>
              <a:rPr lang="fr-BE" sz="3100" dirty="0">
                <a:solidFill>
                  <a:prstClr val="black"/>
                </a:solidFill>
              </a:rPr>
              <a:t> not </a:t>
            </a:r>
            <a:r>
              <a:rPr lang="fr-BE" sz="3100" dirty="0" err="1">
                <a:solidFill>
                  <a:prstClr val="black"/>
                </a:solidFill>
              </a:rPr>
              <a:t>included</a:t>
            </a:r>
            <a:r>
              <a:rPr lang="fr-BE" sz="3100" dirty="0">
                <a:solidFill>
                  <a:prstClr val="black"/>
                </a:solidFill>
              </a:rPr>
              <a:t> in the ITT </a:t>
            </a:r>
            <a:r>
              <a:rPr lang="fr-BE" sz="3100" dirty="0" err="1">
                <a:solidFill>
                  <a:prstClr val="black"/>
                </a:solidFill>
              </a:rPr>
              <a:t>demographics</a:t>
            </a:r>
            <a:r>
              <a:rPr lang="fr-BE" sz="3100" dirty="0">
                <a:solidFill>
                  <a:prstClr val="black"/>
                </a:solidFill>
              </a:rPr>
              <a:t> </a:t>
            </a:r>
            <a:r>
              <a:rPr lang="fr-BE" sz="3100" dirty="0" err="1">
                <a:solidFill>
                  <a:prstClr val="black"/>
                </a:solidFill>
              </a:rPr>
              <a:t>analysis</a:t>
            </a:r>
            <a:r>
              <a:rPr lang="fr-BE" sz="3100" dirty="0">
                <a:solidFill>
                  <a:prstClr val="black"/>
                </a:solidFill>
              </a:rPr>
              <a:t>, due to </a:t>
            </a:r>
            <a:r>
              <a:rPr lang="fr-BE" sz="3100" dirty="0" err="1">
                <a:solidFill>
                  <a:prstClr val="black"/>
                </a:solidFill>
              </a:rPr>
              <a:t>missing</a:t>
            </a:r>
            <a:r>
              <a:rPr lang="fr-BE" sz="3100" dirty="0">
                <a:solidFill>
                  <a:prstClr val="black"/>
                </a:solidFill>
              </a:rPr>
              <a:t> data</a:t>
            </a:r>
          </a:p>
          <a:p>
            <a:pPr fontAlgn="auto">
              <a:spcBef>
                <a:spcPts val="0"/>
              </a:spcBef>
              <a:spcAft>
                <a:spcPts val="0"/>
              </a:spcAft>
              <a:buFont typeface="Arial" panose="020B0604020202020204" pitchFamily="34" charset="0"/>
              <a:buNone/>
              <a:defRPr/>
            </a:pPr>
            <a:endParaRPr lang="en-US" sz="3100" dirty="0">
              <a:solidFill>
                <a:prstClr val="black"/>
              </a:solidFill>
            </a:endParaRP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SOF/VEL for 12 weeks without RBV shows very high SVR12/24 rates in this large real world cohort of 5541 patients, across all genotypes, fibrosis scores, treatment history (</a:t>
            </a:r>
            <a:r>
              <a:rPr lang="en-US" sz="3100" dirty="0" err="1">
                <a:solidFill>
                  <a:prstClr val="black"/>
                </a:solidFill>
              </a:rPr>
              <a:t>pegIFN+RBV±PI</a:t>
            </a:r>
            <a:r>
              <a:rPr lang="en-US" sz="3100" dirty="0">
                <a:solidFill>
                  <a:prstClr val="black"/>
                </a:solidFill>
              </a:rPr>
              <a:t>) and across different subpopulations such as HIV coinfection, IV drug users, patients older than 70, patients with unknown fibrosis score and patients with documented PPI use at baseline. </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Overall SVR12/24 was 92.7% ITT (</a:t>
            </a:r>
            <a:r>
              <a:rPr lang="fr-BE" sz="3100" dirty="0">
                <a:solidFill>
                  <a:prstClr val="white"/>
                </a:solidFill>
              </a:rPr>
              <a:t>5134/ 5541)</a:t>
            </a:r>
            <a:r>
              <a:rPr lang="en-US" sz="3100" dirty="0">
                <a:solidFill>
                  <a:prstClr val="black"/>
                </a:solidFill>
              </a:rPr>
              <a:t>and 98.5% PP (5124 /5214).</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This large heterogeneous real world analysis demonstrates SOF/VEL as a simple, highly effective simple regimen that can utilized across multiple patient populations and clinical practices; also in patients with missing data such  demographic information, unknown GT or fibrosis stage.  </a:t>
            </a:r>
          </a:p>
          <a:p>
            <a:pPr marL="457200" indent="-457200" fontAlgn="auto">
              <a:spcBef>
                <a:spcPts val="0"/>
              </a:spcBef>
              <a:spcAft>
                <a:spcPts val="0"/>
              </a:spcAft>
              <a:buFont typeface="Arial" panose="020B0604020202020204" pitchFamily="34" charset="0"/>
              <a:buChar char="•"/>
              <a:defRPr/>
            </a:pPr>
            <a:endParaRPr lang="en-US" sz="3100" dirty="0">
              <a:solidFill>
                <a:prstClr val="black"/>
              </a:solidFill>
            </a:endParaRP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In total 407 patients did not achieve SVR 12/24 (7.3%); </a:t>
            </a:r>
          </a:p>
          <a:p>
            <a:pPr marL="914400" lvl="1" indent="-457200" fontAlgn="auto">
              <a:spcBef>
                <a:spcPts val="0"/>
              </a:spcBef>
              <a:spcAft>
                <a:spcPts val="0"/>
              </a:spcAft>
              <a:buFont typeface="Arial" panose="020B0604020202020204" pitchFamily="34" charset="0"/>
              <a:buChar char="•"/>
              <a:defRPr/>
            </a:pPr>
            <a:r>
              <a:rPr lang="en-US" sz="3100" dirty="0">
                <a:solidFill>
                  <a:prstClr val="black"/>
                </a:solidFill>
              </a:rPr>
              <a:t>327 non </a:t>
            </a:r>
            <a:r>
              <a:rPr lang="en-US" sz="3100" dirty="0" err="1">
                <a:solidFill>
                  <a:prstClr val="black"/>
                </a:solidFill>
              </a:rPr>
              <a:t>virological</a:t>
            </a:r>
            <a:r>
              <a:rPr lang="en-US" sz="3100" dirty="0">
                <a:solidFill>
                  <a:prstClr val="black"/>
                </a:solidFill>
              </a:rPr>
              <a:t> failures (5.9%)</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219 patients were LTFU (4%) </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87 patients discontinued treatment early</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17 patients died (non related to drug)</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4 others: 1 withdrawal of consent, 1 confirmed non adherence and 2 reinfections.</a:t>
            </a:r>
          </a:p>
          <a:p>
            <a:pPr marL="914400" lvl="1" indent="-457200" fontAlgn="auto">
              <a:spcBef>
                <a:spcPts val="0"/>
              </a:spcBef>
              <a:spcAft>
                <a:spcPts val="0"/>
              </a:spcAft>
              <a:buFont typeface="Arial" panose="020B0604020202020204" pitchFamily="34" charset="0"/>
              <a:buChar char="•"/>
              <a:defRPr/>
            </a:pPr>
            <a:r>
              <a:rPr lang="en-US" sz="3100" dirty="0">
                <a:solidFill>
                  <a:prstClr val="black"/>
                </a:solidFill>
              </a:rPr>
              <a:t>80 </a:t>
            </a:r>
            <a:r>
              <a:rPr lang="en-US" sz="3100" dirty="0" err="1">
                <a:solidFill>
                  <a:prstClr val="black"/>
                </a:solidFill>
              </a:rPr>
              <a:t>virological</a:t>
            </a:r>
            <a:r>
              <a:rPr lang="en-US" sz="3100" dirty="0">
                <a:solidFill>
                  <a:prstClr val="black"/>
                </a:solidFill>
              </a:rPr>
              <a:t> failures (1.4%)</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33 were classed as relapse by treating physician, 3 breakthrough, and 12 non responders. </a:t>
            </a:r>
          </a:p>
          <a:p>
            <a:pPr marL="1371600" lvl="2" indent="-457200" fontAlgn="auto">
              <a:spcBef>
                <a:spcPts val="0"/>
              </a:spcBef>
              <a:spcAft>
                <a:spcPts val="0"/>
              </a:spcAft>
              <a:buFont typeface="Arial" panose="020B0604020202020204" pitchFamily="34" charset="0"/>
              <a:buChar char="•"/>
              <a:defRPr/>
            </a:pPr>
            <a:r>
              <a:rPr lang="en-US" sz="3100" dirty="0">
                <a:solidFill>
                  <a:prstClr val="black"/>
                </a:solidFill>
              </a:rPr>
              <a:t>For 23 patients distinction reason for failure was unknown.</a:t>
            </a:r>
          </a:p>
          <a:p>
            <a:pPr marL="171450" indent="-171450" fontAlgn="auto">
              <a:spcBef>
                <a:spcPts val="0"/>
              </a:spcBef>
              <a:spcAft>
                <a:spcPts val="0"/>
              </a:spcAft>
              <a:buFont typeface="Arial" panose="020B0604020202020204" pitchFamily="34" charset="0"/>
              <a:buChar char="•"/>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29C827FA-F674-4554-8CAF-3B8D11B74397}" type="slidenum">
              <a:rPr lang="en-US" altLang="en-US">
                <a:solidFill>
                  <a:srgbClr val="000000"/>
                </a:solidFill>
                <a:latin typeface="Calibri" pitchFamily="34" charset="0"/>
              </a:rPr>
              <a:pPr/>
              <a:t>46</a:t>
            </a:fld>
            <a:endParaRPr lang="en-US" altLang="en-US">
              <a:solidFill>
                <a:srgbClr val="000000"/>
              </a:solidFill>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fontAlgn="auto">
              <a:spcBef>
                <a:spcPts val="0"/>
              </a:spcBef>
              <a:spcAft>
                <a:spcPts val="0"/>
              </a:spcAft>
              <a:defRPr/>
            </a:pPr>
            <a:r>
              <a:rPr lang="en-US" sz="1600" b="1" dirty="0">
                <a:solidFill>
                  <a:prstClr val="black"/>
                </a:solidFill>
              </a:rPr>
              <a:t>TRANSITION</a:t>
            </a:r>
          </a:p>
          <a:p>
            <a:pPr fontAlgn="auto">
              <a:spcBef>
                <a:spcPts val="0"/>
              </a:spcBef>
              <a:spcAft>
                <a:spcPts val="0"/>
              </a:spcAft>
              <a:defRPr/>
            </a:pPr>
            <a:r>
              <a:rPr lang="en-US" sz="1600" dirty="0">
                <a:solidFill>
                  <a:prstClr val="black"/>
                </a:solidFill>
              </a:rPr>
              <a:t>This slide shows the demographics and the effectiveness results of SOF/VEL for 12 weeks without RBV in a heterogenous real life population, in the largest available real world analysis including 12 global real world cohorts across 7 countries.</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r>
              <a:rPr lang="en-US" sz="1600" b="1" dirty="0">
                <a:solidFill>
                  <a:prstClr val="black"/>
                </a:solidFill>
              </a:rPr>
              <a:t>MAIN MESSAGE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SOF/VEL for 12 weeks without RBV shows very high SVR12/24 rates in this large real world cohort of 5541 patients, across all genotypes, fibrosis scores, treatment history (</a:t>
            </a:r>
            <a:r>
              <a:rPr lang="en-US" sz="1600" dirty="0" err="1">
                <a:solidFill>
                  <a:prstClr val="black"/>
                </a:solidFill>
              </a:rPr>
              <a:t>pegIFN+RBV±PI</a:t>
            </a:r>
            <a:r>
              <a:rPr lang="en-US" sz="1600" dirty="0">
                <a:solidFill>
                  <a:prstClr val="black"/>
                </a:solidFill>
              </a:rPr>
              <a:t>) and across different subpopulations such as HIV </a:t>
            </a:r>
            <a:r>
              <a:rPr lang="en-US" sz="1600" dirty="0" err="1">
                <a:solidFill>
                  <a:prstClr val="black"/>
                </a:solidFill>
              </a:rPr>
              <a:t>coinfection,IV</a:t>
            </a:r>
            <a:r>
              <a:rPr lang="en-US" sz="1600" dirty="0">
                <a:solidFill>
                  <a:prstClr val="black"/>
                </a:solidFill>
              </a:rPr>
              <a:t> drug users, patients older than 70, patients with unknown fibrosis score and patients with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Overall SVR12/24 was 92.7% ITT (</a:t>
            </a:r>
            <a:r>
              <a:rPr lang="fr-BE" sz="1600" dirty="0">
                <a:solidFill>
                  <a:prstClr val="white"/>
                </a:solidFill>
              </a:rPr>
              <a:t>5134/ 5541)</a:t>
            </a:r>
            <a:r>
              <a:rPr lang="en-US" sz="1600" dirty="0">
                <a:solidFill>
                  <a:prstClr val="black"/>
                </a:solidFill>
              </a:rPr>
              <a:t>and 98.5% PP (5124 /5214).</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This large </a:t>
            </a:r>
            <a:r>
              <a:rPr lang="en-US" sz="1600" dirty="0" err="1">
                <a:solidFill>
                  <a:prstClr val="black"/>
                </a:solidFill>
              </a:rPr>
              <a:t>heterogenous</a:t>
            </a:r>
            <a:r>
              <a:rPr lang="en-US" sz="1600" dirty="0">
                <a:solidFill>
                  <a:prstClr val="black"/>
                </a:solidFill>
              </a:rPr>
              <a:t> real world analysis demonstrates SOF/VEL as a simple, highly effective regimen that can be utilized across multiple patient populations and clinical practices; also in patients with missing data such as demographic information, unknown GT or fibrosis stage.  This regimen enables simplification of the care cascade as a test &amp; treat option.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sz="1600" b="1" dirty="0">
              <a:solidFill>
                <a:prstClr val="black"/>
              </a:solidFill>
            </a:endParaRPr>
          </a:p>
          <a:p>
            <a:pPr fontAlgn="auto">
              <a:spcBef>
                <a:spcPts val="0"/>
              </a:spcBef>
              <a:spcAft>
                <a:spcPts val="0"/>
              </a:spcAft>
              <a:defRPr/>
            </a:pPr>
            <a:r>
              <a:rPr lang="en-US" sz="1600" b="1" dirty="0">
                <a:solidFill>
                  <a:prstClr val="black"/>
                </a:solidFill>
              </a:rPr>
              <a:t>BACKGROUND</a:t>
            </a:r>
          </a:p>
          <a:p>
            <a:pPr marL="285750" indent="-285750" defTabSz="912690">
              <a:lnSpc>
                <a:spcPct val="90000"/>
              </a:lnSpc>
              <a:buFont typeface="Arial" panose="020B0604020202020204" pitchFamily="34" charset="0"/>
              <a:buChar char="•"/>
              <a:defRPr/>
            </a:pPr>
            <a:r>
              <a:rPr lang="fr-BE" sz="1600" u="sng" dirty="0" err="1">
                <a:solidFill>
                  <a:prstClr val="black"/>
                </a:solidFill>
              </a:rPr>
              <a:t>Cohorts</a:t>
            </a:r>
            <a:r>
              <a:rPr lang="fr-BE" sz="1600" u="sng" dirty="0">
                <a:solidFill>
                  <a:prstClr val="black"/>
                </a:solidFill>
              </a:rPr>
              <a:t> </a:t>
            </a:r>
            <a:r>
              <a:rPr lang="fr-BE" sz="1600" u="sng" dirty="0" err="1">
                <a:solidFill>
                  <a:prstClr val="black"/>
                </a:solidFill>
              </a:rPr>
              <a:t>included</a:t>
            </a:r>
            <a:r>
              <a:rPr lang="fr-BE" sz="1600" u="sng" dirty="0">
                <a:solidFill>
                  <a:prstClr val="black"/>
                </a:solidFill>
              </a:rPr>
              <a:t>:</a:t>
            </a:r>
          </a:p>
          <a:p>
            <a:pPr defTabSz="912690">
              <a:lnSpc>
                <a:spcPct val="90000"/>
              </a:lnSpc>
              <a:defRPr/>
            </a:pPr>
            <a:r>
              <a:rPr lang="fr-BE" sz="1600" dirty="0">
                <a:solidFill>
                  <a:prstClr val="black"/>
                </a:solidFill>
              </a:rPr>
              <a:t>	Canada: 3 </a:t>
            </a:r>
            <a:r>
              <a:rPr lang="fr-BE" sz="1600" dirty="0" err="1">
                <a:solidFill>
                  <a:prstClr val="black"/>
                </a:solidFill>
              </a:rPr>
              <a:t>cohorts</a:t>
            </a:r>
            <a:r>
              <a:rPr lang="fr-BE" sz="1600" dirty="0">
                <a:solidFill>
                  <a:prstClr val="black"/>
                </a:solidFill>
              </a:rPr>
              <a:t>; Spain: 1 </a:t>
            </a:r>
            <a:r>
              <a:rPr lang="fr-BE" sz="1600" dirty="0" err="1">
                <a:solidFill>
                  <a:prstClr val="black"/>
                </a:solidFill>
              </a:rPr>
              <a:t>cohort</a:t>
            </a:r>
            <a:r>
              <a:rPr lang="fr-BE" sz="1600" dirty="0">
                <a:solidFill>
                  <a:prstClr val="black"/>
                </a:solidFill>
              </a:rPr>
              <a:t>; US: Target &amp; TRIO; France: HELIOS &amp; ANRS </a:t>
            </a:r>
            <a:r>
              <a:rPr lang="fr-BE" sz="1600" dirty="0" err="1">
                <a:solidFill>
                  <a:prstClr val="black"/>
                </a:solidFill>
              </a:rPr>
              <a:t>Hepather</a:t>
            </a:r>
            <a:r>
              <a:rPr lang="fr-BE" sz="1600" dirty="0">
                <a:solidFill>
                  <a:prstClr val="black"/>
                </a:solidFill>
              </a:rPr>
              <a:t>; Germany: DHC-R; </a:t>
            </a:r>
            <a:r>
              <a:rPr lang="fr-BE" sz="1600" dirty="0" err="1">
                <a:solidFill>
                  <a:prstClr val="black"/>
                </a:solidFill>
              </a:rPr>
              <a:t>Italy</a:t>
            </a:r>
            <a:r>
              <a:rPr lang="fr-BE" sz="1600" dirty="0">
                <a:solidFill>
                  <a:prstClr val="black"/>
                </a:solidFill>
              </a:rPr>
              <a:t>: 2 </a:t>
            </a:r>
            <a:r>
              <a:rPr lang="fr-BE" sz="1600" dirty="0" err="1">
                <a:solidFill>
                  <a:prstClr val="black"/>
                </a:solidFill>
              </a:rPr>
              <a:t>cohorts</a:t>
            </a:r>
            <a:r>
              <a:rPr lang="fr-BE" sz="1600" dirty="0">
                <a:solidFill>
                  <a:prstClr val="black"/>
                </a:solidFill>
              </a:rPr>
              <a:t>; 	</a:t>
            </a:r>
            <a:r>
              <a:rPr lang="fr-BE" sz="1600" dirty="0" err="1">
                <a:solidFill>
                  <a:prstClr val="black"/>
                </a:solidFill>
              </a:rPr>
              <a:t>Greece</a:t>
            </a:r>
            <a:r>
              <a:rPr lang="fr-BE" sz="1600" dirty="0">
                <a:solidFill>
                  <a:prstClr val="black"/>
                </a:solidFill>
              </a:rPr>
              <a:t>: 1 </a:t>
            </a:r>
            <a:r>
              <a:rPr lang="fr-BE" sz="1600" dirty="0" err="1">
                <a:solidFill>
                  <a:prstClr val="black"/>
                </a:solidFill>
              </a:rPr>
              <a:t>cohort</a:t>
            </a: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Inclusion </a:t>
            </a:r>
            <a:r>
              <a:rPr lang="fr-BE" sz="1600" dirty="0" err="1">
                <a:solidFill>
                  <a:prstClr val="black"/>
                </a:solidFill>
              </a:rPr>
              <a:t>criteria</a:t>
            </a:r>
            <a:r>
              <a:rPr lang="fr-BE" sz="1600" dirty="0">
                <a:solidFill>
                  <a:prstClr val="black"/>
                </a:solidFill>
              </a:rPr>
              <a:t>: </a:t>
            </a:r>
          </a:p>
          <a:p>
            <a:pPr marL="628650" lvl="1" indent="-171450" fontAlgn="auto">
              <a:spcBef>
                <a:spcPts val="0"/>
              </a:spcBef>
              <a:spcAft>
                <a:spcPts val="0"/>
              </a:spcAft>
              <a:buFont typeface="Arial" panose="020B0604020202020204" pitchFamily="34" charset="0"/>
              <a:buChar char="•"/>
              <a:defRPr/>
            </a:pPr>
            <a:r>
              <a:rPr lang="fr-BE" sz="1600" dirty="0" err="1">
                <a:solidFill>
                  <a:prstClr val="black"/>
                </a:solidFill>
              </a:rPr>
              <a:t>Completion</a:t>
            </a:r>
            <a:r>
              <a:rPr lang="fr-BE" sz="1600" dirty="0">
                <a:solidFill>
                  <a:prstClr val="black"/>
                </a:solidFill>
              </a:rPr>
              <a:t> of SOF/VEL 12 </a:t>
            </a:r>
            <a:r>
              <a:rPr lang="fr-BE" sz="1600" dirty="0" err="1">
                <a:solidFill>
                  <a:prstClr val="black"/>
                </a:solidFill>
              </a:rPr>
              <a:t>weeks</a:t>
            </a:r>
            <a:r>
              <a:rPr lang="fr-BE" sz="1600" dirty="0">
                <a:solidFill>
                  <a:prstClr val="black"/>
                </a:solidFill>
              </a:rPr>
              <a:t> – RBV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TN or TE  </a:t>
            </a:r>
            <a:r>
              <a:rPr lang="fr-BE" sz="1600" dirty="0" err="1">
                <a:solidFill>
                  <a:prstClr val="black"/>
                </a:solidFill>
              </a:rPr>
              <a:t>status</a:t>
            </a:r>
            <a:r>
              <a:rPr lang="fr-BE" sz="1600" dirty="0">
                <a:solidFill>
                  <a:prstClr val="black"/>
                </a:solidFill>
              </a:rPr>
              <a:t> ( PEG IFN +RBV +/- PI )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GT1-6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NC or CC (as </a:t>
            </a:r>
            <a:r>
              <a:rPr lang="fr-BE" sz="1600" dirty="0" err="1">
                <a:solidFill>
                  <a:prstClr val="black"/>
                </a:solidFill>
              </a:rPr>
              <a:t>evaluated</a:t>
            </a:r>
            <a:r>
              <a:rPr lang="fr-BE" sz="1600" dirty="0">
                <a:solidFill>
                  <a:prstClr val="black"/>
                </a:solidFill>
              </a:rPr>
              <a:t> by local standard of care). </a:t>
            </a: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Exclusion </a:t>
            </a:r>
            <a:r>
              <a:rPr lang="fr-BE" sz="1600" dirty="0" err="1">
                <a:solidFill>
                  <a:prstClr val="black"/>
                </a:solidFill>
              </a:rPr>
              <a:t>criteria</a:t>
            </a:r>
            <a:r>
              <a:rPr lang="fr-BE" sz="1600" dirty="0">
                <a:solidFill>
                  <a:prstClr val="black"/>
                </a:solidFill>
              </a:rPr>
              <a:t>: Addition of RBV; DC; HCC; DAA </a:t>
            </a:r>
            <a:r>
              <a:rPr lang="fr-BE" sz="1600" dirty="0" err="1">
                <a:solidFill>
                  <a:prstClr val="black"/>
                </a:solidFill>
              </a:rPr>
              <a:t>failure</a:t>
            </a:r>
            <a:r>
              <a:rPr lang="fr-BE" sz="16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Patient </a:t>
            </a:r>
            <a:r>
              <a:rPr lang="fr-BE" sz="1600" dirty="0" err="1">
                <a:solidFill>
                  <a:prstClr val="black"/>
                </a:solidFill>
              </a:rPr>
              <a:t>numbers</a:t>
            </a:r>
            <a:r>
              <a:rPr lang="fr-BE" sz="1600" dirty="0">
                <a:solidFill>
                  <a:prstClr val="black"/>
                </a:solidFill>
              </a:rPr>
              <a:t> </a:t>
            </a:r>
            <a:r>
              <a:rPr lang="fr-BE" sz="1600" dirty="0" err="1">
                <a:solidFill>
                  <a:prstClr val="black"/>
                </a:solidFill>
              </a:rPr>
              <a:t>vary</a:t>
            </a:r>
            <a:r>
              <a:rPr lang="fr-BE" sz="1600" dirty="0">
                <a:solidFill>
                  <a:prstClr val="black"/>
                </a:solidFill>
              </a:rPr>
              <a:t> </a:t>
            </a:r>
            <a:r>
              <a:rPr lang="fr-BE" sz="1600" dirty="0" err="1">
                <a:solidFill>
                  <a:prstClr val="black"/>
                </a:solidFill>
              </a:rPr>
              <a:t>across</a:t>
            </a:r>
            <a:r>
              <a:rPr lang="fr-BE" sz="1600" dirty="0">
                <a:solidFill>
                  <a:prstClr val="black"/>
                </a:solidFill>
              </a:rPr>
              <a:t> the </a:t>
            </a:r>
            <a:r>
              <a:rPr lang="fr-BE" sz="1600" dirty="0" err="1">
                <a:solidFill>
                  <a:prstClr val="black"/>
                </a:solidFill>
              </a:rPr>
              <a:t>different</a:t>
            </a:r>
            <a:r>
              <a:rPr lang="fr-BE" sz="1600" dirty="0">
                <a:solidFill>
                  <a:prstClr val="black"/>
                </a:solidFill>
              </a:rPr>
              <a:t> </a:t>
            </a:r>
            <a:r>
              <a:rPr lang="fr-BE" sz="1600" dirty="0" err="1">
                <a:solidFill>
                  <a:prstClr val="black"/>
                </a:solidFill>
              </a:rPr>
              <a:t>demographics</a:t>
            </a:r>
            <a:r>
              <a:rPr lang="fr-BE" sz="1600" dirty="0">
                <a:solidFill>
                  <a:prstClr val="black"/>
                </a:solidFill>
              </a:rPr>
              <a:t> and SVR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 Data </a:t>
            </a:r>
            <a:r>
              <a:rPr lang="fr-BE" sz="1600" dirty="0" err="1">
                <a:solidFill>
                  <a:prstClr val="black"/>
                </a:solidFill>
              </a:rPr>
              <a:t>from</a:t>
            </a:r>
            <a:r>
              <a:rPr lang="fr-BE" sz="1600" dirty="0">
                <a:solidFill>
                  <a:prstClr val="black"/>
                </a:solidFill>
              </a:rPr>
              <a:t> 1 </a:t>
            </a:r>
            <a:r>
              <a:rPr lang="fr-BE" sz="1600" dirty="0" err="1">
                <a:solidFill>
                  <a:prstClr val="black"/>
                </a:solidFill>
              </a:rPr>
              <a:t>cohort</a:t>
            </a:r>
            <a:r>
              <a:rPr lang="fr-BE" sz="1600" dirty="0">
                <a:solidFill>
                  <a:prstClr val="black"/>
                </a:solidFill>
              </a:rPr>
              <a:t> (HELIOS) </a:t>
            </a:r>
            <a:r>
              <a:rPr lang="fr-BE" sz="1600" dirty="0" err="1">
                <a:solidFill>
                  <a:prstClr val="black"/>
                </a:solidFill>
              </a:rPr>
              <a:t>were</a:t>
            </a:r>
            <a:r>
              <a:rPr lang="fr-BE" sz="1600" dirty="0">
                <a:solidFill>
                  <a:prstClr val="black"/>
                </a:solidFill>
              </a:rPr>
              <a:t> not </a:t>
            </a:r>
            <a:r>
              <a:rPr lang="fr-BE" sz="1600" dirty="0" err="1">
                <a:solidFill>
                  <a:prstClr val="black"/>
                </a:solidFill>
              </a:rPr>
              <a:t>included</a:t>
            </a:r>
            <a:r>
              <a:rPr lang="fr-BE" sz="1600" dirty="0">
                <a:solidFill>
                  <a:prstClr val="black"/>
                </a:solidFill>
              </a:rPr>
              <a:t> in the ITT </a:t>
            </a:r>
            <a:r>
              <a:rPr lang="fr-BE" sz="1600" dirty="0" err="1">
                <a:solidFill>
                  <a:prstClr val="black"/>
                </a:solidFill>
              </a:rPr>
              <a:t>demographics</a:t>
            </a:r>
            <a:r>
              <a:rPr lang="fr-BE" sz="1600" dirty="0">
                <a:solidFill>
                  <a:prstClr val="black"/>
                </a:solidFill>
              </a:rPr>
              <a:t>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a:t>
            </a:r>
          </a:p>
          <a:p>
            <a:pPr fontAlgn="auto">
              <a:spcBef>
                <a:spcPts val="0"/>
              </a:spcBef>
              <a:spcAft>
                <a:spcPts val="0"/>
              </a:spcAft>
              <a:buFont typeface="Arial" panose="020B0604020202020204" pitchFamily="34" charset="0"/>
              <a:buNone/>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All GTs are represented in this cohort, with 30% GT1, 30% GT2, 33% GT3, 5% GT4, 1% GT5/6, 1% unknown or mixed GT.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3.7% of patients had HIV/HCV coinfection, 13.2% had former or current IV drug use and 5.4% had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12.4% of patients failed a previous treatment with </a:t>
            </a:r>
            <a:r>
              <a:rPr lang="en-US" sz="1600" dirty="0" err="1">
                <a:solidFill>
                  <a:prstClr val="black"/>
                </a:solidFill>
              </a:rPr>
              <a:t>pegIFN+RBV±PI</a:t>
            </a:r>
            <a:r>
              <a:rPr lang="en-US" sz="1600" dirty="0">
                <a:solidFill>
                  <a:prstClr val="black"/>
                </a:solidFill>
              </a:rPr>
              <a: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54% had fibrosis score F0-F2, 13% had F3, 21% of patients had compensated cirrhosis. Additionally, 11% of patients had no cirrhosis, but fibrosis score was unknown and for 1% of patients fibrosis score was unknown</a:t>
            </a:r>
          </a:p>
          <a:p>
            <a:pPr marL="171450" indent="-171450" fontAlgn="auto">
              <a:spcBef>
                <a:spcPts val="0"/>
              </a:spcBef>
              <a:spcAft>
                <a:spcPts val="0"/>
              </a:spcAft>
              <a:buFont typeface="Arial" panose="020B0604020202020204" pitchFamily="34" charset="0"/>
              <a:buChar char="•"/>
              <a:defRPr/>
            </a:pPr>
            <a:endParaRPr lang="en-US"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In total 407 patients did not achieve SVR 12/24 (7.3%); </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327 non </a:t>
            </a:r>
            <a:r>
              <a:rPr lang="en-US" sz="1600" dirty="0" err="1">
                <a:solidFill>
                  <a:prstClr val="black"/>
                </a:solidFill>
              </a:rPr>
              <a:t>virological</a:t>
            </a:r>
            <a:r>
              <a:rPr lang="en-US" sz="1600" dirty="0">
                <a:solidFill>
                  <a:prstClr val="black"/>
                </a:solidFill>
              </a:rPr>
              <a:t> failures (5.9%)</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219 patients were LTFU (4%)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87 patients discontinued treatment early</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17 patients died (non related to drug)</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4 others: 1 withdrawal of consent, 1 confirmed non adherence and 2 reinfections.</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80 </a:t>
            </a:r>
            <a:r>
              <a:rPr lang="en-US" sz="1600" dirty="0" err="1">
                <a:solidFill>
                  <a:prstClr val="black"/>
                </a:solidFill>
              </a:rPr>
              <a:t>virological</a:t>
            </a:r>
            <a:r>
              <a:rPr lang="en-US" sz="1600" dirty="0">
                <a:solidFill>
                  <a:prstClr val="black"/>
                </a:solidFill>
              </a:rPr>
              <a:t> failures (1.4%)</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33 were classed as relapse by treating physician, 3 breakthrough, and 12 non responders.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For 23 patients distinction reason for failure was unknown.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nl-BE" dirty="0"/>
          </a:p>
          <a:p>
            <a:pPr fontAlgn="auto">
              <a:spcBef>
                <a:spcPts val="0"/>
              </a:spcBef>
              <a:spcAft>
                <a:spcPts val="0"/>
              </a:spcAft>
              <a:defRPr/>
            </a:pPr>
            <a:endParaRPr lang="en-US" dirty="0">
              <a:solidFill>
                <a:prstClr val="black"/>
              </a:solidFill>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BAFEBF8B-BE13-48D7-A731-8D140DD58C2C}" type="slidenum">
              <a:rPr lang="en-US" altLang="en-US">
                <a:solidFill>
                  <a:srgbClr val="000000"/>
                </a:solidFill>
                <a:latin typeface="Calibri" pitchFamily="34" charset="0"/>
              </a:rPr>
              <a:pPr/>
              <a:t>47</a:t>
            </a:fld>
            <a:endParaRPr lang="en-US" altLang="en-US">
              <a:solidFill>
                <a:srgbClr val="000000"/>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a:lnSpc>
                <a:spcPct val="95000"/>
              </a:lnSpc>
              <a:spcBef>
                <a:spcPct val="0"/>
              </a:spcBef>
              <a:spcAft>
                <a:spcPts val="1000"/>
              </a:spcAft>
              <a:tabLst>
                <a:tab pos="914400" algn="l"/>
              </a:tabLst>
            </a:pPr>
            <a:r>
              <a:rPr lang="en-US" altLang="en-US" sz="1000" b="1" dirty="0">
                <a:ea typeface="Calibri" pitchFamily="34" charset="0"/>
                <a:cs typeface="Times New Roman" pitchFamily="18" charset="0"/>
              </a:rPr>
              <a:t>TRANSITION:</a:t>
            </a:r>
            <a:endParaRPr lang="en-US" altLang="en-US" sz="1000" dirty="0">
              <a:ea typeface="Calibri" pitchFamily="34" charset="0"/>
              <a:cs typeface="Times New Roman" pitchFamily="18" charset="0"/>
            </a:endParaRP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Here are the results from a retrospective real world analysis of the </a:t>
            </a:r>
            <a:r>
              <a:rPr lang="en-US" altLang="en-US" sz="1000" dirty="0" err="1">
                <a:ea typeface="Calibri" pitchFamily="34" charset="0"/>
                <a:cs typeface="Times New Roman" pitchFamily="18" charset="0"/>
              </a:rPr>
              <a:t>Navigatore</a:t>
            </a:r>
            <a:r>
              <a:rPr lang="en-US" altLang="en-US" sz="1000" dirty="0">
                <a:ea typeface="Calibri" pitchFamily="34" charset="0"/>
                <a:cs typeface="Times New Roman" pitchFamily="18" charset="0"/>
              </a:rPr>
              <a:t> </a:t>
            </a:r>
            <a:r>
              <a:rPr lang="en-US" altLang="en-US" sz="1000" dirty="0" err="1">
                <a:ea typeface="Calibri" pitchFamily="34" charset="0"/>
                <a:cs typeface="Times New Roman" pitchFamily="18" charset="0"/>
              </a:rPr>
              <a:t>Lombardia</a:t>
            </a:r>
            <a:r>
              <a:rPr lang="en-US" altLang="en-US" sz="1000" dirty="0">
                <a:ea typeface="Calibri" pitchFamily="34" charset="0"/>
                <a:cs typeface="Times New Roman" pitchFamily="18" charset="0"/>
              </a:rPr>
              <a:t> Network in Italy for the treatment of genotype 3 HCV patients using three different treatment regimens </a:t>
            </a:r>
          </a:p>
          <a:p>
            <a:pPr>
              <a:lnSpc>
                <a:spcPct val="95000"/>
              </a:lnSpc>
              <a:spcBef>
                <a:spcPct val="0"/>
              </a:spcBef>
              <a:spcAft>
                <a:spcPts val="1000"/>
              </a:spcAft>
              <a:tabLst>
                <a:tab pos="914400" algn="l"/>
              </a:tabLst>
            </a:pPr>
            <a:r>
              <a:rPr lang="en-US" altLang="en-US" sz="1000" b="1" dirty="0">
                <a:ea typeface="Calibri" pitchFamily="34" charset="0"/>
                <a:cs typeface="Times New Roman" pitchFamily="18" charset="0"/>
              </a:rPr>
              <a:t>MAIN MESSAGE:</a:t>
            </a:r>
            <a:endParaRPr lang="en-US" altLang="en-US" sz="1000" dirty="0">
              <a:ea typeface="Calibri" pitchFamily="34" charset="0"/>
              <a:cs typeface="Times New Roman" pitchFamily="18" charset="0"/>
            </a:endParaRP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This RWD study included 1544 patients: 1023 patients treated with SOF+DCV, 369 pts with SOF/VEL, and 152 with GLE/PIB</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All 3 regimens resulted in high SVR12 rates in GT3 patients, including patients with cirrhosis.</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Multivariate analysis showed no association between cirrhosis status and SVR12</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Multivariate analysis showed no association between RBV use in SOF/VEL arm and SVR12</a:t>
            </a:r>
          </a:p>
          <a:p>
            <a:pPr>
              <a:lnSpc>
                <a:spcPct val="95000"/>
              </a:lnSpc>
              <a:spcBef>
                <a:spcPct val="0"/>
              </a:spcBef>
              <a:spcAft>
                <a:spcPts val="1000"/>
              </a:spcAft>
              <a:tabLst>
                <a:tab pos="914400" algn="l"/>
              </a:tabLst>
            </a:pPr>
            <a:r>
              <a:rPr lang="en-US" altLang="en-US" sz="1000" b="1" dirty="0">
                <a:ea typeface="Calibri" pitchFamily="34" charset="0"/>
                <a:cs typeface="Times New Roman" pitchFamily="18" charset="0"/>
              </a:rPr>
              <a:t>BACKGROUND:</a:t>
            </a:r>
            <a:endParaRPr lang="en-US" altLang="en-US" sz="1000" dirty="0">
              <a:ea typeface="Calibri" pitchFamily="34" charset="0"/>
              <a:cs typeface="Times New Roman" pitchFamily="18" charset="0"/>
            </a:endParaRP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Of the 1544 patients, 27% were female, 49% cirrhotic, 28% had HIV coinfection, and 21% had previous exposure to interferon</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TE patients were more likely to be male, cirrhotic, HIV+, pre-treated, used RBV in regimen and had lower baseline HCV viral load</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err="1">
                <a:ea typeface="Calibri" pitchFamily="34" charset="0"/>
                <a:cs typeface="Times New Roman" pitchFamily="18" charset="0"/>
              </a:rPr>
              <a:t>Univariable</a:t>
            </a:r>
            <a:r>
              <a:rPr lang="en-US" altLang="en-US" sz="1000" dirty="0">
                <a:ea typeface="Calibri" pitchFamily="34" charset="0"/>
                <a:cs typeface="Times New Roman" pitchFamily="18" charset="0"/>
              </a:rPr>
              <a:t> and multivariable logistic regression analyses were conducted to assess differences in SVRS12 among the three regimens. </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At a univariate analysis, treatment with SOF/VEL was more likely to achieve SVR (P=0.016), however at multivariable analysis, when adjusted for gender, age, HIV status, presence of cirrhosis, baseline HCV RNA, the association was not statistically significant (P=0.163)</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Treatment with SOF/VEL was associated with a higher likelihood of achieving SVR12 compared to SOF+DAC but only in the absence of RBV (p=0.012)</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Patients treated with SOF/VEL had higher SVR12 rates than GLE/PIB</a:t>
            </a:r>
          </a:p>
          <a:p>
            <a:pPr marL="174162" indent="-171450">
              <a:lnSpc>
                <a:spcPct val="95000"/>
              </a:lnSpc>
              <a:spcBef>
                <a:spcPct val="0"/>
              </a:spcBef>
              <a:spcAft>
                <a:spcPts val="1000"/>
              </a:spcAft>
              <a:buFont typeface="Arial" panose="020B0604020202020204" pitchFamily="34" charset="0"/>
              <a:buChar char="•"/>
              <a:tabLst>
                <a:tab pos="914400" algn="l"/>
              </a:tabLst>
            </a:pPr>
            <a:r>
              <a:rPr lang="en-US" altLang="en-US" sz="1000" dirty="0">
                <a:ea typeface="Calibri" pitchFamily="34" charset="0"/>
                <a:cs typeface="Times New Roman" pitchFamily="18" charset="0"/>
              </a:rPr>
              <a:t>Cirrhosis was defined by </a:t>
            </a:r>
            <a:r>
              <a:rPr lang="en-US" altLang="en-US" sz="1000" dirty="0" err="1">
                <a:ea typeface="Calibri" pitchFamily="34" charset="0"/>
                <a:cs typeface="Times New Roman" pitchFamily="18" charset="0"/>
              </a:rPr>
              <a:t>Fibroscan</a:t>
            </a:r>
            <a:r>
              <a:rPr lang="en-US" altLang="en-US" sz="1000" dirty="0">
                <a:ea typeface="Calibri" pitchFamily="34" charset="0"/>
                <a:cs typeface="Times New Roman" pitchFamily="18" charset="0"/>
              </a:rPr>
              <a:t>, liver stiffness &gt;13 </a:t>
            </a:r>
            <a:r>
              <a:rPr lang="en-US" altLang="en-US" sz="1000" dirty="0" err="1">
                <a:ea typeface="Calibri" pitchFamily="34" charset="0"/>
                <a:cs typeface="Times New Roman" pitchFamily="18" charset="0"/>
              </a:rPr>
              <a:t>kPa</a:t>
            </a:r>
            <a:endParaRPr lang="en-US" altLang="en-US" sz="1000" dirty="0">
              <a:ea typeface="Calibri" pitchFamily="34" charset="0"/>
              <a:cs typeface="Times New Roman" pitchFamily="18" charset="0"/>
            </a:endParaRPr>
          </a:p>
          <a:p>
            <a:pPr marL="342900" indent="-342900">
              <a:lnSpc>
                <a:spcPct val="80000"/>
              </a:lnSpc>
              <a:spcBef>
                <a:spcPct val="0"/>
              </a:spcBef>
              <a:tabLst>
                <a:tab pos="914400" algn="l"/>
              </a:tabLst>
            </a:pPr>
            <a:endParaRPr lang="en-US" altLang="en-US" sz="1000" dirty="0"/>
          </a:p>
          <a:p>
            <a:pPr marL="342900" indent="-342900">
              <a:lnSpc>
                <a:spcPct val="80000"/>
              </a:lnSpc>
              <a:spcBef>
                <a:spcPct val="0"/>
              </a:spcBef>
              <a:tabLst>
                <a:tab pos="914400" algn="l"/>
              </a:tabLst>
            </a:pPr>
            <a:endParaRPr lang="en-US" altLang="en-US"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2222232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a:bodyPr>
          <a:lstStyle/>
          <a:p>
            <a:pPr>
              <a:lnSpc>
                <a:spcPct val="80000"/>
              </a:lnSpc>
              <a:spcBef>
                <a:spcPct val="0"/>
              </a:spcBef>
            </a:pPr>
            <a:r>
              <a:rPr lang="en-US" altLang="en-US" sz="900" b="1" dirty="0"/>
              <a:t>TRANSITION:</a:t>
            </a:r>
          </a:p>
          <a:p>
            <a:pPr marL="171450" indent="-171450" algn="just">
              <a:spcBef>
                <a:spcPct val="0"/>
              </a:spcBef>
              <a:buFont typeface="Arial" panose="020B0604020202020204" pitchFamily="34" charset="0"/>
              <a:buChar char="•"/>
            </a:pPr>
            <a:r>
              <a:rPr lang="en-US" altLang="en-US" sz="900" dirty="0">
                <a:solidFill>
                  <a:srgbClr val="000000"/>
                </a:solidFill>
              </a:rPr>
              <a:t>Here we see the data from a </a:t>
            </a:r>
            <a:r>
              <a:rPr lang="en-US" altLang="en-US" sz="900" dirty="0"/>
              <a:t>multicenter, non-interventional, prospective study to assess the effectiveness and safety of SOF-based therapy in HCV adult patients in routine clinical settings in 46 sites in France.  This cohort is called HELIOS.</a:t>
            </a:r>
          </a:p>
          <a:p>
            <a:pPr algn="just">
              <a:spcBef>
                <a:spcPct val="0"/>
              </a:spcBef>
            </a:pPr>
            <a:endParaRPr lang="en-US" altLang="en-US" sz="900" b="1" dirty="0"/>
          </a:p>
          <a:p>
            <a:pPr>
              <a:lnSpc>
                <a:spcPct val="80000"/>
              </a:lnSpc>
              <a:spcBef>
                <a:spcPct val="0"/>
              </a:spcBef>
            </a:pPr>
            <a:r>
              <a:rPr lang="en-US" altLang="en-US" sz="900" b="1" dirty="0"/>
              <a:t>MAIN MESSAGE:</a:t>
            </a:r>
          </a:p>
          <a:p>
            <a:pPr marL="171450" indent="-171450">
              <a:spcBef>
                <a:spcPct val="0"/>
              </a:spcBef>
              <a:buFont typeface="Arial" panose="020B0604020202020204" pitchFamily="34" charset="0"/>
              <a:buChar char="•"/>
            </a:pPr>
            <a:r>
              <a:rPr lang="en-US" altLang="en-US" sz="900" dirty="0"/>
              <a:t>Treatment with SOF/VEL resulted in high SVR rates (99%) in this French multi-center HCV patient cohort. </a:t>
            </a:r>
          </a:p>
          <a:p>
            <a:pPr>
              <a:spcBef>
                <a:spcPct val="0"/>
              </a:spcBef>
            </a:pPr>
            <a:endParaRPr lang="en-US" altLang="en-US" sz="900" dirty="0"/>
          </a:p>
          <a:p>
            <a:pPr>
              <a:lnSpc>
                <a:spcPct val="80000"/>
              </a:lnSpc>
              <a:spcBef>
                <a:spcPct val="0"/>
              </a:spcBef>
            </a:pPr>
            <a:r>
              <a:rPr lang="en-US" altLang="en-US" sz="900" b="1" dirty="0"/>
              <a:t>BACKGROUND:</a:t>
            </a:r>
          </a:p>
          <a:p>
            <a:pPr marL="171450" indent="-171450">
              <a:spcBef>
                <a:spcPct val="0"/>
              </a:spcBef>
              <a:buFont typeface="Arial" panose="020B0604020202020204" pitchFamily="34" charset="0"/>
              <a:buChar char="•"/>
            </a:pPr>
            <a:r>
              <a:rPr lang="en-US" altLang="en-US" sz="900" dirty="0"/>
              <a:t>In France, since 2015, difficult to treat patients (GT3, HIV/HCV co-infected and ≥ F2 have access to DAA). Since 2017, DAAs was extended to all HCV-patients (whatever fibrosis stage).</a:t>
            </a:r>
          </a:p>
          <a:p>
            <a:pPr marL="171450" indent="-171450">
              <a:spcBef>
                <a:spcPct val="0"/>
              </a:spcBef>
              <a:buFont typeface="Arial" panose="020B0604020202020204" pitchFamily="34" charset="0"/>
              <a:buChar char="•"/>
            </a:pPr>
            <a:r>
              <a:rPr lang="en-GB" altLang="en-US" sz="900" dirty="0"/>
              <a:t>Data from the HELIOS cohort, included patients who had started therapy from 2 periods: HELIOS period 1: </a:t>
            </a:r>
            <a:r>
              <a:rPr lang="fr-FR" altLang="en-US" sz="900" dirty="0"/>
              <a:t>Oct15-Jul16 and HELIOS </a:t>
            </a:r>
            <a:r>
              <a:rPr lang="fr-FR" altLang="en-US" sz="900" dirty="0" err="1"/>
              <a:t>period</a:t>
            </a:r>
            <a:r>
              <a:rPr lang="fr-FR" altLang="en-US" sz="900" dirty="0"/>
              <a:t> 2: Oct17-Jul18. Patients in </a:t>
            </a:r>
            <a:r>
              <a:rPr lang="fr-FR" altLang="en-US" sz="900" dirty="0" err="1"/>
              <a:t>period</a:t>
            </a:r>
            <a:r>
              <a:rPr lang="fr-FR" altLang="en-US" sz="900" dirty="0"/>
              <a:t> 1 </a:t>
            </a:r>
            <a:r>
              <a:rPr lang="en-US" altLang="en-US" sz="900" dirty="0">
                <a:solidFill>
                  <a:srgbClr val="000000"/>
                </a:solidFill>
              </a:rPr>
              <a:t>received either SOF/LDV±RBV, SOF+DCV±RBV, SOF±RBV, or SOF+SMV±RBV. Patients in period 2 received SOF/VEL±RBV.</a:t>
            </a:r>
            <a:endParaRPr lang="fr-FR" altLang="en-US" sz="900" dirty="0"/>
          </a:p>
          <a:p>
            <a:pPr marL="171450" indent="-171450">
              <a:spcBef>
                <a:spcPct val="0"/>
              </a:spcBef>
              <a:buFont typeface="Arial" panose="020B0604020202020204" pitchFamily="34" charset="0"/>
              <a:buChar char="•"/>
            </a:pPr>
            <a:r>
              <a:rPr lang="en-US" altLang="en-US" sz="900" dirty="0"/>
              <a:t>46 centers across France had participated to this cohort and more than 1000 patients were enrolled: 624 in the HELIOS period 1 and 406 in HELIOS period 2. </a:t>
            </a:r>
            <a:endParaRPr lang="fr-FR" altLang="en-US" sz="900" dirty="0"/>
          </a:p>
          <a:p>
            <a:pPr marL="171450" indent="-171450">
              <a:spcBef>
                <a:spcPct val="0"/>
              </a:spcBef>
              <a:buFont typeface="Arial" panose="020B0604020202020204" pitchFamily="34" charset="0"/>
              <a:buChar char="•"/>
            </a:pPr>
            <a:r>
              <a:rPr lang="en-US" altLang="en-US" sz="900" dirty="0"/>
              <a:t>Main change between HELIOS period 1 and HELIOS period 2:  Patients were younger, fewer HIV/HCV co-infection (19,8% to 5,7%) and pre-treated (39,9%  to 21,9%) patients, GT3 were </a:t>
            </a:r>
            <a:r>
              <a:rPr lang="fr-FR" altLang="en-US" sz="900" dirty="0"/>
              <a:t>more </a:t>
            </a:r>
            <a:r>
              <a:rPr lang="fr-FR" altLang="en-US" sz="900" dirty="0" err="1"/>
              <a:t>represented</a:t>
            </a:r>
            <a:r>
              <a:rPr lang="fr-FR" altLang="en-US" sz="900" dirty="0"/>
              <a:t> (5,8% to 24,1%), </a:t>
            </a:r>
            <a:r>
              <a:rPr lang="en-US" altLang="en-US" sz="900" dirty="0"/>
              <a:t>better fibrosis stages (F3/F4 : 49,1% </a:t>
            </a:r>
            <a:r>
              <a:rPr lang="en-US" altLang="en-US" sz="900" dirty="0">
                <a:sym typeface="Wingdings" pitchFamily="2" charset="2"/>
              </a:rPr>
              <a:t> 38,5%)</a:t>
            </a:r>
            <a:r>
              <a:rPr lang="en-US" altLang="en-US" sz="900" dirty="0"/>
              <a:t>, fewer extrahepatic manifestations (20,4% to 13,5), but more excessive alcohol consumption  (5,4% to 9,7%). </a:t>
            </a:r>
          </a:p>
          <a:p>
            <a:pPr marL="171450" indent="-171450">
              <a:spcBef>
                <a:spcPct val="0"/>
              </a:spcBef>
              <a:buFont typeface="Arial" panose="020B0604020202020204" pitchFamily="34" charset="0"/>
              <a:buChar char="•"/>
            </a:pPr>
            <a:r>
              <a:rPr lang="en-US" altLang="en-US" sz="900" dirty="0"/>
              <a:t>Patients treated in France has changed between 2015-2016 and 2017-2018 driven by treatment access recommendations</a:t>
            </a:r>
            <a:endParaRPr lang="fr-FR" altLang="en-US" sz="900" dirty="0"/>
          </a:p>
          <a:p>
            <a:pPr marL="171450" indent="-171450">
              <a:spcBef>
                <a:spcPct val="0"/>
              </a:spcBef>
              <a:buFont typeface="Arial" panose="020B0604020202020204" pitchFamily="34" charset="0"/>
              <a:buChar char="•"/>
            </a:pPr>
            <a:r>
              <a:rPr lang="en-US" altLang="en-US" sz="900" dirty="0"/>
              <a:t>High SVR rates were reported with all SOF-based treatments : 98,5 % in HELIOS period 1 and 98,6% HELIOS 2 (period 2: all patients treated by SOF/VEL). </a:t>
            </a:r>
          </a:p>
          <a:p>
            <a:pPr marL="171450" indent="-171450">
              <a:spcBef>
                <a:spcPct val="0"/>
              </a:spcBef>
              <a:buFont typeface="Arial" panose="020B0604020202020204" pitchFamily="34" charset="0"/>
              <a:buChar char="•"/>
            </a:pPr>
            <a:r>
              <a:rPr lang="en-US" sz="900" kern="1200" dirty="0">
                <a:solidFill>
                  <a:schemeClr val="tx1"/>
                </a:solidFill>
                <a:effectLst/>
              </a:rPr>
              <a:t>Data were presented only for patients with available GT</a:t>
            </a:r>
            <a:endParaRPr lang="en-US" altLang="en-US" sz="900" dirty="0"/>
          </a:p>
          <a:p>
            <a:pPr marL="171450" indent="-171450">
              <a:spcBef>
                <a:spcPct val="0"/>
              </a:spcBef>
              <a:buFont typeface="Arial" panose="020B0604020202020204" pitchFamily="34" charset="0"/>
              <a:buChar char="•"/>
            </a:pPr>
            <a:r>
              <a:rPr lang="fr-FR" altLang="en-US" sz="900" dirty="0" err="1"/>
              <a:t>Caracteristics</a:t>
            </a:r>
            <a:r>
              <a:rPr lang="fr-FR" altLang="en-US" sz="900" dirty="0"/>
              <a:t> of the </a:t>
            </a:r>
            <a:r>
              <a:rPr lang="fr-FR" altLang="en-US" sz="900" dirty="0" err="1"/>
              <a:t>failures</a:t>
            </a:r>
            <a:r>
              <a:rPr lang="fr-FR" altLang="en-US" sz="900" dirty="0"/>
              <a:t> (n=9):</a:t>
            </a:r>
          </a:p>
          <a:p>
            <a:pPr marL="628650" lvl="1" indent="-171450">
              <a:spcBef>
                <a:spcPct val="0"/>
              </a:spcBef>
              <a:buFont typeface="Arial" panose="020B0604020202020204" pitchFamily="34" charset="0"/>
              <a:buChar char="•"/>
            </a:pPr>
            <a:r>
              <a:rPr lang="fr-FR" altLang="en-US" sz="900" dirty="0"/>
              <a:t>SOF/VEL </a:t>
            </a:r>
            <a:r>
              <a:rPr lang="fr-FR" altLang="en-US" sz="900" dirty="0" err="1"/>
              <a:t>failures</a:t>
            </a:r>
            <a:r>
              <a:rPr lang="fr-FR" altLang="en-US" sz="900" dirty="0"/>
              <a:t>: 1 TN, 1 TE (stop for </a:t>
            </a:r>
            <a:r>
              <a:rPr lang="fr-FR" altLang="en-US" sz="900" dirty="0" err="1"/>
              <a:t>intolerence</a:t>
            </a:r>
            <a:r>
              <a:rPr lang="fr-FR" altLang="en-US" sz="900" dirty="0"/>
              <a:t> </a:t>
            </a:r>
            <a:r>
              <a:rPr lang="fr-FR" altLang="en-US" sz="900" dirty="0" err="1"/>
              <a:t>after</a:t>
            </a:r>
            <a:r>
              <a:rPr lang="fr-FR" altLang="en-US" sz="900" dirty="0"/>
              <a:t> 2 </a:t>
            </a:r>
            <a:r>
              <a:rPr lang="fr-FR" altLang="en-US" sz="900" dirty="0" err="1"/>
              <a:t>weeks</a:t>
            </a:r>
            <a:r>
              <a:rPr lang="fr-FR" altLang="en-US" sz="900" dirty="0"/>
              <a:t> of IFN/RBV/TVR) and 1 TE (IFN/RBV 38weeks </a:t>
            </a:r>
            <a:r>
              <a:rPr lang="fr-FR" altLang="en-US" sz="900" dirty="0" err="1"/>
              <a:t>then</a:t>
            </a:r>
            <a:r>
              <a:rPr lang="fr-FR" altLang="en-US" sz="900" dirty="0"/>
              <a:t> stop for </a:t>
            </a:r>
            <a:r>
              <a:rPr lang="fr-FR" altLang="en-US" sz="900" dirty="0" err="1"/>
              <a:t>intolerence</a:t>
            </a:r>
            <a:r>
              <a:rPr lang="fr-FR" altLang="en-US" sz="900" dirty="0"/>
              <a:t> </a:t>
            </a:r>
            <a:r>
              <a:rPr lang="fr-FR" altLang="en-US" sz="900" dirty="0" err="1"/>
              <a:t>after</a:t>
            </a:r>
            <a:r>
              <a:rPr lang="fr-FR" altLang="en-US" sz="900" dirty="0"/>
              <a:t> 2 </a:t>
            </a:r>
            <a:r>
              <a:rPr lang="fr-FR" altLang="en-US" sz="900" dirty="0" err="1"/>
              <a:t>weeks</a:t>
            </a:r>
            <a:r>
              <a:rPr lang="fr-FR" altLang="en-US" sz="900" dirty="0"/>
              <a:t> of SOF/DAC). All </a:t>
            </a:r>
            <a:r>
              <a:rPr lang="fr-FR" altLang="en-US" sz="900" dirty="0" err="1"/>
              <a:t>virological</a:t>
            </a:r>
            <a:r>
              <a:rPr lang="fr-FR" altLang="en-US" sz="900" dirty="0"/>
              <a:t> </a:t>
            </a:r>
            <a:r>
              <a:rPr lang="fr-FR" altLang="en-US" sz="900" dirty="0" err="1"/>
              <a:t>failures</a:t>
            </a:r>
            <a:r>
              <a:rPr lang="fr-FR" altLang="en-US" sz="900" dirty="0"/>
              <a:t>.</a:t>
            </a:r>
          </a:p>
          <a:p>
            <a:pPr marL="628650" lvl="1" indent="-171450">
              <a:spcBef>
                <a:spcPct val="0"/>
              </a:spcBef>
              <a:buFont typeface="Arial" panose="020B0604020202020204" pitchFamily="34" charset="0"/>
              <a:buChar char="•"/>
            </a:pPr>
            <a:r>
              <a:rPr lang="fr-FR" altLang="en-US" sz="900" dirty="0"/>
              <a:t>SOF/LDV </a:t>
            </a:r>
            <a:r>
              <a:rPr lang="fr-FR" altLang="en-US" sz="900" dirty="0" err="1"/>
              <a:t>failures</a:t>
            </a:r>
            <a:r>
              <a:rPr lang="fr-FR" altLang="en-US" sz="900" dirty="0"/>
              <a:t>: 2 TN, 3 TE (IFN/RBV) and 1 TE (IFN/RBV/BOC)</a:t>
            </a:r>
          </a:p>
          <a:p>
            <a:pPr marL="171450" indent="-171450">
              <a:spcBef>
                <a:spcPct val="0"/>
              </a:spcBef>
              <a:buFont typeface="Arial" panose="020B0604020202020204" pitchFamily="34" charset="0"/>
              <a:buChar char="•"/>
            </a:pPr>
            <a:r>
              <a:rPr lang="en-US" altLang="en-US" sz="900" dirty="0"/>
              <a:t>Univariate analysis showed that only adherence was associated with SVR12 in univariate analysis (p=0.0022)</a:t>
            </a:r>
            <a:endParaRPr lang="fr-FR" altLang="en-US" sz="900" dirty="0"/>
          </a:p>
          <a:p>
            <a:pPr marL="171450" indent="-171450">
              <a:spcBef>
                <a:spcPct val="0"/>
              </a:spcBef>
              <a:buFont typeface="Arial" panose="020B0604020202020204" pitchFamily="34" charset="0"/>
              <a:buChar char="•"/>
            </a:pPr>
            <a:r>
              <a:rPr lang="en-GB" altLang="en-US" sz="900" dirty="0"/>
              <a:t>The most common AE’s were asthenia (9,8%), headache (7,2%), nausea (2,4%), and </a:t>
            </a:r>
            <a:r>
              <a:rPr lang="en-GB" altLang="en-US" sz="900" dirty="0" err="1"/>
              <a:t>anemia</a:t>
            </a:r>
            <a:r>
              <a:rPr lang="en-GB" altLang="en-US" sz="900" dirty="0"/>
              <a:t> (1,9%)</a:t>
            </a:r>
            <a:endParaRPr lang="fr-FR" altLang="en-US" sz="900" dirty="0"/>
          </a:p>
          <a:p>
            <a:pPr marL="171450" indent="-171450">
              <a:spcBef>
                <a:spcPct val="0"/>
              </a:spcBef>
              <a:buFont typeface="Arial" panose="020B0604020202020204" pitchFamily="34" charset="0"/>
              <a:buChar char="•"/>
            </a:pPr>
            <a:r>
              <a:rPr lang="en-GB" altLang="en-US" sz="900" dirty="0"/>
              <a:t>Treatment-emergent adverse events that </a:t>
            </a:r>
            <a:r>
              <a:rPr lang="en-GB" altLang="en-US" sz="900" dirty="0" err="1"/>
              <a:t>occured</a:t>
            </a:r>
            <a:r>
              <a:rPr lang="en-GB" altLang="en-US" sz="900" dirty="0"/>
              <a:t> for at least 10 patients, n (%)</a:t>
            </a:r>
          </a:p>
          <a:p>
            <a:pPr>
              <a:spcBef>
                <a:spcPct val="0"/>
              </a:spcBef>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buFontTx/>
              <a:buChar char="•"/>
            </a:pPr>
            <a:endParaRPr lang="en-GB" altLang="en-US" sz="900" dirty="0"/>
          </a:p>
          <a:p>
            <a:pPr>
              <a:spcBef>
                <a:spcPct val="0"/>
              </a:spcBef>
            </a:pPr>
            <a:endParaRPr lang="en-GB" altLang="en-US" sz="900" dirty="0"/>
          </a:p>
          <a:p>
            <a:pPr>
              <a:spcBef>
                <a:spcPct val="0"/>
              </a:spcBef>
            </a:pPr>
            <a:endParaRPr lang="en-US" altLang="en-US" sz="900" dirty="0"/>
          </a:p>
          <a:p>
            <a:pPr>
              <a:spcBef>
                <a:spcPct val="0"/>
              </a:spcBef>
            </a:pPr>
            <a:endParaRPr lang="en-US" altLang="en-US" sz="900" dirty="0"/>
          </a:p>
          <a:p>
            <a:endParaRPr lang="en-US" sz="900" dirty="0"/>
          </a:p>
        </p:txBody>
      </p:sp>
      <p:sp>
        <p:nvSpPr>
          <p:cNvPr id="4" name="Slide Number Placeholder 3"/>
          <p:cNvSpPr>
            <a:spLocks noGrp="1"/>
          </p:cNvSpPr>
          <p:nvPr>
            <p:ph type="sldNum" sz="quarter" idx="10"/>
          </p:nvPr>
        </p:nvSpPr>
        <p:spPr/>
        <p:txBody>
          <a:bodyPr/>
          <a:lstStyle/>
          <a:p>
            <a:pPr defTabSz="912758">
              <a:defRPr/>
            </a:pPr>
            <a:fld id="{9F4FBC3A-A12C-40F9-BB8D-BC30C7901396}" type="slidenum">
              <a:rPr lang="en-US" smtClean="0">
                <a:solidFill>
                  <a:prstClr val="black"/>
                </a:solidFill>
                <a:latin typeface="Calibri"/>
              </a:rPr>
              <a:pPr defTabSz="912758">
                <a:defRPr/>
              </a:pPr>
              <a:t>49</a:t>
            </a:fld>
            <a:endParaRPr lang="en-US">
              <a:solidFill>
                <a:prstClr val="black"/>
              </a:solidFill>
              <a:latin typeface="Calibri"/>
            </a:endParaRPr>
          </a:p>
        </p:txBody>
      </p:sp>
    </p:spTree>
    <p:extLst>
      <p:ext uri="{BB962C8B-B14F-4D97-AF65-F5344CB8AC3E}">
        <p14:creationId xmlns:p14="http://schemas.microsoft.com/office/powerpoint/2010/main" val="2968159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marL="106335" indent="-106335">
              <a:spcBef>
                <a:spcPct val="0"/>
              </a:spcBef>
              <a:tabLst>
                <a:tab pos="207906" algn="l"/>
              </a:tabLst>
            </a:pPr>
            <a:r>
              <a:rPr lang="en-GB" altLang="en-US" sz="900" b="1" dirty="0"/>
              <a:t>TRANSITION:</a:t>
            </a:r>
          </a:p>
          <a:p>
            <a:pPr marL="171450" indent="-171450">
              <a:spcBef>
                <a:spcPct val="0"/>
              </a:spcBef>
              <a:buFont typeface="Arial" panose="020B0604020202020204" pitchFamily="34" charset="0"/>
              <a:buChar char="•"/>
              <a:tabLst>
                <a:tab pos="207906" algn="l"/>
              </a:tabLst>
            </a:pPr>
            <a:r>
              <a:rPr lang="en-GB" altLang="en-US" sz="900" dirty="0"/>
              <a:t>This </a:t>
            </a:r>
            <a:r>
              <a:rPr lang="en-GB" altLang="en-US" sz="900" baseline="0" dirty="0"/>
              <a:t>retrospective and prospective cohort that started in 2017 pertained to evaluate the treatment outcome in 358 patients infected with HCV genotype 3 with compensated or decompensated cirrhosis, followed in 33 Italian prescribing-</a:t>
            </a:r>
            <a:r>
              <a:rPr lang="en-GB" altLang="en-US" sz="900" baseline="0" dirty="0" err="1"/>
              <a:t>centers</a:t>
            </a:r>
            <a:r>
              <a:rPr lang="en-GB" altLang="en-US" sz="900" baseline="0" dirty="0"/>
              <a:t> treated with SOF/VEL with Ribavirin (50,6%) and without Ribavirin (49,4%).</a:t>
            </a:r>
          </a:p>
          <a:p>
            <a:pPr marL="0" indent="0">
              <a:spcBef>
                <a:spcPct val="0"/>
              </a:spcBef>
              <a:buFont typeface="Arial" panose="020B0604020202020204" pitchFamily="34" charset="0"/>
              <a:buNone/>
              <a:tabLst>
                <a:tab pos="207906" algn="l"/>
              </a:tabLst>
            </a:pPr>
            <a:endParaRPr lang="en-GB" altLang="en-US" sz="900" dirty="0"/>
          </a:p>
          <a:p>
            <a:pPr marL="106335" indent="-106335">
              <a:spcBef>
                <a:spcPct val="0"/>
              </a:spcBef>
              <a:tabLst>
                <a:tab pos="207906" algn="l"/>
              </a:tabLst>
            </a:pPr>
            <a:r>
              <a:rPr lang="en-GB" altLang="en-US" sz="900" b="1" dirty="0"/>
              <a:t>MAIN MESSAGE:</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207906" algn="l"/>
              </a:tabLst>
              <a:defRPr/>
            </a:pPr>
            <a:r>
              <a:rPr lang="en-US" sz="900" b="0" i="0" u="none" strike="noStrike" kern="1200" baseline="0" dirty="0">
                <a:solidFill>
                  <a:schemeClr val="tx1"/>
                </a:solidFill>
              </a:rPr>
              <a:t>Overall SOF/VEL is highly effective in GT 3 patients with compensated cirrhosis – and the use of ribavirin doesn’t improve the response rate.</a:t>
            </a:r>
            <a:endParaRPr lang="en-GB" altLang="en-US" sz="900" b="1" dirty="0"/>
          </a:p>
          <a:p>
            <a:pPr marL="171450" indent="-171450">
              <a:buFont typeface="Arial" panose="020B0604020202020204" pitchFamily="34" charset="0"/>
              <a:buChar char="•"/>
            </a:pPr>
            <a:r>
              <a:rPr lang="en-US" sz="900" b="0" i="0" u="none" strike="noStrike" kern="1200" baseline="0" dirty="0">
                <a:solidFill>
                  <a:schemeClr val="tx1"/>
                </a:solidFill>
              </a:rPr>
              <a:t>270 patients could be evaluated for SVR12, and the overall SVR12 per protocol was 94,1% (254/270). By ITT analysis, the overall SVR12 was 88, 4%: 8 pts discontinued for non liver-related causes</a:t>
            </a:r>
          </a:p>
          <a:p>
            <a:pPr marL="171450" indent="-171450">
              <a:buFont typeface="Arial" panose="020B0604020202020204" pitchFamily="34" charset="0"/>
              <a:buChar char="•"/>
            </a:pPr>
            <a:r>
              <a:rPr lang="en-US" sz="900" b="0" i="0" u="none" strike="noStrike" kern="1200" baseline="0" dirty="0">
                <a:solidFill>
                  <a:schemeClr val="tx1"/>
                </a:solidFill>
              </a:rPr>
              <a:t>In CPT 5 patients and in patients with albumin &gt;3,5 and PLT &gt;100.000 SVR was 95,6% (152/159) and 94,7% (144/152) respectively and no differences were observed with the addition of Ribavirin </a:t>
            </a:r>
          </a:p>
          <a:p>
            <a:pPr marL="171450" indent="-171450">
              <a:buFont typeface="Arial" panose="020B0604020202020204" pitchFamily="34" charset="0"/>
              <a:buChar char="•"/>
            </a:pPr>
            <a:r>
              <a:rPr lang="en-US" sz="900" b="0" i="0" u="none" strike="noStrike" kern="1200" baseline="0" dirty="0">
                <a:solidFill>
                  <a:schemeClr val="tx1"/>
                </a:solidFill>
              </a:rPr>
              <a:t>Among CPT&gt;5 patients SVR 12 was 95% (38/40 pts) for SOF/VEL+RBV group and 85,7% in SOF/VEL group (30/35 pts)</a:t>
            </a:r>
          </a:p>
          <a:p>
            <a:pPr marL="171450" indent="-171450">
              <a:buFont typeface="Arial" panose="020B0604020202020204" pitchFamily="34" charset="0"/>
              <a:buChar char="•"/>
            </a:pPr>
            <a:r>
              <a:rPr lang="en-US" sz="900" b="0" i="0" u="none" strike="noStrike" kern="1200" baseline="0" dirty="0">
                <a:solidFill>
                  <a:schemeClr val="tx1"/>
                </a:solidFill>
              </a:rPr>
              <a:t>In patients with decompensated cirrhosis (10,8% of the total number of patients, all were CPT B), SVR12 was achieved by 14/15 patients (93%) treated with Ribavirin and by 9/10 patients treated without Ribavirin (90%)</a:t>
            </a:r>
          </a:p>
          <a:p>
            <a:pPr marL="171450" indent="-171450">
              <a:buFont typeface="Arial" panose="020B0604020202020204" pitchFamily="34" charset="0"/>
              <a:buChar char="•"/>
            </a:pPr>
            <a:r>
              <a:rPr lang="en-US" sz="900" b="0" i="0" u="none" strike="noStrike" kern="1200" baseline="0" dirty="0">
                <a:solidFill>
                  <a:schemeClr val="tx1"/>
                </a:solidFill>
              </a:rPr>
              <a:t>The efficacy of SOF/VEL appears to be reduced in the 20 patients with both albumin &lt; 3, 5 and PLT &lt; 100.000. In these patients the use of ribavirin appears to improve the response rate but the size of the study population is too small to draw conclusions. SOF/VEL+RBV (8/8 – 100%) and SOF/VEL (10/12 – 83,3%).</a:t>
            </a:r>
          </a:p>
          <a:p>
            <a:pPr marL="106335" indent="-106335">
              <a:spcBef>
                <a:spcPct val="0"/>
              </a:spcBef>
              <a:tabLst>
                <a:tab pos="207906" algn="l"/>
              </a:tabLst>
            </a:pPr>
            <a:endParaRPr lang="en-GB" altLang="en-US" sz="900" dirty="0"/>
          </a:p>
          <a:p>
            <a:pPr marL="106335" indent="-106335">
              <a:spcBef>
                <a:spcPct val="0"/>
              </a:spcBef>
              <a:tabLst>
                <a:tab pos="207906" algn="l"/>
              </a:tabLst>
            </a:pPr>
            <a:r>
              <a:rPr lang="en-GB" altLang="en-US" sz="900" b="1" dirty="0"/>
              <a:t>BACKGROUND:</a:t>
            </a:r>
          </a:p>
          <a:p>
            <a:pPr marL="171450" indent="-171450">
              <a:buFont typeface="Arial" panose="020B0604020202020204" pitchFamily="34" charset="0"/>
              <a:buChar char="•"/>
            </a:pPr>
            <a:r>
              <a:rPr lang="en-US" sz="900" b="0" i="0" u="none" strike="noStrike" kern="1200" baseline="0" dirty="0">
                <a:solidFill>
                  <a:schemeClr val="tx1"/>
                </a:solidFill>
              </a:rPr>
              <a:t>Recent (2018) EASL recommendations define SOF/VEL combination as suboptimal in Genotype 3 patients with compensated (CPT A) cirrhosis and the addition of a third drug to this regimen is mentioned as necessary.</a:t>
            </a:r>
          </a:p>
          <a:p>
            <a:pPr marL="171450" indent="-171450">
              <a:buFont typeface="Arial" panose="020B0604020202020204" pitchFamily="34" charset="0"/>
              <a:buChar char="•"/>
            </a:pPr>
            <a:r>
              <a:rPr lang="pt-PT" altLang="en-US" sz="900" b="0" i="0" u="none" strike="noStrike" kern="1200" baseline="0" dirty="0">
                <a:solidFill>
                  <a:schemeClr val="tx1"/>
                </a:solidFill>
              </a:rPr>
              <a:t>These results are aligned with the ones in the italian multicenter cohort presented by Alessandra Mangia in AASLD 2018, evaluating 192 GT3 patients treated with SOF/VEL (of which 26 patients with RBV) with an overall SVR 12 of 97% (97% 161/166 pts with SOF/VEL and 100% 26/26 pts with SOF/VEL+RBV)</a:t>
            </a:r>
          </a:p>
          <a:p>
            <a:pPr marL="171450" indent="-171450">
              <a:buFont typeface="Arial" panose="020B0604020202020204" pitchFamily="34" charset="0"/>
              <a:buChar char="•"/>
            </a:pPr>
            <a:r>
              <a:rPr lang="pt-PT" altLang="en-US" sz="900" b="0" i="0" u="none" strike="noStrike" kern="1200" baseline="0" dirty="0">
                <a:solidFill>
                  <a:schemeClr val="tx1"/>
                </a:solidFill>
              </a:rPr>
              <a:t>In terms of Child-Pugh Score: Compensated cirrhosis is classified as CPT A (5-6 points), and Decompensated cirrhosis can be either classified as CPT B (7-9 points) or CPT C (10-15 points).</a:t>
            </a: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3201944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rmAutofit fontScale="85000" lnSpcReduction="20000"/>
          </a:bodyPr>
          <a:lstStyle/>
          <a:p>
            <a:pPr>
              <a:spcAft>
                <a:spcPts val="0"/>
              </a:spcAft>
            </a:pPr>
            <a:r>
              <a:rPr lang="en-US" altLang="ja-JP" sz="1200" b="1" kern="1200" dirty="0">
                <a:effectLst/>
                <a:cs typeface="ＭＳ Ｐゴシック"/>
              </a:rPr>
              <a:t>TRANSITION:   </a:t>
            </a:r>
            <a:endParaRPr lang="ja-JP" altLang="ja-JP" sz="1200" kern="1200" dirty="0">
              <a:effectLst/>
              <a:cs typeface="ＭＳ Ｐゴシック"/>
            </a:endParaRPr>
          </a:p>
          <a:p>
            <a:pPr marL="342900" lvl="0" indent="-342900">
              <a:spcAft>
                <a:spcPts val="0"/>
              </a:spcAft>
              <a:buFont typeface="Wingdings"/>
              <a:buChar char=""/>
              <a:tabLst>
                <a:tab pos="457200" algn="l"/>
              </a:tabLst>
            </a:pPr>
            <a:r>
              <a:rPr lang="en-US" altLang="ja-JP" sz="1200" kern="1200" dirty="0">
                <a:effectLst/>
                <a:cs typeface="ＭＳ Ｐゴシック"/>
              </a:rPr>
              <a:t>This study examined SVR12 rates of different DAA treatments from a mandatory national HCV treatment registry in England.</a:t>
            </a:r>
          </a:p>
          <a:p>
            <a:pPr marL="342900" lvl="0" indent="-342900">
              <a:spcAft>
                <a:spcPts val="0"/>
              </a:spcAft>
              <a:buFont typeface="Wingdings"/>
              <a:buChar char=""/>
              <a:tabLst>
                <a:tab pos="457200" algn="l"/>
              </a:tabLst>
            </a:pPr>
            <a:endParaRPr lang="ja-JP" altLang="ja-JP" sz="1200" kern="1200" dirty="0">
              <a:effectLst/>
              <a:cs typeface="ＭＳ Ｐゴシック"/>
            </a:endParaRPr>
          </a:p>
          <a:p>
            <a:pPr>
              <a:spcAft>
                <a:spcPts val="0"/>
              </a:spcAft>
            </a:pPr>
            <a:r>
              <a:rPr lang="en-US" altLang="ja-JP" sz="1200" b="1" kern="1200" dirty="0">
                <a:effectLst/>
                <a:cs typeface="ＭＳ Ｐゴシック"/>
              </a:rPr>
              <a:t>MAIN MESSAGE: </a:t>
            </a:r>
            <a:endParaRPr lang="ja-JP" altLang="ja-JP" sz="1200" kern="1200" dirty="0">
              <a:effectLst/>
              <a:cs typeface="ＭＳ Ｐゴシック"/>
            </a:endParaRPr>
          </a:p>
          <a:p>
            <a:pPr marL="342900" lvl="0" indent="-342900">
              <a:spcAft>
                <a:spcPts val="0"/>
              </a:spcAft>
              <a:buFont typeface="Wingdings"/>
              <a:buChar char=""/>
              <a:tabLst>
                <a:tab pos="457200" algn="l"/>
              </a:tabLst>
            </a:pPr>
            <a:r>
              <a:rPr lang="en-US" altLang="ja-JP" sz="1200" kern="1200" dirty="0">
                <a:effectLst/>
                <a:cs typeface="ＭＳ Ｐゴシック"/>
              </a:rPr>
              <a:t>The Registry entries are recorded manually by the nursin</a:t>
            </a:r>
            <a:r>
              <a:rPr lang="en-US" altLang="ja-JP" sz="1200" kern="1200" baseline="0" dirty="0">
                <a:effectLst/>
                <a:cs typeface="ＭＳ Ｐゴシック"/>
              </a:rPr>
              <a:t>g team, resulting in many data entry errors. As a result, 4,680 records had to be excluded as regimens were recorded in the Registry that were never funded (e.g. DCV + LDV/SOF)</a:t>
            </a:r>
          </a:p>
          <a:p>
            <a:pPr marL="342900" lvl="0" indent="-342900">
              <a:spcAft>
                <a:spcPts val="0"/>
              </a:spcAft>
              <a:buFont typeface="Wingdings"/>
              <a:buChar char=""/>
              <a:tabLst>
                <a:tab pos="457200" algn="l"/>
              </a:tabLst>
            </a:pPr>
            <a:r>
              <a:rPr lang="en-US" altLang="ja-JP" sz="1200" kern="1200" dirty="0">
                <a:effectLst/>
                <a:cs typeface="ＭＳ Ｐゴシック"/>
              </a:rPr>
              <a:t>This</a:t>
            </a:r>
            <a:r>
              <a:rPr lang="en-US" altLang="ja-JP" sz="1200" kern="1200" baseline="0" dirty="0">
                <a:effectLst/>
                <a:cs typeface="ＭＳ Ｐゴシック"/>
              </a:rPr>
              <a:t> analysis assessed </a:t>
            </a:r>
            <a:r>
              <a:rPr lang="en-US" altLang="ja-JP" sz="1200" kern="1200" dirty="0">
                <a:effectLst/>
                <a:cs typeface="ＭＳ Ｐゴシック"/>
              </a:rPr>
              <a:t>14,603 </a:t>
            </a:r>
            <a:r>
              <a:rPr lang="en-US" altLang="ja-JP" sz="1200" kern="1200" baseline="0" dirty="0">
                <a:effectLst/>
                <a:cs typeface="ＭＳ Ｐゴシック"/>
              </a:rPr>
              <a:t>patients receiving an approved regimen who attended for SVR12. </a:t>
            </a:r>
            <a:r>
              <a:rPr lang="en-US" altLang="ja-JP" sz="1200" kern="1200" dirty="0">
                <a:effectLst/>
                <a:cs typeface="ＭＳ Ｐゴシック"/>
              </a:rPr>
              <a:t>Overall SVR was 95.6% (13,959/14,603).</a:t>
            </a:r>
            <a:endParaRPr lang="en-US" altLang="ja-JP" sz="1200" kern="1200" baseline="0" dirty="0">
              <a:effectLst/>
              <a:cs typeface="ＭＳ Ｐゴシック"/>
            </a:endParaRPr>
          </a:p>
          <a:p>
            <a:pPr marL="342900" lvl="0" indent="-342900">
              <a:spcAft>
                <a:spcPts val="0"/>
              </a:spcAft>
              <a:buFont typeface="Wingdings"/>
              <a:buChar char=""/>
              <a:tabLst>
                <a:tab pos="457200" algn="l"/>
              </a:tabLst>
            </a:pPr>
            <a:r>
              <a:rPr lang="en-US" altLang="ja-JP" sz="1200" kern="1200" dirty="0">
                <a:effectLst/>
                <a:cs typeface="ＭＳ Ｐゴシック"/>
              </a:rPr>
              <a:t>From April</a:t>
            </a:r>
            <a:r>
              <a:rPr lang="en-US" altLang="ja-JP" sz="1200" kern="1200" baseline="0" dirty="0">
                <a:effectLst/>
                <a:cs typeface="ＭＳ Ｐゴシック"/>
              </a:rPr>
              <a:t> 2017 – September 2017 </a:t>
            </a:r>
            <a:r>
              <a:rPr lang="en-US" altLang="ja-JP" sz="1200" kern="1200" dirty="0">
                <a:effectLst/>
                <a:cs typeface="ＭＳ Ｐゴシック"/>
              </a:rPr>
              <a:t>non-cirrhotic</a:t>
            </a:r>
            <a:r>
              <a:rPr lang="en-US" altLang="ja-JP" sz="1200" kern="1200" baseline="0" dirty="0">
                <a:effectLst/>
                <a:cs typeface="ＭＳ Ｐゴシック"/>
              </a:rPr>
              <a:t> GT3 patients were treated with </a:t>
            </a:r>
            <a:r>
              <a:rPr lang="en-US" altLang="ja-JP" sz="1200" kern="1200" dirty="0">
                <a:effectLst/>
                <a:cs typeface="ＭＳ Ｐゴシック"/>
              </a:rPr>
              <a:t>SOF/VEL. From October 2017 – March 2018 GT3 NC patients received GLE/PIB. Both regimens achieved</a:t>
            </a:r>
            <a:r>
              <a:rPr lang="en-US" altLang="ja-JP" sz="1200" kern="1200" baseline="0" dirty="0">
                <a:effectLst/>
                <a:cs typeface="ＭＳ Ｐゴシック"/>
              </a:rPr>
              <a:t> high SVR rates across the NC fibrosis categories</a:t>
            </a:r>
            <a:endParaRPr lang="en-US" altLang="ja-JP" sz="1200" kern="1200" dirty="0">
              <a:effectLst/>
              <a:cs typeface="ＭＳ Ｐゴシック"/>
            </a:endParaRPr>
          </a:p>
          <a:p>
            <a:pPr marL="342900" lvl="0" indent="-342900">
              <a:spcAft>
                <a:spcPts val="0"/>
              </a:spcAft>
              <a:buFont typeface="Wingdings"/>
              <a:buChar char=""/>
              <a:tabLst>
                <a:tab pos="457200" algn="l"/>
              </a:tabLst>
            </a:pPr>
            <a:r>
              <a:rPr lang="en-US" altLang="ja-JP" sz="1200" dirty="0">
                <a:effectLst/>
                <a:cs typeface="ＭＳ Ｐゴシック"/>
              </a:rPr>
              <a:t>The cohorts treated with each regimen differ, but demographics</a:t>
            </a:r>
            <a:r>
              <a:rPr lang="en-US" altLang="ja-JP" sz="1200" baseline="0" dirty="0">
                <a:effectLst/>
                <a:cs typeface="ＭＳ Ｐゴシック"/>
              </a:rPr>
              <a:t> were not presented</a:t>
            </a:r>
          </a:p>
          <a:p>
            <a:pPr marL="797784" lvl="1" indent="-342900">
              <a:spcAft>
                <a:spcPts val="0"/>
              </a:spcAft>
              <a:buFont typeface="Wingdings"/>
              <a:buChar char=""/>
              <a:tabLst>
                <a:tab pos="457200" algn="l"/>
              </a:tabLst>
            </a:pPr>
            <a:r>
              <a:rPr lang="en-US" altLang="ja-JP" sz="1200" baseline="0" dirty="0">
                <a:effectLst/>
                <a:cs typeface="ＭＳ Ｐゴシック"/>
              </a:rPr>
              <a:t>SOF+DCV was used exclusively in compensated </a:t>
            </a:r>
            <a:r>
              <a:rPr lang="en-US" altLang="ja-JP" sz="1200" baseline="0" dirty="0" err="1">
                <a:effectLst/>
                <a:cs typeface="ＭＳ Ｐゴシック"/>
              </a:rPr>
              <a:t>cirrhotics</a:t>
            </a:r>
            <a:r>
              <a:rPr lang="en-US" altLang="ja-JP" sz="1200" baseline="0" dirty="0">
                <a:effectLst/>
                <a:cs typeface="ＭＳ Ｐゴシック"/>
              </a:rPr>
              <a:t> </a:t>
            </a:r>
            <a:r>
              <a:rPr lang="nl-NL" altLang="ja-JP" sz="1200" kern="1200" baseline="0" dirty="0">
                <a:effectLst/>
                <a:cs typeface="ＭＳ Ｐゴシック"/>
              </a:rPr>
              <a:t>with significant co-morbidities such as thrombocytopaenia or extra-hepatic manifestations (it was also used in decompensated patients – not shown here)</a:t>
            </a:r>
          </a:p>
          <a:p>
            <a:pPr marL="797784" lvl="1" indent="-342900">
              <a:spcAft>
                <a:spcPts val="0"/>
              </a:spcAft>
              <a:buFont typeface="Wingdings"/>
              <a:buChar char=""/>
              <a:tabLst>
                <a:tab pos="457200" algn="l"/>
              </a:tabLst>
            </a:pPr>
            <a:r>
              <a:rPr lang="nl-NL" altLang="ja-JP" sz="1200" kern="1200" baseline="0" dirty="0">
                <a:effectLst/>
                <a:cs typeface="ＭＳ Ｐゴシック"/>
              </a:rPr>
              <a:t>SOF/VEL was the first all-oral that was widely available for GT3 compensated cirrhotics, resulting in treatment of warehoused patients, including PR-experienced</a:t>
            </a:r>
          </a:p>
          <a:p>
            <a:pPr marL="797784" lvl="1" indent="-342900">
              <a:spcAft>
                <a:spcPts val="0"/>
              </a:spcAft>
              <a:buFont typeface="Wingdings"/>
              <a:buChar char=""/>
              <a:tabLst>
                <a:tab pos="457200" algn="l"/>
              </a:tabLst>
            </a:pPr>
            <a:r>
              <a:rPr lang="nl-NL" altLang="ja-JP" sz="1200" kern="1200" baseline="0" dirty="0">
                <a:effectLst/>
                <a:cs typeface="ＭＳ Ｐゴシック"/>
              </a:rPr>
              <a:t>GLE/PIB became available 6 months after SOF/VEL. This analysis is the 12 week cohort and therefore predominantly TN patients (most TE patients received 16 weeks)</a:t>
            </a:r>
            <a:endParaRPr lang="en-US" altLang="ja-JP" sz="1200" baseline="0" dirty="0">
              <a:effectLst/>
              <a:cs typeface="ＭＳ Ｐゴシック"/>
            </a:endParaRPr>
          </a:p>
          <a:p>
            <a:pPr marL="342900" lvl="0" indent="-342900">
              <a:spcAft>
                <a:spcPts val="0"/>
              </a:spcAft>
              <a:buFont typeface="Wingdings"/>
              <a:buChar char=""/>
              <a:tabLst>
                <a:tab pos="457200" algn="l"/>
              </a:tabLst>
            </a:pPr>
            <a:r>
              <a:rPr lang="en-US" altLang="ja-JP" sz="1200" dirty="0">
                <a:effectLst/>
                <a:cs typeface="ＭＳ Ｐゴシック"/>
              </a:rPr>
              <a:t>The SVR12 rate for GT3 with compensated cirrhosis treated with 12 weeks of SOF/VEL and Ribavirin (98%) was significantly higher than SOF/VEL (92%). An</a:t>
            </a:r>
            <a:r>
              <a:rPr lang="en-US" altLang="ja-JP" sz="1200" baseline="0" dirty="0">
                <a:effectLst/>
                <a:cs typeface="ＭＳ Ｐゴシック"/>
              </a:rPr>
              <a:t> assessment of the patients demographics was not presented.</a:t>
            </a:r>
            <a:endParaRPr lang="en-US" altLang="ja-JP" sz="1200" dirty="0">
              <a:effectLst/>
              <a:cs typeface="ＭＳ Ｐゴシック"/>
            </a:endParaRPr>
          </a:p>
          <a:p>
            <a:pPr marL="342900" lvl="0" indent="-342900">
              <a:spcAft>
                <a:spcPts val="0"/>
              </a:spcAft>
              <a:buFont typeface="Wingdings"/>
              <a:buChar char=""/>
              <a:tabLst>
                <a:tab pos="457200" algn="l"/>
              </a:tabLst>
            </a:pPr>
            <a:r>
              <a:rPr lang="en-US" altLang="ja-JP" sz="1200" dirty="0">
                <a:effectLst/>
                <a:cs typeface="ＭＳ Ｐゴシック"/>
              </a:rPr>
              <a:t>SVR12 for GLE/PIB was 96% and for SOF+DCV + RBV was 92%.</a:t>
            </a:r>
          </a:p>
          <a:p>
            <a:pPr lvl="0">
              <a:spcAft>
                <a:spcPts val="0"/>
              </a:spcAft>
              <a:tabLst>
                <a:tab pos="457200" algn="l"/>
              </a:tabLst>
            </a:pPr>
            <a:endParaRPr lang="ja-JP" altLang="ja-JP" sz="1200" kern="1200" dirty="0">
              <a:effectLst/>
              <a:cs typeface="ＭＳ Ｐゴシック"/>
            </a:endParaRPr>
          </a:p>
          <a:p>
            <a:pPr>
              <a:spcAft>
                <a:spcPts val="0"/>
              </a:spcAft>
            </a:pPr>
            <a:r>
              <a:rPr lang="en-US" altLang="ja-JP" sz="1200" b="1" kern="1200" dirty="0">
                <a:effectLst/>
                <a:cs typeface="ＭＳ Ｐゴシック"/>
              </a:rPr>
              <a:t>BACKGROUND:</a:t>
            </a:r>
            <a:endParaRPr lang="ja-JP" altLang="ja-JP" sz="1200" kern="1200" dirty="0">
              <a:effectLst/>
              <a:cs typeface="ＭＳ Ｐゴシック"/>
            </a:endParaRPr>
          </a:p>
          <a:p>
            <a:pPr marL="342900" lvl="0" indent="-342900">
              <a:spcAft>
                <a:spcPts val="0"/>
              </a:spcAft>
              <a:buFont typeface="Wingdings"/>
              <a:buChar char=""/>
              <a:tabLst>
                <a:tab pos="457200" algn="l"/>
              </a:tabLst>
            </a:pPr>
            <a:r>
              <a:rPr lang="en-US" altLang="ja-JP" sz="1200" kern="1200" dirty="0">
                <a:effectLst/>
                <a:cs typeface="ＭＳ Ｐゴシック"/>
              </a:rPr>
              <a:t>In England, DAAs are available, but drug choice is mandated centrally, based on national contracts</a:t>
            </a:r>
            <a:r>
              <a:rPr lang="en-US" altLang="ja-JP" sz="1200" kern="1200" baseline="0" dirty="0">
                <a:effectLst/>
                <a:cs typeface="ＭＳ Ｐゴシック"/>
              </a:rPr>
              <a:t> that are re-tendered every 6 months to drive down prices</a:t>
            </a:r>
          </a:p>
          <a:p>
            <a:pPr marL="797784" lvl="1" indent="-342900">
              <a:spcAft>
                <a:spcPts val="0"/>
              </a:spcAft>
              <a:buFont typeface="Wingdings"/>
              <a:buChar char=""/>
              <a:tabLst>
                <a:tab pos="457200" algn="l"/>
              </a:tabLst>
            </a:pPr>
            <a:r>
              <a:rPr lang="nl-NL" altLang="ja-JP" sz="1200" kern="1200" dirty="0">
                <a:effectLst/>
                <a:cs typeface="ＭＳ Ｐゴシック"/>
              </a:rPr>
              <a:t>September</a:t>
            </a:r>
            <a:r>
              <a:rPr lang="nl-NL" altLang="ja-JP" sz="1200" kern="1200" baseline="0" dirty="0">
                <a:effectLst/>
                <a:cs typeface="ＭＳ Ｐゴシック"/>
              </a:rPr>
              <a:t> 2014 – March 2017: due to the high price, SOF+DCV was ONLY available for decompensated cirrhotics, and compensated cirrhotic patients with significant co-morbidities such as thrombocytopaenia or extra-hepatic manifestations.</a:t>
            </a:r>
          </a:p>
          <a:p>
            <a:pPr marL="797784" lvl="1" indent="-342900">
              <a:spcAft>
                <a:spcPts val="0"/>
              </a:spcAft>
              <a:buFont typeface="Wingdings"/>
              <a:buChar char=""/>
              <a:tabLst>
                <a:tab pos="457200" algn="l"/>
              </a:tabLst>
            </a:pPr>
            <a:r>
              <a:rPr lang="nl-NL" altLang="ja-JP" sz="1200" kern="1200" baseline="0" dirty="0">
                <a:effectLst/>
                <a:cs typeface="ＭＳ Ｐゴシック"/>
              </a:rPr>
              <a:t>April 2017 SOF/VEL was commissioned, and was the first line regimen until September 2017. SOF/VEL was the first all oral regimen available for compensated cirrhotics without significant co-morbidities, and for non-cirrhotic patients</a:t>
            </a:r>
          </a:p>
          <a:p>
            <a:pPr marL="797784" lvl="1" indent="-342900">
              <a:spcAft>
                <a:spcPts val="0"/>
              </a:spcAft>
              <a:buFont typeface="Wingdings"/>
              <a:buChar char=""/>
              <a:tabLst>
                <a:tab pos="457200" algn="l"/>
              </a:tabLst>
            </a:pPr>
            <a:r>
              <a:rPr lang="nl-NL" altLang="ja-JP" sz="1200" kern="1200" baseline="0" dirty="0">
                <a:effectLst/>
                <a:cs typeface="ＭＳ Ｐゴシック"/>
              </a:rPr>
              <a:t>September 2017 GLE/PIB was commissioned, and was the first line regimen for all compensated GT3 patients until March 2018. </a:t>
            </a:r>
          </a:p>
          <a:p>
            <a:pPr marL="797784" lvl="1" indent="-342900">
              <a:spcAft>
                <a:spcPts val="0"/>
              </a:spcAft>
              <a:buFont typeface="Wingdings"/>
              <a:buChar char=""/>
              <a:tabLst>
                <a:tab pos="457200" algn="l"/>
              </a:tabLst>
            </a:pPr>
            <a:r>
              <a:rPr lang="nl-NL" altLang="ja-JP" sz="1200" kern="1200" baseline="0" dirty="0">
                <a:effectLst/>
                <a:cs typeface="ＭＳ Ｐゴシック"/>
              </a:rPr>
              <a:t>April 2018 onwards, SOF/VEL first line (data from this time period not included in the analysis)</a:t>
            </a:r>
            <a:endParaRPr lang="ja-JP" altLang="ja-JP" sz="1200" kern="1200" dirty="0">
              <a:effectLst/>
              <a:cs typeface="ＭＳ Ｐゴシック"/>
            </a:endParaRP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3061694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defTabSz="909630" fontAlgn="auto">
              <a:spcBef>
                <a:spcPts val="0"/>
              </a:spcBef>
              <a:spcAft>
                <a:spcPts val="0"/>
              </a:spcAft>
              <a:defRPr/>
            </a:pPr>
            <a:r>
              <a:rPr lang="en-US" sz="900" b="1" dirty="0"/>
              <a:t>TRANSITION:</a:t>
            </a:r>
            <a:endParaRPr lang="es-ES" sz="900" dirty="0"/>
          </a:p>
          <a:p>
            <a:pPr marL="171450" indent="-171450" defTabSz="909630" fontAlgn="auto">
              <a:spcBef>
                <a:spcPts val="0"/>
              </a:spcBef>
              <a:spcAft>
                <a:spcPts val="0"/>
              </a:spcAft>
              <a:buFont typeface="Arial" panose="020B0604020202020204" pitchFamily="34" charset="0"/>
              <a:buChar char="•"/>
              <a:defRPr/>
            </a:pPr>
            <a:r>
              <a:rPr lang="en-US" sz="900" dirty="0"/>
              <a:t>This slide presents the preliminary results of a prospective study from a Spanish Gilead Fellowship program in which is evaluated the lipid profile pre- and post- DAA regimens with and without PIs.</a:t>
            </a:r>
            <a:r>
              <a:rPr lang="en-US" sz="900" strike="sngStrike" dirty="0"/>
              <a:t> </a:t>
            </a:r>
          </a:p>
          <a:p>
            <a:pPr defTabSz="909630" fontAlgn="auto">
              <a:spcBef>
                <a:spcPts val="0"/>
              </a:spcBef>
              <a:spcAft>
                <a:spcPts val="0"/>
              </a:spcAft>
              <a:defRPr/>
            </a:pPr>
            <a:endParaRPr lang="es-ES" sz="900" dirty="0"/>
          </a:p>
          <a:p>
            <a:pPr defTabSz="909630" fontAlgn="auto">
              <a:spcBef>
                <a:spcPts val="0"/>
              </a:spcBef>
              <a:spcAft>
                <a:spcPts val="0"/>
              </a:spcAft>
              <a:defRPr/>
            </a:pPr>
            <a:r>
              <a:rPr lang="en-US" sz="900" b="1" dirty="0"/>
              <a:t>MAIN MESSAGE:</a:t>
            </a:r>
            <a:endParaRPr lang="es-ES" sz="900" dirty="0"/>
          </a:p>
          <a:p>
            <a:pPr marL="171450" indent="-171450" defTabSz="909630" fontAlgn="auto">
              <a:spcBef>
                <a:spcPts val="0"/>
              </a:spcBef>
              <a:spcAft>
                <a:spcPts val="0"/>
              </a:spcAft>
              <a:buFont typeface="Arial" panose="020B0604020202020204" pitchFamily="34" charset="0"/>
              <a:buChar char="•"/>
              <a:defRPr/>
            </a:pPr>
            <a:r>
              <a:rPr lang="en-US" sz="900" dirty="0"/>
              <a:t>The elimination of HCV with DAAs raises LDL cholesterol (</a:t>
            </a:r>
            <a:r>
              <a:rPr lang="en-US" sz="900" dirty="0" err="1"/>
              <a:t>LDLc</a:t>
            </a:r>
            <a:r>
              <a:rPr lang="en-US" sz="900" dirty="0"/>
              <a:t>) and Apolipoprotein B (</a:t>
            </a:r>
            <a:r>
              <a:rPr lang="en-US" sz="900" dirty="0" err="1"/>
              <a:t>ApoB</a:t>
            </a:r>
            <a:r>
              <a:rPr lang="en-US" sz="900" dirty="0"/>
              <a:t>), irrespective what regimen they were assigned. </a:t>
            </a:r>
          </a:p>
          <a:p>
            <a:pPr marL="171450" indent="-171450" defTabSz="909630" fontAlgn="auto">
              <a:spcBef>
                <a:spcPts val="0"/>
              </a:spcBef>
              <a:spcAft>
                <a:spcPts val="0"/>
              </a:spcAft>
              <a:buFont typeface="Arial" panose="020B0604020202020204" pitchFamily="34" charset="0"/>
              <a:buChar char="•"/>
              <a:defRPr/>
            </a:pPr>
            <a:r>
              <a:rPr lang="en-US" sz="900" dirty="0"/>
              <a:t>Non-PI regimens had an increase in </a:t>
            </a:r>
            <a:r>
              <a:rPr lang="en-US" sz="900" dirty="0" err="1"/>
              <a:t>HDLc</a:t>
            </a:r>
            <a:r>
              <a:rPr lang="en-US" sz="900" dirty="0"/>
              <a:t> concentration (61 vs 50 mg/dl, p=0.001) at the end of the treatment and did not reduce their Apolipoprotein A1 (ApoA1) concentration (160 vs 140 mg/dl, p=0.001). </a:t>
            </a:r>
          </a:p>
          <a:p>
            <a:pPr marL="171450" indent="-171450" defTabSz="909630" fontAlgn="auto">
              <a:spcBef>
                <a:spcPts val="0"/>
              </a:spcBef>
              <a:spcAft>
                <a:spcPts val="0"/>
              </a:spcAft>
              <a:buFont typeface="Arial" panose="020B0604020202020204" pitchFamily="34" charset="0"/>
              <a:buChar char="•"/>
              <a:defRPr/>
            </a:pPr>
            <a:r>
              <a:rPr lang="en-US" sz="900" dirty="0"/>
              <a:t>This favorable effect on HDL concentration led to a decrease total cholesterol/</a:t>
            </a:r>
            <a:r>
              <a:rPr lang="en-US" sz="900" dirty="0" err="1"/>
              <a:t>HDLc</a:t>
            </a:r>
            <a:r>
              <a:rPr lang="en-US" sz="900" dirty="0"/>
              <a:t> (3.7 vs 4.2, p=0.02)</a:t>
            </a:r>
          </a:p>
          <a:p>
            <a:pPr defTabSz="909630" fontAlgn="auto">
              <a:spcBef>
                <a:spcPts val="0"/>
              </a:spcBef>
              <a:spcAft>
                <a:spcPts val="0"/>
              </a:spcAft>
              <a:defRPr/>
            </a:pPr>
            <a:endParaRPr lang="es-ES" sz="900" dirty="0"/>
          </a:p>
          <a:p>
            <a:pPr defTabSz="909630" fontAlgn="auto">
              <a:spcBef>
                <a:spcPts val="0"/>
              </a:spcBef>
              <a:spcAft>
                <a:spcPts val="0"/>
              </a:spcAft>
              <a:defRPr/>
            </a:pPr>
            <a:r>
              <a:rPr lang="en-US" sz="900" b="1" dirty="0"/>
              <a:t>BACKGROUND:</a:t>
            </a:r>
            <a:endParaRPr lang="es-ES" sz="900" dirty="0"/>
          </a:p>
          <a:p>
            <a:pPr marL="171450" indent="-171450" defTabSz="909630" fontAlgn="auto">
              <a:spcBef>
                <a:spcPts val="0"/>
              </a:spcBef>
              <a:spcAft>
                <a:spcPts val="0"/>
              </a:spcAft>
              <a:buFont typeface="Arial" panose="020B0604020202020204" pitchFamily="34" charset="0"/>
              <a:buChar char="•"/>
              <a:defRPr/>
            </a:pPr>
            <a:r>
              <a:rPr lang="en-US" sz="900" dirty="0"/>
              <a:t>99 HCV-infected DAA-naïve subjects (52, women) were assigned to 4 different regiments, according to clinical guidelines, 45 of them non-PI DAAs (LDV/SOF and SOF/VEL) and 54 PI-based DAAs (GLE/PIB and EBR/GZR). </a:t>
            </a:r>
          </a:p>
          <a:p>
            <a:pPr marL="171450" indent="-171450" defTabSz="909630" fontAlgn="auto">
              <a:spcBef>
                <a:spcPts val="0"/>
              </a:spcBef>
              <a:spcAft>
                <a:spcPts val="0"/>
              </a:spcAft>
              <a:buFont typeface="Arial" panose="020B0604020202020204" pitchFamily="34" charset="0"/>
              <a:buChar char="•"/>
              <a:defRPr/>
            </a:pPr>
            <a:r>
              <a:rPr lang="en-US" sz="900" dirty="0"/>
              <a:t>All individuals had similar lipid profile at the baseline. 100 % of the patients reached SVR 12. Genotypes 3: 7 patients (with non-PI) and 3 patients (with PI-regimen). Blood tests were done at DAAs start and EOT test was at 8 or 12 weeks, finish of DAAs</a:t>
            </a:r>
            <a:endParaRPr lang="es-ES" sz="900" dirty="0"/>
          </a:p>
          <a:p>
            <a:pPr marL="171450" indent="-171450" defTabSz="909630" fontAlgn="auto">
              <a:spcBef>
                <a:spcPts val="0"/>
              </a:spcBef>
              <a:spcAft>
                <a:spcPts val="0"/>
              </a:spcAft>
              <a:buFont typeface="Arial" panose="020B0604020202020204" pitchFamily="34" charset="0"/>
              <a:buChar char="•"/>
              <a:defRPr/>
            </a:pPr>
            <a:r>
              <a:rPr lang="en-US" sz="900" dirty="0"/>
              <a:t>Low VLDL- and LDL-cholesterol is common during chronic HCV. HCV production is dependent on hepatic VLDL assembly, and circulating </a:t>
            </a:r>
            <a:r>
              <a:rPr lang="en-US" sz="900" dirty="0" err="1"/>
              <a:t>virions</a:t>
            </a:r>
            <a:r>
              <a:rPr lang="en-US" sz="900" dirty="0"/>
              <a:t> are physically associated with lipoproteins in complexes termed </a:t>
            </a:r>
            <a:r>
              <a:rPr lang="en-US" sz="900" dirty="0" err="1"/>
              <a:t>lipoviral</a:t>
            </a:r>
            <a:r>
              <a:rPr lang="en-US" sz="900" dirty="0"/>
              <a:t> particles. For more details about impact of HCV infection and the lipid profiles we strongly recommend: </a:t>
            </a:r>
            <a:r>
              <a:rPr lang="en-US" sz="900" dirty="0" err="1"/>
              <a:t>Felmlee</a:t>
            </a:r>
            <a:r>
              <a:rPr lang="en-US" sz="900" dirty="0"/>
              <a:t> et al. Viruses 2013;5:1292-1324.</a:t>
            </a:r>
          </a:p>
          <a:p>
            <a:pPr marL="171450" indent="-171450" defTabSz="909630" fontAlgn="auto">
              <a:spcBef>
                <a:spcPts val="0"/>
              </a:spcBef>
              <a:spcAft>
                <a:spcPts val="0"/>
              </a:spcAft>
              <a:buFont typeface="Arial" panose="020B0604020202020204" pitchFamily="34" charset="0"/>
              <a:buChar char="•"/>
              <a:defRPr/>
            </a:pPr>
            <a:r>
              <a:rPr lang="en-US" sz="900" dirty="0"/>
              <a:t>Eradication of HCV with DAA may result in increases in LDL and thus it is of importance to determine to what extent these DAA-associated lipid changes are influenced by the eradication regimen chosen or by the underlying HCV disappearance. </a:t>
            </a:r>
          </a:p>
          <a:p>
            <a:pPr marL="171450" indent="-171450" defTabSz="909630" fontAlgn="auto">
              <a:spcBef>
                <a:spcPts val="0"/>
              </a:spcBef>
              <a:spcAft>
                <a:spcPts val="0"/>
              </a:spcAft>
              <a:buFont typeface="Arial" panose="020B0604020202020204" pitchFamily="34" charset="0"/>
              <a:buChar char="•"/>
              <a:defRPr/>
            </a:pPr>
            <a:r>
              <a:rPr lang="en-US" sz="900" dirty="0"/>
              <a:t>Just to understand study results: Apolipoprotein A1 is the major protein component of HDL particles in plasma. Apo A1 helps to clear fats, including cholesterol, from white blood cells within artery walls, making the WBCs less likely to become fat overloaded, transform into foam cells, die and contribute to progressive atheroma. ApoA1 is often used as a biomarker for prediction of cardiovascular diseases. </a:t>
            </a:r>
          </a:p>
          <a:p>
            <a:pPr marL="171450" indent="-171450" defTabSz="909630" fontAlgn="auto">
              <a:spcBef>
                <a:spcPts val="0"/>
              </a:spcBef>
              <a:spcAft>
                <a:spcPts val="0"/>
              </a:spcAft>
              <a:buFont typeface="Arial" panose="020B0604020202020204" pitchFamily="34" charset="0"/>
              <a:buChar char="•"/>
              <a:defRPr/>
            </a:pPr>
            <a:r>
              <a:rPr lang="en-US" sz="900" dirty="0"/>
              <a:t>Authors and other internal/external experts were asked about those results and the general impression was that there are clear doubts about the clinical significance of lab changes. However, those are preliminary results. The non-answered question is if those changes remain along the time.</a:t>
            </a:r>
            <a:endParaRPr lang="es-E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422984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fontAlgn="auto">
              <a:spcBef>
                <a:spcPts val="0"/>
              </a:spcBef>
              <a:spcAft>
                <a:spcPts val="0"/>
              </a:spcAft>
              <a:defRPr/>
            </a:pPr>
            <a:r>
              <a:rPr lang="en-US" sz="1600" b="1" dirty="0">
                <a:solidFill>
                  <a:prstClr val="black"/>
                </a:solidFill>
              </a:rPr>
              <a:t>MAIN MESSAGE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SOF/VEL for 12 weeks without RBV shows very high SVR12/24 rates in this large real world cohort of 5541 patients, across all genotypes, fibrosis scores, treatment history (</a:t>
            </a:r>
            <a:r>
              <a:rPr lang="en-US" sz="1600" dirty="0" err="1">
                <a:solidFill>
                  <a:prstClr val="black"/>
                </a:solidFill>
              </a:rPr>
              <a:t>pegIFN+RBV±PI</a:t>
            </a:r>
            <a:r>
              <a:rPr lang="en-US" sz="1600" dirty="0">
                <a:solidFill>
                  <a:prstClr val="black"/>
                </a:solidFill>
              </a:rPr>
              <a:t>) and across different subpopulations such as HIV </a:t>
            </a:r>
            <a:r>
              <a:rPr lang="en-US" sz="1600" dirty="0" err="1">
                <a:solidFill>
                  <a:prstClr val="black"/>
                </a:solidFill>
              </a:rPr>
              <a:t>coinfection,IV</a:t>
            </a:r>
            <a:r>
              <a:rPr lang="en-US" sz="1600" dirty="0">
                <a:solidFill>
                  <a:prstClr val="black"/>
                </a:solidFill>
              </a:rPr>
              <a:t> drug users, patients older than 70, patients with unknown fibrosis score and patients with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Overall SVR12/24 was 92.7% ITT (</a:t>
            </a:r>
            <a:r>
              <a:rPr lang="fr-BE" sz="1600" dirty="0">
                <a:solidFill>
                  <a:prstClr val="white"/>
                </a:solidFill>
              </a:rPr>
              <a:t>5134/ 5541)</a:t>
            </a:r>
            <a:r>
              <a:rPr lang="en-US" sz="1600" dirty="0">
                <a:solidFill>
                  <a:prstClr val="black"/>
                </a:solidFill>
              </a:rPr>
              <a:t>and 98.5% PP (5124 /5214).</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This large </a:t>
            </a:r>
            <a:r>
              <a:rPr lang="en-US" sz="1600" dirty="0" err="1">
                <a:solidFill>
                  <a:prstClr val="black"/>
                </a:solidFill>
              </a:rPr>
              <a:t>heterogenous</a:t>
            </a:r>
            <a:r>
              <a:rPr lang="en-US" sz="1600" dirty="0">
                <a:solidFill>
                  <a:prstClr val="black"/>
                </a:solidFill>
              </a:rPr>
              <a:t> real world analysis demonstrates SOF/VEL as a simple, highly effective regimen that can be utilized across multiple patient populations and clinical practices; also in patients with missing data such as demographic information, unknown GT or fibrosis stage.  This regimen enables simplification of the care cascade as a test &amp; treat option.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sz="1600" b="1" dirty="0">
              <a:solidFill>
                <a:prstClr val="black"/>
              </a:solidFill>
            </a:endParaRPr>
          </a:p>
          <a:p>
            <a:pPr fontAlgn="auto">
              <a:spcBef>
                <a:spcPts val="0"/>
              </a:spcBef>
              <a:spcAft>
                <a:spcPts val="0"/>
              </a:spcAft>
              <a:defRPr/>
            </a:pPr>
            <a:r>
              <a:rPr lang="en-US" sz="1600" b="1" dirty="0">
                <a:solidFill>
                  <a:prstClr val="black"/>
                </a:solidFill>
              </a:rPr>
              <a:t>BACKGROUND</a:t>
            </a:r>
          </a:p>
          <a:p>
            <a:pPr marL="285750" indent="-285750" defTabSz="912690">
              <a:lnSpc>
                <a:spcPct val="90000"/>
              </a:lnSpc>
              <a:buFont typeface="Arial" panose="020B0604020202020204" pitchFamily="34" charset="0"/>
              <a:buChar char="•"/>
              <a:defRPr/>
            </a:pPr>
            <a:r>
              <a:rPr lang="fr-BE" sz="1600" u="sng" dirty="0" err="1">
                <a:solidFill>
                  <a:prstClr val="black"/>
                </a:solidFill>
              </a:rPr>
              <a:t>Cohorts</a:t>
            </a:r>
            <a:r>
              <a:rPr lang="fr-BE" sz="1600" u="sng" dirty="0">
                <a:solidFill>
                  <a:prstClr val="black"/>
                </a:solidFill>
              </a:rPr>
              <a:t> </a:t>
            </a:r>
            <a:r>
              <a:rPr lang="fr-BE" sz="1600" u="sng" dirty="0" err="1">
                <a:solidFill>
                  <a:prstClr val="black"/>
                </a:solidFill>
              </a:rPr>
              <a:t>included</a:t>
            </a:r>
            <a:r>
              <a:rPr lang="fr-BE" sz="1600" u="sng" dirty="0">
                <a:solidFill>
                  <a:prstClr val="black"/>
                </a:solidFill>
              </a:rPr>
              <a:t>:</a:t>
            </a:r>
          </a:p>
          <a:p>
            <a:pPr defTabSz="912690">
              <a:lnSpc>
                <a:spcPct val="90000"/>
              </a:lnSpc>
              <a:defRPr/>
            </a:pPr>
            <a:r>
              <a:rPr lang="fr-BE" sz="1600" dirty="0">
                <a:solidFill>
                  <a:prstClr val="black"/>
                </a:solidFill>
              </a:rPr>
              <a:t>	Canada: 3 </a:t>
            </a:r>
            <a:r>
              <a:rPr lang="fr-BE" sz="1600" dirty="0" err="1">
                <a:solidFill>
                  <a:prstClr val="black"/>
                </a:solidFill>
              </a:rPr>
              <a:t>cohorts</a:t>
            </a:r>
            <a:r>
              <a:rPr lang="fr-BE" sz="1600" dirty="0">
                <a:solidFill>
                  <a:prstClr val="black"/>
                </a:solidFill>
              </a:rPr>
              <a:t>; Spain: 1 </a:t>
            </a:r>
            <a:r>
              <a:rPr lang="fr-BE" sz="1600" dirty="0" err="1">
                <a:solidFill>
                  <a:prstClr val="black"/>
                </a:solidFill>
              </a:rPr>
              <a:t>cohort</a:t>
            </a:r>
            <a:r>
              <a:rPr lang="fr-BE" sz="1600" dirty="0">
                <a:solidFill>
                  <a:prstClr val="black"/>
                </a:solidFill>
              </a:rPr>
              <a:t>; US: Target &amp; TRIO; France: HELIOS &amp; ANRS </a:t>
            </a:r>
            <a:r>
              <a:rPr lang="fr-BE" sz="1600" dirty="0" err="1">
                <a:solidFill>
                  <a:prstClr val="black"/>
                </a:solidFill>
              </a:rPr>
              <a:t>Hepather</a:t>
            </a:r>
            <a:r>
              <a:rPr lang="fr-BE" sz="1600" dirty="0">
                <a:solidFill>
                  <a:prstClr val="black"/>
                </a:solidFill>
              </a:rPr>
              <a:t>; Germany: DHC-R; </a:t>
            </a:r>
            <a:r>
              <a:rPr lang="fr-BE" sz="1600" dirty="0" err="1">
                <a:solidFill>
                  <a:prstClr val="black"/>
                </a:solidFill>
              </a:rPr>
              <a:t>Italy</a:t>
            </a:r>
            <a:r>
              <a:rPr lang="fr-BE" sz="1600" dirty="0">
                <a:solidFill>
                  <a:prstClr val="black"/>
                </a:solidFill>
              </a:rPr>
              <a:t>: 2 </a:t>
            </a:r>
            <a:r>
              <a:rPr lang="fr-BE" sz="1600" dirty="0" err="1">
                <a:solidFill>
                  <a:prstClr val="black"/>
                </a:solidFill>
              </a:rPr>
              <a:t>cohorts</a:t>
            </a:r>
            <a:r>
              <a:rPr lang="fr-BE" sz="1600" dirty="0">
                <a:solidFill>
                  <a:prstClr val="black"/>
                </a:solidFill>
              </a:rPr>
              <a:t>; 	</a:t>
            </a:r>
            <a:r>
              <a:rPr lang="fr-BE" sz="1600" dirty="0" err="1">
                <a:solidFill>
                  <a:prstClr val="black"/>
                </a:solidFill>
              </a:rPr>
              <a:t>Greece</a:t>
            </a:r>
            <a:r>
              <a:rPr lang="fr-BE" sz="1600" dirty="0">
                <a:solidFill>
                  <a:prstClr val="black"/>
                </a:solidFill>
              </a:rPr>
              <a:t>: 1 </a:t>
            </a:r>
            <a:r>
              <a:rPr lang="fr-BE" sz="1600" dirty="0" err="1">
                <a:solidFill>
                  <a:prstClr val="black"/>
                </a:solidFill>
              </a:rPr>
              <a:t>cohort</a:t>
            </a: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Inclusion </a:t>
            </a:r>
            <a:r>
              <a:rPr lang="fr-BE" sz="1600" dirty="0" err="1">
                <a:solidFill>
                  <a:prstClr val="black"/>
                </a:solidFill>
              </a:rPr>
              <a:t>criteria</a:t>
            </a:r>
            <a:r>
              <a:rPr lang="fr-BE" sz="1600" dirty="0">
                <a:solidFill>
                  <a:prstClr val="black"/>
                </a:solidFill>
              </a:rPr>
              <a:t>: </a:t>
            </a:r>
          </a:p>
          <a:p>
            <a:pPr marL="628650" lvl="1" indent="-171450" fontAlgn="auto">
              <a:spcBef>
                <a:spcPts val="0"/>
              </a:spcBef>
              <a:spcAft>
                <a:spcPts val="0"/>
              </a:spcAft>
              <a:buFont typeface="Arial" panose="020B0604020202020204" pitchFamily="34" charset="0"/>
              <a:buChar char="•"/>
              <a:defRPr/>
            </a:pPr>
            <a:r>
              <a:rPr lang="fr-BE" sz="1600" dirty="0" err="1">
                <a:solidFill>
                  <a:prstClr val="black"/>
                </a:solidFill>
              </a:rPr>
              <a:t>Completion</a:t>
            </a:r>
            <a:r>
              <a:rPr lang="fr-BE" sz="1600" dirty="0">
                <a:solidFill>
                  <a:prstClr val="black"/>
                </a:solidFill>
              </a:rPr>
              <a:t> of SOF/VEL 12 </a:t>
            </a:r>
            <a:r>
              <a:rPr lang="fr-BE" sz="1600" dirty="0" err="1">
                <a:solidFill>
                  <a:prstClr val="black"/>
                </a:solidFill>
              </a:rPr>
              <a:t>weeks</a:t>
            </a:r>
            <a:r>
              <a:rPr lang="fr-BE" sz="1600" dirty="0">
                <a:solidFill>
                  <a:prstClr val="black"/>
                </a:solidFill>
              </a:rPr>
              <a:t> – RBV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TN or TE  </a:t>
            </a:r>
            <a:r>
              <a:rPr lang="fr-BE" sz="1600" dirty="0" err="1">
                <a:solidFill>
                  <a:prstClr val="black"/>
                </a:solidFill>
              </a:rPr>
              <a:t>status</a:t>
            </a:r>
            <a:r>
              <a:rPr lang="fr-BE" sz="1600" dirty="0">
                <a:solidFill>
                  <a:prstClr val="black"/>
                </a:solidFill>
              </a:rPr>
              <a:t> ( PEG IFN +RBV +/- PI )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GT1-6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NC or CC (as </a:t>
            </a:r>
            <a:r>
              <a:rPr lang="fr-BE" sz="1600" dirty="0" err="1">
                <a:solidFill>
                  <a:prstClr val="black"/>
                </a:solidFill>
              </a:rPr>
              <a:t>evaluated</a:t>
            </a:r>
            <a:r>
              <a:rPr lang="fr-BE" sz="1600" dirty="0">
                <a:solidFill>
                  <a:prstClr val="black"/>
                </a:solidFill>
              </a:rPr>
              <a:t> by local standard of care). </a:t>
            </a: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Exclusion </a:t>
            </a:r>
            <a:r>
              <a:rPr lang="fr-BE" sz="1600" dirty="0" err="1">
                <a:solidFill>
                  <a:prstClr val="black"/>
                </a:solidFill>
              </a:rPr>
              <a:t>criteria</a:t>
            </a:r>
            <a:r>
              <a:rPr lang="fr-BE" sz="1600" dirty="0">
                <a:solidFill>
                  <a:prstClr val="black"/>
                </a:solidFill>
              </a:rPr>
              <a:t>: Addition of RBV; DC; HCC; DAA </a:t>
            </a:r>
            <a:r>
              <a:rPr lang="fr-BE" sz="1600" dirty="0" err="1">
                <a:solidFill>
                  <a:prstClr val="black"/>
                </a:solidFill>
              </a:rPr>
              <a:t>failure</a:t>
            </a:r>
            <a:r>
              <a:rPr lang="fr-BE" sz="16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Patient </a:t>
            </a:r>
            <a:r>
              <a:rPr lang="fr-BE" sz="1600" dirty="0" err="1">
                <a:solidFill>
                  <a:prstClr val="black"/>
                </a:solidFill>
              </a:rPr>
              <a:t>numbers</a:t>
            </a:r>
            <a:r>
              <a:rPr lang="fr-BE" sz="1600" dirty="0">
                <a:solidFill>
                  <a:prstClr val="black"/>
                </a:solidFill>
              </a:rPr>
              <a:t> </a:t>
            </a:r>
            <a:r>
              <a:rPr lang="fr-BE" sz="1600" dirty="0" err="1">
                <a:solidFill>
                  <a:prstClr val="black"/>
                </a:solidFill>
              </a:rPr>
              <a:t>vary</a:t>
            </a:r>
            <a:r>
              <a:rPr lang="fr-BE" sz="1600" dirty="0">
                <a:solidFill>
                  <a:prstClr val="black"/>
                </a:solidFill>
              </a:rPr>
              <a:t> </a:t>
            </a:r>
            <a:r>
              <a:rPr lang="fr-BE" sz="1600" dirty="0" err="1">
                <a:solidFill>
                  <a:prstClr val="black"/>
                </a:solidFill>
              </a:rPr>
              <a:t>across</a:t>
            </a:r>
            <a:r>
              <a:rPr lang="fr-BE" sz="1600" dirty="0">
                <a:solidFill>
                  <a:prstClr val="black"/>
                </a:solidFill>
              </a:rPr>
              <a:t> the </a:t>
            </a:r>
            <a:r>
              <a:rPr lang="fr-BE" sz="1600" dirty="0" err="1">
                <a:solidFill>
                  <a:prstClr val="black"/>
                </a:solidFill>
              </a:rPr>
              <a:t>different</a:t>
            </a:r>
            <a:r>
              <a:rPr lang="fr-BE" sz="1600" dirty="0">
                <a:solidFill>
                  <a:prstClr val="black"/>
                </a:solidFill>
              </a:rPr>
              <a:t> </a:t>
            </a:r>
            <a:r>
              <a:rPr lang="fr-BE" sz="1600" dirty="0" err="1">
                <a:solidFill>
                  <a:prstClr val="black"/>
                </a:solidFill>
              </a:rPr>
              <a:t>demographics</a:t>
            </a:r>
            <a:r>
              <a:rPr lang="fr-BE" sz="1600" dirty="0">
                <a:solidFill>
                  <a:prstClr val="black"/>
                </a:solidFill>
              </a:rPr>
              <a:t> and SVR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 Data </a:t>
            </a:r>
            <a:r>
              <a:rPr lang="fr-BE" sz="1600" dirty="0" err="1">
                <a:solidFill>
                  <a:prstClr val="black"/>
                </a:solidFill>
              </a:rPr>
              <a:t>from</a:t>
            </a:r>
            <a:r>
              <a:rPr lang="fr-BE" sz="1600" dirty="0">
                <a:solidFill>
                  <a:prstClr val="black"/>
                </a:solidFill>
              </a:rPr>
              <a:t> 1 </a:t>
            </a:r>
            <a:r>
              <a:rPr lang="fr-BE" sz="1600" dirty="0" err="1">
                <a:solidFill>
                  <a:prstClr val="black"/>
                </a:solidFill>
              </a:rPr>
              <a:t>cohort</a:t>
            </a:r>
            <a:r>
              <a:rPr lang="fr-BE" sz="1600" dirty="0">
                <a:solidFill>
                  <a:prstClr val="black"/>
                </a:solidFill>
              </a:rPr>
              <a:t> (HELIOS) </a:t>
            </a:r>
            <a:r>
              <a:rPr lang="fr-BE" sz="1600" dirty="0" err="1">
                <a:solidFill>
                  <a:prstClr val="black"/>
                </a:solidFill>
              </a:rPr>
              <a:t>were</a:t>
            </a:r>
            <a:r>
              <a:rPr lang="fr-BE" sz="1600" dirty="0">
                <a:solidFill>
                  <a:prstClr val="black"/>
                </a:solidFill>
              </a:rPr>
              <a:t> not </a:t>
            </a:r>
            <a:r>
              <a:rPr lang="fr-BE" sz="1600" dirty="0" err="1">
                <a:solidFill>
                  <a:prstClr val="black"/>
                </a:solidFill>
              </a:rPr>
              <a:t>included</a:t>
            </a:r>
            <a:r>
              <a:rPr lang="fr-BE" sz="1600" dirty="0">
                <a:solidFill>
                  <a:prstClr val="black"/>
                </a:solidFill>
              </a:rPr>
              <a:t> in the ITT </a:t>
            </a:r>
            <a:r>
              <a:rPr lang="fr-BE" sz="1600" dirty="0" err="1">
                <a:solidFill>
                  <a:prstClr val="black"/>
                </a:solidFill>
              </a:rPr>
              <a:t>demographics</a:t>
            </a:r>
            <a:r>
              <a:rPr lang="fr-BE" sz="1600" dirty="0">
                <a:solidFill>
                  <a:prstClr val="black"/>
                </a:solidFill>
              </a:rPr>
              <a:t>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a:t>
            </a:r>
          </a:p>
          <a:p>
            <a:pPr fontAlgn="auto">
              <a:spcBef>
                <a:spcPts val="0"/>
              </a:spcBef>
              <a:spcAft>
                <a:spcPts val="0"/>
              </a:spcAft>
              <a:buFont typeface="Arial" panose="020B0604020202020204" pitchFamily="34" charset="0"/>
              <a:buNone/>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All GTs are represented in this cohort, with 30% GT1, 30% GT2, 33% GT3, 5% GT4, 1% GT5/6, 1% unknown or mixed GT.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3.7% of patients had HIV/HCV coinfection, 13.2% had former or current IV drug use and 5.4% had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12.4% of patients failed a previous treatment with </a:t>
            </a:r>
            <a:r>
              <a:rPr lang="en-US" sz="1600" dirty="0" err="1">
                <a:solidFill>
                  <a:prstClr val="black"/>
                </a:solidFill>
              </a:rPr>
              <a:t>pegIFN+RBV±PI</a:t>
            </a:r>
            <a:r>
              <a:rPr lang="en-US" sz="1600" dirty="0">
                <a:solidFill>
                  <a:prstClr val="black"/>
                </a:solidFill>
              </a:rPr>
              <a: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54% had fibrosis score F0-F2, 13% had F3, 21% of patients had compensated cirrhosis. Additionally, 11% of patients had no cirrhosis, but fibrosis score was unknown and for 1% of patients fibrosis score was unknown</a:t>
            </a:r>
          </a:p>
          <a:p>
            <a:pPr marL="171450" indent="-171450" fontAlgn="auto">
              <a:spcBef>
                <a:spcPts val="0"/>
              </a:spcBef>
              <a:spcAft>
                <a:spcPts val="0"/>
              </a:spcAft>
              <a:buFont typeface="Arial" panose="020B0604020202020204" pitchFamily="34" charset="0"/>
              <a:buChar char="•"/>
              <a:defRPr/>
            </a:pPr>
            <a:endParaRPr lang="en-US"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In total 407 patients did not achieve SVR 12/24 (7.3%); </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327 non </a:t>
            </a:r>
            <a:r>
              <a:rPr lang="en-US" sz="1600" dirty="0" err="1">
                <a:solidFill>
                  <a:prstClr val="black"/>
                </a:solidFill>
              </a:rPr>
              <a:t>virological</a:t>
            </a:r>
            <a:r>
              <a:rPr lang="en-US" sz="1600" dirty="0">
                <a:solidFill>
                  <a:prstClr val="black"/>
                </a:solidFill>
              </a:rPr>
              <a:t> failures (5.9%)</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219 patients were LTFU (4%)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87 patients discontinued treatment early</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17 patients died (non related to drug)</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4 others: 1 withdrawal of consent, 1 confirmed non adherence and 2 reinfections.</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80 </a:t>
            </a:r>
            <a:r>
              <a:rPr lang="en-US" sz="1600" dirty="0" err="1">
                <a:solidFill>
                  <a:prstClr val="black"/>
                </a:solidFill>
              </a:rPr>
              <a:t>virological</a:t>
            </a:r>
            <a:r>
              <a:rPr lang="en-US" sz="1600" dirty="0">
                <a:solidFill>
                  <a:prstClr val="black"/>
                </a:solidFill>
              </a:rPr>
              <a:t> failures (1.4%)</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33 were classed as relapse by treating physician, 3 breakthrough, and 12 non responders.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For 23 patients distinction reason for failure was unknown.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nl-BE" dirty="0"/>
          </a:p>
          <a:p>
            <a:pPr fontAlgn="auto">
              <a:spcBef>
                <a:spcPts val="0"/>
              </a:spcBef>
              <a:spcAft>
                <a:spcPts val="0"/>
              </a:spcAft>
              <a:defRPr/>
            </a:pPr>
            <a:endParaRPr lang="en-US" dirty="0">
              <a:solidFill>
                <a:prstClr val="black"/>
              </a:solidFill>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BAFEBF8B-BE13-48D7-A731-8D140DD58C2C}" type="slidenum">
              <a:rPr lang="en-US" altLang="en-US">
                <a:solidFill>
                  <a:srgbClr val="000000"/>
                </a:solidFill>
                <a:latin typeface="Calibri" pitchFamily="34" charset="0"/>
              </a:rPr>
              <a:pPr/>
              <a:t>5</a:t>
            </a:fld>
            <a:endParaRPr lang="en-US" altLang="en-US">
              <a:solidFill>
                <a:srgbClr val="000000"/>
              </a:solidFill>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altLang="en-US" sz="900" b="1" i="0" u="none" strike="noStrike" kern="1200" cap="none" spc="0" normalizeH="0" baseline="0" noProof="0" dirty="0">
                <a:ln>
                  <a:noFill/>
                </a:ln>
                <a:solidFill>
                  <a:prstClr val="black"/>
                </a:solidFill>
                <a:effectLst/>
                <a:uLnTx/>
                <a:uFillTx/>
              </a:rPr>
              <a:t>TRANSITION:  </a:t>
            </a:r>
            <a:endParaRPr kumimoji="0" lang="en-US" sz="900" b="0"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rPr>
              <a:t>Here we have an analysis estimating the timing of HCV elimination in accordance with WHO targets by 2030 based on modified Markov modeling.</a:t>
            </a:r>
          </a:p>
          <a:p>
            <a:pPr marL="0" marR="0" lvl="0" indent="0" algn="just" defTabSz="984978" rtl="0" eaLnBrk="1" fontAlgn="auto" latinLnBrk="0" hangingPunct="1">
              <a:lnSpc>
                <a:spcPct val="100000"/>
              </a:lnSpc>
              <a:spcBef>
                <a:spcPct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MAIN</a:t>
            </a:r>
            <a:r>
              <a:rPr kumimoji="0" lang="en-US" sz="900" b="1" i="0" u="none" strike="noStrike" kern="1200" cap="none" spc="0" normalizeH="0" noProof="0" dirty="0">
                <a:ln>
                  <a:noFill/>
                </a:ln>
                <a:solidFill>
                  <a:prstClr val="black"/>
                </a:solidFill>
                <a:effectLst/>
                <a:uLnTx/>
                <a:uFillTx/>
              </a:rPr>
              <a:t> MESSAGE:</a:t>
            </a:r>
            <a:endParaRPr kumimoji="0" lang="en-US" sz="900" b="1" i="0" u="none" strike="noStrike" kern="1200" cap="none" spc="0" normalizeH="0" baseline="0" noProof="0" dirty="0">
              <a:ln>
                <a:noFill/>
              </a:ln>
              <a:solidFill>
                <a:srgbClr val="FF0000"/>
              </a:solidFill>
              <a:effectLst/>
              <a:uLnTx/>
              <a:uFillTx/>
            </a:endParaRP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This study assessed 45 high income countries’ progress toward meeting the 2030 WHO goals of decreased HCV based on continuing the standard of care from 2017.</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9 countries are on track to meet elimination goals by 2030: Australia, France, Iceland, Italy, Japan, South Korea, Spain, Switzerland, and United Kingdom</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80% of high income countries are not on track to meet the WHO goals, 67% are behind by at least 20 years</a:t>
            </a:r>
          </a:p>
          <a:p>
            <a:pPr marL="171450" marR="0" lvl="0" indent="-171450" algn="just" defTabSz="984978"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rPr>
              <a:t>The modelling is based on 2017 data, and is not likely to be an accurate representation of the current landscape within each country. </a:t>
            </a:r>
          </a:p>
          <a:p>
            <a:pPr marL="0" marR="0" lvl="0" indent="0" algn="just" defTabSz="984978"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endParaRPr>
          </a:p>
          <a:p>
            <a:pPr marL="0" marR="0" lvl="0" indent="0" algn="just" defTabSz="984978" rtl="0" eaLnBrk="1" fontAlgn="auto" latinLnBrk="0" hangingPunct="1">
              <a:lnSpc>
                <a:spcPct val="100000"/>
              </a:lnSpc>
              <a:spcBef>
                <a:spcPct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rPr>
              <a:t>BACKGROUND:</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de-DE" sz="900" b="0" i="0" u="none" strike="noStrike" kern="1200" cap="none" spc="0" normalizeH="0" baseline="0" noProof="0" dirty="0">
                <a:ln>
                  <a:noFill/>
                </a:ln>
                <a:solidFill>
                  <a:prstClr val="black"/>
                </a:solidFill>
                <a:effectLst/>
                <a:uLnTx/>
                <a:uFillTx/>
              </a:rPr>
              <a:t>WHO HCV elimination targets: </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de-DE" sz="900" b="0" i="0" u="none" strike="noStrike" kern="1200" cap="none" spc="0" normalizeH="0" baseline="0" noProof="0" dirty="0">
                <a:ln>
                  <a:noFill/>
                </a:ln>
                <a:solidFill>
                  <a:prstClr val="black"/>
                </a:solidFill>
                <a:effectLst/>
                <a:uLnTx/>
                <a:uFillTx/>
              </a:rPr>
              <a:t>1) 90% </a:t>
            </a:r>
            <a:r>
              <a:rPr kumimoji="0" lang="en-US" sz="900" b="0" i="0" u="none" strike="noStrike" kern="1200" cap="none" spc="0" normalizeH="0" baseline="0" noProof="0" dirty="0">
                <a:ln>
                  <a:noFill/>
                </a:ln>
                <a:solidFill>
                  <a:prstClr val="black"/>
                </a:solidFill>
                <a:effectLst/>
                <a:uLnTx/>
                <a:uFillTx/>
              </a:rPr>
              <a:t>reduction in incidence </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2) 65% reduction in liver-related mortality</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3) 90% diagnosis rate </a:t>
            </a:r>
          </a:p>
          <a:p>
            <a:pPr marL="641884" marR="0" lvl="1"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4) 80% of the eligible HCV population treated</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Markov modeling was taken from data with demographic and epidemiologic data from the POLARIS observatory and the United Nations World Population Prospects. </a:t>
            </a: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prstClr val="black"/>
                </a:solidFill>
                <a:effectLst/>
                <a:uLnTx/>
                <a:uFillTx/>
              </a:rPr>
              <a:t>Modification of the Markov model was based on future incidence assuming to change at the same annual rate as prevalence, separation of vertical vs horizontal transmission rates, and prevalence adjusted based on the existence of fibrosis restrictions to treatment to simulate the impact of treatment as prevention</a:t>
            </a:r>
          </a:p>
          <a:p>
            <a:pPr marL="284266" indent="-284266">
              <a:lnSpc>
                <a:spcPct val="90000"/>
              </a:lnSpc>
              <a:buClr>
                <a:prstClr val="white">
                  <a:lumMod val="50000"/>
                </a:prstClr>
              </a:buClr>
              <a:buFont typeface="Wingdings" panose="05000000000000000000" pitchFamily="2" charset="2"/>
              <a:buChar char="§"/>
            </a:pPr>
            <a:r>
              <a:rPr lang="en-US" sz="900" dirty="0">
                <a:solidFill>
                  <a:prstClr val="black"/>
                </a:solidFill>
              </a:rPr>
              <a:t>Modified Markov disease progression model populated with demographic and epidemiology from 2017</a:t>
            </a:r>
          </a:p>
          <a:p>
            <a:pPr marL="284266" indent="-284266">
              <a:lnSpc>
                <a:spcPct val="90000"/>
              </a:lnSpc>
              <a:buClr>
                <a:prstClr val="white">
                  <a:lumMod val="50000"/>
                </a:prstClr>
              </a:buClr>
              <a:buFont typeface="Wingdings" panose="05000000000000000000" pitchFamily="2" charset="2"/>
              <a:buChar char="§"/>
            </a:pPr>
            <a:r>
              <a:rPr lang="en-US" sz="900" dirty="0">
                <a:solidFill>
                  <a:prstClr val="black"/>
                </a:solidFill>
              </a:rPr>
              <a:t>Analysis was based on:</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Prevalence</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Incidence, </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Liver-related deaths due to HCV infection,</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Diagnosis reports</a:t>
            </a:r>
          </a:p>
          <a:p>
            <a:pPr marL="738952" lvl="1" indent="-284266">
              <a:lnSpc>
                <a:spcPct val="90000"/>
              </a:lnSpc>
              <a:buClr>
                <a:prstClr val="white">
                  <a:lumMod val="50000"/>
                </a:prstClr>
              </a:buClr>
              <a:buFont typeface="Wingdings" panose="05000000000000000000" pitchFamily="2" charset="2"/>
              <a:buChar char="§"/>
            </a:pPr>
            <a:r>
              <a:rPr lang="en-US" sz="900" dirty="0">
                <a:solidFill>
                  <a:prstClr val="black"/>
                </a:solidFill>
              </a:rPr>
              <a:t>Antiviral treatment reports</a:t>
            </a:r>
          </a:p>
          <a:p>
            <a:pPr marL="284266" indent="-284266">
              <a:lnSpc>
                <a:spcPct val="90000"/>
              </a:lnSpc>
              <a:buClr>
                <a:prstClr val="white">
                  <a:lumMod val="50000"/>
                </a:prstClr>
              </a:buClr>
              <a:buFont typeface="Wingdings" panose="05000000000000000000" pitchFamily="2" charset="2"/>
              <a:buChar char="§"/>
            </a:pPr>
            <a:r>
              <a:rPr lang="en-US" sz="900" dirty="0">
                <a:solidFill>
                  <a:prstClr val="black"/>
                </a:solidFill>
              </a:rPr>
              <a:t>Of 45 high-income countries, 30 projected as not on track to achieve WHO targets</a:t>
            </a:r>
            <a:endParaRPr kumimoji="0" lang="en-US" sz="900" b="0" i="0" u="none" strike="noStrike" kern="1200" cap="none" spc="0" normalizeH="0" baseline="0" noProof="0" dirty="0">
              <a:ln>
                <a:noFill/>
              </a:ln>
              <a:solidFill>
                <a:prstClr val="black"/>
              </a:solidFill>
              <a:effectLst/>
              <a:uLnTx/>
              <a:uFillTx/>
            </a:endParaRPr>
          </a:p>
          <a:p>
            <a:pPr marL="184684" marR="0" lvl="0" indent="-184684" algn="just" defTabSz="984978" rtl="0" eaLnBrk="1" fontAlgn="auto" latinLnBrk="0" hangingPunct="1">
              <a:lnSpc>
                <a:spcPct val="100000"/>
              </a:lnSpc>
              <a:spcBef>
                <a:spcPct val="0"/>
              </a:spcBef>
              <a:spcAft>
                <a:spcPts val="0"/>
              </a:spcAft>
              <a:buClrTx/>
              <a:buSzTx/>
              <a:buFont typeface="Arial" pitchFamily="34" charset="0"/>
              <a:buChar char="•"/>
              <a:tabLst/>
              <a:defRPr/>
            </a:pPr>
            <a:endParaRPr kumimoji="0" lang="en-US" sz="900" b="0" i="0" u="none" strike="noStrike" kern="1200" cap="none" spc="0" normalizeH="0" baseline="0" noProof="0" dirty="0">
              <a:ln>
                <a:noFill/>
              </a:ln>
              <a:solidFill>
                <a:prstClr val="black"/>
              </a:solidFill>
              <a:effectLst/>
              <a:uLnTx/>
              <a:uFillTx/>
            </a:endParaRPr>
          </a:p>
          <a:p>
            <a:endParaRPr lang="en-US" sz="9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53</a:t>
            </a:fld>
            <a:endParaRPr lang="en-US" dirty="0">
              <a:solidFill>
                <a:prstClr val="black"/>
              </a:solidFill>
              <a:latin typeface="Calibri"/>
            </a:endParaRPr>
          </a:p>
        </p:txBody>
      </p:sp>
    </p:spTree>
    <p:extLst>
      <p:ext uri="{BB962C8B-B14F-4D97-AF65-F5344CB8AC3E}">
        <p14:creationId xmlns:p14="http://schemas.microsoft.com/office/powerpoint/2010/main" val="33853459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p:txBody>
          <a:bodyPr>
            <a:noAutofit/>
          </a:bodyPr>
          <a:lstStyle/>
          <a:p>
            <a:pPr marL="106335" indent="-106335">
              <a:spcBef>
                <a:spcPct val="0"/>
              </a:spcBef>
              <a:tabLst>
                <a:tab pos="207906" algn="l"/>
              </a:tabLst>
            </a:pPr>
            <a:r>
              <a:rPr lang="en-GB" altLang="en-US" sz="1000" b="1" dirty="0"/>
              <a:t>TRANSITION:</a:t>
            </a:r>
          </a:p>
          <a:p>
            <a:pPr marL="171450" indent="-171450">
              <a:spcBef>
                <a:spcPct val="0"/>
              </a:spcBef>
              <a:buFont typeface="Arial" panose="020B0604020202020204" pitchFamily="34" charset="0"/>
              <a:buChar char="•"/>
              <a:tabLst>
                <a:tab pos="207906" algn="l"/>
              </a:tabLst>
            </a:pPr>
            <a:r>
              <a:rPr lang="en-GB" altLang="en-US" sz="1000" dirty="0"/>
              <a:t>This investigator-initiated</a:t>
            </a:r>
            <a:r>
              <a:rPr lang="en-GB" altLang="en-US" sz="1000" baseline="0" dirty="0"/>
              <a:t> </a:t>
            </a:r>
            <a:r>
              <a:rPr lang="en-GB" altLang="en-US" sz="1000" baseline="0" dirty="0" err="1"/>
              <a:t>multicenter</a:t>
            </a:r>
            <a:r>
              <a:rPr lang="en-GB" altLang="en-US" sz="1000" baseline="0" dirty="0"/>
              <a:t> phase II pilot trial took place in 3 </a:t>
            </a:r>
            <a:r>
              <a:rPr lang="en-GB" altLang="en-US" sz="1000" baseline="0" dirty="0" err="1"/>
              <a:t>centers</a:t>
            </a:r>
            <a:r>
              <a:rPr lang="en-GB" altLang="en-US" sz="1000" baseline="0" dirty="0"/>
              <a:t> in Germany, and enrolled nine patients with confirmed </a:t>
            </a:r>
            <a:r>
              <a:rPr lang="en-GB" altLang="en-US" sz="1000" baseline="0" dirty="0" err="1"/>
              <a:t>cHEV</a:t>
            </a:r>
            <a:r>
              <a:rPr lang="en-GB" altLang="en-US" sz="1000" baseline="0" dirty="0"/>
              <a:t> who have either failed prior RBV treatment or had contraindications for RBV. The primary endpoint was undetectable HEV RNA at week 24, after treatment with 400mg </a:t>
            </a:r>
            <a:r>
              <a:rPr lang="en-GB" altLang="en-US" sz="1000" baseline="0" dirty="0" err="1"/>
              <a:t>Sofosbuvir</a:t>
            </a:r>
            <a:r>
              <a:rPr lang="en-GB" altLang="en-US" sz="1000" baseline="0" dirty="0"/>
              <a:t> daily for 24 weeks. Secondary endpoint included analyses of antiviral efficacy defined by Log 10 decline of HEV RNA.</a:t>
            </a:r>
          </a:p>
          <a:p>
            <a:pPr marL="0" indent="0">
              <a:spcBef>
                <a:spcPct val="0"/>
              </a:spcBef>
              <a:buFont typeface="Arial" panose="020B0604020202020204" pitchFamily="34" charset="0"/>
              <a:buNone/>
              <a:tabLst>
                <a:tab pos="207906" algn="l"/>
              </a:tabLst>
            </a:pPr>
            <a:endParaRPr lang="en-GB" altLang="en-US" sz="1000" dirty="0"/>
          </a:p>
          <a:p>
            <a:pPr marL="106335" indent="-106335">
              <a:spcBef>
                <a:spcPct val="0"/>
              </a:spcBef>
              <a:tabLst>
                <a:tab pos="207906" algn="l"/>
              </a:tabLst>
            </a:pPr>
            <a:r>
              <a:rPr lang="en-GB" altLang="en-US" sz="1000" b="1" dirty="0"/>
              <a:t>MAIN MESSAGE:</a:t>
            </a:r>
          </a:p>
          <a:p>
            <a:pPr marL="171450" indent="-171450">
              <a:buFont typeface="Arial" panose="020B0604020202020204" pitchFamily="34" charset="0"/>
              <a:buChar char="•"/>
            </a:pPr>
            <a:r>
              <a:rPr lang="en-US" sz="1000" b="0" i="0" u="none" strike="noStrike" kern="1200" baseline="0" dirty="0" err="1">
                <a:solidFill>
                  <a:schemeClr val="tx1"/>
                </a:solidFill>
              </a:rPr>
              <a:t>Sofosbuvir</a:t>
            </a:r>
            <a:r>
              <a:rPr lang="en-US" sz="1000" b="0" i="0" u="none" strike="noStrike" kern="1200" baseline="0" dirty="0">
                <a:solidFill>
                  <a:schemeClr val="tx1"/>
                </a:solidFill>
              </a:rPr>
              <a:t> shows moderate antiviral efficacy but does not lead to cure of </a:t>
            </a:r>
            <a:r>
              <a:rPr lang="en-US" sz="1000" b="0" i="0" u="none" strike="noStrike" kern="1200" baseline="0" dirty="0" err="1">
                <a:solidFill>
                  <a:schemeClr val="tx1"/>
                </a:solidFill>
              </a:rPr>
              <a:t>cHEV</a:t>
            </a:r>
            <a:r>
              <a:rPr lang="en-US" sz="1000" b="0" i="0" u="none" strike="noStrike" kern="1200" baseline="0" dirty="0">
                <a:solidFill>
                  <a:schemeClr val="tx1"/>
                </a:solidFill>
              </a:rPr>
              <a:t>: no patient has reached the primary endpoint (undetectable RNA at week 24) and only two patients maintained a &gt;1log10 reduction of HEV RNA at week 24. </a:t>
            </a:r>
          </a:p>
          <a:p>
            <a:pPr marL="171450" indent="-171450">
              <a:buFont typeface="Arial" panose="020B0604020202020204" pitchFamily="34" charset="0"/>
              <a:buChar char="•"/>
            </a:pPr>
            <a:r>
              <a:rPr lang="en-US" sz="1000" b="0" i="0" u="none" strike="noStrike" kern="1200" baseline="0" dirty="0">
                <a:solidFill>
                  <a:schemeClr val="tx1"/>
                </a:solidFill>
              </a:rPr>
              <a:t>Overall 5/9 (56%) patients experienced a decline of HEV RNA of at least 1log10 IU/ml</a:t>
            </a:r>
          </a:p>
          <a:p>
            <a:pPr marL="171450" indent="-171450">
              <a:buFont typeface="Arial" panose="020B0604020202020204" pitchFamily="34" charset="0"/>
              <a:buChar char="•"/>
            </a:pPr>
            <a:r>
              <a:rPr lang="en-US" sz="1000" b="0" i="0" u="none" strike="noStrike" kern="1200" baseline="0" dirty="0">
                <a:solidFill>
                  <a:schemeClr val="tx1"/>
                </a:solidFill>
              </a:rPr>
              <a:t>The strongest median decline of HEV RNA was observed between baseline and week 2 (1.1 log10).</a:t>
            </a:r>
          </a:p>
          <a:p>
            <a:pPr marL="171450" indent="-171450">
              <a:buFont typeface="Arial" panose="020B0604020202020204" pitchFamily="34" charset="0"/>
              <a:buChar char="•"/>
            </a:pPr>
            <a:r>
              <a:rPr lang="en-US" sz="1000" b="0" i="0" u="none" strike="noStrike" kern="1200" baseline="0" dirty="0">
                <a:solidFill>
                  <a:schemeClr val="tx1"/>
                </a:solidFill>
              </a:rPr>
              <a:t>ALT level showed a significant decline from 4.6 upper limit of normal (ULN) to 2.2 ULN at week 12 and 2.7 ULN at week 24 - HEV RNA decline was associated with ALT improvements. </a:t>
            </a:r>
          </a:p>
          <a:p>
            <a:pPr marL="171450" indent="-171450">
              <a:buFont typeface="Arial" panose="020B0604020202020204" pitchFamily="34" charset="0"/>
              <a:buChar char="•"/>
            </a:pPr>
            <a:r>
              <a:rPr lang="en-US" sz="1000" b="0" i="0" u="none" strike="noStrike" kern="1200" baseline="0" dirty="0">
                <a:solidFill>
                  <a:schemeClr val="tx1"/>
                </a:solidFill>
              </a:rPr>
              <a:t>Treatment with SOF was well tolerated - all patients stayed above GFR 30 mL/min; Six serious adverse events were reported in three patients but only one (elevated lipase) was considered to be related to SOF (this patient experienced a sepsis and died 4 weeks after SOF was stopped)</a:t>
            </a:r>
          </a:p>
          <a:p>
            <a:pPr marL="171450" indent="-171450">
              <a:buFont typeface="Arial" panose="020B0604020202020204" pitchFamily="34" charset="0"/>
              <a:buChar char="•"/>
            </a:pPr>
            <a:r>
              <a:rPr lang="en-US" sz="1000" b="0" i="0" u="none" strike="noStrike" kern="1200" baseline="0" dirty="0">
                <a:solidFill>
                  <a:schemeClr val="tx1"/>
                </a:solidFill>
              </a:rPr>
              <a:t>SOF should be further investigated in combination with RBV for the treatment of </a:t>
            </a:r>
            <a:r>
              <a:rPr lang="en-US" sz="1000" b="0" i="0" u="none" strike="noStrike" kern="1200" baseline="0" dirty="0" err="1">
                <a:solidFill>
                  <a:schemeClr val="tx1"/>
                </a:solidFill>
              </a:rPr>
              <a:t>cHEV</a:t>
            </a:r>
            <a:r>
              <a:rPr lang="en-US" sz="1000" b="0" i="0" u="none" strike="noStrike" kern="1200" baseline="0" dirty="0">
                <a:solidFill>
                  <a:schemeClr val="tx1"/>
                </a:solidFill>
              </a:rPr>
              <a:t> in immunocompromised patients.</a:t>
            </a:r>
          </a:p>
          <a:p>
            <a:pPr marL="0" indent="0">
              <a:buFont typeface="Arial" panose="020B0604020202020204" pitchFamily="34" charset="0"/>
              <a:buNone/>
            </a:pPr>
            <a:endParaRPr lang="en-GB" altLang="en-US" sz="1000" dirty="0"/>
          </a:p>
          <a:p>
            <a:pPr marL="106335" indent="-106335">
              <a:spcBef>
                <a:spcPct val="0"/>
              </a:spcBef>
              <a:tabLst>
                <a:tab pos="207906" algn="l"/>
              </a:tabLst>
            </a:pPr>
            <a:r>
              <a:rPr lang="en-GB" altLang="en-US" sz="1000" b="1" dirty="0"/>
              <a:t>BACKGROUND:</a:t>
            </a:r>
          </a:p>
          <a:p>
            <a:pPr marL="171450" indent="-171450">
              <a:buFont typeface="Arial" panose="020B0604020202020204" pitchFamily="34" charset="0"/>
              <a:buChar char="•"/>
            </a:pPr>
            <a:r>
              <a:rPr lang="en-US" sz="1000" b="0" i="0" u="none" strike="noStrike" kern="1200" baseline="0" dirty="0">
                <a:solidFill>
                  <a:schemeClr val="tx1"/>
                </a:solidFill>
              </a:rPr>
              <a:t>Chronic hepatitis E virus infection (</a:t>
            </a:r>
            <a:r>
              <a:rPr lang="en-US" sz="1000" b="0" i="0" u="none" strike="noStrike" kern="1200" baseline="0" dirty="0" err="1">
                <a:solidFill>
                  <a:schemeClr val="tx1"/>
                </a:solidFill>
              </a:rPr>
              <a:t>cHEV</a:t>
            </a:r>
            <a:r>
              <a:rPr lang="en-US" sz="1000" b="0" i="0" u="none" strike="noStrike" kern="1200" baseline="0" dirty="0">
                <a:solidFill>
                  <a:schemeClr val="tx1"/>
                </a:solidFill>
              </a:rPr>
              <a:t>) is an emerging problem in immunocompromised patients </a:t>
            </a:r>
            <a:r>
              <a:rPr lang="en-US" sz="1000" b="0" i="0" u="none" strike="noStrike" kern="1200" baseline="0" dirty="0">
                <a:solidFill>
                  <a:schemeClr val="tx1"/>
                </a:solidFill>
                <a:sym typeface="Wingdings" panose="05000000000000000000" pitchFamily="2" charset="2"/>
              </a:rPr>
              <a:t> </a:t>
            </a:r>
            <a:r>
              <a:rPr lang="en-US" sz="1000" b="0" i="0" u="none" strike="noStrike" kern="1200" baseline="0" dirty="0">
                <a:solidFill>
                  <a:schemeClr val="tx1"/>
                </a:solidFill>
              </a:rPr>
              <a:t>Treatment is limited to ribavirin (RBV) but many patients cannot be treated because of contraindications. </a:t>
            </a:r>
          </a:p>
          <a:p>
            <a:pPr marL="171450" indent="-171450">
              <a:buFont typeface="Arial" panose="020B0604020202020204" pitchFamily="34" charset="0"/>
              <a:buChar char="•"/>
            </a:pPr>
            <a:r>
              <a:rPr lang="en-US" sz="1000" b="0" i="1" u="none" strike="noStrike" kern="1200" baseline="0" dirty="0">
                <a:solidFill>
                  <a:schemeClr val="tx1"/>
                </a:solidFill>
              </a:rPr>
              <a:t>In vitro </a:t>
            </a:r>
            <a:r>
              <a:rPr lang="en-US" sz="1000" b="0" i="0" u="none" strike="noStrike" kern="1200" baseline="0" dirty="0">
                <a:solidFill>
                  <a:schemeClr val="tx1"/>
                </a:solidFill>
              </a:rPr>
              <a:t>studies have shown that the HCV polymerase inhibitor </a:t>
            </a:r>
            <a:r>
              <a:rPr lang="en-US" sz="1000" b="0" i="0" u="none" strike="noStrike" kern="1200" baseline="0" dirty="0" err="1">
                <a:solidFill>
                  <a:schemeClr val="tx1"/>
                </a:solidFill>
              </a:rPr>
              <a:t>sofosbuvir</a:t>
            </a:r>
            <a:r>
              <a:rPr lang="en-US" sz="1000" b="0" i="0" u="none" strike="noStrike" kern="1200" baseline="0" dirty="0">
                <a:solidFill>
                  <a:schemeClr val="tx1"/>
                </a:solidFill>
              </a:rPr>
              <a:t> (SOF) inhibits the HEV replication, however case reports on the use of SOF in </a:t>
            </a:r>
            <a:r>
              <a:rPr lang="en-US" sz="1000" b="0" i="0" u="none" strike="noStrike" kern="1200" baseline="0" dirty="0" err="1">
                <a:solidFill>
                  <a:schemeClr val="tx1"/>
                </a:solidFill>
              </a:rPr>
              <a:t>cHEV</a:t>
            </a:r>
            <a:r>
              <a:rPr lang="en-US" sz="1000" b="0" i="0" u="none" strike="noStrike" kern="1200" baseline="0" dirty="0">
                <a:solidFill>
                  <a:schemeClr val="tx1"/>
                </a:solidFill>
              </a:rPr>
              <a:t> patients showed conflicting results.</a:t>
            </a:r>
          </a:p>
          <a:p>
            <a:pPr marL="171450" indent="-171450">
              <a:buFont typeface="Arial" panose="020B0604020202020204" pitchFamily="34" charset="0"/>
              <a:buChar char="•"/>
            </a:pPr>
            <a:r>
              <a:rPr lang="en-US" sz="1000" b="0" i="0" u="none" strike="noStrike" kern="1200" baseline="0" dirty="0">
                <a:solidFill>
                  <a:schemeClr val="tx1"/>
                </a:solidFill>
              </a:rPr>
              <a:t>Ten patients with </a:t>
            </a:r>
            <a:r>
              <a:rPr lang="en-US" sz="1000" b="0" i="0" u="none" strike="noStrike" kern="1200" baseline="0" dirty="0" err="1">
                <a:solidFill>
                  <a:schemeClr val="tx1"/>
                </a:solidFill>
              </a:rPr>
              <a:t>cHEV</a:t>
            </a:r>
            <a:r>
              <a:rPr lang="en-US" sz="1000" b="0" i="0" u="none" strike="noStrike" kern="1200" baseline="0" dirty="0">
                <a:solidFill>
                  <a:schemeClr val="tx1"/>
                </a:solidFill>
              </a:rPr>
              <a:t> entered this study but one patient was excluded from further analysis because of exclusion criteria.</a:t>
            </a:r>
          </a:p>
          <a:p>
            <a:pPr marL="171450" indent="-171450">
              <a:buFont typeface="Arial" panose="020B0604020202020204" pitchFamily="34" charset="0"/>
              <a:buChar char="•"/>
            </a:pPr>
            <a:r>
              <a:rPr lang="en-US" altLang="en-US" sz="1000" b="0" i="0" u="none" strike="noStrike" kern="1200" baseline="0" dirty="0">
                <a:solidFill>
                  <a:schemeClr val="tx1"/>
                </a:solidFill>
              </a:rPr>
              <a:t>Baseline characteristics: Mean age of the nine patients was 44±14 years; Seven patients failed prior treatment with RBV (median 15 months (4-40)) and two patients were ineligible to receive RBV; Eight patients had a history of organ transplantation and one patient had common variable immunodeficiency; </a:t>
            </a:r>
            <a:r>
              <a:rPr lang="en-US" sz="1000" b="0" i="0" u="none" strike="noStrike" kern="1200" baseline="0" dirty="0">
                <a:solidFill>
                  <a:schemeClr val="tx1"/>
                </a:solidFill>
              </a:rPr>
              <a:t>Two patients had cirrhosis; Median ALT before start of SOF treatment was 126 U/l (38-624). Baseline HEV RNA was 6E5 IU/ml (range 8E4-5E6 IU/ml).</a:t>
            </a:r>
            <a:endParaRPr lang="pt-PT" altLang="en-US" sz="1000" b="0" i="0" u="none" strike="noStrike" kern="1200" baseline="0" dirty="0">
              <a:solidFill>
                <a:schemeClr val="tx1"/>
              </a:solidFill>
            </a:endParaRP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135168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fontAlgn="auto">
              <a:spcBef>
                <a:spcPts val="0"/>
              </a:spcBef>
              <a:spcAft>
                <a:spcPts val="0"/>
              </a:spcAft>
              <a:defRPr/>
            </a:pPr>
            <a:r>
              <a:rPr lang="en-US" sz="1600" b="1" dirty="0">
                <a:solidFill>
                  <a:prstClr val="black"/>
                </a:solidFill>
              </a:rPr>
              <a:t>MAIN MESSAGE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SOF/VEL for 12 weeks without RBV shows very high SVR12/24 rates in this large real world cohort of 5541 patients, across all genotypes, fibrosis scores, treatment history (</a:t>
            </a:r>
            <a:r>
              <a:rPr lang="en-US" sz="1600" dirty="0" err="1">
                <a:solidFill>
                  <a:prstClr val="black"/>
                </a:solidFill>
              </a:rPr>
              <a:t>pegIFN+RBV±PI</a:t>
            </a:r>
            <a:r>
              <a:rPr lang="en-US" sz="1600" dirty="0">
                <a:solidFill>
                  <a:prstClr val="black"/>
                </a:solidFill>
              </a:rPr>
              <a:t>) and across different subpopulations such as HIV </a:t>
            </a:r>
            <a:r>
              <a:rPr lang="en-US" sz="1600" dirty="0" err="1">
                <a:solidFill>
                  <a:prstClr val="black"/>
                </a:solidFill>
              </a:rPr>
              <a:t>coinfection,IV</a:t>
            </a:r>
            <a:r>
              <a:rPr lang="en-US" sz="1600" dirty="0">
                <a:solidFill>
                  <a:prstClr val="black"/>
                </a:solidFill>
              </a:rPr>
              <a:t> drug users, patients older than 70, patients with unknown fibrosis score and patients with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Overall SVR12/24 was 92.7% ITT (</a:t>
            </a:r>
            <a:r>
              <a:rPr lang="fr-BE" sz="1600" dirty="0">
                <a:solidFill>
                  <a:prstClr val="white"/>
                </a:solidFill>
              </a:rPr>
              <a:t>5134/ 5541)</a:t>
            </a:r>
            <a:r>
              <a:rPr lang="en-US" sz="1600" dirty="0">
                <a:solidFill>
                  <a:prstClr val="black"/>
                </a:solidFill>
              </a:rPr>
              <a:t>and 98.5% PP (5124 /5214).</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This large </a:t>
            </a:r>
            <a:r>
              <a:rPr lang="en-US" sz="1600" dirty="0" err="1">
                <a:solidFill>
                  <a:prstClr val="black"/>
                </a:solidFill>
              </a:rPr>
              <a:t>heterogenous</a:t>
            </a:r>
            <a:r>
              <a:rPr lang="en-US" sz="1600" dirty="0">
                <a:solidFill>
                  <a:prstClr val="black"/>
                </a:solidFill>
              </a:rPr>
              <a:t> real world analysis demonstrates SOF/VEL as a simple, highly effective regimen that can be utilized across multiple patient populations and clinical practices; also in patients with missing data such as demographic information, unknown GT or fibrosis stage.  This regimen enables simplification of the care cascade as a test &amp; treat option.</a:t>
            </a:r>
          </a:p>
          <a:p>
            <a:pPr marL="171450" marR="0" indent="-171450" algn="l" defTabSz="909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600" dirty="0"/>
              <a:t>20 patients </a:t>
            </a:r>
            <a:r>
              <a:rPr lang="fr-BE" sz="1600" dirty="0" err="1"/>
              <a:t>from</a:t>
            </a:r>
            <a:r>
              <a:rPr lang="fr-BE" sz="1600" dirty="0"/>
              <a:t> </a:t>
            </a:r>
            <a:r>
              <a:rPr lang="fr-BE" sz="1600" dirty="0" err="1"/>
              <a:t>Hepather</a:t>
            </a:r>
            <a:r>
              <a:rPr lang="fr-BE" sz="1600" dirty="0"/>
              <a:t> are </a:t>
            </a:r>
            <a:r>
              <a:rPr lang="fr-BE" sz="1600" dirty="0" err="1"/>
              <a:t>missing</a:t>
            </a:r>
            <a:r>
              <a:rPr lang="fr-BE" sz="1600" dirty="0"/>
              <a:t> for </a:t>
            </a:r>
            <a:r>
              <a:rPr lang="fr-BE" sz="1600" dirty="0" err="1"/>
              <a:t>this</a:t>
            </a:r>
            <a:r>
              <a:rPr lang="fr-BE" sz="1600" dirty="0"/>
              <a:t> </a:t>
            </a:r>
            <a:r>
              <a:rPr lang="fr-BE" sz="1600" dirty="0" err="1"/>
              <a:t>fibrosis</a:t>
            </a:r>
            <a:r>
              <a:rPr lang="fr-BE" sz="1600" dirty="0"/>
              <a:t> </a:t>
            </a:r>
            <a:r>
              <a:rPr lang="fr-BE" sz="1600" dirty="0" err="1"/>
              <a:t>analysis</a:t>
            </a:r>
            <a:endParaRPr lang="en-US" sz="1600" dirty="0">
              <a:solidFill>
                <a:prstClr val="black"/>
              </a:solidFill>
            </a:endParaRP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sz="1600" b="1" dirty="0">
              <a:solidFill>
                <a:prstClr val="black"/>
              </a:solidFill>
            </a:endParaRPr>
          </a:p>
          <a:p>
            <a:pPr fontAlgn="auto">
              <a:spcBef>
                <a:spcPts val="0"/>
              </a:spcBef>
              <a:spcAft>
                <a:spcPts val="0"/>
              </a:spcAft>
              <a:defRPr/>
            </a:pPr>
            <a:r>
              <a:rPr lang="en-US" sz="1600" b="1" dirty="0">
                <a:solidFill>
                  <a:prstClr val="black"/>
                </a:solidFill>
              </a:rPr>
              <a:t>BACKGROUND</a:t>
            </a:r>
          </a:p>
          <a:p>
            <a:pPr marL="285750" indent="-285750" defTabSz="912690">
              <a:lnSpc>
                <a:spcPct val="90000"/>
              </a:lnSpc>
              <a:buFont typeface="Arial" panose="020B0604020202020204" pitchFamily="34" charset="0"/>
              <a:buChar char="•"/>
              <a:defRPr/>
            </a:pPr>
            <a:r>
              <a:rPr lang="fr-BE" sz="1600" u="sng" dirty="0" err="1">
                <a:solidFill>
                  <a:prstClr val="black"/>
                </a:solidFill>
              </a:rPr>
              <a:t>Cohorts</a:t>
            </a:r>
            <a:r>
              <a:rPr lang="fr-BE" sz="1600" u="sng" dirty="0">
                <a:solidFill>
                  <a:prstClr val="black"/>
                </a:solidFill>
              </a:rPr>
              <a:t> </a:t>
            </a:r>
            <a:r>
              <a:rPr lang="fr-BE" sz="1600" u="sng" dirty="0" err="1">
                <a:solidFill>
                  <a:prstClr val="black"/>
                </a:solidFill>
              </a:rPr>
              <a:t>included</a:t>
            </a:r>
            <a:r>
              <a:rPr lang="fr-BE" sz="1600" u="sng" dirty="0">
                <a:solidFill>
                  <a:prstClr val="black"/>
                </a:solidFill>
              </a:rPr>
              <a:t>:</a:t>
            </a:r>
          </a:p>
          <a:p>
            <a:pPr defTabSz="912690">
              <a:lnSpc>
                <a:spcPct val="90000"/>
              </a:lnSpc>
              <a:defRPr/>
            </a:pPr>
            <a:r>
              <a:rPr lang="fr-BE" sz="1600" dirty="0">
                <a:solidFill>
                  <a:prstClr val="black"/>
                </a:solidFill>
              </a:rPr>
              <a:t>	Canada: 3 </a:t>
            </a:r>
            <a:r>
              <a:rPr lang="fr-BE" sz="1600" dirty="0" err="1">
                <a:solidFill>
                  <a:prstClr val="black"/>
                </a:solidFill>
              </a:rPr>
              <a:t>cohorts</a:t>
            </a:r>
            <a:r>
              <a:rPr lang="fr-BE" sz="1600" dirty="0">
                <a:solidFill>
                  <a:prstClr val="black"/>
                </a:solidFill>
              </a:rPr>
              <a:t>; Spain: 1 </a:t>
            </a:r>
            <a:r>
              <a:rPr lang="fr-BE" sz="1600" dirty="0" err="1">
                <a:solidFill>
                  <a:prstClr val="black"/>
                </a:solidFill>
              </a:rPr>
              <a:t>cohort</a:t>
            </a:r>
            <a:r>
              <a:rPr lang="fr-BE" sz="1600" dirty="0">
                <a:solidFill>
                  <a:prstClr val="black"/>
                </a:solidFill>
              </a:rPr>
              <a:t>; US: Target &amp; TRIO; France: HELIOS &amp; ANRS </a:t>
            </a:r>
            <a:r>
              <a:rPr lang="fr-BE" sz="1600" dirty="0" err="1">
                <a:solidFill>
                  <a:prstClr val="black"/>
                </a:solidFill>
              </a:rPr>
              <a:t>Hepather</a:t>
            </a:r>
            <a:r>
              <a:rPr lang="fr-BE" sz="1600" dirty="0">
                <a:solidFill>
                  <a:prstClr val="black"/>
                </a:solidFill>
              </a:rPr>
              <a:t>; Germany: DHC-R; </a:t>
            </a:r>
            <a:r>
              <a:rPr lang="fr-BE" sz="1600" dirty="0" err="1">
                <a:solidFill>
                  <a:prstClr val="black"/>
                </a:solidFill>
              </a:rPr>
              <a:t>Italy</a:t>
            </a:r>
            <a:r>
              <a:rPr lang="fr-BE" sz="1600" dirty="0">
                <a:solidFill>
                  <a:prstClr val="black"/>
                </a:solidFill>
              </a:rPr>
              <a:t>: 2 </a:t>
            </a:r>
            <a:r>
              <a:rPr lang="fr-BE" sz="1600" dirty="0" err="1">
                <a:solidFill>
                  <a:prstClr val="black"/>
                </a:solidFill>
              </a:rPr>
              <a:t>cohorts</a:t>
            </a:r>
            <a:r>
              <a:rPr lang="fr-BE" sz="1600" dirty="0">
                <a:solidFill>
                  <a:prstClr val="black"/>
                </a:solidFill>
              </a:rPr>
              <a:t>; 	</a:t>
            </a:r>
            <a:r>
              <a:rPr lang="fr-BE" sz="1600" dirty="0" err="1">
                <a:solidFill>
                  <a:prstClr val="black"/>
                </a:solidFill>
              </a:rPr>
              <a:t>Greece</a:t>
            </a:r>
            <a:r>
              <a:rPr lang="fr-BE" sz="1600" dirty="0">
                <a:solidFill>
                  <a:prstClr val="black"/>
                </a:solidFill>
              </a:rPr>
              <a:t>: 1 </a:t>
            </a:r>
            <a:r>
              <a:rPr lang="fr-BE" sz="1600" dirty="0" err="1">
                <a:solidFill>
                  <a:prstClr val="black"/>
                </a:solidFill>
              </a:rPr>
              <a:t>cohort</a:t>
            </a: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Inclusion </a:t>
            </a:r>
            <a:r>
              <a:rPr lang="fr-BE" sz="1600" dirty="0" err="1">
                <a:solidFill>
                  <a:prstClr val="black"/>
                </a:solidFill>
              </a:rPr>
              <a:t>criteria</a:t>
            </a:r>
            <a:r>
              <a:rPr lang="fr-BE" sz="1600" dirty="0">
                <a:solidFill>
                  <a:prstClr val="black"/>
                </a:solidFill>
              </a:rPr>
              <a:t>: </a:t>
            </a:r>
          </a:p>
          <a:p>
            <a:pPr marL="628650" lvl="1" indent="-171450" fontAlgn="auto">
              <a:spcBef>
                <a:spcPts val="0"/>
              </a:spcBef>
              <a:spcAft>
                <a:spcPts val="0"/>
              </a:spcAft>
              <a:buFont typeface="Arial" panose="020B0604020202020204" pitchFamily="34" charset="0"/>
              <a:buChar char="•"/>
              <a:defRPr/>
            </a:pPr>
            <a:r>
              <a:rPr lang="fr-BE" sz="1600" dirty="0" err="1">
                <a:solidFill>
                  <a:prstClr val="black"/>
                </a:solidFill>
              </a:rPr>
              <a:t>Completion</a:t>
            </a:r>
            <a:r>
              <a:rPr lang="fr-BE" sz="1600" dirty="0">
                <a:solidFill>
                  <a:prstClr val="black"/>
                </a:solidFill>
              </a:rPr>
              <a:t> of SOF/VEL 12 </a:t>
            </a:r>
            <a:r>
              <a:rPr lang="fr-BE" sz="1600" dirty="0" err="1">
                <a:solidFill>
                  <a:prstClr val="black"/>
                </a:solidFill>
              </a:rPr>
              <a:t>weeks</a:t>
            </a:r>
            <a:r>
              <a:rPr lang="fr-BE" sz="1600" dirty="0">
                <a:solidFill>
                  <a:prstClr val="black"/>
                </a:solidFill>
              </a:rPr>
              <a:t> – RBV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TN or TE  </a:t>
            </a:r>
            <a:r>
              <a:rPr lang="fr-BE" sz="1600" dirty="0" err="1">
                <a:solidFill>
                  <a:prstClr val="black"/>
                </a:solidFill>
              </a:rPr>
              <a:t>status</a:t>
            </a:r>
            <a:r>
              <a:rPr lang="fr-BE" sz="1600" dirty="0">
                <a:solidFill>
                  <a:prstClr val="black"/>
                </a:solidFill>
              </a:rPr>
              <a:t> ( PEG IFN +RBV +/- PI )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GT1-6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NC or CC (as </a:t>
            </a:r>
            <a:r>
              <a:rPr lang="fr-BE" sz="1600" dirty="0" err="1">
                <a:solidFill>
                  <a:prstClr val="black"/>
                </a:solidFill>
              </a:rPr>
              <a:t>evaluated</a:t>
            </a:r>
            <a:r>
              <a:rPr lang="fr-BE" sz="1600" dirty="0">
                <a:solidFill>
                  <a:prstClr val="black"/>
                </a:solidFill>
              </a:rPr>
              <a:t> by local standard of care). </a:t>
            </a: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Exclusion </a:t>
            </a:r>
            <a:r>
              <a:rPr lang="fr-BE" sz="1600" dirty="0" err="1">
                <a:solidFill>
                  <a:prstClr val="black"/>
                </a:solidFill>
              </a:rPr>
              <a:t>criteria</a:t>
            </a:r>
            <a:r>
              <a:rPr lang="fr-BE" sz="1600" dirty="0">
                <a:solidFill>
                  <a:prstClr val="black"/>
                </a:solidFill>
              </a:rPr>
              <a:t>: Addition of RBV; DC; HCC; DAA </a:t>
            </a:r>
            <a:r>
              <a:rPr lang="fr-BE" sz="1600" dirty="0" err="1">
                <a:solidFill>
                  <a:prstClr val="black"/>
                </a:solidFill>
              </a:rPr>
              <a:t>failure</a:t>
            </a:r>
            <a:r>
              <a:rPr lang="fr-BE" sz="16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Patient </a:t>
            </a:r>
            <a:r>
              <a:rPr lang="fr-BE" sz="1600" dirty="0" err="1">
                <a:solidFill>
                  <a:prstClr val="black"/>
                </a:solidFill>
              </a:rPr>
              <a:t>numbers</a:t>
            </a:r>
            <a:r>
              <a:rPr lang="fr-BE" sz="1600" dirty="0">
                <a:solidFill>
                  <a:prstClr val="black"/>
                </a:solidFill>
              </a:rPr>
              <a:t> </a:t>
            </a:r>
            <a:r>
              <a:rPr lang="fr-BE" sz="1600" dirty="0" err="1">
                <a:solidFill>
                  <a:prstClr val="black"/>
                </a:solidFill>
              </a:rPr>
              <a:t>vary</a:t>
            </a:r>
            <a:r>
              <a:rPr lang="fr-BE" sz="1600" dirty="0">
                <a:solidFill>
                  <a:prstClr val="black"/>
                </a:solidFill>
              </a:rPr>
              <a:t> </a:t>
            </a:r>
            <a:r>
              <a:rPr lang="fr-BE" sz="1600" dirty="0" err="1">
                <a:solidFill>
                  <a:prstClr val="black"/>
                </a:solidFill>
              </a:rPr>
              <a:t>across</a:t>
            </a:r>
            <a:r>
              <a:rPr lang="fr-BE" sz="1600" dirty="0">
                <a:solidFill>
                  <a:prstClr val="black"/>
                </a:solidFill>
              </a:rPr>
              <a:t> the </a:t>
            </a:r>
            <a:r>
              <a:rPr lang="fr-BE" sz="1600" dirty="0" err="1">
                <a:solidFill>
                  <a:prstClr val="black"/>
                </a:solidFill>
              </a:rPr>
              <a:t>different</a:t>
            </a:r>
            <a:r>
              <a:rPr lang="fr-BE" sz="1600" dirty="0">
                <a:solidFill>
                  <a:prstClr val="black"/>
                </a:solidFill>
              </a:rPr>
              <a:t> </a:t>
            </a:r>
            <a:r>
              <a:rPr lang="fr-BE" sz="1600" dirty="0" err="1">
                <a:solidFill>
                  <a:prstClr val="black"/>
                </a:solidFill>
              </a:rPr>
              <a:t>demographics</a:t>
            </a:r>
            <a:r>
              <a:rPr lang="fr-BE" sz="1600" dirty="0">
                <a:solidFill>
                  <a:prstClr val="black"/>
                </a:solidFill>
              </a:rPr>
              <a:t> and SVR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 Data </a:t>
            </a:r>
            <a:r>
              <a:rPr lang="fr-BE" sz="1600" dirty="0" err="1">
                <a:solidFill>
                  <a:prstClr val="black"/>
                </a:solidFill>
              </a:rPr>
              <a:t>from</a:t>
            </a:r>
            <a:r>
              <a:rPr lang="fr-BE" sz="1600" dirty="0">
                <a:solidFill>
                  <a:prstClr val="black"/>
                </a:solidFill>
              </a:rPr>
              <a:t> 1 </a:t>
            </a:r>
            <a:r>
              <a:rPr lang="fr-BE" sz="1600" dirty="0" err="1">
                <a:solidFill>
                  <a:prstClr val="black"/>
                </a:solidFill>
              </a:rPr>
              <a:t>cohort</a:t>
            </a:r>
            <a:r>
              <a:rPr lang="fr-BE" sz="1600" dirty="0">
                <a:solidFill>
                  <a:prstClr val="black"/>
                </a:solidFill>
              </a:rPr>
              <a:t> (HELIOS) </a:t>
            </a:r>
            <a:r>
              <a:rPr lang="fr-BE" sz="1600" dirty="0" err="1">
                <a:solidFill>
                  <a:prstClr val="black"/>
                </a:solidFill>
              </a:rPr>
              <a:t>were</a:t>
            </a:r>
            <a:r>
              <a:rPr lang="fr-BE" sz="1600" dirty="0">
                <a:solidFill>
                  <a:prstClr val="black"/>
                </a:solidFill>
              </a:rPr>
              <a:t> not </a:t>
            </a:r>
            <a:r>
              <a:rPr lang="fr-BE" sz="1600" dirty="0" err="1">
                <a:solidFill>
                  <a:prstClr val="black"/>
                </a:solidFill>
              </a:rPr>
              <a:t>included</a:t>
            </a:r>
            <a:r>
              <a:rPr lang="fr-BE" sz="1600" dirty="0">
                <a:solidFill>
                  <a:prstClr val="black"/>
                </a:solidFill>
              </a:rPr>
              <a:t> in the ITT </a:t>
            </a:r>
            <a:r>
              <a:rPr lang="fr-BE" sz="1600" dirty="0" err="1">
                <a:solidFill>
                  <a:prstClr val="black"/>
                </a:solidFill>
              </a:rPr>
              <a:t>demographics</a:t>
            </a:r>
            <a:r>
              <a:rPr lang="fr-BE" sz="1600" dirty="0">
                <a:solidFill>
                  <a:prstClr val="black"/>
                </a:solidFill>
              </a:rPr>
              <a:t>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a:t>
            </a:r>
          </a:p>
          <a:p>
            <a:pPr fontAlgn="auto">
              <a:spcBef>
                <a:spcPts val="0"/>
              </a:spcBef>
              <a:spcAft>
                <a:spcPts val="0"/>
              </a:spcAft>
              <a:buFont typeface="Arial" panose="020B0604020202020204" pitchFamily="34" charset="0"/>
              <a:buNone/>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All GTs are represented in this cohort, with 30% GT1, 30% GT2, 33% GT3, 5% GT4, 1% GT5/6, 1% unknown or mixed GT.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3.7% of patients had HIV/HCV coinfection, 13.2% had former or current IV drug use and 5.4% had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12.4% of patients failed a previous treatment with </a:t>
            </a:r>
            <a:r>
              <a:rPr lang="en-US" sz="1600" dirty="0" err="1">
                <a:solidFill>
                  <a:prstClr val="black"/>
                </a:solidFill>
              </a:rPr>
              <a:t>pegIFN+RBV±PI</a:t>
            </a:r>
            <a:r>
              <a:rPr lang="en-US" sz="1600" dirty="0">
                <a:solidFill>
                  <a:prstClr val="black"/>
                </a:solidFill>
              </a:rPr>
              <a: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54% had fibrosis score F0-F2, 13% had F3, 21% of patients had compensated cirrhosis. Additionally, 11% of patients had no cirrhosis, but fibrosis score was unknown and for 1% of patients fibrosis score was unknown</a:t>
            </a:r>
          </a:p>
          <a:p>
            <a:pPr marL="171450" indent="-171450" fontAlgn="auto">
              <a:spcBef>
                <a:spcPts val="0"/>
              </a:spcBef>
              <a:spcAft>
                <a:spcPts val="0"/>
              </a:spcAft>
              <a:buFont typeface="Arial" panose="020B0604020202020204" pitchFamily="34" charset="0"/>
              <a:buChar char="•"/>
              <a:defRPr/>
            </a:pPr>
            <a:endParaRPr lang="en-US"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In total 407 patients did not achieve SVR 12/24 (7.3%); </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327 non </a:t>
            </a:r>
            <a:r>
              <a:rPr lang="en-US" sz="1600" dirty="0" err="1">
                <a:solidFill>
                  <a:prstClr val="black"/>
                </a:solidFill>
              </a:rPr>
              <a:t>virological</a:t>
            </a:r>
            <a:r>
              <a:rPr lang="en-US" sz="1600" dirty="0">
                <a:solidFill>
                  <a:prstClr val="black"/>
                </a:solidFill>
              </a:rPr>
              <a:t> failures (5.9%)</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219 patients were LTFU (4%)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87 patients discontinued treatment early</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17 patients died (non related to drug)</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4 others: 1 withdrawal of consent, 1 confirmed non adherence and 2 reinfections.</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80 </a:t>
            </a:r>
            <a:r>
              <a:rPr lang="en-US" sz="1600" dirty="0" err="1">
                <a:solidFill>
                  <a:prstClr val="black"/>
                </a:solidFill>
              </a:rPr>
              <a:t>virological</a:t>
            </a:r>
            <a:r>
              <a:rPr lang="en-US" sz="1600" dirty="0">
                <a:solidFill>
                  <a:prstClr val="black"/>
                </a:solidFill>
              </a:rPr>
              <a:t> failures (1.4%)</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33 were classed as relapse by treating physician, 3 breakthrough, and 12 non responders.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For 23 patients distinction reason for failure was unknown.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nl-BE" dirty="0"/>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BAFEBF8B-BE13-48D7-A731-8D140DD58C2C}" type="slidenum">
              <a:rPr lang="en-US" altLang="en-US">
                <a:solidFill>
                  <a:srgbClr val="000000"/>
                </a:solidFill>
                <a:latin typeface="Calibri" pitchFamily="34" charset="0"/>
              </a:rPr>
              <a:pPr/>
              <a:t>6</a:t>
            </a:fld>
            <a:endParaRPr lang="en-US" alt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fontAlgn="auto">
              <a:spcBef>
                <a:spcPts val="0"/>
              </a:spcBef>
              <a:spcAft>
                <a:spcPts val="0"/>
              </a:spcAft>
              <a:defRPr/>
            </a:pPr>
            <a:r>
              <a:rPr lang="en-US" sz="3100" b="1" dirty="0">
                <a:solidFill>
                  <a:prstClr val="black"/>
                </a:solidFill>
              </a:rPr>
              <a:t>MAIN MESSAGE </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Patients </a:t>
            </a:r>
            <a:r>
              <a:rPr lang="fr-BE" sz="3100" dirty="0" err="1">
                <a:solidFill>
                  <a:prstClr val="black"/>
                </a:solidFill>
              </a:rPr>
              <a:t>were</a:t>
            </a:r>
            <a:r>
              <a:rPr lang="fr-BE" sz="3100" dirty="0">
                <a:solidFill>
                  <a:prstClr val="black"/>
                </a:solidFill>
              </a:rPr>
              <a:t> </a:t>
            </a:r>
            <a:r>
              <a:rPr lang="fr-BE" sz="3100" dirty="0" err="1">
                <a:solidFill>
                  <a:prstClr val="black"/>
                </a:solidFill>
              </a:rPr>
              <a:t>included</a:t>
            </a:r>
            <a:r>
              <a:rPr lang="fr-BE" sz="3100" dirty="0">
                <a:solidFill>
                  <a:prstClr val="black"/>
                </a:solidFill>
              </a:rPr>
              <a:t> </a:t>
            </a:r>
            <a:r>
              <a:rPr lang="fr-BE" sz="3100" dirty="0" err="1">
                <a:solidFill>
                  <a:prstClr val="black"/>
                </a:solidFill>
              </a:rPr>
              <a:t>from</a:t>
            </a:r>
            <a:r>
              <a:rPr lang="fr-BE" sz="3100" dirty="0">
                <a:solidFill>
                  <a:prstClr val="black"/>
                </a:solidFill>
              </a:rPr>
              <a:t> multiple </a:t>
            </a:r>
            <a:r>
              <a:rPr lang="fr-BE" sz="3100" dirty="0" err="1">
                <a:solidFill>
                  <a:prstClr val="black"/>
                </a:solidFill>
              </a:rPr>
              <a:t>cohorts</a:t>
            </a:r>
            <a:r>
              <a:rPr lang="fr-BE" sz="3100" dirty="0">
                <a:solidFill>
                  <a:prstClr val="black"/>
                </a:solidFill>
              </a:rPr>
              <a:t> </a:t>
            </a:r>
            <a:r>
              <a:rPr lang="fr-BE" sz="3100" dirty="0" err="1">
                <a:solidFill>
                  <a:prstClr val="black"/>
                </a:solidFill>
              </a:rPr>
              <a:t>across</a:t>
            </a:r>
            <a:r>
              <a:rPr lang="fr-BE" sz="3100" dirty="0">
                <a:solidFill>
                  <a:prstClr val="black"/>
                </a:solidFill>
              </a:rPr>
              <a:t> Europe, US and Canada: 3 Canadian </a:t>
            </a:r>
            <a:r>
              <a:rPr lang="fr-BE" sz="3100" dirty="0" err="1">
                <a:solidFill>
                  <a:prstClr val="black"/>
                </a:solidFill>
              </a:rPr>
              <a:t>cohorts</a:t>
            </a:r>
            <a:r>
              <a:rPr lang="fr-BE" sz="3100" dirty="0">
                <a:solidFill>
                  <a:prstClr val="black"/>
                </a:solidFill>
              </a:rPr>
              <a:t>, 1 Greek </a:t>
            </a:r>
            <a:r>
              <a:rPr lang="fr-BE" sz="3100" dirty="0" err="1">
                <a:solidFill>
                  <a:prstClr val="black"/>
                </a:solidFill>
              </a:rPr>
              <a:t>cohort</a:t>
            </a:r>
            <a:r>
              <a:rPr lang="fr-BE" sz="3100" dirty="0">
                <a:solidFill>
                  <a:prstClr val="black"/>
                </a:solidFill>
              </a:rPr>
              <a:t>, 2 </a:t>
            </a:r>
            <a:r>
              <a:rPr lang="fr-BE" sz="3100" dirty="0" err="1">
                <a:solidFill>
                  <a:prstClr val="black"/>
                </a:solidFill>
              </a:rPr>
              <a:t>Italian</a:t>
            </a:r>
            <a:r>
              <a:rPr lang="fr-BE" sz="3100" dirty="0">
                <a:solidFill>
                  <a:prstClr val="black"/>
                </a:solidFill>
              </a:rPr>
              <a:t> </a:t>
            </a:r>
            <a:r>
              <a:rPr lang="fr-BE" sz="3100" dirty="0" err="1">
                <a:solidFill>
                  <a:prstClr val="black"/>
                </a:solidFill>
              </a:rPr>
              <a:t>cohorts</a:t>
            </a:r>
            <a:r>
              <a:rPr lang="fr-BE" sz="3100" dirty="0">
                <a:solidFill>
                  <a:prstClr val="black"/>
                </a:solidFill>
              </a:rPr>
              <a:t>, 1 </a:t>
            </a:r>
            <a:r>
              <a:rPr lang="fr-BE" sz="3100" dirty="0" err="1">
                <a:solidFill>
                  <a:prstClr val="black"/>
                </a:solidFill>
              </a:rPr>
              <a:t>Spanish</a:t>
            </a:r>
            <a:r>
              <a:rPr lang="fr-BE" sz="3100" dirty="0">
                <a:solidFill>
                  <a:prstClr val="black"/>
                </a:solidFill>
              </a:rPr>
              <a:t> </a:t>
            </a:r>
            <a:r>
              <a:rPr lang="fr-BE" sz="3100" dirty="0" err="1">
                <a:solidFill>
                  <a:prstClr val="black"/>
                </a:solidFill>
              </a:rPr>
              <a:t>cohort</a:t>
            </a:r>
            <a:r>
              <a:rPr lang="fr-BE" sz="3100" dirty="0">
                <a:solidFill>
                  <a:prstClr val="black"/>
                </a:solidFill>
              </a:rPr>
              <a:t>, ANRS </a:t>
            </a:r>
            <a:r>
              <a:rPr lang="fr-BE" sz="3100" dirty="0" err="1">
                <a:solidFill>
                  <a:prstClr val="black"/>
                </a:solidFill>
              </a:rPr>
              <a:t>Hepather</a:t>
            </a:r>
            <a:r>
              <a:rPr lang="fr-BE" sz="3100" dirty="0">
                <a:solidFill>
                  <a:prstClr val="black"/>
                </a:solidFill>
              </a:rPr>
              <a:t>, HELIOS, TARGET, TRIO, DHC-R</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This large real life cohort includes a heterogeneous patient population, including TE patients, patients with CC, patients with HIV coinfection, PPI use at baseline and former or current IV drug use. </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All GTs and fibrosis scores are represented.</a:t>
            </a:r>
          </a:p>
          <a:p>
            <a:pPr marL="457200" marR="0" indent="-457200" algn="l" defTabSz="9092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100" dirty="0">
              <a:solidFill>
                <a:prstClr val="black"/>
              </a:solidFill>
            </a:endParaRPr>
          </a:p>
          <a:p>
            <a:pPr fontAlgn="auto">
              <a:spcBef>
                <a:spcPts val="0"/>
              </a:spcBef>
              <a:spcAft>
                <a:spcPts val="0"/>
              </a:spcAft>
              <a:defRPr/>
            </a:pPr>
            <a:r>
              <a:rPr lang="en-US" sz="1600" b="1" dirty="0">
                <a:solidFill>
                  <a:prstClr val="black"/>
                </a:solidFill>
              </a:rPr>
              <a:t>MAIN MESSAGE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SOF/VEL for 12 weeks without RBV shows very high SVR12/24 rates in this large real world cohort of 5541 patients, across all genotypes, fibrosis scores, treatment history (</a:t>
            </a:r>
            <a:r>
              <a:rPr lang="en-US" sz="1600" dirty="0" err="1">
                <a:solidFill>
                  <a:prstClr val="black"/>
                </a:solidFill>
              </a:rPr>
              <a:t>pegIFN+RBV±PI</a:t>
            </a:r>
            <a:r>
              <a:rPr lang="en-US" sz="1600" dirty="0">
                <a:solidFill>
                  <a:prstClr val="black"/>
                </a:solidFill>
              </a:rPr>
              <a:t>) and across different subpopulations such as HIV </a:t>
            </a:r>
            <a:r>
              <a:rPr lang="en-US" sz="1600" dirty="0" err="1">
                <a:solidFill>
                  <a:prstClr val="black"/>
                </a:solidFill>
              </a:rPr>
              <a:t>coinfection,IV</a:t>
            </a:r>
            <a:r>
              <a:rPr lang="en-US" sz="1600" dirty="0">
                <a:solidFill>
                  <a:prstClr val="black"/>
                </a:solidFill>
              </a:rPr>
              <a:t> drug users, patients older than 70, patients with unknown fibrosis score and patients with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Overall SVR12/24 was 92.7% ITT (</a:t>
            </a:r>
            <a:r>
              <a:rPr lang="fr-BE" sz="1600" dirty="0">
                <a:solidFill>
                  <a:prstClr val="white"/>
                </a:solidFill>
              </a:rPr>
              <a:t>5134/ 5541)</a:t>
            </a:r>
            <a:r>
              <a:rPr lang="en-US" sz="1600" dirty="0">
                <a:solidFill>
                  <a:prstClr val="black"/>
                </a:solidFill>
              </a:rPr>
              <a:t>and 98.5% PP (5124 /5214).</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This large </a:t>
            </a:r>
            <a:r>
              <a:rPr lang="en-US" sz="1600" dirty="0" err="1">
                <a:solidFill>
                  <a:prstClr val="black"/>
                </a:solidFill>
              </a:rPr>
              <a:t>heterogenous</a:t>
            </a:r>
            <a:r>
              <a:rPr lang="en-US" sz="1600" dirty="0">
                <a:solidFill>
                  <a:prstClr val="black"/>
                </a:solidFill>
              </a:rPr>
              <a:t> real world analysis demonstrates SOF/VEL as a simple, highly effective regimen that can be utilized across multiple patient populations and clinical practices; also in patients with missing data such as demographic information, unknown GT or fibrosis stage.  This regimen enables simplification of the care cascade as a test &amp; treat option.</a:t>
            </a:r>
          </a:p>
          <a:p>
            <a:pPr marL="457200" marR="0" indent="-457200" algn="l" defTabSz="909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rPr>
              <a:t>17 patients were excluded from this analysis</a:t>
            </a:r>
          </a:p>
          <a:p>
            <a:pPr marL="457200" marR="0" indent="-457200" algn="l" defTabSz="909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rPr>
              <a:t>Information about presence of cirrhosis in each GT was available for 4557 patients (PP) :</a:t>
            </a:r>
          </a:p>
          <a:p>
            <a:pPr marL="457200" marR="0" indent="-457200" algn="l" defTabSz="909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rPr>
              <a:t>Data about CC per GT calculated in all cohorts except DHC-R, ANHR </a:t>
            </a:r>
            <a:r>
              <a:rPr lang="en-US" sz="1600" dirty="0" err="1">
                <a:solidFill>
                  <a:prstClr val="black"/>
                </a:solidFill>
              </a:rPr>
              <a:t>Hepath</a:t>
            </a:r>
            <a:r>
              <a:rPr lang="en-US" sz="1600" dirty="0">
                <a:solidFill>
                  <a:prstClr val="black"/>
                </a:solidFill>
              </a:rPr>
              <a:t> &amp; HELIOS, so in total in 4557 patients.</a:t>
            </a:r>
          </a:p>
          <a:p>
            <a:pPr fontAlgn="auto">
              <a:spcBef>
                <a:spcPts val="0"/>
              </a:spcBef>
              <a:spcAft>
                <a:spcPts val="0"/>
              </a:spcAft>
              <a:defRPr/>
            </a:pPr>
            <a:endParaRPr lang="en-US" sz="1600" b="1" dirty="0">
              <a:solidFill>
                <a:prstClr val="black"/>
              </a:solidFill>
            </a:endParaRPr>
          </a:p>
          <a:p>
            <a:pPr fontAlgn="auto">
              <a:spcBef>
                <a:spcPts val="0"/>
              </a:spcBef>
              <a:spcAft>
                <a:spcPts val="0"/>
              </a:spcAft>
              <a:defRPr/>
            </a:pPr>
            <a:r>
              <a:rPr lang="en-US" sz="1600" b="1" dirty="0">
                <a:solidFill>
                  <a:prstClr val="black"/>
                </a:solidFill>
              </a:rPr>
              <a:t>BACKGROUND</a:t>
            </a:r>
          </a:p>
          <a:p>
            <a:pPr marL="285750" indent="-285750" defTabSz="912690">
              <a:lnSpc>
                <a:spcPct val="90000"/>
              </a:lnSpc>
              <a:buFont typeface="Arial" panose="020B0604020202020204" pitchFamily="34" charset="0"/>
              <a:buChar char="•"/>
              <a:defRPr/>
            </a:pPr>
            <a:r>
              <a:rPr lang="fr-BE" sz="1600" u="sng" dirty="0" err="1">
                <a:solidFill>
                  <a:prstClr val="black"/>
                </a:solidFill>
              </a:rPr>
              <a:t>Cohorts</a:t>
            </a:r>
            <a:r>
              <a:rPr lang="fr-BE" sz="1600" u="sng" dirty="0">
                <a:solidFill>
                  <a:prstClr val="black"/>
                </a:solidFill>
              </a:rPr>
              <a:t> </a:t>
            </a:r>
            <a:r>
              <a:rPr lang="fr-BE" sz="1600" u="sng" dirty="0" err="1">
                <a:solidFill>
                  <a:prstClr val="black"/>
                </a:solidFill>
              </a:rPr>
              <a:t>included</a:t>
            </a:r>
            <a:r>
              <a:rPr lang="fr-BE" sz="1600" u="sng" dirty="0">
                <a:solidFill>
                  <a:prstClr val="black"/>
                </a:solidFill>
              </a:rPr>
              <a:t>:</a:t>
            </a:r>
          </a:p>
          <a:p>
            <a:pPr defTabSz="912690">
              <a:lnSpc>
                <a:spcPct val="90000"/>
              </a:lnSpc>
              <a:defRPr/>
            </a:pPr>
            <a:r>
              <a:rPr lang="fr-BE" sz="1600" dirty="0">
                <a:solidFill>
                  <a:prstClr val="black"/>
                </a:solidFill>
              </a:rPr>
              <a:t>	Canada: 3 </a:t>
            </a:r>
            <a:r>
              <a:rPr lang="fr-BE" sz="1600" dirty="0" err="1">
                <a:solidFill>
                  <a:prstClr val="black"/>
                </a:solidFill>
              </a:rPr>
              <a:t>cohorts</a:t>
            </a:r>
            <a:r>
              <a:rPr lang="fr-BE" sz="1600" dirty="0">
                <a:solidFill>
                  <a:prstClr val="black"/>
                </a:solidFill>
              </a:rPr>
              <a:t>; Spain: 1 </a:t>
            </a:r>
            <a:r>
              <a:rPr lang="fr-BE" sz="1600" dirty="0" err="1">
                <a:solidFill>
                  <a:prstClr val="black"/>
                </a:solidFill>
              </a:rPr>
              <a:t>cohort</a:t>
            </a:r>
            <a:r>
              <a:rPr lang="fr-BE" sz="1600" dirty="0">
                <a:solidFill>
                  <a:prstClr val="black"/>
                </a:solidFill>
              </a:rPr>
              <a:t>; US: Target &amp; TRIO; France: HELIOS &amp; ANRS </a:t>
            </a:r>
            <a:r>
              <a:rPr lang="fr-BE" sz="1600" dirty="0" err="1">
                <a:solidFill>
                  <a:prstClr val="black"/>
                </a:solidFill>
              </a:rPr>
              <a:t>Hepather</a:t>
            </a:r>
            <a:r>
              <a:rPr lang="fr-BE" sz="1600" dirty="0">
                <a:solidFill>
                  <a:prstClr val="black"/>
                </a:solidFill>
              </a:rPr>
              <a:t>; Germany: DHC-R; </a:t>
            </a:r>
            <a:r>
              <a:rPr lang="fr-BE" sz="1600" dirty="0" err="1">
                <a:solidFill>
                  <a:prstClr val="black"/>
                </a:solidFill>
              </a:rPr>
              <a:t>Italy</a:t>
            </a:r>
            <a:r>
              <a:rPr lang="fr-BE" sz="1600" dirty="0">
                <a:solidFill>
                  <a:prstClr val="black"/>
                </a:solidFill>
              </a:rPr>
              <a:t>: 2 </a:t>
            </a:r>
            <a:r>
              <a:rPr lang="fr-BE" sz="1600" dirty="0" err="1">
                <a:solidFill>
                  <a:prstClr val="black"/>
                </a:solidFill>
              </a:rPr>
              <a:t>cohorts</a:t>
            </a:r>
            <a:r>
              <a:rPr lang="fr-BE" sz="1600" dirty="0">
                <a:solidFill>
                  <a:prstClr val="black"/>
                </a:solidFill>
              </a:rPr>
              <a:t>; 	</a:t>
            </a:r>
            <a:r>
              <a:rPr lang="fr-BE" sz="1600" dirty="0" err="1">
                <a:solidFill>
                  <a:prstClr val="black"/>
                </a:solidFill>
              </a:rPr>
              <a:t>Greece</a:t>
            </a:r>
            <a:r>
              <a:rPr lang="fr-BE" sz="1600" dirty="0">
                <a:solidFill>
                  <a:prstClr val="black"/>
                </a:solidFill>
              </a:rPr>
              <a:t>: 1 </a:t>
            </a:r>
            <a:r>
              <a:rPr lang="fr-BE" sz="1600" dirty="0" err="1">
                <a:solidFill>
                  <a:prstClr val="black"/>
                </a:solidFill>
              </a:rPr>
              <a:t>cohort</a:t>
            </a: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Inclusion </a:t>
            </a:r>
            <a:r>
              <a:rPr lang="fr-BE" sz="1600" dirty="0" err="1">
                <a:solidFill>
                  <a:prstClr val="black"/>
                </a:solidFill>
              </a:rPr>
              <a:t>criteria</a:t>
            </a:r>
            <a:r>
              <a:rPr lang="fr-BE" sz="1600" dirty="0">
                <a:solidFill>
                  <a:prstClr val="black"/>
                </a:solidFill>
              </a:rPr>
              <a:t>: </a:t>
            </a:r>
          </a:p>
          <a:p>
            <a:pPr marL="628650" lvl="1" indent="-171450" fontAlgn="auto">
              <a:spcBef>
                <a:spcPts val="0"/>
              </a:spcBef>
              <a:spcAft>
                <a:spcPts val="0"/>
              </a:spcAft>
              <a:buFont typeface="Arial" panose="020B0604020202020204" pitchFamily="34" charset="0"/>
              <a:buChar char="•"/>
              <a:defRPr/>
            </a:pPr>
            <a:r>
              <a:rPr lang="fr-BE" sz="1600" dirty="0" err="1">
                <a:solidFill>
                  <a:prstClr val="black"/>
                </a:solidFill>
              </a:rPr>
              <a:t>Completion</a:t>
            </a:r>
            <a:r>
              <a:rPr lang="fr-BE" sz="1600" dirty="0">
                <a:solidFill>
                  <a:prstClr val="black"/>
                </a:solidFill>
              </a:rPr>
              <a:t> of SOF/VEL 12 </a:t>
            </a:r>
            <a:r>
              <a:rPr lang="fr-BE" sz="1600" dirty="0" err="1">
                <a:solidFill>
                  <a:prstClr val="black"/>
                </a:solidFill>
              </a:rPr>
              <a:t>weeks</a:t>
            </a:r>
            <a:r>
              <a:rPr lang="fr-BE" sz="1600" dirty="0">
                <a:solidFill>
                  <a:prstClr val="black"/>
                </a:solidFill>
              </a:rPr>
              <a:t> – RBV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TN or TE  </a:t>
            </a:r>
            <a:r>
              <a:rPr lang="fr-BE" sz="1600" dirty="0" err="1">
                <a:solidFill>
                  <a:prstClr val="black"/>
                </a:solidFill>
              </a:rPr>
              <a:t>status</a:t>
            </a:r>
            <a:r>
              <a:rPr lang="fr-BE" sz="1600" dirty="0">
                <a:solidFill>
                  <a:prstClr val="black"/>
                </a:solidFill>
              </a:rPr>
              <a:t> ( PEG IFN +RBV +/- PI )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GT1-6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NC or CC (as </a:t>
            </a:r>
            <a:r>
              <a:rPr lang="fr-BE" sz="1600" dirty="0" err="1">
                <a:solidFill>
                  <a:prstClr val="black"/>
                </a:solidFill>
              </a:rPr>
              <a:t>evaluated</a:t>
            </a:r>
            <a:r>
              <a:rPr lang="fr-BE" sz="1600" dirty="0">
                <a:solidFill>
                  <a:prstClr val="black"/>
                </a:solidFill>
              </a:rPr>
              <a:t> by local standard of care). </a:t>
            </a: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Exclusion </a:t>
            </a:r>
            <a:r>
              <a:rPr lang="fr-BE" sz="1600" dirty="0" err="1">
                <a:solidFill>
                  <a:prstClr val="black"/>
                </a:solidFill>
              </a:rPr>
              <a:t>criteria</a:t>
            </a:r>
            <a:r>
              <a:rPr lang="fr-BE" sz="1600" dirty="0">
                <a:solidFill>
                  <a:prstClr val="black"/>
                </a:solidFill>
              </a:rPr>
              <a:t>: Addition of RBV; DC; HCC; DAA </a:t>
            </a:r>
            <a:r>
              <a:rPr lang="fr-BE" sz="1600" dirty="0" err="1">
                <a:solidFill>
                  <a:prstClr val="black"/>
                </a:solidFill>
              </a:rPr>
              <a:t>failure</a:t>
            </a:r>
            <a:r>
              <a:rPr lang="fr-BE" sz="16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Patient </a:t>
            </a:r>
            <a:r>
              <a:rPr lang="fr-BE" sz="1600" dirty="0" err="1">
                <a:solidFill>
                  <a:prstClr val="black"/>
                </a:solidFill>
              </a:rPr>
              <a:t>numbers</a:t>
            </a:r>
            <a:r>
              <a:rPr lang="fr-BE" sz="1600" dirty="0">
                <a:solidFill>
                  <a:prstClr val="black"/>
                </a:solidFill>
              </a:rPr>
              <a:t> </a:t>
            </a:r>
            <a:r>
              <a:rPr lang="fr-BE" sz="1600" dirty="0" err="1">
                <a:solidFill>
                  <a:prstClr val="black"/>
                </a:solidFill>
              </a:rPr>
              <a:t>vary</a:t>
            </a:r>
            <a:r>
              <a:rPr lang="fr-BE" sz="1600" dirty="0">
                <a:solidFill>
                  <a:prstClr val="black"/>
                </a:solidFill>
              </a:rPr>
              <a:t> </a:t>
            </a:r>
            <a:r>
              <a:rPr lang="fr-BE" sz="1600" dirty="0" err="1">
                <a:solidFill>
                  <a:prstClr val="black"/>
                </a:solidFill>
              </a:rPr>
              <a:t>across</a:t>
            </a:r>
            <a:r>
              <a:rPr lang="fr-BE" sz="1600" dirty="0">
                <a:solidFill>
                  <a:prstClr val="black"/>
                </a:solidFill>
              </a:rPr>
              <a:t> the </a:t>
            </a:r>
            <a:r>
              <a:rPr lang="fr-BE" sz="1600" dirty="0" err="1">
                <a:solidFill>
                  <a:prstClr val="black"/>
                </a:solidFill>
              </a:rPr>
              <a:t>different</a:t>
            </a:r>
            <a:r>
              <a:rPr lang="fr-BE" sz="1600" dirty="0">
                <a:solidFill>
                  <a:prstClr val="black"/>
                </a:solidFill>
              </a:rPr>
              <a:t> </a:t>
            </a:r>
            <a:r>
              <a:rPr lang="fr-BE" sz="1600" dirty="0" err="1">
                <a:solidFill>
                  <a:prstClr val="black"/>
                </a:solidFill>
              </a:rPr>
              <a:t>demographics</a:t>
            </a:r>
            <a:r>
              <a:rPr lang="fr-BE" sz="1600" dirty="0">
                <a:solidFill>
                  <a:prstClr val="black"/>
                </a:solidFill>
              </a:rPr>
              <a:t> and SVR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 Data </a:t>
            </a:r>
            <a:r>
              <a:rPr lang="fr-BE" sz="1600" dirty="0" err="1">
                <a:solidFill>
                  <a:prstClr val="black"/>
                </a:solidFill>
              </a:rPr>
              <a:t>from</a:t>
            </a:r>
            <a:r>
              <a:rPr lang="fr-BE" sz="1600" dirty="0">
                <a:solidFill>
                  <a:prstClr val="black"/>
                </a:solidFill>
              </a:rPr>
              <a:t> 1 </a:t>
            </a:r>
            <a:r>
              <a:rPr lang="fr-BE" sz="1600" dirty="0" err="1">
                <a:solidFill>
                  <a:prstClr val="black"/>
                </a:solidFill>
              </a:rPr>
              <a:t>cohort</a:t>
            </a:r>
            <a:r>
              <a:rPr lang="fr-BE" sz="1600" dirty="0">
                <a:solidFill>
                  <a:prstClr val="black"/>
                </a:solidFill>
              </a:rPr>
              <a:t> (HELIOS) </a:t>
            </a:r>
            <a:r>
              <a:rPr lang="fr-BE" sz="1600" dirty="0" err="1">
                <a:solidFill>
                  <a:prstClr val="black"/>
                </a:solidFill>
              </a:rPr>
              <a:t>were</a:t>
            </a:r>
            <a:r>
              <a:rPr lang="fr-BE" sz="1600" dirty="0">
                <a:solidFill>
                  <a:prstClr val="black"/>
                </a:solidFill>
              </a:rPr>
              <a:t> not </a:t>
            </a:r>
            <a:r>
              <a:rPr lang="fr-BE" sz="1600" dirty="0" err="1">
                <a:solidFill>
                  <a:prstClr val="black"/>
                </a:solidFill>
              </a:rPr>
              <a:t>included</a:t>
            </a:r>
            <a:r>
              <a:rPr lang="fr-BE" sz="1600" dirty="0">
                <a:solidFill>
                  <a:prstClr val="black"/>
                </a:solidFill>
              </a:rPr>
              <a:t> in the ITT </a:t>
            </a:r>
            <a:r>
              <a:rPr lang="fr-BE" sz="1600" dirty="0" err="1">
                <a:solidFill>
                  <a:prstClr val="black"/>
                </a:solidFill>
              </a:rPr>
              <a:t>demographics</a:t>
            </a:r>
            <a:r>
              <a:rPr lang="fr-BE" sz="1600" dirty="0">
                <a:solidFill>
                  <a:prstClr val="black"/>
                </a:solidFill>
              </a:rPr>
              <a:t>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a:t>
            </a:r>
          </a:p>
          <a:p>
            <a:pPr fontAlgn="auto">
              <a:spcBef>
                <a:spcPts val="0"/>
              </a:spcBef>
              <a:spcAft>
                <a:spcPts val="0"/>
              </a:spcAft>
              <a:buFont typeface="Arial" panose="020B0604020202020204" pitchFamily="34" charset="0"/>
              <a:buNone/>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All GTs are represented in this cohort, with 30% GT1, 30% GT2, 33% GT3, 5% GT4, 1% GT5/6, 1% unknown or mixed GT.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3.7% of patients had HIV/HCV coinfection, 13.2% had former or current IV drug use and 5.4% had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12.4% of patients failed a previous treatment with </a:t>
            </a:r>
            <a:r>
              <a:rPr lang="en-US" sz="1600" dirty="0" err="1">
                <a:solidFill>
                  <a:prstClr val="black"/>
                </a:solidFill>
              </a:rPr>
              <a:t>pegIFN+RBV±PI</a:t>
            </a:r>
            <a:r>
              <a:rPr lang="en-US" sz="1600" dirty="0">
                <a:solidFill>
                  <a:prstClr val="black"/>
                </a:solidFill>
              </a:rPr>
              <a: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54% had fibrosis score F0-F2, 13% had F3, 21% of patients had compensated cirrhosis. Additionally, 11% of patients had no cirrhosis, but fibrosis score was unknown and for 1% of patients fibrosis score was unknown</a:t>
            </a:r>
          </a:p>
          <a:p>
            <a:pPr marL="171450" indent="-171450" fontAlgn="auto">
              <a:spcBef>
                <a:spcPts val="0"/>
              </a:spcBef>
              <a:spcAft>
                <a:spcPts val="0"/>
              </a:spcAft>
              <a:buFont typeface="Arial" panose="020B0604020202020204" pitchFamily="34" charset="0"/>
              <a:buChar char="•"/>
              <a:defRPr/>
            </a:pPr>
            <a:endParaRPr lang="en-US"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In total 407 patients did not achieve SVR 12/24 (7.3%); </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327 non </a:t>
            </a:r>
            <a:r>
              <a:rPr lang="en-US" sz="1600" dirty="0" err="1">
                <a:solidFill>
                  <a:prstClr val="black"/>
                </a:solidFill>
              </a:rPr>
              <a:t>virological</a:t>
            </a:r>
            <a:r>
              <a:rPr lang="en-US" sz="1600" dirty="0">
                <a:solidFill>
                  <a:prstClr val="black"/>
                </a:solidFill>
              </a:rPr>
              <a:t> failures (5.9%)</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219 patients were LTFU (4%)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87 patients discontinued treatment early</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17 patients died (non related to drug)</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4 others: 1 withdrawal of consent, 1 confirmed non adherence and 2 reinfections.</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80 </a:t>
            </a:r>
            <a:r>
              <a:rPr lang="en-US" sz="1600" dirty="0" err="1">
                <a:solidFill>
                  <a:prstClr val="black"/>
                </a:solidFill>
              </a:rPr>
              <a:t>virological</a:t>
            </a:r>
            <a:r>
              <a:rPr lang="en-US" sz="1600" dirty="0">
                <a:solidFill>
                  <a:prstClr val="black"/>
                </a:solidFill>
              </a:rPr>
              <a:t> failures (1.4%)</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33 were classed as relapse by treating physician, 3 breakthrough, and 12 non responders.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For 23 patients distinction reason for failure was unknown.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nl-BE" dirty="0"/>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BAFEBF8B-BE13-48D7-A731-8D140DD58C2C}" type="slidenum">
              <a:rPr lang="en-US" altLang="en-US">
                <a:solidFill>
                  <a:srgbClr val="000000"/>
                </a:solidFill>
                <a:latin typeface="Calibri" pitchFamily="34" charset="0"/>
              </a:rPr>
              <a:pPr/>
              <a:t>7</a:t>
            </a:fld>
            <a:endParaRPr lang="en-US" alt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fontAlgn="auto">
              <a:spcBef>
                <a:spcPts val="0"/>
              </a:spcBef>
              <a:spcAft>
                <a:spcPts val="0"/>
              </a:spcAft>
              <a:defRPr/>
            </a:pPr>
            <a:r>
              <a:rPr lang="en-US" sz="3100" b="1" dirty="0">
                <a:solidFill>
                  <a:prstClr val="black"/>
                </a:solidFill>
              </a:rPr>
              <a:t>MAIN MESSAGE </a:t>
            </a:r>
          </a:p>
          <a:p>
            <a:pPr marL="457200" indent="-457200" fontAlgn="auto">
              <a:spcBef>
                <a:spcPts val="0"/>
              </a:spcBef>
              <a:spcAft>
                <a:spcPts val="0"/>
              </a:spcAft>
              <a:buFont typeface="Arial" panose="020B0604020202020204" pitchFamily="34" charset="0"/>
              <a:buChar char="•"/>
              <a:defRPr/>
            </a:pPr>
            <a:r>
              <a:rPr lang="fr-BE" sz="3100" dirty="0">
                <a:solidFill>
                  <a:prstClr val="black"/>
                </a:solidFill>
              </a:rPr>
              <a:t>Patients </a:t>
            </a:r>
            <a:r>
              <a:rPr lang="fr-BE" sz="3100" dirty="0" err="1">
                <a:solidFill>
                  <a:prstClr val="black"/>
                </a:solidFill>
              </a:rPr>
              <a:t>were</a:t>
            </a:r>
            <a:r>
              <a:rPr lang="fr-BE" sz="3100" dirty="0">
                <a:solidFill>
                  <a:prstClr val="black"/>
                </a:solidFill>
              </a:rPr>
              <a:t> </a:t>
            </a:r>
            <a:r>
              <a:rPr lang="fr-BE" sz="3100" dirty="0" err="1">
                <a:solidFill>
                  <a:prstClr val="black"/>
                </a:solidFill>
              </a:rPr>
              <a:t>included</a:t>
            </a:r>
            <a:r>
              <a:rPr lang="fr-BE" sz="3100" dirty="0">
                <a:solidFill>
                  <a:prstClr val="black"/>
                </a:solidFill>
              </a:rPr>
              <a:t> </a:t>
            </a:r>
            <a:r>
              <a:rPr lang="fr-BE" sz="3100" dirty="0" err="1">
                <a:solidFill>
                  <a:prstClr val="black"/>
                </a:solidFill>
              </a:rPr>
              <a:t>from</a:t>
            </a:r>
            <a:r>
              <a:rPr lang="fr-BE" sz="3100" dirty="0">
                <a:solidFill>
                  <a:prstClr val="black"/>
                </a:solidFill>
              </a:rPr>
              <a:t> multiple </a:t>
            </a:r>
            <a:r>
              <a:rPr lang="fr-BE" sz="3100" dirty="0" err="1">
                <a:solidFill>
                  <a:prstClr val="black"/>
                </a:solidFill>
              </a:rPr>
              <a:t>cohorts</a:t>
            </a:r>
            <a:r>
              <a:rPr lang="fr-BE" sz="3100" dirty="0">
                <a:solidFill>
                  <a:prstClr val="black"/>
                </a:solidFill>
              </a:rPr>
              <a:t> </a:t>
            </a:r>
            <a:r>
              <a:rPr lang="fr-BE" sz="3100" dirty="0" err="1">
                <a:solidFill>
                  <a:prstClr val="black"/>
                </a:solidFill>
              </a:rPr>
              <a:t>across</a:t>
            </a:r>
            <a:r>
              <a:rPr lang="fr-BE" sz="3100" dirty="0">
                <a:solidFill>
                  <a:prstClr val="black"/>
                </a:solidFill>
              </a:rPr>
              <a:t> Europe, US and Canada: 3 Canadian </a:t>
            </a:r>
            <a:r>
              <a:rPr lang="fr-BE" sz="3100" dirty="0" err="1">
                <a:solidFill>
                  <a:prstClr val="black"/>
                </a:solidFill>
              </a:rPr>
              <a:t>cohorts</a:t>
            </a:r>
            <a:r>
              <a:rPr lang="fr-BE" sz="3100" dirty="0">
                <a:solidFill>
                  <a:prstClr val="black"/>
                </a:solidFill>
              </a:rPr>
              <a:t>, 1 Greek </a:t>
            </a:r>
            <a:r>
              <a:rPr lang="fr-BE" sz="3100" dirty="0" err="1">
                <a:solidFill>
                  <a:prstClr val="black"/>
                </a:solidFill>
              </a:rPr>
              <a:t>cohort</a:t>
            </a:r>
            <a:r>
              <a:rPr lang="fr-BE" sz="3100" dirty="0">
                <a:solidFill>
                  <a:prstClr val="black"/>
                </a:solidFill>
              </a:rPr>
              <a:t>, 2 </a:t>
            </a:r>
            <a:r>
              <a:rPr lang="fr-BE" sz="3100" dirty="0" err="1">
                <a:solidFill>
                  <a:prstClr val="black"/>
                </a:solidFill>
              </a:rPr>
              <a:t>Italian</a:t>
            </a:r>
            <a:r>
              <a:rPr lang="fr-BE" sz="3100" dirty="0">
                <a:solidFill>
                  <a:prstClr val="black"/>
                </a:solidFill>
              </a:rPr>
              <a:t> </a:t>
            </a:r>
            <a:r>
              <a:rPr lang="fr-BE" sz="3100" dirty="0" err="1">
                <a:solidFill>
                  <a:prstClr val="black"/>
                </a:solidFill>
              </a:rPr>
              <a:t>cohorts</a:t>
            </a:r>
            <a:r>
              <a:rPr lang="fr-BE" sz="3100" dirty="0">
                <a:solidFill>
                  <a:prstClr val="black"/>
                </a:solidFill>
              </a:rPr>
              <a:t>, 1 </a:t>
            </a:r>
            <a:r>
              <a:rPr lang="fr-BE" sz="3100" dirty="0" err="1">
                <a:solidFill>
                  <a:prstClr val="black"/>
                </a:solidFill>
              </a:rPr>
              <a:t>Spanish</a:t>
            </a:r>
            <a:r>
              <a:rPr lang="fr-BE" sz="3100" dirty="0">
                <a:solidFill>
                  <a:prstClr val="black"/>
                </a:solidFill>
              </a:rPr>
              <a:t> </a:t>
            </a:r>
            <a:r>
              <a:rPr lang="fr-BE" sz="3100" dirty="0" err="1">
                <a:solidFill>
                  <a:prstClr val="black"/>
                </a:solidFill>
              </a:rPr>
              <a:t>cohort</a:t>
            </a:r>
            <a:r>
              <a:rPr lang="fr-BE" sz="3100" dirty="0">
                <a:solidFill>
                  <a:prstClr val="black"/>
                </a:solidFill>
              </a:rPr>
              <a:t>, ANRS </a:t>
            </a:r>
            <a:r>
              <a:rPr lang="fr-BE" sz="3100" dirty="0" err="1">
                <a:solidFill>
                  <a:prstClr val="black"/>
                </a:solidFill>
              </a:rPr>
              <a:t>Hepather</a:t>
            </a:r>
            <a:r>
              <a:rPr lang="fr-BE" sz="3100" dirty="0">
                <a:solidFill>
                  <a:prstClr val="black"/>
                </a:solidFill>
              </a:rPr>
              <a:t>, HELIOS, TARGET, TRIO, DHC-R</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This large real life cohort includes a heterogeneous patient population, including TE patients, patients with CC, patients with HIV coinfection, PPI use at baseline and former or current IV drug use. </a:t>
            </a:r>
          </a:p>
          <a:p>
            <a:pPr marL="457200" indent="-457200" fontAlgn="auto">
              <a:spcBef>
                <a:spcPts val="0"/>
              </a:spcBef>
              <a:spcAft>
                <a:spcPts val="0"/>
              </a:spcAft>
              <a:buFont typeface="Arial" panose="020B0604020202020204" pitchFamily="34" charset="0"/>
              <a:buChar char="•"/>
              <a:defRPr/>
            </a:pPr>
            <a:r>
              <a:rPr lang="en-US" sz="3100" dirty="0">
                <a:solidFill>
                  <a:prstClr val="black"/>
                </a:solidFill>
              </a:rPr>
              <a:t>All GTs and fibrosis scores are represented.</a:t>
            </a:r>
          </a:p>
          <a:p>
            <a:pPr marL="457200" indent="-457200" fontAlgn="auto">
              <a:spcBef>
                <a:spcPts val="0"/>
              </a:spcBef>
              <a:spcAft>
                <a:spcPts val="0"/>
              </a:spcAft>
              <a:buFont typeface="Arial" panose="020B0604020202020204" pitchFamily="34" charset="0"/>
              <a:buChar char="•"/>
              <a:defRPr/>
            </a:pPr>
            <a:endParaRPr lang="en-US" sz="3100" dirty="0">
              <a:solidFill>
                <a:prstClr val="black"/>
              </a:solidFill>
            </a:endParaRPr>
          </a:p>
          <a:p>
            <a:pPr fontAlgn="auto">
              <a:spcBef>
                <a:spcPts val="0"/>
              </a:spcBef>
              <a:spcAft>
                <a:spcPts val="0"/>
              </a:spcAft>
              <a:defRPr/>
            </a:pPr>
            <a:r>
              <a:rPr lang="en-US" sz="1600" b="1" dirty="0">
                <a:solidFill>
                  <a:prstClr val="black"/>
                </a:solidFill>
              </a:rPr>
              <a:t>MAIN MESSAGE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SOF/VEL for 12 weeks without RBV shows very high SVR12/24 rates in this large real world cohort of 5541 patients, across all genotypes, fibrosis scores, treatment history (</a:t>
            </a:r>
            <a:r>
              <a:rPr lang="en-US" sz="1600" dirty="0" err="1">
                <a:solidFill>
                  <a:prstClr val="black"/>
                </a:solidFill>
              </a:rPr>
              <a:t>pegIFN+RBV±PI</a:t>
            </a:r>
            <a:r>
              <a:rPr lang="en-US" sz="1600" dirty="0">
                <a:solidFill>
                  <a:prstClr val="black"/>
                </a:solidFill>
              </a:rPr>
              <a:t>) and across different subpopulations such as HIV </a:t>
            </a:r>
            <a:r>
              <a:rPr lang="en-US" sz="1600" dirty="0" err="1">
                <a:solidFill>
                  <a:prstClr val="black"/>
                </a:solidFill>
              </a:rPr>
              <a:t>coinfection,IV</a:t>
            </a:r>
            <a:r>
              <a:rPr lang="en-US" sz="1600" dirty="0">
                <a:solidFill>
                  <a:prstClr val="black"/>
                </a:solidFill>
              </a:rPr>
              <a:t> drug users, patients older than 70, patients with unknown fibrosis score and patients with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Overall SVR12/24 was 92.7% ITT (</a:t>
            </a:r>
            <a:r>
              <a:rPr lang="fr-BE" sz="1600" dirty="0">
                <a:solidFill>
                  <a:prstClr val="white"/>
                </a:solidFill>
              </a:rPr>
              <a:t>5134/ 5541)</a:t>
            </a:r>
            <a:r>
              <a:rPr lang="en-US" sz="1600" dirty="0">
                <a:solidFill>
                  <a:prstClr val="black"/>
                </a:solidFill>
              </a:rPr>
              <a:t>and 98.5% PP (5124 /5214).</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This large </a:t>
            </a:r>
            <a:r>
              <a:rPr lang="en-US" sz="1600" dirty="0" err="1">
                <a:solidFill>
                  <a:prstClr val="black"/>
                </a:solidFill>
              </a:rPr>
              <a:t>heterogenous</a:t>
            </a:r>
            <a:r>
              <a:rPr lang="en-US" sz="1600" dirty="0">
                <a:solidFill>
                  <a:prstClr val="black"/>
                </a:solidFill>
              </a:rPr>
              <a:t> real world analysis demonstrates SOF/VEL as a simple, highly effective regimen that can be utilized across multiple patient populations and clinical practices; also in patients with missing data such as demographic information, unknown GT or fibrosis stage.  This regimen enables simplification of the care cascade as a test &amp; treat option.</a:t>
            </a:r>
          </a:p>
          <a:p>
            <a:pPr marL="457200" indent="-457200" fontAlgn="auto">
              <a:spcBef>
                <a:spcPts val="0"/>
              </a:spcBef>
              <a:spcAft>
                <a:spcPts val="0"/>
              </a:spcAft>
              <a:buFont typeface="Arial" panose="020B0604020202020204" pitchFamily="34" charset="0"/>
              <a:buChar char="•"/>
              <a:defRPr/>
            </a:pPr>
            <a:r>
              <a:rPr lang="en-US" sz="1600" dirty="0">
                <a:solidFill>
                  <a:prstClr val="black"/>
                </a:solidFill>
              </a:rPr>
              <a:t>Information on SVR per age category was available for 4557 patients (PP)</a:t>
            </a:r>
          </a:p>
          <a:p>
            <a:pPr marL="457200" indent="-457200" fontAlgn="auto">
              <a:spcBef>
                <a:spcPts val="0"/>
              </a:spcBef>
              <a:spcAft>
                <a:spcPts val="0"/>
              </a:spcAft>
              <a:buFont typeface="Arial" panose="020B0604020202020204" pitchFamily="34" charset="0"/>
              <a:buChar char="•"/>
              <a:defRPr/>
            </a:pPr>
            <a:r>
              <a:rPr lang="en-US" sz="1600" dirty="0">
                <a:solidFill>
                  <a:prstClr val="black"/>
                </a:solidFill>
              </a:rPr>
              <a:t>HIV status unknown in 205 patients (PP)</a:t>
            </a:r>
          </a:p>
          <a:p>
            <a:pPr marL="457200" indent="-457200" fontAlgn="auto">
              <a:spcBef>
                <a:spcPts val="0"/>
              </a:spcBef>
              <a:spcAft>
                <a:spcPts val="0"/>
              </a:spcAft>
              <a:buFont typeface="Arial" panose="020B0604020202020204" pitchFamily="34" charset="0"/>
              <a:buChar char="•"/>
              <a:defRPr/>
            </a:pPr>
            <a:r>
              <a:rPr lang="en-US" sz="1600" dirty="0">
                <a:solidFill>
                  <a:prstClr val="black"/>
                </a:solidFill>
              </a:rPr>
              <a:t>Information on IV drug use missing in 2524 patients (PP)</a:t>
            </a:r>
          </a:p>
          <a:p>
            <a:pPr marL="457200" indent="-457200" fontAlgn="auto">
              <a:spcBef>
                <a:spcPts val="0"/>
              </a:spcBef>
              <a:spcAft>
                <a:spcPts val="0"/>
              </a:spcAft>
              <a:buFont typeface="Arial" panose="020B0604020202020204" pitchFamily="34" charset="0"/>
              <a:buChar char="•"/>
              <a:defRPr/>
            </a:pPr>
            <a:r>
              <a:rPr lang="en-US" sz="1600" dirty="0">
                <a:solidFill>
                  <a:prstClr val="black"/>
                </a:solidFill>
              </a:rPr>
              <a:t>Information on PPI use missing in 2510 patients (PP)</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sz="1600" b="1" dirty="0">
              <a:solidFill>
                <a:prstClr val="black"/>
              </a:solidFill>
            </a:endParaRPr>
          </a:p>
          <a:p>
            <a:pPr fontAlgn="auto">
              <a:spcBef>
                <a:spcPts val="0"/>
              </a:spcBef>
              <a:spcAft>
                <a:spcPts val="0"/>
              </a:spcAft>
              <a:defRPr/>
            </a:pPr>
            <a:r>
              <a:rPr lang="en-US" sz="1600" b="1" dirty="0">
                <a:solidFill>
                  <a:prstClr val="black"/>
                </a:solidFill>
              </a:rPr>
              <a:t>BACKGROUND</a:t>
            </a:r>
          </a:p>
          <a:p>
            <a:pPr marL="285750" indent="-285750" defTabSz="912690">
              <a:lnSpc>
                <a:spcPct val="90000"/>
              </a:lnSpc>
              <a:buFont typeface="Arial" panose="020B0604020202020204" pitchFamily="34" charset="0"/>
              <a:buChar char="•"/>
              <a:defRPr/>
            </a:pPr>
            <a:r>
              <a:rPr lang="fr-BE" sz="1600" u="sng" dirty="0" err="1">
                <a:solidFill>
                  <a:prstClr val="black"/>
                </a:solidFill>
              </a:rPr>
              <a:t>Cohorts</a:t>
            </a:r>
            <a:r>
              <a:rPr lang="fr-BE" sz="1600" u="sng" dirty="0">
                <a:solidFill>
                  <a:prstClr val="black"/>
                </a:solidFill>
              </a:rPr>
              <a:t> </a:t>
            </a:r>
            <a:r>
              <a:rPr lang="fr-BE" sz="1600" u="sng" dirty="0" err="1">
                <a:solidFill>
                  <a:prstClr val="black"/>
                </a:solidFill>
              </a:rPr>
              <a:t>included</a:t>
            </a:r>
            <a:r>
              <a:rPr lang="fr-BE" sz="1600" u="sng" dirty="0">
                <a:solidFill>
                  <a:prstClr val="black"/>
                </a:solidFill>
              </a:rPr>
              <a:t>:</a:t>
            </a:r>
          </a:p>
          <a:p>
            <a:pPr defTabSz="912690">
              <a:lnSpc>
                <a:spcPct val="90000"/>
              </a:lnSpc>
              <a:defRPr/>
            </a:pPr>
            <a:r>
              <a:rPr lang="fr-BE" sz="1600" dirty="0">
                <a:solidFill>
                  <a:prstClr val="black"/>
                </a:solidFill>
              </a:rPr>
              <a:t>	Canada: 3 </a:t>
            </a:r>
            <a:r>
              <a:rPr lang="fr-BE" sz="1600" dirty="0" err="1">
                <a:solidFill>
                  <a:prstClr val="black"/>
                </a:solidFill>
              </a:rPr>
              <a:t>cohorts</a:t>
            </a:r>
            <a:r>
              <a:rPr lang="fr-BE" sz="1600" dirty="0">
                <a:solidFill>
                  <a:prstClr val="black"/>
                </a:solidFill>
              </a:rPr>
              <a:t>; Spain: 1 </a:t>
            </a:r>
            <a:r>
              <a:rPr lang="fr-BE" sz="1600" dirty="0" err="1">
                <a:solidFill>
                  <a:prstClr val="black"/>
                </a:solidFill>
              </a:rPr>
              <a:t>cohort</a:t>
            </a:r>
            <a:r>
              <a:rPr lang="fr-BE" sz="1600" dirty="0">
                <a:solidFill>
                  <a:prstClr val="black"/>
                </a:solidFill>
              </a:rPr>
              <a:t>; US: Target &amp; TRIO; France: HELIOS &amp; ANRS </a:t>
            </a:r>
            <a:r>
              <a:rPr lang="fr-BE" sz="1600" dirty="0" err="1">
                <a:solidFill>
                  <a:prstClr val="black"/>
                </a:solidFill>
              </a:rPr>
              <a:t>Hepather</a:t>
            </a:r>
            <a:r>
              <a:rPr lang="fr-BE" sz="1600" dirty="0">
                <a:solidFill>
                  <a:prstClr val="black"/>
                </a:solidFill>
              </a:rPr>
              <a:t>; Germany: DHC-R; </a:t>
            </a:r>
            <a:r>
              <a:rPr lang="fr-BE" sz="1600" dirty="0" err="1">
                <a:solidFill>
                  <a:prstClr val="black"/>
                </a:solidFill>
              </a:rPr>
              <a:t>Italy</a:t>
            </a:r>
            <a:r>
              <a:rPr lang="fr-BE" sz="1600" dirty="0">
                <a:solidFill>
                  <a:prstClr val="black"/>
                </a:solidFill>
              </a:rPr>
              <a:t>: 2 </a:t>
            </a:r>
            <a:r>
              <a:rPr lang="fr-BE" sz="1600" dirty="0" err="1">
                <a:solidFill>
                  <a:prstClr val="black"/>
                </a:solidFill>
              </a:rPr>
              <a:t>cohorts</a:t>
            </a:r>
            <a:r>
              <a:rPr lang="fr-BE" sz="1600" dirty="0">
                <a:solidFill>
                  <a:prstClr val="black"/>
                </a:solidFill>
              </a:rPr>
              <a:t>; 	</a:t>
            </a:r>
            <a:r>
              <a:rPr lang="fr-BE" sz="1600" dirty="0" err="1">
                <a:solidFill>
                  <a:prstClr val="black"/>
                </a:solidFill>
              </a:rPr>
              <a:t>Greece</a:t>
            </a:r>
            <a:r>
              <a:rPr lang="fr-BE" sz="1600" dirty="0">
                <a:solidFill>
                  <a:prstClr val="black"/>
                </a:solidFill>
              </a:rPr>
              <a:t>: 1 </a:t>
            </a:r>
            <a:r>
              <a:rPr lang="fr-BE" sz="1600" dirty="0" err="1">
                <a:solidFill>
                  <a:prstClr val="black"/>
                </a:solidFill>
              </a:rPr>
              <a:t>cohort</a:t>
            </a: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Inclusion </a:t>
            </a:r>
            <a:r>
              <a:rPr lang="fr-BE" sz="1600" dirty="0" err="1">
                <a:solidFill>
                  <a:prstClr val="black"/>
                </a:solidFill>
              </a:rPr>
              <a:t>criteria</a:t>
            </a:r>
            <a:r>
              <a:rPr lang="fr-BE" sz="1600" dirty="0">
                <a:solidFill>
                  <a:prstClr val="black"/>
                </a:solidFill>
              </a:rPr>
              <a:t>: </a:t>
            </a:r>
          </a:p>
          <a:p>
            <a:pPr marL="628650" lvl="1" indent="-171450" fontAlgn="auto">
              <a:spcBef>
                <a:spcPts val="0"/>
              </a:spcBef>
              <a:spcAft>
                <a:spcPts val="0"/>
              </a:spcAft>
              <a:buFont typeface="Arial" panose="020B0604020202020204" pitchFamily="34" charset="0"/>
              <a:buChar char="•"/>
              <a:defRPr/>
            </a:pPr>
            <a:r>
              <a:rPr lang="fr-BE" sz="1600" dirty="0" err="1">
                <a:solidFill>
                  <a:prstClr val="black"/>
                </a:solidFill>
              </a:rPr>
              <a:t>Completion</a:t>
            </a:r>
            <a:r>
              <a:rPr lang="fr-BE" sz="1600" dirty="0">
                <a:solidFill>
                  <a:prstClr val="black"/>
                </a:solidFill>
              </a:rPr>
              <a:t> of SOF/VEL 12 </a:t>
            </a:r>
            <a:r>
              <a:rPr lang="fr-BE" sz="1600" dirty="0" err="1">
                <a:solidFill>
                  <a:prstClr val="black"/>
                </a:solidFill>
              </a:rPr>
              <a:t>weeks</a:t>
            </a:r>
            <a:r>
              <a:rPr lang="fr-BE" sz="1600" dirty="0">
                <a:solidFill>
                  <a:prstClr val="black"/>
                </a:solidFill>
              </a:rPr>
              <a:t> – RBV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TN or TE  </a:t>
            </a:r>
            <a:r>
              <a:rPr lang="fr-BE" sz="1600" dirty="0" err="1">
                <a:solidFill>
                  <a:prstClr val="black"/>
                </a:solidFill>
              </a:rPr>
              <a:t>status</a:t>
            </a:r>
            <a:r>
              <a:rPr lang="fr-BE" sz="1600" dirty="0">
                <a:solidFill>
                  <a:prstClr val="black"/>
                </a:solidFill>
              </a:rPr>
              <a:t> ( PEG IFN +RBV +/- PI )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GT1-6 </a:t>
            </a:r>
          </a:p>
          <a:p>
            <a:pPr marL="628650" lvl="1" indent="-171450" fontAlgn="auto">
              <a:spcBef>
                <a:spcPts val="0"/>
              </a:spcBef>
              <a:spcAft>
                <a:spcPts val="0"/>
              </a:spcAft>
              <a:buFont typeface="Arial" panose="020B0604020202020204" pitchFamily="34" charset="0"/>
              <a:buChar char="•"/>
              <a:defRPr/>
            </a:pPr>
            <a:r>
              <a:rPr lang="fr-BE" sz="1600" dirty="0">
                <a:solidFill>
                  <a:prstClr val="black"/>
                </a:solidFill>
              </a:rPr>
              <a:t>NC or CC (as </a:t>
            </a:r>
            <a:r>
              <a:rPr lang="fr-BE" sz="1600" dirty="0" err="1">
                <a:solidFill>
                  <a:prstClr val="black"/>
                </a:solidFill>
              </a:rPr>
              <a:t>evaluated</a:t>
            </a:r>
            <a:r>
              <a:rPr lang="fr-BE" sz="1600" dirty="0">
                <a:solidFill>
                  <a:prstClr val="black"/>
                </a:solidFill>
              </a:rPr>
              <a:t> by local standard of care). </a:t>
            </a: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Exclusion </a:t>
            </a:r>
            <a:r>
              <a:rPr lang="fr-BE" sz="1600" dirty="0" err="1">
                <a:solidFill>
                  <a:prstClr val="black"/>
                </a:solidFill>
              </a:rPr>
              <a:t>criteria</a:t>
            </a:r>
            <a:r>
              <a:rPr lang="fr-BE" sz="1600" dirty="0">
                <a:solidFill>
                  <a:prstClr val="black"/>
                </a:solidFill>
              </a:rPr>
              <a:t>: Addition of RBV; DC; HCC; DAA </a:t>
            </a:r>
            <a:r>
              <a:rPr lang="fr-BE" sz="1600" dirty="0" err="1">
                <a:solidFill>
                  <a:prstClr val="black"/>
                </a:solidFill>
              </a:rPr>
              <a:t>failure</a:t>
            </a:r>
            <a:r>
              <a:rPr lang="fr-BE" sz="1600" dirty="0">
                <a:solidFill>
                  <a:prstClr val="black"/>
                </a:solidFill>
              </a:rPr>
              <a:t>.</a:t>
            </a:r>
          </a:p>
          <a:p>
            <a:pPr marL="171450" indent="-171450" fontAlgn="auto">
              <a:spcBef>
                <a:spcPts val="0"/>
              </a:spcBef>
              <a:spcAft>
                <a:spcPts val="0"/>
              </a:spcAft>
              <a:buFont typeface="Arial" panose="020B0604020202020204" pitchFamily="34" charset="0"/>
              <a:buChar char="•"/>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fr-BE" sz="1600" dirty="0">
                <a:solidFill>
                  <a:prstClr val="black"/>
                </a:solidFill>
              </a:rPr>
              <a:t>Patient </a:t>
            </a:r>
            <a:r>
              <a:rPr lang="fr-BE" sz="1600" dirty="0" err="1">
                <a:solidFill>
                  <a:prstClr val="black"/>
                </a:solidFill>
              </a:rPr>
              <a:t>numbers</a:t>
            </a:r>
            <a:r>
              <a:rPr lang="fr-BE" sz="1600" dirty="0">
                <a:solidFill>
                  <a:prstClr val="black"/>
                </a:solidFill>
              </a:rPr>
              <a:t> </a:t>
            </a:r>
            <a:r>
              <a:rPr lang="fr-BE" sz="1600" dirty="0" err="1">
                <a:solidFill>
                  <a:prstClr val="black"/>
                </a:solidFill>
              </a:rPr>
              <a:t>vary</a:t>
            </a:r>
            <a:r>
              <a:rPr lang="fr-BE" sz="1600" dirty="0">
                <a:solidFill>
                  <a:prstClr val="black"/>
                </a:solidFill>
              </a:rPr>
              <a:t> </a:t>
            </a:r>
            <a:r>
              <a:rPr lang="fr-BE" sz="1600" dirty="0" err="1">
                <a:solidFill>
                  <a:prstClr val="black"/>
                </a:solidFill>
              </a:rPr>
              <a:t>across</a:t>
            </a:r>
            <a:r>
              <a:rPr lang="fr-BE" sz="1600" dirty="0">
                <a:solidFill>
                  <a:prstClr val="black"/>
                </a:solidFill>
              </a:rPr>
              <a:t> the </a:t>
            </a:r>
            <a:r>
              <a:rPr lang="fr-BE" sz="1600" dirty="0" err="1">
                <a:solidFill>
                  <a:prstClr val="black"/>
                </a:solidFill>
              </a:rPr>
              <a:t>different</a:t>
            </a:r>
            <a:r>
              <a:rPr lang="fr-BE" sz="1600" dirty="0">
                <a:solidFill>
                  <a:prstClr val="black"/>
                </a:solidFill>
              </a:rPr>
              <a:t> </a:t>
            </a:r>
            <a:r>
              <a:rPr lang="fr-BE" sz="1600" dirty="0" err="1">
                <a:solidFill>
                  <a:prstClr val="black"/>
                </a:solidFill>
              </a:rPr>
              <a:t>demographics</a:t>
            </a:r>
            <a:r>
              <a:rPr lang="fr-BE" sz="1600" dirty="0">
                <a:solidFill>
                  <a:prstClr val="black"/>
                </a:solidFill>
              </a:rPr>
              <a:t> and SVR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 Data </a:t>
            </a:r>
            <a:r>
              <a:rPr lang="fr-BE" sz="1600" dirty="0" err="1">
                <a:solidFill>
                  <a:prstClr val="black"/>
                </a:solidFill>
              </a:rPr>
              <a:t>from</a:t>
            </a:r>
            <a:r>
              <a:rPr lang="fr-BE" sz="1600" dirty="0">
                <a:solidFill>
                  <a:prstClr val="black"/>
                </a:solidFill>
              </a:rPr>
              <a:t> 1 </a:t>
            </a:r>
            <a:r>
              <a:rPr lang="fr-BE" sz="1600" dirty="0" err="1">
                <a:solidFill>
                  <a:prstClr val="black"/>
                </a:solidFill>
              </a:rPr>
              <a:t>cohort</a:t>
            </a:r>
            <a:r>
              <a:rPr lang="fr-BE" sz="1600" dirty="0">
                <a:solidFill>
                  <a:prstClr val="black"/>
                </a:solidFill>
              </a:rPr>
              <a:t> (HELIOS) </a:t>
            </a:r>
            <a:r>
              <a:rPr lang="fr-BE" sz="1600" dirty="0" err="1">
                <a:solidFill>
                  <a:prstClr val="black"/>
                </a:solidFill>
              </a:rPr>
              <a:t>were</a:t>
            </a:r>
            <a:r>
              <a:rPr lang="fr-BE" sz="1600" dirty="0">
                <a:solidFill>
                  <a:prstClr val="black"/>
                </a:solidFill>
              </a:rPr>
              <a:t> not </a:t>
            </a:r>
            <a:r>
              <a:rPr lang="fr-BE" sz="1600" dirty="0" err="1">
                <a:solidFill>
                  <a:prstClr val="black"/>
                </a:solidFill>
              </a:rPr>
              <a:t>included</a:t>
            </a:r>
            <a:r>
              <a:rPr lang="fr-BE" sz="1600" dirty="0">
                <a:solidFill>
                  <a:prstClr val="black"/>
                </a:solidFill>
              </a:rPr>
              <a:t> in the ITT </a:t>
            </a:r>
            <a:r>
              <a:rPr lang="fr-BE" sz="1600" dirty="0" err="1">
                <a:solidFill>
                  <a:prstClr val="black"/>
                </a:solidFill>
              </a:rPr>
              <a:t>demographics</a:t>
            </a:r>
            <a:r>
              <a:rPr lang="fr-BE" sz="1600" dirty="0">
                <a:solidFill>
                  <a:prstClr val="black"/>
                </a:solidFill>
              </a:rPr>
              <a:t> </a:t>
            </a:r>
            <a:r>
              <a:rPr lang="fr-BE" sz="1600" dirty="0" err="1">
                <a:solidFill>
                  <a:prstClr val="black"/>
                </a:solidFill>
              </a:rPr>
              <a:t>analysis</a:t>
            </a:r>
            <a:r>
              <a:rPr lang="fr-BE" sz="1600" dirty="0">
                <a:solidFill>
                  <a:prstClr val="black"/>
                </a:solidFill>
              </a:rPr>
              <a:t>, due to </a:t>
            </a:r>
            <a:r>
              <a:rPr lang="fr-BE" sz="1600" dirty="0" err="1">
                <a:solidFill>
                  <a:prstClr val="black"/>
                </a:solidFill>
              </a:rPr>
              <a:t>missing</a:t>
            </a:r>
            <a:r>
              <a:rPr lang="fr-BE" sz="1600" dirty="0">
                <a:solidFill>
                  <a:prstClr val="black"/>
                </a:solidFill>
              </a:rPr>
              <a:t> data</a:t>
            </a:r>
          </a:p>
          <a:p>
            <a:pPr fontAlgn="auto">
              <a:spcBef>
                <a:spcPts val="0"/>
              </a:spcBef>
              <a:spcAft>
                <a:spcPts val="0"/>
              </a:spcAft>
              <a:buFont typeface="Arial" panose="020B0604020202020204" pitchFamily="34" charset="0"/>
              <a:buNone/>
              <a:defRPr/>
            </a:pPr>
            <a:endParaRPr lang="fr-BE"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All GTs are represented in this cohort, with 30% GT1, 30% GT2, 33% GT3, 5% GT4, 1% GT5/6, 1% unknown or mixed GT.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3.7% of patients had HIV/HCV coinfection, 13.2% had former or current IV drug use and 5.4% had documented PPI use at baseline.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12.4% of patients failed a previous treatment with </a:t>
            </a:r>
            <a:r>
              <a:rPr lang="en-US" sz="1600" dirty="0" err="1">
                <a:solidFill>
                  <a:prstClr val="black"/>
                </a:solidFill>
              </a:rPr>
              <a:t>pegIFN+RBV±PI</a:t>
            </a:r>
            <a:r>
              <a:rPr lang="en-US" sz="1600" dirty="0">
                <a:solidFill>
                  <a:prstClr val="black"/>
                </a:solidFill>
              </a:rPr>
              <a:t>. </a:t>
            </a: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54% had fibrosis score F0-F2, 13% had F3, 21% of patients had compensated cirrhosis. Additionally, 11% of patients had no cirrhosis, but fibrosis score was unknown and for 1% of patients fibrosis score was unknown</a:t>
            </a:r>
          </a:p>
          <a:p>
            <a:pPr marL="171450" indent="-171450" fontAlgn="auto">
              <a:spcBef>
                <a:spcPts val="0"/>
              </a:spcBef>
              <a:spcAft>
                <a:spcPts val="0"/>
              </a:spcAft>
              <a:buFont typeface="Arial" panose="020B0604020202020204" pitchFamily="34" charset="0"/>
              <a:buChar char="•"/>
              <a:defRPr/>
            </a:pPr>
            <a:endParaRPr lang="en-US" sz="1600" dirty="0">
              <a:solidFill>
                <a:prstClr val="black"/>
              </a:solidFill>
            </a:endParaRPr>
          </a:p>
          <a:p>
            <a:pPr marL="171450" indent="-171450" fontAlgn="auto">
              <a:spcBef>
                <a:spcPts val="0"/>
              </a:spcBef>
              <a:spcAft>
                <a:spcPts val="0"/>
              </a:spcAft>
              <a:buFont typeface="Arial" panose="020B0604020202020204" pitchFamily="34" charset="0"/>
              <a:buChar char="•"/>
              <a:defRPr/>
            </a:pPr>
            <a:r>
              <a:rPr lang="en-US" sz="1600" dirty="0">
                <a:solidFill>
                  <a:prstClr val="black"/>
                </a:solidFill>
              </a:rPr>
              <a:t>In total 407 patients did not achieve SVR 12/24 (7.3%); </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327 non </a:t>
            </a:r>
            <a:r>
              <a:rPr lang="en-US" sz="1600" dirty="0" err="1">
                <a:solidFill>
                  <a:prstClr val="black"/>
                </a:solidFill>
              </a:rPr>
              <a:t>virological</a:t>
            </a:r>
            <a:r>
              <a:rPr lang="en-US" sz="1600" dirty="0">
                <a:solidFill>
                  <a:prstClr val="black"/>
                </a:solidFill>
              </a:rPr>
              <a:t> failures (5.9%)</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219 patients were LTFU (4%)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87 patients discontinued treatment early</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17 patients died (non related to drug)</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4 others: 1 withdrawal of consent, 1 confirmed non adherence and 2 reinfections.</a:t>
            </a:r>
          </a:p>
          <a:p>
            <a:pPr marL="628650" lvl="1" indent="-171450" fontAlgn="auto">
              <a:spcBef>
                <a:spcPts val="0"/>
              </a:spcBef>
              <a:spcAft>
                <a:spcPts val="0"/>
              </a:spcAft>
              <a:buFont typeface="Arial" panose="020B0604020202020204" pitchFamily="34" charset="0"/>
              <a:buChar char="•"/>
              <a:defRPr/>
            </a:pPr>
            <a:r>
              <a:rPr lang="en-US" sz="1600" dirty="0">
                <a:solidFill>
                  <a:prstClr val="black"/>
                </a:solidFill>
              </a:rPr>
              <a:t>80 </a:t>
            </a:r>
            <a:r>
              <a:rPr lang="en-US" sz="1600" dirty="0" err="1">
                <a:solidFill>
                  <a:prstClr val="black"/>
                </a:solidFill>
              </a:rPr>
              <a:t>virological</a:t>
            </a:r>
            <a:r>
              <a:rPr lang="en-US" sz="1600" dirty="0">
                <a:solidFill>
                  <a:prstClr val="black"/>
                </a:solidFill>
              </a:rPr>
              <a:t> failures (1.4%)</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33 were classed as relapse by treating physician, 3 breakthrough, and 12 non responders. </a:t>
            </a:r>
          </a:p>
          <a:p>
            <a:pPr marL="1085850" lvl="2" indent="-171450" fontAlgn="auto">
              <a:spcBef>
                <a:spcPts val="0"/>
              </a:spcBef>
              <a:spcAft>
                <a:spcPts val="0"/>
              </a:spcAft>
              <a:buFont typeface="Arial" panose="020B0604020202020204" pitchFamily="34" charset="0"/>
              <a:buChar char="•"/>
              <a:defRPr/>
            </a:pPr>
            <a:r>
              <a:rPr lang="en-US" sz="1600" dirty="0">
                <a:solidFill>
                  <a:prstClr val="black"/>
                </a:solidFill>
              </a:rPr>
              <a:t>For 23 patients distinction reason for failure was unknown.</a:t>
            </a:r>
          </a:p>
          <a:p>
            <a:pPr fontAlgn="auto">
              <a:spcBef>
                <a:spcPts val="0"/>
              </a:spcBef>
              <a:spcAft>
                <a:spcPts val="0"/>
              </a:spcAft>
              <a:defRPr/>
            </a:pPr>
            <a:endParaRPr lang="en-US" sz="1600"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nl-BE" dirty="0"/>
          </a:p>
          <a:p>
            <a:pPr fontAlgn="auto">
              <a:spcBef>
                <a:spcPts val="0"/>
              </a:spcBef>
              <a:spcAft>
                <a:spcPts val="0"/>
              </a:spcAft>
              <a:defRPr/>
            </a:pPr>
            <a:endParaRPr lang="en-US" dirty="0">
              <a:solidFill>
                <a:prstClr val="black"/>
              </a:solidFill>
            </a:endParaRPr>
          </a:p>
          <a:p>
            <a:pPr marL="0" indent="0" fontAlgn="auto">
              <a:spcBef>
                <a:spcPts val="0"/>
              </a:spcBef>
              <a:spcAft>
                <a:spcPts val="0"/>
              </a:spcAft>
              <a:buFont typeface="Arial" panose="020B0604020202020204" pitchFamily="34" charset="0"/>
              <a:buNone/>
              <a:defRPr/>
            </a:pPr>
            <a:endParaRPr lang="en-US" sz="3100" dirty="0">
              <a:solidFill>
                <a:prstClr val="black"/>
              </a:solidFill>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fontAlgn="base">
              <a:spcBef>
                <a:spcPct val="0"/>
              </a:spcBef>
              <a:spcAft>
                <a:spcPct val="0"/>
              </a:spcAft>
              <a:defRPr>
                <a:solidFill>
                  <a:schemeClr val="tx1"/>
                </a:solidFill>
                <a:latin typeface="Arial" pitchFamily="34" charset="0"/>
              </a:defRPr>
            </a:lvl6pPr>
            <a:lvl7pPr marL="2971800" indent="-228600" defTabSz="911225" fontAlgn="base">
              <a:spcBef>
                <a:spcPct val="0"/>
              </a:spcBef>
              <a:spcAft>
                <a:spcPct val="0"/>
              </a:spcAft>
              <a:defRPr>
                <a:solidFill>
                  <a:schemeClr val="tx1"/>
                </a:solidFill>
                <a:latin typeface="Arial" pitchFamily="34" charset="0"/>
              </a:defRPr>
            </a:lvl7pPr>
            <a:lvl8pPr marL="3429000" indent="-228600" defTabSz="911225" fontAlgn="base">
              <a:spcBef>
                <a:spcPct val="0"/>
              </a:spcBef>
              <a:spcAft>
                <a:spcPct val="0"/>
              </a:spcAft>
              <a:defRPr>
                <a:solidFill>
                  <a:schemeClr val="tx1"/>
                </a:solidFill>
                <a:latin typeface="Arial" pitchFamily="34" charset="0"/>
              </a:defRPr>
            </a:lvl8pPr>
            <a:lvl9pPr marL="3886200" indent="-228600" defTabSz="911225" fontAlgn="base">
              <a:spcBef>
                <a:spcPct val="0"/>
              </a:spcBef>
              <a:spcAft>
                <a:spcPct val="0"/>
              </a:spcAft>
              <a:defRPr>
                <a:solidFill>
                  <a:schemeClr val="tx1"/>
                </a:solidFill>
                <a:latin typeface="Arial" pitchFamily="34" charset="0"/>
              </a:defRPr>
            </a:lvl9pPr>
          </a:lstStyle>
          <a:p>
            <a:fld id="{BAFEBF8B-BE13-48D7-A731-8D140DD58C2C}" type="slidenum">
              <a:rPr lang="en-US" altLang="en-US">
                <a:solidFill>
                  <a:srgbClr val="000000"/>
                </a:solidFill>
                <a:latin typeface="Calibri" pitchFamily="34" charset="0"/>
              </a:rPr>
              <a:pPr/>
              <a:t>8</a:t>
            </a:fld>
            <a:endParaRPr lang="en-US" altLang="en-US">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661988"/>
            <a:ext cx="5734050" cy="3225800"/>
          </a:xfrm>
        </p:spPr>
      </p:sp>
      <p:sp>
        <p:nvSpPr>
          <p:cNvPr id="3" name="Notes Placeholder 2"/>
          <p:cNvSpPr>
            <a:spLocks noGrp="1"/>
          </p:cNvSpPr>
          <p:nvPr>
            <p:ph type="body" idx="1"/>
          </p:nvPr>
        </p:nvSpPr>
        <p:spPr>
          <a:xfrm>
            <a:off x="780474" y="3974717"/>
            <a:ext cx="5438140" cy="3908614"/>
          </a:xfrm>
        </p:spPr>
        <p:txBody>
          <a:bodyPr>
            <a:noAutofit/>
          </a:bodyPr>
          <a:lstStyle/>
          <a:p>
            <a:pPr marL="0" indent="0">
              <a:lnSpc>
                <a:spcPct val="80000"/>
              </a:lnSpc>
              <a:buNone/>
            </a:pPr>
            <a:r>
              <a:rPr lang="en-US" sz="1000" b="1" dirty="0"/>
              <a:t>TRANSITION</a:t>
            </a:r>
          </a:p>
          <a:p>
            <a:pPr marL="0" indent="0" algn="just" defTabSz="984978">
              <a:spcBef>
                <a:spcPct val="0"/>
              </a:spcBef>
              <a:buNone/>
              <a:defRPr/>
            </a:pPr>
            <a:r>
              <a:rPr lang="en-US" altLang="en-US" sz="1000" dirty="0">
                <a:solidFill>
                  <a:prstClr val="black"/>
                </a:solidFill>
              </a:rPr>
              <a:t>Here we see the data from a </a:t>
            </a:r>
            <a:r>
              <a:rPr lang="en-US" sz="1000" dirty="0"/>
              <a:t>multicenter, non-interventional, prospective study to assess the effectiveness and safety of SOF-based therapy in HCV adult patients in routine clinical settings in 46 sites in France.  This cohort is called HELIOS.</a:t>
            </a:r>
            <a:endParaRPr lang="en-US" sz="1000" b="1" dirty="0"/>
          </a:p>
          <a:p>
            <a:pPr marL="0" indent="0">
              <a:lnSpc>
                <a:spcPct val="80000"/>
              </a:lnSpc>
              <a:buNone/>
            </a:pPr>
            <a:r>
              <a:rPr lang="en-US" sz="1000" b="1" dirty="0"/>
              <a:t>MAIN MESSAGES</a:t>
            </a:r>
          </a:p>
          <a:p>
            <a:pPr marL="171450" indent="-171450">
              <a:buFont typeface="Arial" panose="020B0604020202020204" pitchFamily="34" charset="0"/>
              <a:buChar char="•"/>
            </a:pPr>
            <a:r>
              <a:rPr lang="en-US" sz="1000" dirty="0"/>
              <a:t>Treatment with SOF/VEL resulted in high SVR rates (99%) in this French multi-center HCV patient cohort. </a:t>
            </a:r>
          </a:p>
          <a:p>
            <a:pPr marL="171450" indent="-171450">
              <a:buFont typeface="Arial" panose="020B0604020202020204" pitchFamily="34" charset="0"/>
              <a:buChar char="•"/>
            </a:pPr>
            <a:r>
              <a:rPr lang="en-US" sz="1000" dirty="0"/>
              <a:t>In a cohort of 1030 patients treated with SOF-based</a:t>
            </a:r>
            <a:r>
              <a:rPr lang="en-US" sz="1000" baseline="0" dirty="0"/>
              <a:t> regimens; 624 patients treated from October 2015-July 2016 with LDV/SOF +/-RBV, or SOF+RBV, or SOF+DCV+/-RBV, or SOF+SIM=/- RBV; 406 patients treated from October 2017 to July 2018 with SOF/VEL.</a:t>
            </a:r>
          </a:p>
          <a:p>
            <a:pPr marL="171450" indent="-171450">
              <a:buFont typeface="Arial" panose="020B0604020202020204" pitchFamily="34" charset="0"/>
              <a:buChar char="•"/>
            </a:pPr>
            <a:r>
              <a:rPr lang="en-US" sz="1000" baseline="0" dirty="0"/>
              <a:t>220 patients were eligible for SVR12 assessment.</a:t>
            </a:r>
            <a:endParaRPr lang="en-US" sz="1000" dirty="0"/>
          </a:p>
          <a:p>
            <a:pPr marL="0" indent="0">
              <a:lnSpc>
                <a:spcPct val="80000"/>
              </a:lnSpc>
              <a:buNone/>
            </a:pPr>
            <a:r>
              <a:rPr lang="en-US" sz="1000" b="1" dirty="0"/>
              <a:t>BACKGROUND</a:t>
            </a:r>
          </a:p>
          <a:p>
            <a:pPr marL="171450" indent="-171450">
              <a:buFont typeface="Arial" panose="020B0604020202020204" pitchFamily="34" charset="0"/>
              <a:buChar char="•"/>
            </a:pPr>
            <a:r>
              <a:rPr lang="en-US" sz="1000" dirty="0"/>
              <a:t>In France, since 2015, difficult to treat patients (GT3, HIV/HCV co-infected and ≥ F2 have access to DAA). Since 2017, DAAs was extended to all HCV-patients (whatever fibrosis stage).</a:t>
            </a:r>
          </a:p>
          <a:p>
            <a:pPr marL="171450" indent="-171450" defTabSz="1217400">
              <a:buFont typeface="Arial" panose="020B0604020202020204" pitchFamily="34" charset="0"/>
              <a:buChar char="•"/>
            </a:pPr>
            <a:r>
              <a:rPr lang="en-GB" altLang="en-US" sz="1000" baseline="0" dirty="0"/>
              <a:t>Data from the HELIOS cohort, included patients who had started therapy from 2 periods: HELIOS period 1: </a:t>
            </a:r>
            <a:r>
              <a:rPr lang="fr-FR" sz="1000" dirty="0"/>
              <a:t>Oct15-Jul16 and HELIOS </a:t>
            </a:r>
            <a:r>
              <a:rPr lang="fr-FR" sz="1000" dirty="0" err="1"/>
              <a:t>period</a:t>
            </a:r>
            <a:r>
              <a:rPr lang="fr-FR" sz="1000" dirty="0"/>
              <a:t> 2: Oct17-Jul18. Patients in </a:t>
            </a:r>
            <a:r>
              <a:rPr lang="fr-FR" sz="1000" dirty="0" err="1"/>
              <a:t>period</a:t>
            </a:r>
            <a:r>
              <a:rPr lang="fr-FR" sz="1000" dirty="0"/>
              <a:t> 1 </a:t>
            </a:r>
            <a:r>
              <a:rPr lang="en-US" sz="1000" dirty="0">
                <a:solidFill>
                  <a:prstClr val="black"/>
                </a:solidFill>
                <a:latin typeface="Arial"/>
              </a:rPr>
              <a:t>received either SOF/LDV±RBV, SOF+DCV±RBV, SOF±RBV, or SOF+SMV±RBV. Patients in period 2 received SOF/VEL±RBV.</a:t>
            </a:r>
            <a:endParaRPr lang="fr-FR" sz="1000" dirty="0"/>
          </a:p>
          <a:p>
            <a:pPr marL="171450" indent="-171450">
              <a:buFont typeface="Arial" panose="020B0604020202020204" pitchFamily="34" charset="0"/>
              <a:buChar char="•"/>
            </a:pPr>
            <a:r>
              <a:rPr lang="en-US" sz="1000" dirty="0"/>
              <a:t>46 centers across France had participated to this cohort and more than 1000 patients were enrolled: 624 in the HELIOS period 1 and 406 in HELIOS period 2. </a:t>
            </a:r>
            <a:endParaRPr lang="fr-FR" sz="1000" dirty="0"/>
          </a:p>
          <a:p>
            <a:pPr marL="171450" indent="-171450">
              <a:buFont typeface="Arial" panose="020B0604020202020204" pitchFamily="34" charset="0"/>
              <a:buChar char="•"/>
            </a:pPr>
            <a:r>
              <a:rPr lang="en-US" sz="1000" dirty="0"/>
              <a:t>Main change between HELIOS period 1 and HELIOS period 2:  Patients were younger, fewer HIV/HCV co-infection (19,8% to 5,7%) and pre-treated (39,9%  to 21,9%) patients, GT3 were </a:t>
            </a:r>
            <a:r>
              <a:rPr lang="fr-FR" sz="1000" dirty="0"/>
              <a:t>more </a:t>
            </a:r>
            <a:r>
              <a:rPr lang="fr-FR" sz="1000" dirty="0" err="1"/>
              <a:t>represented</a:t>
            </a:r>
            <a:r>
              <a:rPr lang="fr-FR" sz="1000" dirty="0"/>
              <a:t> (5,8% to 24,1%), </a:t>
            </a:r>
            <a:r>
              <a:rPr lang="en-US" sz="1000" dirty="0"/>
              <a:t>better fibrosis stages (F3/F4 : 49,1% </a:t>
            </a:r>
            <a:r>
              <a:rPr lang="en-US" sz="1000" dirty="0">
                <a:sym typeface="Wingdings" panose="05000000000000000000" pitchFamily="2" charset="2"/>
              </a:rPr>
              <a:t> 38,5%)</a:t>
            </a:r>
            <a:r>
              <a:rPr lang="en-US" sz="1000" dirty="0"/>
              <a:t>, fewer extrahepatic manifestations (20,4% to 13,5), but more excessive alcohol consumption  (5,4% to 9,7%). </a:t>
            </a:r>
          </a:p>
          <a:p>
            <a:pPr marL="171450" indent="-171450">
              <a:buFont typeface="Arial" panose="020B0604020202020204" pitchFamily="34" charset="0"/>
              <a:buChar char="•"/>
            </a:pPr>
            <a:r>
              <a:rPr lang="en-US" sz="1000" dirty="0"/>
              <a:t>Patients treated in France has changed between 2015-2016 and 2017-2018 driven by treatment access recommendations</a:t>
            </a:r>
            <a:endParaRPr lang="fr-FR" sz="1000" dirty="0"/>
          </a:p>
          <a:p>
            <a:pPr marL="171450" indent="-171450">
              <a:buFont typeface="Arial" panose="020B0604020202020204" pitchFamily="34" charset="0"/>
              <a:buChar char="•"/>
            </a:pPr>
            <a:r>
              <a:rPr lang="en-US" sz="1000" dirty="0"/>
              <a:t>High SVR rates were reported with all SOF-based treatments : 98,5 % in HELIOS period 1 and 98,6% HELIOS 2 (period 2: all patients treated by SOF/VEL). </a:t>
            </a:r>
          </a:p>
          <a:p>
            <a:pPr marL="171450" indent="-171450">
              <a:buFont typeface="Arial" panose="020B0604020202020204" pitchFamily="34" charset="0"/>
              <a:buChar char="•"/>
            </a:pPr>
            <a:r>
              <a:rPr lang="fr-FR" sz="1000" dirty="0" err="1"/>
              <a:t>Characteristics</a:t>
            </a:r>
            <a:r>
              <a:rPr lang="fr-FR" sz="1000" dirty="0"/>
              <a:t> of the </a:t>
            </a:r>
            <a:r>
              <a:rPr lang="fr-FR" sz="1000" dirty="0" err="1"/>
              <a:t>failures</a:t>
            </a:r>
            <a:r>
              <a:rPr lang="fr-FR" sz="1000" dirty="0"/>
              <a:t> (n=9):</a:t>
            </a:r>
          </a:p>
          <a:p>
            <a:pPr marL="628650" lvl="1" indent="-171450">
              <a:buFont typeface="Arial" panose="020B0604020202020204" pitchFamily="34" charset="0"/>
              <a:buChar char="•"/>
            </a:pPr>
            <a:r>
              <a:rPr lang="fr-FR" sz="1000" dirty="0"/>
              <a:t>SOF/VEL </a:t>
            </a:r>
            <a:r>
              <a:rPr lang="fr-FR" sz="1000" dirty="0" err="1"/>
              <a:t>failures</a:t>
            </a:r>
            <a:r>
              <a:rPr lang="fr-FR" sz="1000" dirty="0"/>
              <a:t>: 1 TN, 1 TE (stop for </a:t>
            </a:r>
            <a:r>
              <a:rPr lang="fr-FR" sz="1000" dirty="0" err="1"/>
              <a:t>intolerence</a:t>
            </a:r>
            <a:r>
              <a:rPr lang="fr-FR" sz="1000" dirty="0"/>
              <a:t> </a:t>
            </a:r>
            <a:r>
              <a:rPr lang="fr-FR" sz="1000" dirty="0" err="1"/>
              <a:t>after</a:t>
            </a:r>
            <a:r>
              <a:rPr lang="fr-FR" sz="1000" dirty="0"/>
              <a:t> 2 </a:t>
            </a:r>
            <a:r>
              <a:rPr lang="fr-FR" sz="1000" dirty="0" err="1"/>
              <a:t>weeks</a:t>
            </a:r>
            <a:r>
              <a:rPr lang="fr-FR" sz="1000" dirty="0"/>
              <a:t> of IFN/RBV/TVR) and 1 TE (IFN/RBV 38weeks </a:t>
            </a:r>
            <a:r>
              <a:rPr lang="fr-FR" sz="1000" dirty="0" err="1"/>
              <a:t>then</a:t>
            </a:r>
            <a:r>
              <a:rPr lang="fr-FR" sz="1000" dirty="0"/>
              <a:t> stop for </a:t>
            </a:r>
            <a:r>
              <a:rPr lang="fr-FR" sz="1000" dirty="0" err="1"/>
              <a:t>intolerence</a:t>
            </a:r>
            <a:r>
              <a:rPr lang="fr-FR" sz="1000" dirty="0"/>
              <a:t> </a:t>
            </a:r>
            <a:r>
              <a:rPr lang="fr-FR" sz="1000" dirty="0" err="1"/>
              <a:t>after</a:t>
            </a:r>
            <a:r>
              <a:rPr lang="fr-FR" sz="1000" dirty="0"/>
              <a:t> 2 </a:t>
            </a:r>
            <a:r>
              <a:rPr lang="fr-FR" sz="1000" dirty="0" err="1"/>
              <a:t>weeks</a:t>
            </a:r>
            <a:r>
              <a:rPr lang="fr-FR" sz="1000" dirty="0"/>
              <a:t> of SOF/DAC).</a:t>
            </a:r>
            <a:r>
              <a:rPr lang="fr-FR" sz="1000" baseline="0" dirty="0"/>
              <a:t> All </a:t>
            </a:r>
            <a:r>
              <a:rPr lang="fr-FR" sz="1000" baseline="0" dirty="0" err="1"/>
              <a:t>virological</a:t>
            </a:r>
            <a:r>
              <a:rPr lang="fr-FR" sz="1000" baseline="0" dirty="0"/>
              <a:t> </a:t>
            </a:r>
            <a:r>
              <a:rPr lang="fr-FR" sz="1000" baseline="0" dirty="0" err="1"/>
              <a:t>failures</a:t>
            </a:r>
            <a:r>
              <a:rPr lang="fr-FR" sz="1000" baseline="0" dirty="0"/>
              <a:t>.</a:t>
            </a:r>
            <a:endParaRPr lang="fr-FR" sz="1000" dirty="0"/>
          </a:p>
          <a:p>
            <a:pPr marL="628650" lvl="1" indent="-171450">
              <a:buFont typeface="Arial" panose="020B0604020202020204" pitchFamily="34" charset="0"/>
              <a:buChar char="•"/>
            </a:pPr>
            <a:r>
              <a:rPr lang="fr-FR" sz="1000" dirty="0"/>
              <a:t>SOF/LDV </a:t>
            </a:r>
            <a:r>
              <a:rPr lang="fr-FR" sz="1000" dirty="0" err="1"/>
              <a:t>failures</a:t>
            </a:r>
            <a:r>
              <a:rPr lang="fr-FR" sz="1000" dirty="0"/>
              <a:t>: 2 TN, 3 TE (IFN/RBV) and 1 TE (IFN/RBV/BOC)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Univariate analysis showed that only adherence was associated with SVR12 in univariate analysis (p=0.0022)</a:t>
            </a:r>
            <a:endParaRPr lang="fr-FR"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dirty="0" err="1"/>
              <a:t>Treatment</a:t>
            </a:r>
            <a:r>
              <a:rPr lang="fr-FR" sz="1000" baseline="0" dirty="0"/>
              <a:t> discontinuation due to </a:t>
            </a:r>
            <a:r>
              <a:rPr lang="fr-FR" sz="1000" baseline="0" dirty="0" err="1"/>
              <a:t>AEs</a:t>
            </a:r>
            <a:r>
              <a:rPr lang="fr-FR" sz="1000" baseline="0" dirty="0"/>
              <a:t>, n=7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aseline="0" dirty="0"/>
              <a:t>9 </a:t>
            </a:r>
            <a:r>
              <a:rPr lang="fr-FR" sz="1000" baseline="0" dirty="0" err="1"/>
              <a:t>deaths</a:t>
            </a:r>
            <a:r>
              <a:rPr lang="fr-FR" sz="1000" baseline="0" dirty="0"/>
              <a:t>, all </a:t>
            </a:r>
            <a:r>
              <a:rPr lang="fr-FR" sz="1000" baseline="0" dirty="0" err="1"/>
              <a:t>unrelated</a:t>
            </a:r>
            <a:r>
              <a:rPr lang="fr-FR" sz="1000" baseline="0" dirty="0"/>
              <a:t> to </a:t>
            </a:r>
            <a:r>
              <a:rPr lang="fr-FR" sz="1000" baseline="0" dirty="0" err="1"/>
              <a:t>study</a:t>
            </a:r>
            <a:r>
              <a:rPr lang="fr-FR" sz="1000" baseline="0" dirty="0"/>
              <a:t> </a:t>
            </a:r>
            <a:r>
              <a:rPr lang="fr-FR" sz="1000" baseline="0" dirty="0" err="1"/>
              <a:t>drug</a:t>
            </a: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endParaRPr lang="en-GB" sz="1000" dirty="0"/>
          </a:p>
          <a:p>
            <a:endParaRPr lang="en-US" sz="1000" dirty="0"/>
          </a:p>
        </p:txBody>
      </p:sp>
      <p:sp>
        <p:nvSpPr>
          <p:cNvPr id="4" name="Slide Number Placeholder 3"/>
          <p:cNvSpPr>
            <a:spLocks noGrp="1"/>
          </p:cNvSpPr>
          <p:nvPr>
            <p:ph type="sldNum" sz="quarter" idx="10"/>
          </p:nvPr>
        </p:nvSpPr>
        <p:spPr/>
        <p:txBody>
          <a:bodyPr/>
          <a:lstStyle/>
          <a:p>
            <a:pPr defTabSz="913478">
              <a:defRPr/>
            </a:pPr>
            <a:fld id="{9F4FBC3A-A12C-40F9-BB8D-BC30C7901396}" type="slidenum">
              <a:rPr lang="en-US" smtClean="0">
                <a:solidFill>
                  <a:prstClr val="black"/>
                </a:solidFill>
              </a:rPr>
              <a:pPr defTabSz="913478">
                <a:defRPr/>
              </a:pPr>
              <a:t>10</a:t>
            </a:fld>
            <a:endParaRPr lang="en-US">
              <a:solidFill>
                <a:prstClr val="black"/>
              </a:solidFill>
            </a:endParaRPr>
          </a:p>
        </p:txBody>
      </p:sp>
    </p:spTree>
    <p:extLst>
      <p:ext uri="{BB962C8B-B14F-4D97-AF65-F5344CB8AC3E}">
        <p14:creationId xmlns:p14="http://schemas.microsoft.com/office/powerpoint/2010/main" val="338555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8330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6408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600552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901437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4899956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7673288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676752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0826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171241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3252886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23015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75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t>5/14/19</a:t>
            </a:fld>
            <a:endParaRPr lang="en-US"/>
          </a:p>
        </p:txBody>
      </p:sp>
      <p:sp>
        <p:nvSpPr>
          <p:cNvPr id="11" name="Footer Placeholder 10"/>
          <p:cNvSpPr>
            <a:spLocks noGrp="1"/>
          </p:cNvSpPr>
          <p:nvPr>
            <p:ph type="ftr" sz="quarter" idx="11"/>
          </p:nvPr>
        </p:nvSpPr>
        <p:spPr/>
        <p:txBody>
          <a:bodyPr/>
          <a:lstStyle/>
          <a:p>
            <a:r>
              <a:rPr lang="en-US"/>
              <a:t>Author’s Last Name, Conference Name, Year, Presentation #</a:t>
            </a:r>
            <a:endParaRPr lang="en-US" dirty="0"/>
          </a:p>
        </p:txBody>
      </p:sp>
      <p:sp>
        <p:nvSpPr>
          <p:cNvPr id="12" name="Slide Number Placeholder 11"/>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10347068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30428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7133372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457649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95000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013776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663491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545915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9689538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1199894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7934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t>5/14/19</a:t>
            </a:fld>
            <a:endParaRPr lang="en-US"/>
          </a:p>
        </p:txBody>
      </p:sp>
      <p:sp>
        <p:nvSpPr>
          <p:cNvPr id="7" name="Footer Placeholder 6"/>
          <p:cNvSpPr>
            <a:spLocks noGrp="1"/>
          </p:cNvSpPr>
          <p:nvPr>
            <p:ph type="ftr" sz="quarter" idx="11"/>
          </p:nvPr>
        </p:nvSpPr>
        <p:spPr/>
        <p:txBody>
          <a:bodyPr/>
          <a:lstStyle/>
          <a:p>
            <a:r>
              <a:rPr lang="en-US"/>
              <a:t>Author’s Last Name, Conference Name, Year, Presentation #</a:t>
            </a:r>
            <a:endParaRPr lang="en-US" dirty="0"/>
          </a:p>
        </p:txBody>
      </p:sp>
      <p:sp>
        <p:nvSpPr>
          <p:cNvPr id="8" name="Slide Number Placeholder 7"/>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41211362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156173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760173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34396356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249611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2498590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475469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2165879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6439821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89531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868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t>5/14/19</a:t>
            </a:fld>
            <a:endParaRPr lang="en-US"/>
          </a:p>
        </p:txBody>
      </p:sp>
      <p:sp>
        <p:nvSpPr>
          <p:cNvPr id="8" name="Footer Placeholder 7"/>
          <p:cNvSpPr>
            <a:spLocks noGrp="1"/>
          </p:cNvSpPr>
          <p:nvPr>
            <p:ph type="ftr" sz="quarter" idx="15"/>
          </p:nvPr>
        </p:nvSpPr>
        <p:spPr/>
        <p:txBody>
          <a:bodyPr/>
          <a:lstStyle/>
          <a:p>
            <a:r>
              <a:rPr lang="en-US"/>
              <a:t>Author’s Last Name, Conference Name, Year, Presentation #</a:t>
            </a:r>
            <a:endParaRPr lang="en-US" dirty="0"/>
          </a:p>
        </p:txBody>
      </p:sp>
      <p:sp>
        <p:nvSpPr>
          <p:cNvPr id="9" name="Slide Number Placeholder 8"/>
          <p:cNvSpPr>
            <a:spLocks noGrp="1"/>
          </p:cNvSpPr>
          <p:nvPr>
            <p:ph type="sldNum" sz="quarter" idx="16"/>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39562013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71248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1119783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315443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6519323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138354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33092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899311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81113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0230253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65094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t>5/14/19</a:t>
            </a:fld>
            <a:endParaRPr lang="en-US"/>
          </a:p>
        </p:txBody>
      </p:sp>
      <p:sp>
        <p:nvSpPr>
          <p:cNvPr id="6" name="Footer Placeholder 5"/>
          <p:cNvSpPr>
            <a:spLocks noGrp="1"/>
          </p:cNvSpPr>
          <p:nvPr>
            <p:ph type="ftr" sz="quarter" idx="11"/>
          </p:nvPr>
        </p:nvSpPr>
        <p:spPr/>
        <p:txBody>
          <a:bodyPr/>
          <a:lstStyle/>
          <a:p>
            <a:r>
              <a:rPr lang="en-US"/>
              <a:t>Author’s Last Name, Conference Name, Year, Presentation #</a:t>
            </a:r>
            <a:endParaRPr lang="en-US" dirty="0"/>
          </a:p>
        </p:txBody>
      </p:sp>
      <p:sp>
        <p:nvSpPr>
          <p:cNvPr id="7" name="Slide Number Placeholder 6"/>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14176067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512927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587" indent="0" algn="ctr">
              <a:buNone/>
              <a:defRPr>
                <a:solidFill>
                  <a:schemeClr val="tx1">
                    <a:tint val="75000"/>
                  </a:schemeClr>
                </a:solidFill>
              </a:defRPr>
            </a:lvl2pPr>
            <a:lvl3pPr marL="909428" indent="0" algn="ctr">
              <a:buNone/>
              <a:defRPr>
                <a:solidFill>
                  <a:schemeClr val="tx1">
                    <a:tint val="75000"/>
                  </a:schemeClr>
                </a:solidFill>
              </a:defRPr>
            </a:lvl3pPr>
            <a:lvl4pPr marL="1364086" indent="0" algn="ctr">
              <a:buNone/>
              <a:defRPr>
                <a:solidFill>
                  <a:schemeClr val="tx1">
                    <a:tint val="75000"/>
                  </a:schemeClr>
                </a:solidFill>
              </a:defRPr>
            </a:lvl4pPr>
            <a:lvl5pPr marL="1818854" indent="0" algn="ctr">
              <a:buNone/>
              <a:defRPr>
                <a:solidFill>
                  <a:schemeClr val="tx1">
                    <a:tint val="75000"/>
                  </a:schemeClr>
                </a:solidFill>
              </a:defRPr>
            </a:lvl5pPr>
            <a:lvl6pPr marL="2273403" indent="0" algn="ctr">
              <a:buNone/>
              <a:defRPr>
                <a:solidFill>
                  <a:schemeClr val="tx1">
                    <a:tint val="75000"/>
                  </a:schemeClr>
                </a:solidFill>
              </a:defRPr>
            </a:lvl6pPr>
            <a:lvl7pPr marL="2728055" indent="0" algn="ctr">
              <a:buNone/>
              <a:defRPr>
                <a:solidFill>
                  <a:schemeClr val="tx1">
                    <a:tint val="75000"/>
                  </a:schemeClr>
                </a:solidFill>
              </a:defRPr>
            </a:lvl7pPr>
            <a:lvl8pPr marL="3182797" indent="0" algn="ctr">
              <a:buNone/>
              <a:defRPr>
                <a:solidFill>
                  <a:schemeClr val="tx1">
                    <a:tint val="75000"/>
                  </a:schemeClr>
                </a:solidFill>
              </a:defRPr>
            </a:lvl8pPr>
            <a:lvl9pPr marL="3637475"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34484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31940250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2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4184221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438845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2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3063129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7703113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Tree>
    <p:extLst>
      <p:ext uri="{BB962C8B-B14F-4D97-AF65-F5344CB8AC3E}">
        <p14:creationId xmlns:p14="http://schemas.microsoft.com/office/powerpoint/2010/main" val="1893447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1038683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4865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28985416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7373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587" indent="0">
              <a:buNone/>
              <a:defRPr sz="2000" b="1"/>
            </a:lvl2pPr>
            <a:lvl3pPr marL="909428" indent="0">
              <a:buNone/>
              <a:defRPr sz="1800" b="1"/>
            </a:lvl3pPr>
            <a:lvl4pPr marL="1364086" indent="0">
              <a:buNone/>
              <a:defRPr sz="1600" b="1"/>
            </a:lvl4pPr>
            <a:lvl5pPr marL="1818854" indent="0">
              <a:buNone/>
              <a:defRPr sz="1600" b="1"/>
            </a:lvl5pPr>
            <a:lvl6pPr marL="2273403" indent="0">
              <a:buNone/>
              <a:defRPr sz="1600" b="1"/>
            </a:lvl6pPr>
            <a:lvl7pPr marL="2728055" indent="0">
              <a:buNone/>
              <a:defRPr sz="1600" b="1"/>
            </a:lvl7pPr>
            <a:lvl8pPr marL="3182797" indent="0">
              <a:buNone/>
              <a:defRPr sz="1600" b="1"/>
            </a:lvl8pPr>
            <a:lvl9pPr marL="363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587" indent="0">
              <a:buNone/>
              <a:defRPr sz="2000" b="1"/>
            </a:lvl2pPr>
            <a:lvl3pPr marL="909428" indent="0">
              <a:buNone/>
              <a:defRPr sz="1800" b="1"/>
            </a:lvl3pPr>
            <a:lvl4pPr marL="1364086" indent="0">
              <a:buNone/>
              <a:defRPr sz="1600" b="1"/>
            </a:lvl4pPr>
            <a:lvl5pPr marL="1818854" indent="0">
              <a:buNone/>
              <a:defRPr sz="1600" b="1"/>
            </a:lvl5pPr>
            <a:lvl6pPr marL="2273403" indent="0">
              <a:buNone/>
              <a:defRPr sz="1600" b="1"/>
            </a:lvl6pPr>
            <a:lvl7pPr marL="2728055" indent="0">
              <a:buNone/>
              <a:defRPr sz="1600" b="1"/>
            </a:lvl7pPr>
            <a:lvl8pPr marL="3182797" indent="0">
              <a:buNone/>
              <a:defRPr sz="1600" b="1"/>
            </a:lvl8pPr>
            <a:lvl9pPr marL="363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61309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8909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2541102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8190083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20851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272999"/>
          <a:lstStyle>
            <a:lvl1pPr marL="0" indent="0" algn="ctr">
              <a:buNone/>
              <a:defRPr sz="2000"/>
            </a:lvl1pPr>
            <a:lvl2pPr marL="454587" indent="0">
              <a:buNone/>
              <a:defRPr sz="2800"/>
            </a:lvl2pPr>
            <a:lvl3pPr marL="909428" indent="0">
              <a:buNone/>
              <a:defRPr sz="2400"/>
            </a:lvl3pPr>
            <a:lvl4pPr marL="1364086" indent="0">
              <a:buNone/>
              <a:defRPr sz="2000"/>
            </a:lvl4pPr>
            <a:lvl5pPr marL="1818854" indent="0">
              <a:buNone/>
              <a:defRPr sz="2000"/>
            </a:lvl5pPr>
            <a:lvl6pPr marL="2273403" indent="0">
              <a:buNone/>
              <a:defRPr sz="2000"/>
            </a:lvl6pPr>
            <a:lvl7pPr marL="2728055" indent="0">
              <a:buNone/>
              <a:defRPr sz="2000"/>
            </a:lvl7pPr>
            <a:lvl8pPr marL="3182797" indent="0">
              <a:buNone/>
              <a:defRPr sz="2000"/>
            </a:lvl8pPr>
            <a:lvl9pPr marL="3637475"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822595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6499" tIns="136499" rIns="136499" bIns="6825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250" tIns="68250" rIns="68250" bIns="6825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6499" tIns="136499" rIns="136499" bIns="6825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250" tIns="68250" rIns="68250" bIns="6825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731584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6499" tIns="136499" rIns="136499" bIns="6825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250" tIns="68250" rIns="68250" bIns="6825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6499" tIns="136499" rIns="136499" bIns="6825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250" tIns="68250" rIns="68250" bIns="6825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6499" tIns="136499" rIns="136499" bIns="6825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250" tIns="68250" rIns="68250" bIns="6825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277678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94426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31543996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58"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060"/>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060"/>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060"/>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04"/>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04"/>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437629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0" y="3543300"/>
            <a:ext cx="6567487" cy="742950"/>
          </a:xfrm>
        </p:spPr>
        <p:txBody>
          <a:bodyPr/>
          <a:lstStyle>
            <a:lvl1pPr marL="0" indent="0" algn="l">
              <a:lnSpc>
                <a:spcPct val="90000"/>
              </a:lnSpc>
              <a:spcBef>
                <a:spcPts val="0"/>
              </a:spcBef>
              <a:buNone/>
              <a:defRPr sz="1800">
                <a:solidFill>
                  <a:schemeClr val="tx1"/>
                </a:solidFill>
              </a:defRPr>
            </a:lvl1pPr>
            <a:lvl2pPr marL="454642" indent="0" algn="ctr">
              <a:buNone/>
              <a:defRPr>
                <a:solidFill>
                  <a:schemeClr val="tx1">
                    <a:tint val="75000"/>
                  </a:schemeClr>
                </a:solidFill>
              </a:defRPr>
            </a:lvl2pPr>
            <a:lvl3pPr marL="909540" indent="0" algn="ctr">
              <a:buNone/>
              <a:defRPr>
                <a:solidFill>
                  <a:schemeClr val="tx1">
                    <a:tint val="75000"/>
                  </a:schemeClr>
                </a:solidFill>
              </a:defRPr>
            </a:lvl3pPr>
            <a:lvl4pPr marL="1364256" indent="0" algn="ctr">
              <a:buNone/>
              <a:defRPr>
                <a:solidFill>
                  <a:schemeClr val="tx1">
                    <a:tint val="75000"/>
                  </a:schemeClr>
                </a:solidFill>
              </a:defRPr>
            </a:lvl4pPr>
            <a:lvl5pPr marL="1819079" indent="0" algn="ctr">
              <a:buNone/>
              <a:defRPr>
                <a:solidFill>
                  <a:schemeClr val="tx1">
                    <a:tint val="75000"/>
                  </a:schemeClr>
                </a:solidFill>
              </a:defRPr>
            </a:lvl5pPr>
            <a:lvl6pPr marL="2273688" indent="0" algn="ctr">
              <a:buNone/>
              <a:defRPr>
                <a:solidFill>
                  <a:schemeClr val="tx1">
                    <a:tint val="75000"/>
                  </a:schemeClr>
                </a:solidFill>
              </a:defRPr>
            </a:lvl6pPr>
            <a:lvl7pPr marL="2728395" indent="0" algn="ctr">
              <a:buNone/>
              <a:defRPr>
                <a:solidFill>
                  <a:schemeClr val="tx1">
                    <a:tint val="75000"/>
                  </a:schemeClr>
                </a:solidFill>
              </a:defRPr>
            </a:lvl7pPr>
            <a:lvl8pPr marL="3183194" indent="0" algn="ctr">
              <a:buNone/>
              <a:defRPr>
                <a:solidFill>
                  <a:schemeClr val="tx1">
                    <a:tint val="75000"/>
                  </a:schemeClr>
                </a:solidFill>
              </a:defRPr>
            </a:lvl8pPr>
            <a:lvl9pPr marL="363793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26525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9657079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25"/>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00844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092764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25"/>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817519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0810041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Tree>
    <p:extLst>
      <p:ext uri="{BB962C8B-B14F-4D97-AF65-F5344CB8AC3E}">
        <p14:creationId xmlns:p14="http://schemas.microsoft.com/office/powerpoint/2010/main" val="28500161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7735564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26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5389729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8479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642" indent="0">
              <a:buNone/>
              <a:defRPr sz="2000" b="1"/>
            </a:lvl2pPr>
            <a:lvl3pPr marL="909540" indent="0">
              <a:buNone/>
              <a:defRPr sz="1800" b="1"/>
            </a:lvl3pPr>
            <a:lvl4pPr marL="1364256" indent="0">
              <a:buNone/>
              <a:defRPr sz="1600" b="1"/>
            </a:lvl4pPr>
            <a:lvl5pPr marL="1819079" indent="0">
              <a:buNone/>
              <a:defRPr sz="1600" b="1"/>
            </a:lvl5pPr>
            <a:lvl6pPr marL="2273688" indent="0">
              <a:buNone/>
              <a:defRPr sz="1600" b="1"/>
            </a:lvl6pPr>
            <a:lvl7pPr marL="2728395" indent="0">
              <a:buNone/>
              <a:defRPr sz="1600" b="1"/>
            </a:lvl7pPr>
            <a:lvl8pPr marL="3183194" indent="0">
              <a:buNone/>
              <a:defRPr sz="1600" b="1"/>
            </a:lvl8pPr>
            <a:lvl9pPr marL="36379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642" indent="0">
              <a:buNone/>
              <a:defRPr sz="2000" b="1"/>
            </a:lvl2pPr>
            <a:lvl3pPr marL="909540" indent="0">
              <a:buNone/>
              <a:defRPr sz="1800" b="1"/>
            </a:lvl3pPr>
            <a:lvl4pPr marL="1364256" indent="0">
              <a:buNone/>
              <a:defRPr sz="1600" b="1"/>
            </a:lvl4pPr>
            <a:lvl5pPr marL="1819079" indent="0">
              <a:buNone/>
              <a:defRPr sz="1600" b="1"/>
            </a:lvl5pPr>
            <a:lvl6pPr marL="2273688" indent="0">
              <a:buNone/>
              <a:defRPr sz="1600" b="1"/>
            </a:lvl6pPr>
            <a:lvl7pPr marL="2728395" indent="0">
              <a:buNone/>
              <a:defRPr sz="1600" b="1"/>
            </a:lvl7pPr>
            <a:lvl8pPr marL="3183194" indent="0">
              <a:buNone/>
              <a:defRPr sz="1600" b="1"/>
            </a:lvl8pPr>
            <a:lvl9pPr marL="36379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0431615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1973306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5061233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3520185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1339600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273023"/>
          <a:lstStyle>
            <a:lvl1pPr marL="0" indent="0" algn="ctr">
              <a:buNone/>
              <a:defRPr sz="2000"/>
            </a:lvl1pPr>
            <a:lvl2pPr marL="454642" indent="0">
              <a:buNone/>
              <a:defRPr sz="2800"/>
            </a:lvl2pPr>
            <a:lvl3pPr marL="909540" indent="0">
              <a:buNone/>
              <a:defRPr sz="2400"/>
            </a:lvl3pPr>
            <a:lvl4pPr marL="1364256" indent="0">
              <a:buNone/>
              <a:defRPr sz="2000"/>
            </a:lvl4pPr>
            <a:lvl5pPr marL="1819079" indent="0">
              <a:buNone/>
              <a:defRPr sz="2000"/>
            </a:lvl5pPr>
            <a:lvl6pPr marL="2273688" indent="0">
              <a:buNone/>
              <a:defRPr sz="2000"/>
            </a:lvl6pPr>
            <a:lvl7pPr marL="2728395" indent="0">
              <a:buNone/>
              <a:defRPr sz="2000"/>
            </a:lvl7pPr>
            <a:lvl8pPr marL="3183194" indent="0">
              <a:buNone/>
              <a:defRPr sz="2000"/>
            </a:lvl8pPr>
            <a:lvl9pPr marL="3637930"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9691467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6511" tIns="136511" rIns="136511" bIns="68258"/>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258" tIns="68258" rIns="68258" bIns="68258"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6511" tIns="136511" rIns="136511" bIns="68258"/>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258" tIns="68258" rIns="68258" bIns="68258"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5885913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6511" tIns="136511" rIns="136511" bIns="68258"/>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258" tIns="68258" rIns="68258" bIns="68258"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6511" tIns="136511" rIns="136511" bIns="68258"/>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258" tIns="68258" rIns="68258" bIns="68258"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6511" tIns="136511" rIns="136511" bIns="68258"/>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258" tIns="68258" rIns="68258" bIns="68258"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8143890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8888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8048107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53"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315"/>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315"/>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315"/>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01"/>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01"/>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888953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05" y="3543300"/>
            <a:ext cx="6567487" cy="742950"/>
          </a:xfrm>
        </p:spPr>
        <p:txBody>
          <a:bodyPr/>
          <a:lstStyle>
            <a:lvl1pPr marL="0" indent="0" algn="l">
              <a:lnSpc>
                <a:spcPct val="90000"/>
              </a:lnSpc>
              <a:spcBef>
                <a:spcPts val="0"/>
              </a:spcBef>
              <a:buNone/>
              <a:defRPr sz="1800">
                <a:solidFill>
                  <a:schemeClr val="tx1"/>
                </a:solidFill>
              </a:defRPr>
            </a:lvl1pPr>
            <a:lvl2pPr marL="454763" indent="0" algn="ctr">
              <a:buNone/>
              <a:defRPr>
                <a:solidFill>
                  <a:schemeClr val="tx1">
                    <a:tint val="75000"/>
                  </a:schemeClr>
                </a:solidFill>
              </a:defRPr>
            </a:lvl2pPr>
            <a:lvl3pPr marL="909788" indent="0" algn="ctr">
              <a:buNone/>
              <a:defRPr>
                <a:solidFill>
                  <a:schemeClr val="tx1">
                    <a:tint val="75000"/>
                  </a:schemeClr>
                </a:solidFill>
              </a:defRPr>
            </a:lvl3pPr>
            <a:lvl4pPr marL="1364630" indent="0" algn="ctr">
              <a:buNone/>
              <a:defRPr>
                <a:solidFill>
                  <a:schemeClr val="tx1">
                    <a:tint val="75000"/>
                  </a:schemeClr>
                </a:solidFill>
              </a:defRPr>
            </a:lvl4pPr>
            <a:lvl5pPr marL="1819574" indent="0" algn="ctr">
              <a:buNone/>
              <a:defRPr>
                <a:solidFill>
                  <a:schemeClr val="tx1">
                    <a:tint val="75000"/>
                  </a:schemeClr>
                </a:solidFill>
              </a:defRPr>
            </a:lvl5pPr>
            <a:lvl6pPr marL="2274315" indent="0" algn="ctr">
              <a:buNone/>
              <a:defRPr>
                <a:solidFill>
                  <a:schemeClr val="tx1">
                    <a:tint val="75000"/>
                  </a:schemeClr>
                </a:solidFill>
              </a:defRPr>
            </a:lvl6pPr>
            <a:lvl7pPr marL="2729143" indent="0" algn="ctr">
              <a:buNone/>
              <a:defRPr>
                <a:solidFill>
                  <a:schemeClr val="tx1">
                    <a:tint val="75000"/>
                  </a:schemeClr>
                </a:solidFill>
              </a:defRPr>
            </a:lvl7pPr>
            <a:lvl8pPr marL="3184069" indent="0" algn="ctr">
              <a:buNone/>
              <a:defRPr>
                <a:solidFill>
                  <a:schemeClr val="tx1">
                    <a:tint val="75000"/>
                  </a:schemeClr>
                </a:solidFill>
              </a:defRPr>
            </a:lvl8pPr>
            <a:lvl9pPr marL="363893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184640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5967276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13"/>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1722681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537117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13"/>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9818805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5453681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Tree>
    <p:extLst>
      <p:ext uri="{BB962C8B-B14F-4D97-AF65-F5344CB8AC3E}">
        <p14:creationId xmlns:p14="http://schemas.microsoft.com/office/powerpoint/2010/main" val="10629282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840199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313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t>5/14/19</a:t>
            </a:fld>
            <a:endParaRPr lang="en-US"/>
          </a:p>
        </p:txBody>
      </p:sp>
      <p:sp>
        <p:nvSpPr>
          <p:cNvPr id="8" name="Footer Placeholder 7"/>
          <p:cNvSpPr>
            <a:spLocks noGrp="1"/>
          </p:cNvSpPr>
          <p:nvPr>
            <p:ph type="ftr" sz="quarter" idx="11"/>
          </p:nvPr>
        </p:nvSpPr>
        <p:spPr/>
        <p:txBody>
          <a:bodyPr/>
          <a:lstStyle/>
          <a:p>
            <a:r>
              <a:rPr lang="en-US"/>
              <a:t>Author’s Last Name, Conference Name, Year, Presentation #</a:t>
            </a:r>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20890923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8213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763" indent="0">
              <a:buNone/>
              <a:defRPr sz="2000" b="1"/>
            </a:lvl2pPr>
            <a:lvl3pPr marL="909788" indent="0">
              <a:buNone/>
              <a:defRPr sz="1800" b="1"/>
            </a:lvl3pPr>
            <a:lvl4pPr marL="1364630" indent="0">
              <a:buNone/>
              <a:defRPr sz="1600" b="1"/>
            </a:lvl4pPr>
            <a:lvl5pPr marL="1819574" indent="0">
              <a:buNone/>
              <a:defRPr sz="1600" b="1"/>
            </a:lvl5pPr>
            <a:lvl6pPr marL="2274315" indent="0">
              <a:buNone/>
              <a:defRPr sz="1600" b="1"/>
            </a:lvl6pPr>
            <a:lvl7pPr marL="2729143" indent="0">
              <a:buNone/>
              <a:defRPr sz="1600" b="1"/>
            </a:lvl7pPr>
            <a:lvl8pPr marL="3184069" indent="0">
              <a:buNone/>
              <a:defRPr sz="1600" b="1"/>
            </a:lvl8pPr>
            <a:lvl9pPr marL="363893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763" indent="0">
              <a:buNone/>
              <a:defRPr sz="2000" b="1"/>
            </a:lvl2pPr>
            <a:lvl3pPr marL="909788" indent="0">
              <a:buNone/>
              <a:defRPr sz="1800" b="1"/>
            </a:lvl3pPr>
            <a:lvl4pPr marL="1364630" indent="0">
              <a:buNone/>
              <a:defRPr sz="1600" b="1"/>
            </a:lvl4pPr>
            <a:lvl5pPr marL="1819574" indent="0">
              <a:buNone/>
              <a:defRPr sz="1600" b="1"/>
            </a:lvl5pPr>
            <a:lvl6pPr marL="2274315" indent="0">
              <a:buNone/>
              <a:defRPr sz="1600" b="1"/>
            </a:lvl6pPr>
            <a:lvl7pPr marL="2729143" indent="0">
              <a:buNone/>
              <a:defRPr sz="1600" b="1"/>
            </a:lvl7pPr>
            <a:lvl8pPr marL="3184069" indent="0">
              <a:buNone/>
              <a:defRPr sz="1600" b="1"/>
            </a:lvl8pPr>
            <a:lvl9pPr marL="36389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783727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057695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403448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9523306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4104611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915"/>
          <a:lstStyle>
            <a:lvl1pPr marL="0" indent="0" algn="ctr">
              <a:buNone/>
              <a:defRPr sz="2000"/>
            </a:lvl1pPr>
            <a:lvl2pPr marL="454763" indent="0">
              <a:buNone/>
              <a:defRPr sz="2800"/>
            </a:lvl2pPr>
            <a:lvl3pPr marL="909788" indent="0">
              <a:buNone/>
              <a:defRPr sz="2400"/>
            </a:lvl3pPr>
            <a:lvl4pPr marL="1364630" indent="0">
              <a:buNone/>
              <a:defRPr sz="2000"/>
            </a:lvl4pPr>
            <a:lvl5pPr marL="1819574" indent="0">
              <a:buNone/>
              <a:defRPr sz="2000"/>
            </a:lvl5pPr>
            <a:lvl6pPr marL="2274315" indent="0">
              <a:buNone/>
              <a:defRPr sz="2000"/>
            </a:lvl6pPr>
            <a:lvl7pPr marL="2729143" indent="0">
              <a:buNone/>
              <a:defRPr sz="2000"/>
            </a:lvl7pPr>
            <a:lvl8pPr marL="3184069" indent="0">
              <a:buNone/>
              <a:defRPr sz="2000"/>
            </a:lvl8pPr>
            <a:lvl9pPr marL="3638931"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650792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958" tIns="181958" rIns="181958" bIns="910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1030" tIns="91030" rIns="91030" bIns="910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958" tIns="181958" rIns="181958" bIns="910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1030" tIns="91030" rIns="91030" bIns="910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2528438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958" tIns="181958" rIns="181958" bIns="910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1030" tIns="91030" rIns="91030" bIns="910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958" tIns="181958" rIns="181958" bIns="910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1030" tIns="91030" rIns="91030" bIns="910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958" tIns="181958" rIns="181958" bIns="910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1030" tIns="91030" rIns="91030" bIns="910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680183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07288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t>5/14/19</a:t>
            </a:fld>
            <a:endParaRPr lang="en-US"/>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pPr/>
              <a:t>‹Nr.›</a:t>
            </a:fld>
            <a:endParaRPr lang="en-US"/>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t>Author’s Last Name, Conference Name, Year, Presentation #</a:t>
            </a:r>
          </a:p>
        </p:txBody>
      </p:sp>
    </p:spTree>
    <p:extLst>
      <p:ext uri="{BB962C8B-B14F-4D97-AF65-F5344CB8AC3E}">
        <p14:creationId xmlns:p14="http://schemas.microsoft.com/office/powerpoint/2010/main" val="1339985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t>5/14/19</a:t>
            </a:fld>
            <a:endParaRPr lang="en-US"/>
          </a:p>
        </p:txBody>
      </p:sp>
      <p:sp>
        <p:nvSpPr>
          <p:cNvPr id="8" name="Footer Placeholder 7"/>
          <p:cNvSpPr>
            <a:spLocks noGrp="1"/>
          </p:cNvSpPr>
          <p:nvPr>
            <p:ph type="ftr" sz="quarter" idx="11"/>
          </p:nvPr>
        </p:nvSpPr>
        <p:spPr/>
        <p:txBody>
          <a:bodyPr/>
          <a:lstStyle/>
          <a:p>
            <a:r>
              <a:rPr lang="en-US"/>
              <a:t>Author’s Last Name, Conference Name, Year, Presentation #</a:t>
            </a:r>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28631019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42"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788"/>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788"/>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788"/>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089"/>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089"/>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3658531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266" y="3543300"/>
            <a:ext cx="6567487" cy="742950"/>
          </a:xfrm>
        </p:spPr>
        <p:txBody>
          <a:bodyPr/>
          <a:lstStyle>
            <a:lvl1pPr marL="0" indent="0" algn="l">
              <a:lnSpc>
                <a:spcPct val="90000"/>
              </a:lnSpc>
              <a:spcBef>
                <a:spcPts val="0"/>
              </a:spcBef>
              <a:buNone/>
              <a:defRPr sz="1800">
                <a:solidFill>
                  <a:schemeClr val="tx1"/>
                </a:solidFill>
              </a:defRPr>
            </a:lvl1pPr>
            <a:lvl2pPr marL="455186" indent="0" algn="ctr">
              <a:buNone/>
              <a:defRPr>
                <a:solidFill>
                  <a:schemeClr val="tx1">
                    <a:tint val="75000"/>
                  </a:schemeClr>
                </a:solidFill>
              </a:defRPr>
            </a:lvl2pPr>
            <a:lvl3pPr marL="910620" indent="0" algn="ctr">
              <a:buNone/>
              <a:defRPr>
                <a:solidFill>
                  <a:schemeClr val="tx1">
                    <a:tint val="75000"/>
                  </a:schemeClr>
                </a:solidFill>
              </a:defRPr>
            </a:lvl3pPr>
            <a:lvl4pPr marL="1365888" indent="0" algn="ctr">
              <a:buNone/>
              <a:defRPr>
                <a:solidFill>
                  <a:schemeClr val="tx1">
                    <a:tint val="75000"/>
                  </a:schemeClr>
                </a:solidFill>
              </a:defRPr>
            </a:lvl4pPr>
            <a:lvl5pPr marL="1821239" indent="0" algn="ctr">
              <a:buNone/>
              <a:defRPr>
                <a:solidFill>
                  <a:schemeClr val="tx1">
                    <a:tint val="75000"/>
                  </a:schemeClr>
                </a:solidFill>
              </a:defRPr>
            </a:lvl5pPr>
            <a:lvl6pPr marL="2276424" indent="0" algn="ctr">
              <a:buNone/>
              <a:defRPr>
                <a:solidFill>
                  <a:schemeClr val="tx1">
                    <a:tint val="75000"/>
                  </a:schemeClr>
                </a:solidFill>
              </a:defRPr>
            </a:lvl6pPr>
            <a:lvl7pPr marL="2731659" indent="0" algn="ctr">
              <a:buNone/>
              <a:defRPr>
                <a:solidFill>
                  <a:schemeClr val="tx1">
                    <a:tint val="75000"/>
                  </a:schemeClr>
                </a:solidFill>
              </a:defRPr>
            </a:lvl7pPr>
            <a:lvl8pPr marL="3187010" indent="0" algn="ctr">
              <a:buNone/>
              <a:defRPr>
                <a:solidFill>
                  <a:schemeClr val="tx1">
                    <a:tint val="75000"/>
                  </a:schemeClr>
                </a:solidFill>
              </a:defRPr>
            </a:lvl8pPr>
            <a:lvl9pPr marL="364229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563215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8461477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077"/>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752706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995740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077"/>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845499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2456977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Tree>
    <p:extLst>
      <p:ext uri="{BB962C8B-B14F-4D97-AF65-F5344CB8AC3E}">
        <p14:creationId xmlns:p14="http://schemas.microsoft.com/office/powerpoint/2010/main" val="9363123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519310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77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60347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08673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5186" indent="0">
              <a:buNone/>
              <a:defRPr sz="2000" b="1"/>
            </a:lvl2pPr>
            <a:lvl3pPr marL="910620" indent="0">
              <a:buNone/>
              <a:defRPr sz="1800" b="1"/>
            </a:lvl3pPr>
            <a:lvl4pPr marL="1365888" indent="0">
              <a:buNone/>
              <a:defRPr sz="1600" b="1"/>
            </a:lvl4pPr>
            <a:lvl5pPr marL="1821239" indent="0">
              <a:buNone/>
              <a:defRPr sz="1600" b="1"/>
            </a:lvl5pPr>
            <a:lvl6pPr marL="2276424" indent="0">
              <a:buNone/>
              <a:defRPr sz="1600" b="1"/>
            </a:lvl6pPr>
            <a:lvl7pPr marL="2731659" indent="0">
              <a:buNone/>
              <a:defRPr sz="1600" b="1"/>
            </a:lvl7pPr>
            <a:lvl8pPr marL="3187010" indent="0">
              <a:buNone/>
              <a:defRPr sz="1600" b="1"/>
            </a:lvl8pPr>
            <a:lvl9pPr marL="364229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5186" indent="0">
              <a:buNone/>
              <a:defRPr sz="2000" b="1"/>
            </a:lvl2pPr>
            <a:lvl3pPr marL="910620" indent="0">
              <a:buNone/>
              <a:defRPr sz="1800" b="1"/>
            </a:lvl3pPr>
            <a:lvl4pPr marL="1365888" indent="0">
              <a:buNone/>
              <a:defRPr sz="1600" b="1"/>
            </a:lvl4pPr>
            <a:lvl5pPr marL="1821239" indent="0">
              <a:buNone/>
              <a:defRPr sz="1600" b="1"/>
            </a:lvl5pPr>
            <a:lvl6pPr marL="2276424" indent="0">
              <a:buNone/>
              <a:defRPr sz="1600" b="1"/>
            </a:lvl6pPr>
            <a:lvl7pPr marL="2731659" indent="0">
              <a:buNone/>
              <a:defRPr sz="1600" b="1"/>
            </a:lvl7pPr>
            <a:lvl8pPr marL="3187010" indent="0">
              <a:buNone/>
              <a:defRPr sz="1600" b="1"/>
            </a:lvl8pPr>
            <a:lvl9pPr marL="364229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353926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816525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236381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980480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916716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273311"/>
          <a:lstStyle>
            <a:lvl1pPr marL="0" indent="0" algn="ctr">
              <a:buNone/>
              <a:defRPr sz="2000"/>
            </a:lvl1pPr>
            <a:lvl2pPr marL="455186" indent="0">
              <a:buNone/>
              <a:defRPr sz="2800"/>
            </a:lvl2pPr>
            <a:lvl3pPr marL="910620" indent="0">
              <a:buNone/>
              <a:defRPr sz="2400"/>
            </a:lvl3pPr>
            <a:lvl4pPr marL="1365888" indent="0">
              <a:buNone/>
              <a:defRPr sz="2000"/>
            </a:lvl4pPr>
            <a:lvl5pPr marL="1821239" indent="0">
              <a:buNone/>
              <a:defRPr sz="2000"/>
            </a:lvl5pPr>
            <a:lvl6pPr marL="2276424" indent="0">
              <a:buNone/>
              <a:defRPr sz="2000"/>
            </a:lvl6pPr>
            <a:lvl7pPr marL="2731659" indent="0">
              <a:buNone/>
              <a:defRPr sz="2000"/>
            </a:lvl7pPr>
            <a:lvl8pPr marL="3187010" indent="0">
              <a:buNone/>
              <a:defRPr sz="2000"/>
            </a:lvl8pPr>
            <a:lvl9pPr marL="3642298"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537467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6655" tIns="136655" rIns="136655" bIns="683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330" tIns="68330" rIns="68330" bIns="683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6655" tIns="136655" rIns="136655" bIns="683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330" tIns="68330" rIns="68330" bIns="683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5641489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6655" tIns="136655" rIns="136655" bIns="683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330" tIns="68330" rIns="68330" bIns="683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6655" tIns="136655" rIns="136655" bIns="683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330" tIns="68330" rIns="68330" bIns="683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6655" tIns="136655" rIns="136655" bIns="6833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330" tIns="68330" rIns="68330" bIns="6833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8308717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828128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8745162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05"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131"/>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131"/>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131"/>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053"/>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053"/>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8798736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260" y="3543300"/>
            <a:ext cx="6567487" cy="742950"/>
          </a:xfrm>
        </p:spPr>
        <p:txBody>
          <a:bodyPr/>
          <a:lstStyle>
            <a:lvl1pPr marL="0" indent="0" algn="l">
              <a:lnSpc>
                <a:spcPct val="90000"/>
              </a:lnSpc>
              <a:spcBef>
                <a:spcPts val="0"/>
              </a:spcBef>
              <a:buNone/>
              <a:defRPr sz="1800">
                <a:solidFill>
                  <a:schemeClr val="tx1"/>
                </a:solidFill>
              </a:defRPr>
            </a:lvl1pPr>
            <a:lvl2pPr marL="455318" indent="0" algn="ctr">
              <a:buNone/>
              <a:defRPr>
                <a:solidFill>
                  <a:schemeClr val="tx1">
                    <a:tint val="75000"/>
                  </a:schemeClr>
                </a:solidFill>
              </a:defRPr>
            </a:lvl2pPr>
            <a:lvl3pPr marL="910868" indent="0" algn="ctr">
              <a:buNone/>
              <a:defRPr>
                <a:solidFill>
                  <a:schemeClr val="tx1">
                    <a:tint val="75000"/>
                  </a:schemeClr>
                </a:solidFill>
              </a:defRPr>
            </a:lvl3pPr>
            <a:lvl4pPr marL="1366262" indent="0" algn="ctr">
              <a:buNone/>
              <a:defRPr>
                <a:solidFill>
                  <a:schemeClr val="tx1">
                    <a:tint val="75000"/>
                  </a:schemeClr>
                </a:solidFill>
              </a:defRPr>
            </a:lvl4pPr>
            <a:lvl5pPr marL="1821734" indent="0" algn="ctr">
              <a:buNone/>
              <a:defRPr>
                <a:solidFill>
                  <a:schemeClr val="tx1">
                    <a:tint val="75000"/>
                  </a:schemeClr>
                </a:solidFill>
              </a:defRPr>
            </a:lvl5pPr>
            <a:lvl6pPr marL="2277051" indent="0" algn="ctr">
              <a:buNone/>
              <a:defRPr>
                <a:solidFill>
                  <a:schemeClr val="tx1">
                    <a:tint val="75000"/>
                  </a:schemeClr>
                </a:solidFill>
              </a:defRPr>
            </a:lvl6pPr>
            <a:lvl7pPr marL="2732407" indent="0" algn="ctr">
              <a:buNone/>
              <a:defRPr>
                <a:solidFill>
                  <a:schemeClr val="tx1">
                    <a:tint val="75000"/>
                  </a:schemeClr>
                </a:solidFill>
              </a:defRPr>
            </a:lvl7pPr>
            <a:lvl8pPr marL="3187884" indent="0" algn="ctr">
              <a:buNone/>
              <a:defRPr>
                <a:solidFill>
                  <a:schemeClr val="tx1">
                    <a:tint val="75000"/>
                  </a:schemeClr>
                </a:solidFill>
              </a:defRPr>
            </a:lvl8pPr>
            <a:lvl9pPr marL="364329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797082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0078078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066"/>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5363434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889888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066"/>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7407163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6381391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Tree>
    <p:extLst>
      <p:ext uri="{BB962C8B-B14F-4D97-AF65-F5344CB8AC3E}">
        <p14:creationId xmlns:p14="http://schemas.microsoft.com/office/powerpoint/2010/main" val="10608989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19525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0932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9768473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6859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5318" indent="0">
              <a:buNone/>
              <a:defRPr sz="2000" b="1"/>
            </a:lvl2pPr>
            <a:lvl3pPr marL="910868" indent="0">
              <a:buNone/>
              <a:defRPr sz="1800" b="1"/>
            </a:lvl3pPr>
            <a:lvl4pPr marL="1366262" indent="0">
              <a:buNone/>
              <a:defRPr sz="1600" b="1"/>
            </a:lvl4pPr>
            <a:lvl5pPr marL="1821734" indent="0">
              <a:buNone/>
              <a:defRPr sz="1600" b="1"/>
            </a:lvl5pPr>
            <a:lvl6pPr marL="2277051" indent="0">
              <a:buNone/>
              <a:defRPr sz="1600" b="1"/>
            </a:lvl6pPr>
            <a:lvl7pPr marL="2732407" indent="0">
              <a:buNone/>
              <a:defRPr sz="1600" b="1"/>
            </a:lvl7pPr>
            <a:lvl8pPr marL="3187884" indent="0">
              <a:buNone/>
              <a:defRPr sz="1600" b="1"/>
            </a:lvl8pPr>
            <a:lvl9pPr marL="36432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5318" indent="0">
              <a:buNone/>
              <a:defRPr sz="2000" b="1"/>
            </a:lvl2pPr>
            <a:lvl3pPr marL="910868" indent="0">
              <a:buNone/>
              <a:defRPr sz="1800" b="1"/>
            </a:lvl3pPr>
            <a:lvl4pPr marL="1366262" indent="0">
              <a:buNone/>
              <a:defRPr sz="1600" b="1"/>
            </a:lvl4pPr>
            <a:lvl5pPr marL="1821734" indent="0">
              <a:buNone/>
              <a:defRPr sz="1600" b="1"/>
            </a:lvl5pPr>
            <a:lvl6pPr marL="2277051" indent="0">
              <a:buNone/>
              <a:defRPr sz="1600" b="1"/>
            </a:lvl6pPr>
            <a:lvl7pPr marL="2732407" indent="0">
              <a:buNone/>
              <a:defRPr sz="1600" b="1"/>
            </a:lvl7pPr>
            <a:lvl8pPr marL="3187884" indent="0">
              <a:buNone/>
              <a:defRPr sz="1600" b="1"/>
            </a:lvl8pPr>
            <a:lvl9pPr marL="36432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5688874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707139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3922112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522624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6627356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4347"/>
          <a:lstStyle>
            <a:lvl1pPr marL="0" indent="0" algn="ctr">
              <a:buNone/>
              <a:defRPr sz="2000"/>
            </a:lvl1pPr>
            <a:lvl2pPr marL="455318" indent="0">
              <a:buNone/>
              <a:defRPr sz="2800"/>
            </a:lvl2pPr>
            <a:lvl3pPr marL="910868" indent="0">
              <a:buNone/>
              <a:defRPr sz="2400"/>
            </a:lvl3pPr>
            <a:lvl4pPr marL="1366262" indent="0">
              <a:buNone/>
              <a:defRPr sz="2000"/>
            </a:lvl4pPr>
            <a:lvl5pPr marL="1821734" indent="0">
              <a:buNone/>
              <a:defRPr sz="2000"/>
            </a:lvl5pPr>
            <a:lvl6pPr marL="2277051" indent="0">
              <a:buNone/>
              <a:defRPr sz="2000"/>
            </a:lvl6pPr>
            <a:lvl7pPr marL="2732407" indent="0">
              <a:buNone/>
              <a:defRPr sz="2000"/>
            </a:lvl7pPr>
            <a:lvl8pPr marL="3187884" indent="0">
              <a:buNone/>
              <a:defRPr sz="2000"/>
            </a:lvl8pPr>
            <a:lvl9pPr marL="3643299"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388689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2174" tIns="182174" rIns="182174" bIns="9112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1126" tIns="91126" rIns="91126" bIns="9112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2174" tIns="182174" rIns="182174" bIns="9112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1126" tIns="91126" rIns="91126" bIns="9112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341804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2174" tIns="182174" rIns="182174" bIns="9112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1126" tIns="91126" rIns="91126" bIns="9112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2174" tIns="182174" rIns="182174" bIns="9112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1126" tIns="91126" rIns="91126" bIns="9112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2174" tIns="182174" rIns="182174" bIns="9112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1126" tIns="91126" rIns="91126" bIns="9112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1174423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304705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4033300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294"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868"/>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868"/>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868"/>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041"/>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041"/>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577465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260" y="3543300"/>
            <a:ext cx="6567487" cy="742950"/>
          </a:xfrm>
        </p:spPr>
        <p:txBody>
          <a:bodyPr/>
          <a:lstStyle>
            <a:lvl1pPr marL="0" indent="0" algn="l">
              <a:lnSpc>
                <a:spcPct val="90000"/>
              </a:lnSpc>
              <a:spcBef>
                <a:spcPts val="0"/>
              </a:spcBef>
              <a:buNone/>
              <a:defRPr sz="1800">
                <a:solidFill>
                  <a:schemeClr val="tx1"/>
                </a:solidFill>
              </a:defRPr>
            </a:lvl1pPr>
            <a:lvl2pPr marL="455450" indent="0" algn="ctr">
              <a:buNone/>
              <a:defRPr>
                <a:solidFill>
                  <a:schemeClr val="tx1">
                    <a:tint val="75000"/>
                  </a:schemeClr>
                </a:solidFill>
              </a:defRPr>
            </a:lvl2pPr>
            <a:lvl3pPr marL="911115" indent="0" algn="ctr">
              <a:buNone/>
              <a:defRPr>
                <a:solidFill>
                  <a:schemeClr val="tx1">
                    <a:tint val="75000"/>
                  </a:schemeClr>
                </a:solidFill>
              </a:defRPr>
            </a:lvl3pPr>
            <a:lvl4pPr marL="1366636" indent="0" algn="ctr">
              <a:buNone/>
              <a:defRPr>
                <a:solidFill>
                  <a:schemeClr val="tx1">
                    <a:tint val="75000"/>
                  </a:schemeClr>
                </a:solidFill>
              </a:defRPr>
            </a:lvl4pPr>
            <a:lvl5pPr marL="1822229" indent="0" algn="ctr">
              <a:buNone/>
              <a:defRPr>
                <a:solidFill>
                  <a:schemeClr val="tx1">
                    <a:tint val="75000"/>
                  </a:schemeClr>
                </a:solidFill>
              </a:defRPr>
            </a:lvl5pPr>
            <a:lvl6pPr marL="2277678" indent="0" algn="ctr">
              <a:buNone/>
              <a:defRPr>
                <a:solidFill>
                  <a:schemeClr val="tx1">
                    <a:tint val="75000"/>
                  </a:schemeClr>
                </a:solidFill>
              </a:defRPr>
            </a:lvl6pPr>
            <a:lvl7pPr marL="2733155" indent="0" algn="ctr">
              <a:buNone/>
              <a:defRPr>
                <a:solidFill>
                  <a:schemeClr val="tx1">
                    <a:tint val="75000"/>
                  </a:schemeClr>
                </a:solidFill>
              </a:defRPr>
            </a:lvl7pPr>
            <a:lvl8pPr marL="3188759" indent="0" algn="ctr">
              <a:buNone/>
              <a:defRPr>
                <a:solidFill>
                  <a:schemeClr val="tx1">
                    <a:tint val="75000"/>
                  </a:schemeClr>
                </a:solidFill>
              </a:defRPr>
            </a:lvl8pPr>
            <a:lvl9pPr marL="36443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18376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42254145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055"/>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1856010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431585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055"/>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9790304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59198427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Tree>
    <p:extLst>
      <p:ext uri="{BB962C8B-B14F-4D97-AF65-F5344CB8AC3E}">
        <p14:creationId xmlns:p14="http://schemas.microsoft.com/office/powerpoint/2010/main" val="281554875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500077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10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239217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85541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5450" indent="0">
              <a:buNone/>
              <a:defRPr sz="2000" b="1"/>
            </a:lvl2pPr>
            <a:lvl3pPr marL="911115" indent="0">
              <a:buNone/>
              <a:defRPr sz="1800" b="1"/>
            </a:lvl3pPr>
            <a:lvl4pPr marL="1366636" indent="0">
              <a:buNone/>
              <a:defRPr sz="1600" b="1"/>
            </a:lvl4pPr>
            <a:lvl5pPr marL="1822229" indent="0">
              <a:buNone/>
              <a:defRPr sz="1600" b="1"/>
            </a:lvl5pPr>
            <a:lvl6pPr marL="2277678" indent="0">
              <a:buNone/>
              <a:defRPr sz="1600" b="1"/>
            </a:lvl6pPr>
            <a:lvl7pPr marL="2733155" indent="0">
              <a:buNone/>
              <a:defRPr sz="1600" b="1"/>
            </a:lvl7pPr>
            <a:lvl8pPr marL="3188759" indent="0">
              <a:buNone/>
              <a:defRPr sz="1600" b="1"/>
            </a:lvl8pPr>
            <a:lvl9pPr marL="36443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5450" indent="0">
              <a:buNone/>
              <a:defRPr sz="2000" b="1"/>
            </a:lvl2pPr>
            <a:lvl3pPr marL="911115" indent="0">
              <a:buNone/>
              <a:defRPr sz="1800" b="1"/>
            </a:lvl3pPr>
            <a:lvl4pPr marL="1366636" indent="0">
              <a:buNone/>
              <a:defRPr sz="1600" b="1"/>
            </a:lvl4pPr>
            <a:lvl5pPr marL="1822229" indent="0">
              <a:buNone/>
              <a:defRPr sz="1600" b="1"/>
            </a:lvl5pPr>
            <a:lvl6pPr marL="2277678" indent="0">
              <a:buNone/>
              <a:defRPr sz="1600" b="1"/>
            </a:lvl6pPr>
            <a:lvl7pPr marL="2733155" indent="0">
              <a:buNone/>
              <a:defRPr sz="1600" b="1"/>
            </a:lvl7pPr>
            <a:lvl8pPr marL="3188759" indent="0">
              <a:buNone/>
              <a:defRPr sz="1600" b="1"/>
            </a:lvl8pPr>
            <a:lvl9pPr marL="36443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700190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596413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1983829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2859291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099622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273395"/>
          <a:lstStyle>
            <a:lvl1pPr marL="0" indent="0" algn="ctr">
              <a:buNone/>
              <a:defRPr sz="2000"/>
            </a:lvl1pPr>
            <a:lvl2pPr marL="455450" indent="0">
              <a:buNone/>
              <a:defRPr sz="2800"/>
            </a:lvl2pPr>
            <a:lvl3pPr marL="911115" indent="0">
              <a:buNone/>
              <a:defRPr sz="2400"/>
            </a:lvl3pPr>
            <a:lvl4pPr marL="1366636" indent="0">
              <a:buNone/>
              <a:defRPr sz="2000"/>
            </a:lvl4pPr>
            <a:lvl5pPr marL="1822229" indent="0">
              <a:buNone/>
              <a:defRPr sz="2000"/>
            </a:lvl5pPr>
            <a:lvl6pPr marL="2277678" indent="0">
              <a:buNone/>
              <a:defRPr sz="2000"/>
            </a:lvl6pPr>
            <a:lvl7pPr marL="2733155" indent="0">
              <a:buNone/>
              <a:defRPr sz="2000"/>
            </a:lvl7pPr>
            <a:lvl8pPr marL="3188759" indent="0">
              <a:buNone/>
              <a:defRPr sz="2000"/>
            </a:lvl8pPr>
            <a:lvl9pPr marL="3644300"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83408433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6697" tIns="136697" rIns="136697" bIns="68363"/>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363" tIns="68363" rIns="68363" bIns="68363"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6697" tIns="136697" rIns="136697" bIns="68363"/>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363" tIns="68363" rIns="68363" bIns="68363"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4404265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6697" tIns="136697" rIns="136697" bIns="68363"/>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363" tIns="68363" rIns="68363" bIns="68363"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6697" tIns="136697" rIns="136697" bIns="68363"/>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363" tIns="68363" rIns="68363" bIns="68363"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6697" tIns="136697" rIns="136697" bIns="68363"/>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363" tIns="68363" rIns="68363" bIns="68363"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45586682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9355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49007533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283"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576"/>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576"/>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576"/>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038"/>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038"/>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78784446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6F52F-BC73-4922-ABD8-EC8C6D856977}"/>
              </a:ext>
            </a:extLst>
          </p:cNvPr>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5" name="Rectangle 4">
            <a:extLst>
              <a:ext uri="{FF2B5EF4-FFF2-40B4-BE49-F238E27FC236}">
                <a16:creationId xmlns:a16="http://schemas.microsoft.com/office/drawing/2014/main" id="{05B72EA0-B48B-43A9-99F6-383DBB7F4D13}"/>
              </a:ext>
            </a:extLst>
          </p:cNvPr>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6" name="Rectangle 5">
            <a:extLst>
              <a:ext uri="{FF2B5EF4-FFF2-40B4-BE49-F238E27FC236}">
                <a16:creationId xmlns:a16="http://schemas.microsoft.com/office/drawing/2014/main" id="{4D99F1BE-248F-4F6B-A18F-1D8672D4302F}"/>
              </a:ext>
            </a:extLst>
          </p:cNvPr>
          <p:cNvSpPr/>
          <p:nvPr/>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88" y="3543300"/>
            <a:ext cx="6567487" cy="742950"/>
          </a:xfrm>
        </p:spPr>
        <p:txBody>
          <a:bodyPr/>
          <a:lstStyle>
            <a:lvl1pPr marL="0" indent="0" algn="l">
              <a:lnSpc>
                <a:spcPct val="90000"/>
              </a:lnSpc>
              <a:spcBef>
                <a:spcPts val="0"/>
              </a:spcBef>
              <a:buNone/>
              <a:defRPr sz="1800">
                <a:solidFill>
                  <a:schemeClr val="tx1"/>
                </a:solidFill>
              </a:defRPr>
            </a:lvl1pPr>
            <a:lvl2pPr marL="456098" indent="0" algn="ctr">
              <a:buNone/>
              <a:defRPr>
                <a:solidFill>
                  <a:schemeClr val="tx1">
                    <a:tint val="75000"/>
                  </a:schemeClr>
                </a:solidFill>
              </a:defRPr>
            </a:lvl2pPr>
            <a:lvl3pPr marL="912330" indent="0" algn="ctr">
              <a:buNone/>
              <a:defRPr>
                <a:solidFill>
                  <a:schemeClr val="tx1">
                    <a:tint val="75000"/>
                  </a:schemeClr>
                </a:solidFill>
              </a:defRPr>
            </a:lvl3pPr>
            <a:lvl4pPr marL="1368472" indent="0" algn="ctr">
              <a:buNone/>
              <a:defRPr>
                <a:solidFill>
                  <a:schemeClr val="tx1">
                    <a:tint val="75000"/>
                  </a:schemeClr>
                </a:solidFill>
              </a:defRPr>
            </a:lvl4pPr>
            <a:lvl5pPr marL="1824659" indent="0" algn="ctr">
              <a:buNone/>
              <a:defRPr>
                <a:solidFill>
                  <a:schemeClr val="tx1">
                    <a:tint val="75000"/>
                  </a:schemeClr>
                </a:solidFill>
              </a:defRPr>
            </a:lvl5pPr>
            <a:lvl6pPr marL="2280756" indent="0" algn="ctr">
              <a:buNone/>
              <a:defRPr>
                <a:solidFill>
                  <a:schemeClr val="tx1">
                    <a:tint val="75000"/>
                  </a:schemeClr>
                </a:solidFill>
              </a:defRPr>
            </a:lvl6pPr>
            <a:lvl7pPr marL="2736854" indent="0" algn="ctr">
              <a:buNone/>
              <a:defRPr>
                <a:solidFill>
                  <a:schemeClr val="tx1">
                    <a:tint val="75000"/>
                  </a:schemeClr>
                </a:solidFill>
              </a:defRPr>
            </a:lvl7pPr>
            <a:lvl8pPr marL="3193052" indent="0" algn="ctr">
              <a:buNone/>
              <a:defRPr>
                <a:solidFill>
                  <a:schemeClr val="tx1">
                    <a:tint val="75000"/>
                  </a:schemeClr>
                </a:solidFill>
              </a:defRPr>
            </a:lvl8pPr>
            <a:lvl9pPr marL="364921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31567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3FBD9A40-9F8E-43F3-908D-929889C2DA80}"/>
              </a:ext>
            </a:extLst>
          </p:cNvPr>
          <p:cNvSpPr>
            <a:spLocks noGrp="1"/>
          </p:cNvSpPr>
          <p:nvPr>
            <p:ph type="dt" sz="half" idx="10"/>
          </p:nvPr>
        </p:nvSpPr>
        <p:spPr/>
        <p:txBody>
          <a:bodyPr/>
          <a:lstStyle>
            <a:lvl1pPr>
              <a:defRPr/>
            </a:lvl1pPr>
          </a:lstStyle>
          <a:p>
            <a:pPr>
              <a:defRPr/>
            </a:pPr>
            <a:fld id="{6D1392C7-7A51-4808-A8C1-3A2C354B6ABF}" type="datetime1">
              <a:rPr lang="en-US">
                <a:solidFill>
                  <a:prstClr val="black"/>
                </a:solidFill>
              </a:rPr>
              <a:pPr>
                <a:defRPr/>
              </a:pPr>
              <a:t>5/14/19</a:t>
            </a:fld>
            <a:endParaRPr lang="en-US">
              <a:solidFill>
                <a:prstClr val="black"/>
              </a:solidFill>
            </a:endParaRPr>
          </a:p>
        </p:txBody>
      </p:sp>
      <p:sp>
        <p:nvSpPr>
          <p:cNvPr id="5" name="Slide Number Placeholder 8">
            <a:extLst>
              <a:ext uri="{FF2B5EF4-FFF2-40B4-BE49-F238E27FC236}">
                <a16:creationId xmlns:a16="http://schemas.microsoft.com/office/drawing/2014/main" id="{3ECE5851-7F84-4364-AFF0-E54E33839E5E}"/>
              </a:ext>
            </a:extLst>
          </p:cNvPr>
          <p:cNvSpPr>
            <a:spLocks noGrp="1"/>
          </p:cNvSpPr>
          <p:nvPr>
            <p:ph type="sldNum" sz="quarter" idx="11"/>
          </p:nvPr>
        </p:nvSpPr>
        <p:spPr/>
        <p:txBody>
          <a:bodyPr/>
          <a:lstStyle>
            <a:lvl1pPr>
              <a:defRPr/>
            </a:lvl1pPr>
          </a:lstStyle>
          <a:p>
            <a:fld id="{F8067798-ACBF-472C-B63F-0D51F17C1EEE}" type="slidenum">
              <a:rPr lang="en-US" altLang="en-US">
                <a:solidFill>
                  <a:prstClr val="black"/>
                </a:solidFill>
              </a:rPr>
              <a:pPr/>
              <a:t>‹Nr.›</a:t>
            </a:fld>
            <a:endParaRPr lang="en-US" altLang="en-US">
              <a:solidFill>
                <a:prstClr val="black"/>
              </a:solidFill>
            </a:endParaRPr>
          </a:p>
        </p:txBody>
      </p:sp>
      <p:sp>
        <p:nvSpPr>
          <p:cNvPr id="6" name="Footer Placeholder 4">
            <a:extLst>
              <a:ext uri="{FF2B5EF4-FFF2-40B4-BE49-F238E27FC236}">
                <a16:creationId xmlns:a16="http://schemas.microsoft.com/office/drawing/2014/main" id="{7155F672-A833-49AB-82D6-B740AF77A26F}"/>
              </a:ext>
            </a:extLst>
          </p:cNvPr>
          <p:cNvSpPr>
            <a:spLocks noGrp="1"/>
          </p:cNvSpPr>
          <p:nvPr>
            <p:ph type="ftr" sz="quarter" idx="12"/>
          </p:nvPr>
        </p:nvSpPr>
        <p:spPr/>
        <p:txBody>
          <a:bodyPr/>
          <a:lstStyle>
            <a:lvl1pPr algn="l">
              <a:defRPr sz="800" dirty="0">
                <a:solidFill>
                  <a:schemeClr val="tx1"/>
                </a:solidFill>
              </a:defRPr>
            </a:lvl1pPr>
          </a:lstStyle>
          <a:p>
            <a:pPr>
              <a:defRPr/>
            </a:pPr>
            <a:r>
              <a:rPr lang="en-US">
                <a:solidFill>
                  <a:prstClr val="black"/>
                </a:solidFill>
              </a:rPr>
              <a:t>Author’s Last Name, Conference Name, Year, Presentation #</a:t>
            </a:r>
          </a:p>
        </p:txBody>
      </p:sp>
    </p:spTree>
    <p:extLst>
      <p:ext uri="{BB962C8B-B14F-4D97-AF65-F5344CB8AC3E}">
        <p14:creationId xmlns:p14="http://schemas.microsoft.com/office/powerpoint/2010/main" val="15365846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3"/>
          </p:nvPr>
        </p:nvSpPr>
        <p:spPr>
          <a:xfrm>
            <a:off x="457200" y="11600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EA577E8D-0D24-49D6-8727-4BD9DCCE1392}"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EBA4B9DB-EA2E-4980-8F0F-720DD4396A35}"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07520204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478FCE64-F57D-4FEF-A3D8-E612C1054C1D}"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F8210D69-052E-400B-ADF1-3B91E353764E}"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14202250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00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Edit Master text styles</a:t>
            </a:r>
          </a:p>
        </p:txBody>
      </p:sp>
      <p:sp>
        <p:nvSpPr>
          <p:cNvPr id="6" name="Date Placeholder 3"/>
          <p:cNvSpPr>
            <a:spLocks noGrp="1"/>
          </p:cNvSpPr>
          <p:nvPr>
            <p:ph type="dt" sz="half" idx="18"/>
          </p:nvPr>
        </p:nvSpPr>
        <p:spPr/>
        <p:txBody>
          <a:bodyPr/>
          <a:lstStyle>
            <a:lvl1pPr>
              <a:defRPr/>
            </a:lvl1pPr>
          </a:lstStyle>
          <a:p>
            <a:pPr>
              <a:defRPr/>
            </a:pPr>
            <a:fld id="{33868018-8007-46AB-AD91-F3B075012E70}" type="datetime1">
              <a:rPr lang="en-US">
                <a:solidFill>
                  <a:prstClr val="black"/>
                </a:solidFill>
              </a:rPr>
              <a:pPr>
                <a:defRPr/>
              </a:pPr>
              <a:t>5/14/19</a:t>
            </a:fld>
            <a:endParaRPr lang="en-US" dirty="0">
              <a:solidFill>
                <a:prstClr val="black"/>
              </a:solidFill>
            </a:endParaRPr>
          </a:p>
        </p:txBody>
      </p:sp>
      <p:sp>
        <p:nvSpPr>
          <p:cNvPr id="7" name="Footer Placeholder 4"/>
          <p:cNvSpPr>
            <a:spLocks noGrp="1"/>
          </p:cNvSpPr>
          <p:nvPr>
            <p:ph type="ftr" sz="quarter" idx="19"/>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8" name="Slide Number Placeholder 5"/>
          <p:cNvSpPr>
            <a:spLocks noGrp="1"/>
          </p:cNvSpPr>
          <p:nvPr>
            <p:ph type="sldNum" sz="quarter" idx="20"/>
          </p:nvPr>
        </p:nvSpPr>
        <p:spPr/>
        <p:txBody>
          <a:bodyPr/>
          <a:lstStyle>
            <a:lvl1pPr>
              <a:defRPr/>
            </a:lvl1pPr>
          </a:lstStyle>
          <a:p>
            <a:fld id="{1779DAF9-A2B3-4A0D-B5E2-C94EB77E0CD4}"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998213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7D31A7-4E03-4397-BBCA-59FEA5E820CF}"/>
              </a:ext>
            </a:extLst>
          </p:cNvPr>
          <p:cNvSpPr/>
          <p:nvPr/>
        </p:nvSpPr>
        <p:spPr>
          <a:xfrm flipH="1">
            <a:off x="0" y="2908709"/>
            <a:ext cx="9144000" cy="2234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5" name="Rectangle 4">
            <a:extLst>
              <a:ext uri="{FF2B5EF4-FFF2-40B4-BE49-F238E27FC236}">
                <a16:creationId xmlns:a16="http://schemas.microsoft.com/office/drawing/2014/main" id="{1AC5CFC0-9580-470D-B416-A9CB47451339}"/>
              </a:ext>
            </a:extLst>
          </p:cNvPr>
          <p:cNvSpPr/>
          <p:nvPr/>
        </p:nvSpPr>
        <p:spPr>
          <a:xfrm flipH="1">
            <a:off x="1295400" y="2851547"/>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6" name="Rectangle 5">
            <a:extLst>
              <a:ext uri="{FF2B5EF4-FFF2-40B4-BE49-F238E27FC236}">
                <a16:creationId xmlns:a16="http://schemas.microsoft.com/office/drawing/2014/main" id="{AB8C59A2-DCEC-4774-8B5F-C73A9A4080A8}"/>
              </a:ext>
            </a:extLst>
          </p:cNvPr>
          <p:cNvSpPr/>
          <p:nvPr/>
        </p:nvSpPr>
        <p:spPr>
          <a:xfrm flipH="1">
            <a:off x="0" y="2851547"/>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1661318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17D027-35B7-4DDF-9F65-3770032F1E48}"/>
              </a:ext>
            </a:extLst>
          </p:cNvPr>
          <p:cNvSpPr/>
          <p:nvPr/>
        </p:nvSpPr>
        <p:spPr>
          <a:xfrm flipH="1">
            <a:off x="0" y="2908709"/>
            <a:ext cx="9144000" cy="2234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6" name="Rectangle 5">
            <a:extLst>
              <a:ext uri="{FF2B5EF4-FFF2-40B4-BE49-F238E27FC236}">
                <a16:creationId xmlns:a16="http://schemas.microsoft.com/office/drawing/2014/main" id="{C82D7C60-0ED8-4C0F-87F3-6E88223533ED}"/>
              </a:ext>
            </a:extLst>
          </p:cNvPr>
          <p:cNvSpPr/>
          <p:nvPr/>
        </p:nvSpPr>
        <p:spPr>
          <a:xfrm flipH="1">
            <a:off x="1295400" y="2851547"/>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7" name="Rectangle 6">
            <a:extLst>
              <a:ext uri="{FF2B5EF4-FFF2-40B4-BE49-F238E27FC236}">
                <a16:creationId xmlns:a16="http://schemas.microsoft.com/office/drawing/2014/main" id="{9B0C3928-697E-4201-AAA8-50D1344AA4FB}"/>
              </a:ext>
            </a:extLst>
          </p:cNvPr>
          <p:cNvSpPr/>
          <p:nvPr/>
        </p:nvSpPr>
        <p:spPr>
          <a:xfrm flipH="1">
            <a:off x="0" y="2851547"/>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2" name="Title 1"/>
          <p:cNvSpPr>
            <a:spLocks noGrp="1"/>
          </p:cNvSpPr>
          <p:nvPr>
            <p:ph type="title"/>
          </p:nvPr>
        </p:nvSpPr>
        <p:spPr>
          <a:xfrm>
            <a:off x="1286771" y="1885950"/>
            <a:ext cx="6561831" cy="685800"/>
          </a:xfrm>
        </p:spPr>
        <p:txBody>
          <a:bodyPr/>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02391083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6C5950-ACB0-406C-99AC-BEF8ABE01ABE}"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40021AA0-2E2F-4F06-B760-3585A6AEC285}"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0908014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5"/>
          </p:nvPr>
        </p:nvSpPr>
        <p:spPr>
          <a:xfrm>
            <a:off x="3268980" y="1143000"/>
            <a:ext cx="2606040" cy="3486150"/>
          </a:xfrm>
          <a:ln w="19050">
            <a:noFill/>
            <a:miter lim="800000"/>
          </a:ln>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8"/>
          </p:nvPr>
        </p:nvSpPr>
        <p:spPr/>
        <p:txBody>
          <a:bodyPr/>
          <a:lstStyle>
            <a:lvl1pPr>
              <a:defRPr/>
            </a:lvl1pPr>
          </a:lstStyle>
          <a:p>
            <a:pPr>
              <a:defRPr/>
            </a:pPr>
            <a:fld id="{8E505F63-B646-431D-BFBC-C69CD788A520}" type="datetime1">
              <a:rPr lang="en-US">
                <a:solidFill>
                  <a:prstClr val="black"/>
                </a:solidFill>
              </a:rPr>
              <a:pPr>
                <a:defRPr/>
              </a:pPr>
              <a:t>5/14/19</a:t>
            </a:fld>
            <a:endParaRPr lang="en-US" dirty="0">
              <a:solidFill>
                <a:prstClr val="black"/>
              </a:solidFill>
            </a:endParaRPr>
          </a:p>
        </p:txBody>
      </p:sp>
      <p:sp>
        <p:nvSpPr>
          <p:cNvPr id="7" name="Footer Placeholder 4"/>
          <p:cNvSpPr>
            <a:spLocks noGrp="1"/>
          </p:cNvSpPr>
          <p:nvPr>
            <p:ph type="ftr" sz="quarter" idx="19"/>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8" name="Slide Number Placeholder 5"/>
          <p:cNvSpPr>
            <a:spLocks noGrp="1"/>
          </p:cNvSpPr>
          <p:nvPr>
            <p:ph type="sldNum" sz="quarter" idx="20"/>
          </p:nvPr>
        </p:nvSpPr>
        <p:spPr/>
        <p:txBody>
          <a:bodyPr/>
          <a:lstStyle>
            <a:lvl1pPr>
              <a:defRPr/>
            </a:lvl1pPr>
          </a:lstStyle>
          <a:p>
            <a:fld id="{9219D6C1-6AFC-4C39-A82A-ED02C76BBCD3}"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56201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247165094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8BF4D4B7-F116-4F2C-A37F-48EF4D3D0AF7}" type="datetime1">
              <a:rPr lang="en-US">
                <a:solidFill>
                  <a:prstClr val="black"/>
                </a:solidFill>
              </a:rPr>
              <a:pPr>
                <a:defRPr/>
              </a:pPr>
              <a:t>5/14/19</a:t>
            </a:fld>
            <a:endParaRPr lang="en-US" dirty="0">
              <a:solidFill>
                <a:prstClr val="black"/>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9" name="Slide Number Placeholder 5"/>
          <p:cNvSpPr>
            <a:spLocks noGrp="1"/>
          </p:cNvSpPr>
          <p:nvPr>
            <p:ph type="sldNum" sz="quarter" idx="17"/>
          </p:nvPr>
        </p:nvSpPr>
        <p:spPr/>
        <p:txBody>
          <a:bodyPr/>
          <a:lstStyle>
            <a:lvl1pPr>
              <a:defRPr/>
            </a:lvl1pPr>
          </a:lstStyle>
          <a:p>
            <a:fld id="{20993173-54B9-479D-8E51-F7BFD76FE212}"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5919243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6098" indent="0">
              <a:buNone/>
              <a:defRPr sz="2000" b="1"/>
            </a:lvl2pPr>
            <a:lvl3pPr marL="912330" indent="0">
              <a:buNone/>
              <a:defRPr sz="1800" b="1"/>
            </a:lvl3pPr>
            <a:lvl4pPr marL="1368472" indent="0">
              <a:buNone/>
              <a:defRPr sz="1600" b="1"/>
            </a:lvl4pPr>
            <a:lvl5pPr marL="1824659" indent="0">
              <a:buNone/>
              <a:defRPr sz="1600" b="1"/>
            </a:lvl5pPr>
            <a:lvl6pPr marL="2280756" indent="0">
              <a:buNone/>
              <a:defRPr sz="1600" b="1"/>
            </a:lvl6pPr>
            <a:lvl7pPr marL="2736854" indent="0">
              <a:buNone/>
              <a:defRPr sz="1600" b="1"/>
            </a:lvl7pPr>
            <a:lvl8pPr marL="3193052" indent="0">
              <a:buNone/>
              <a:defRPr sz="1600" b="1"/>
            </a:lvl8pPr>
            <a:lvl9pPr marL="364921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6098" indent="0">
              <a:buNone/>
              <a:defRPr sz="2000" b="1"/>
            </a:lvl2pPr>
            <a:lvl3pPr marL="912330" indent="0">
              <a:buNone/>
              <a:defRPr sz="1800" b="1"/>
            </a:lvl3pPr>
            <a:lvl4pPr marL="1368472" indent="0">
              <a:buNone/>
              <a:defRPr sz="1600" b="1"/>
            </a:lvl4pPr>
            <a:lvl5pPr marL="1824659" indent="0">
              <a:buNone/>
              <a:defRPr sz="1600" b="1"/>
            </a:lvl5pPr>
            <a:lvl6pPr marL="2280756" indent="0">
              <a:buNone/>
              <a:defRPr sz="1600" b="1"/>
            </a:lvl6pPr>
            <a:lvl7pPr marL="2736854" indent="0">
              <a:buNone/>
              <a:defRPr sz="1600" b="1"/>
            </a:lvl7pPr>
            <a:lvl8pPr marL="3193052" indent="0">
              <a:buNone/>
              <a:defRPr sz="1600" b="1"/>
            </a:lvl8pPr>
            <a:lvl9pPr marL="36492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1677E7C-17CA-4C2B-99B1-48AF08F6F3BC}" type="datetime1">
              <a:rPr lang="en-US">
                <a:solidFill>
                  <a:prstClr val="black"/>
                </a:solidFill>
              </a:rPr>
              <a:pPr>
                <a:defRPr/>
              </a:pPr>
              <a:t>5/14/19</a:t>
            </a:fld>
            <a:endParaRPr lang="en-US" dirty="0">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05F7BF7B-F8EE-4BDE-89B3-B889FBAE3C48}"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48477924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B9D49F-A4A7-4192-9EED-8E3940EC1CEB}" type="datetime1">
              <a:rPr lang="en-US">
                <a:solidFill>
                  <a:prstClr val="black"/>
                </a:solidFill>
              </a:rPr>
              <a:pPr>
                <a:defRPr/>
              </a:pPr>
              <a:t>5/14/19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fld id="{FB977F59-0BD5-475D-B57F-F082F09A2FA5}"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45501433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Edit Master text styles</a:t>
            </a:r>
          </a:p>
        </p:txBody>
      </p:sp>
      <p:sp>
        <p:nvSpPr>
          <p:cNvPr id="4" name="Date Placeholder 3"/>
          <p:cNvSpPr>
            <a:spLocks noGrp="1"/>
          </p:cNvSpPr>
          <p:nvPr>
            <p:ph type="dt" sz="half" idx="14"/>
          </p:nvPr>
        </p:nvSpPr>
        <p:spPr/>
        <p:txBody>
          <a:bodyPr/>
          <a:lstStyle>
            <a:lvl1pPr>
              <a:defRPr/>
            </a:lvl1pPr>
          </a:lstStyle>
          <a:p>
            <a:pPr>
              <a:defRPr/>
            </a:pPr>
            <a:fld id="{AC33075B-CD9A-462A-AA95-F9ADAAFAE133}" type="datetime1">
              <a:rPr lang="en-US">
                <a:solidFill>
                  <a:prstClr val="black"/>
                </a:solidFill>
              </a:rPr>
              <a:pPr>
                <a:defRPr/>
              </a:pPr>
              <a:t>5/14/19</a:t>
            </a:fld>
            <a:endParaRPr lang="en-US" dirty="0">
              <a:solidFill>
                <a:prstClr val="black"/>
              </a:solidFill>
            </a:endParaRPr>
          </a:p>
        </p:txBody>
      </p:sp>
      <p:sp>
        <p:nvSpPr>
          <p:cNvPr id="5" name="Footer Placeholder 4"/>
          <p:cNvSpPr>
            <a:spLocks noGrp="1"/>
          </p:cNvSpPr>
          <p:nvPr>
            <p:ph type="ftr" sz="quarter" idx="15"/>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BAE3F9C5-F54E-42E0-8473-A9143C839FF5}"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16419006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4E818-4E1E-46CE-A31A-FEBBD69AF242}" type="datetime1">
              <a:rPr lang="en-US">
                <a:solidFill>
                  <a:prstClr val="black"/>
                </a:solidFill>
              </a:rPr>
              <a:pPr>
                <a:defRPr/>
              </a:pPr>
              <a:t>5/14/19</a:t>
            </a:fld>
            <a:endParaRPr lang="en-US" dirty="0">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D38D0858-ACD4-4C9B-A6AC-289C7E493A40}"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198856128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2DF8F74-8EF7-456B-915A-9AB9C7586968}"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27AEEB0C-055E-4866-9937-1630EB988D3B}"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120484512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273719"/>
          <a:lstStyle>
            <a:lvl1pPr marL="0" indent="0" algn="ctr">
              <a:buNone/>
              <a:defRPr sz="2000"/>
            </a:lvl1pPr>
            <a:lvl2pPr marL="456098" indent="0">
              <a:buNone/>
              <a:defRPr sz="2800"/>
            </a:lvl2pPr>
            <a:lvl3pPr marL="912330" indent="0">
              <a:buNone/>
              <a:defRPr sz="2400"/>
            </a:lvl3pPr>
            <a:lvl4pPr marL="1368472" indent="0">
              <a:buNone/>
              <a:defRPr sz="2000"/>
            </a:lvl4pPr>
            <a:lvl5pPr marL="1824659" indent="0">
              <a:buNone/>
              <a:defRPr sz="2000"/>
            </a:lvl5pPr>
            <a:lvl6pPr marL="2280756" indent="0">
              <a:buNone/>
              <a:defRPr sz="2000"/>
            </a:lvl6pPr>
            <a:lvl7pPr marL="2736854" indent="0">
              <a:buNone/>
              <a:defRPr sz="2000"/>
            </a:lvl7pPr>
            <a:lvl8pPr marL="3193052" indent="0">
              <a:buNone/>
              <a:defRPr sz="2000"/>
            </a:lvl8pPr>
            <a:lvl9pPr marL="3649214"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9A5227-EF98-45D5-83A8-B875A189D64A}"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C28595FF-8035-4BEC-9B2D-3B63D568350A}"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2941668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6859" tIns="136859" rIns="136859" bIns="68444"/>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444" tIns="68444" rIns="68444" bIns="68444"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6859" tIns="136859" rIns="136859" bIns="68444"/>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444" tIns="68444" rIns="68444" bIns="68444"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7" name="Date Placeholder 3"/>
          <p:cNvSpPr>
            <a:spLocks noGrp="1"/>
          </p:cNvSpPr>
          <p:nvPr>
            <p:ph type="dt" sz="half" idx="17"/>
          </p:nvPr>
        </p:nvSpPr>
        <p:spPr/>
        <p:txBody>
          <a:bodyPr/>
          <a:lstStyle>
            <a:lvl1pPr>
              <a:defRPr/>
            </a:lvl1pPr>
          </a:lstStyle>
          <a:p>
            <a:pPr>
              <a:defRPr/>
            </a:pPr>
            <a:fld id="{779B97F9-B65E-41CB-ACC5-762BFE21DBC5}" type="datetime1">
              <a:rPr lang="en-US">
                <a:solidFill>
                  <a:prstClr val="black"/>
                </a:solidFill>
              </a:rPr>
              <a:pPr>
                <a:defRPr/>
              </a:pPr>
              <a:t>5/14/19</a:t>
            </a:fld>
            <a:endParaRPr lang="en-US" dirty="0">
              <a:solidFill>
                <a:prstClr val="black"/>
              </a:solidFill>
            </a:endParaRPr>
          </a:p>
        </p:txBody>
      </p:sp>
      <p:sp>
        <p:nvSpPr>
          <p:cNvPr id="8" name="Footer Placeholder 4"/>
          <p:cNvSpPr>
            <a:spLocks noGrp="1"/>
          </p:cNvSpPr>
          <p:nvPr>
            <p:ph type="ftr" sz="quarter" idx="18"/>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9" name="Slide Number Placeholder 5"/>
          <p:cNvSpPr>
            <a:spLocks noGrp="1"/>
          </p:cNvSpPr>
          <p:nvPr>
            <p:ph type="sldNum" sz="quarter" idx="19"/>
          </p:nvPr>
        </p:nvSpPr>
        <p:spPr/>
        <p:txBody>
          <a:bodyPr/>
          <a:lstStyle>
            <a:lvl1pPr>
              <a:defRPr/>
            </a:lvl1pPr>
          </a:lstStyle>
          <a:p>
            <a:fld id="{8D3066B6-1768-4F1D-BADF-AD77A8F7EA9B}"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968389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6859" tIns="136859" rIns="136859" bIns="68444"/>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444" tIns="68444" rIns="68444" bIns="68444"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6859" tIns="136859" rIns="136859" bIns="68444"/>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444" tIns="68444" rIns="68444" bIns="68444"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6859" tIns="136859" rIns="136859" bIns="68444"/>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444" tIns="68444" rIns="68444" bIns="68444"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9" name="Date Placeholder 3"/>
          <p:cNvSpPr>
            <a:spLocks noGrp="1"/>
          </p:cNvSpPr>
          <p:nvPr>
            <p:ph type="dt" sz="half" idx="19"/>
          </p:nvPr>
        </p:nvSpPr>
        <p:spPr/>
        <p:txBody>
          <a:bodyPr/>
          <a:lstStyle>
            <a:lvl1pPr>
              <a:defRPr/>
            </a:lvl1pPr>
          </a:lstStyle>
          <a:p>
            <a:pPr>
              <a:defRPr/>
            </a:pPr>
            <a:fld id="{156C9F8E-77E4-40A1-A577-B1B5EF2F4C9A}" type="datetime1">
              <a:rPr lang="en-US">
                <a:solidFill>
                  <a:prstClr val="black"/>
                </a:solidFill>
              </a:rPr>
              <a:pPr>
                <a:defRPr/>
              </a:pPr>
              <a:t>5/14/19</a:t>
            </a:fld>
            <a:endParaRPr lang="en-US" dirty="0">
              <a:solidFill>
                <a:prstClr val="black"/>
              </a:solidFill>
            </a:endParaRPr>
          </a:p>
        </p:txBody>
      </p:sp>
      <p:sp>
        <p:nvSpPr>
          <p:cNvPr id="10" name="Footer Placeholder 4"/>
          <p:cNvSpPr>
            <a:spLocks noGrp="1"/>
          </p:cNvSpPr>
          <p:nvPr>
            <p:ph type="ftr" sz="quarter" idx="20"/>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11" name="Slide Number Placeholder 5"/>
          <p:cNvSpPr>
            <a:spLocks noGrp="1"/>
          </p:cNvSpPr>
          <p:nvPr>
            <p:ph type="sldNum" sz="quarter" idx="21"/>
          </p:nvPr>
        </p:nvSpPr>
        <p:spPr/>
        <p:txBody>
          <a:bodyPr/>
          <a:lstStyle>
            <a:lvl1pPr>
              <a:defRPr/>
            </a:lvl1pPr>
          </a:lstStyle>
          <a:p>
            <a:fld id="{15707B98-51A9-4718-BBFB-D0EED9743CC6}"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09014559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60C54E-ADC0-4643-AD3A-6CE101AEAE8F}" type="datetime1">
              <a:rPr lang="en-US">
                <a:solidFill>
                  <a:prstClr val="black"/>
                </a:solidFill>
              </a:rPr>
              <a:pPr>
                <a:defRPr/>
              </a:pPr>
              <a:t>5/14/19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B746DCE0-D318-4103-B2D6-A52136075EA9}"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358283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06649034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7889081" y="0"/>
            <a:ext cx="77391" cy="4629150"/>
            <a:chOff x="7889136" y="0"/>
            <a:chExt cx="77359" cy="6172200"/>
          </a:xfrm>
        </p:grpSpPr>
        <p:sp>
          <p:nvSpPr>
            <p:cNvPr id="5" name="Rectangle 4">
              <a:extLst>
                <a:ext uri="{FF2B5EF4-FFF2-40B4-BE49-F238E27FC236}">
                  <a16:creationId xmlns:a16="http://schemas.microsoft.com/office/drawing/2014/main" id="{A6A6968F-51F9-4B6E-B270-E767E5BDC8F4}"/>
                </a:ext>
              </a:extLst>
            </p:cNvPr>
            <p:cNvSpPr/>
            <p:nvPr/>
          </p:nvSpPr>
          <p:spPr>
            <a:xfrm rot="5400000">
              <a:off x="4835170" y="3053966"/>
              <a:ext cx="6172200" cy="6426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5">
                <a:defRPr/>
              </a:pPr>
              <a:endParaRPr lang="en-US">
                <a:solidFill>
                  <a:prstClr val="white"/>
                </a:solidFill>
              </a:endParaRPr>
            </a:p>
          </p:txBody>
        </p:sp>
        <p:sp>
          <p:nvSpPr>
            <p:cNvPr id="6" name="Rectangle 5">
              <a:extLst>
                <a:ext uri="{FF2B5EF4-FFF2-40B4-BE49-F238E27FC236}">
                  <a16:creationId xmlns:a16="http://schemas.microsoft.com/office/drawing/2014/main" id="{642D30DF-685F-4D5D-B076-B1065F120BF2}"/>
                </a:ext>
              </a:extLst>
            </p:cNvPr>
            <p:cNvSpPr/>
            <p:nvPr/>
          </p:nvSpPr>
          <p:spPr>
            <a:xfrm rot="5400000">
              <a:off x="7692670" y="196466"/>
              <a:ext cx="457200" cy="6426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5">
                <a:defRPr/>
              </a:pPr>
              <a:endParaRPr lang="en-US">
                <a:solidFill>
                  <a:prstClr val="white"/>
                </a:solidFill>
              </a:endParaRPr>
            </a:p>
          </p:txBody>
        </p:sp>
        <p:cxnSp>
          <p:nvCxnSpPr>
            <p:cNvPr id="7" name="Straight Connector 6">
              <a:extLst>
                <a:ext uri="{FF2B5EF4-FFF2-40B4-BE49-F238E27FC236}">
                  <a16:creationId xmlns:a16="http://schemas.microsoft.com/office/drawing/2014/main" id="{F6BF7340-6A0F-4DEC-90AE-0DE5E96FE8D0}"/>
                </a:ext>
              </a:extLst>
            </p:cNvPr>
            <p:cNvCxnSpPr/>
            <p:nvPr/>
          </p:nvCxnSpPr>
          <p:spPr>
            <a:xfrm rot="5400000">
              <a:off x="7927816" y="418521"/>
              <a:ext cx="0" cy="77359"/>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8" name="Group 12"/>
            <p:cNvGrpSpPr>
              <a:grpSpLocks/>
            </p:cNvGrpSpPr>
            <p:nvPr/>
          </p:nvGrpSpPr>
          <p:grpSpPr bwMode="auto">
            <a:xfrm rot="5400000">
              <a:off x="7699218" y="189923"/>
              <a:ext cx="457200" cy="77354"/>
              <a:chOff x="0" y="139700"/>
              <a:chExt cx="457200" cy="77354"/>
            </a:xfrm>
          </p:grpSpPr>
          <p:sp>
            <p:nvSpPr>
              <p:cNvPr id="9" name="Rectangle 8">
                <a:extLst>
                  <a:ext uri="{FF2B5EF4-FFF2-40B4-BE49-F238E27FC236}">
                    <a16:creationId xmlns:a16="http://schemas.microsoft.com/office/drawing/2014/main" id="{2FF04E21-6215-44FC-9E95-3DF2E4C5A919}"/>
                  </a:ext>
                </a:extLst>
              </p:cNvPr>
              <p:cNvSpPr/>
              <p:nvPr/>
            </p:nvSpPr>
            <p:spPr>
              <a:xfrm>
                <a:off x="0" y="151601"/>
                <a:ext cx="457200" cy="6426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5">
                  <a:defRPr/>
                </a:pPr>
                <a:endParaRPr lang="en-US">
                  <a:solidFill>
                    <a:prstClr val="white"/>
                  </a:solidFill>
                </a:endParaRPr>
              </a:p>
            </p:txBody>
          </p:sp>
          <p:cxnSp>
            <p:nvCxnSpPr>
              <p:cNvPr id="10" name="Straight Connector 9">
                <a:extLst>
                  <a:ext uri="{FF2B5EF4-FFF2-40B4-BE49-F238E27FC236}">
                    <a16:creationId xmlns:a16="http://schemas.microsoft.com/office/drawing/2014/main" id="{54893D1D-F442-4F24-8366-3659E278ACB4}"/>
                  </a:ext>
                </a:extLst>
              </p:cNvPr>
              <p:cNvCxnSpPr/>
              <p:nvPr/>
            </p:nvCxnSpPr>
            <p:spPr>
              <a:xfrm>
                <a:off x="457201" y="139700"/>
                <a:ext cx="0" cy="77359"/>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2975"/>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2975"/>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a:extLst>
              <a:ext uri="{FF2B5EF4-FFF2-40B4-BE49-F238E27FC236}">
                <a16:creationId xmlns:a16="http://schemas.microsoft.com/office/drawing/2014/main" id="{E3EB7190-18FB-4374-8483-8278E9EA3120}"/>
              </a:ext>
            </a:extLst>
          </p:cNvPr>
          <p:cNvSpPr>
            <a:spLocks noGrp="1"/>
          </p:cNvSpPr>
          <p:nvPr>
            <p:ph type="dt" sz="half" idx="10"/>
          </p:nvPr>
        </p:nvSpPr>
        <p:spPr/>
        <p:txBody>
          <a:bodyPr/>
          <a:lstStyle>
            <a:lvl1pPr>
              <a:defRPr/>
            </a:lvl1pPr>
          </a:lstStyle>
          <a:p>
            <a:pPr>
              <a:defRPr/>
            </a:pPr>
            <a:fld id="{B16F6657-A63F-46CA-8F47-D6656077F6A0}" type="datetime1">
              <a:rPr lang="en-US">
                <a:solidFill>
                  <a:prstClr val="black"/>
                </a:solidFill>
              </a:rPr>
              <a:pPr>
                <a:defRPr/>
              </a:pPr>
              <a:t>5/14/19</a:t>
            </a:fld>
            <a:endParaRPr lang="en-US">
              <a:solidFill>
                <a:prstClr val="black"/>
              </a:solidFill>
            </a:endParaRPr>
          </a:p>
        </p:txBody>
      </p:sp>
      <p:sp>
        <p:nvSpPr>
          <p:cNvPr id="12" name="Footer Placeholder 7">
            <a:extLst>
              <a:ext uri="{FF2B5EF4-FFF2-40B4-BE49-F238E27FC236}">
                <a16:creationId xmlns:a16="http://schemas.microsoft.com/office/drawing/2014/main" id="{1EE17305-1D8E-4483-B077-478DCB6F71D0}"/>
              </a:ext>
            </a:extLst>
          </p:cNvPr>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13" name="Slide Number Placeholder 8">
            <a:extLst>
              <a:ext uri="{FF2B5EF4-FFF2-40B4-BE49-F238E27FC236}">
                <a16:creationId xmlns:a16="http://schemas.microsoft.com/office/drawing/2014/main" id="{9A320C6C-2751-4425-A0E2-4DA6D4FA514F}"/>
              </a:ext>
            </a:extLst>
          </p:cNvPr>
          <p:cNvSpPr>
            <a:spLocks noGrp="1"/>
          </p:cNvSpPr>
          <p:nvPr>
            <p:ph type="sldNum" sz="quarter" idx="12"/>
          </p:nvPr>
        </p:nvSpPr>
        <p:spPr/>
        <p:txBody>
          <a:bodyPr/>
          <a:lstStyle>
            <a:lvl1pPr>
              <a:defRPr/>
            </a:lvl1pPr>
          </a:lstStyle>
          <a:p>
            <a:fld id="{7E550E7F-5E34-45A5-A89D-717ACF557A25}"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47957168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10385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360874467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81199281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8862092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3048602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67942446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242233766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07387006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306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532321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55488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80789879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84183204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9696558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8642121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08733919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13046238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39458191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12797861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5440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t>5/14/19</a:t>
            </a:fld>
            <a:endParaRPr lang="en-US"/>
          </a:p>
        </p:txBody>
      </p:sp>
      <p:sp>
        <p:nvSpPr>
          <p:cNvPr id="8" name="Footer Placeholder 7"/>
          <p:cNvSpPr>
            <a:spLocks noGrp="1"/>
          </p:cNvSpPr>
          <p:nvPr>
            <p:ph type="ftr" sz="quarter" idx="11"/>
          </p:nvPr>
        </p:nvSpPr>
        <p:spPr/>
        <p:txBody>
          <a:bodyPr/>
          <a:lstStyle/>
          <a:p>
            <a:r>
              <a:rPr lang="en-US"/>
              <a:t>Author’s Last Name, Conference Name, Year, Presentation #</a:t>
            </a:r>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‹Nr.›</a:t>
            </a:fld>
            <a:endParaRPr lang="en-US"/>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47193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33917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40109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8494644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81944278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8220398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66373751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6623686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37056112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146402679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95699280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9027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697581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95216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088689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6807382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134036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1362734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9245100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8003798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99327806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13344710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39325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6129486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22511577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EF397F-F912-4285-B2AA-12E2116615DA}"/>
              </a:ext>
            </a:extLst>
          </p:cNvPr>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5" name="Rectangle 4">
            <a:extLst>
              <a:ext uri="{FF2B5EF4-FFF2-40B4-BE49-F238E27FC236}">
                <a16:creationId xmlns:a16="http://schemas.microsoft.com/office/drawing/2014/main" id="{1CC478B4-3569-42C0-AB7B-690066F573E6}"/>
              </a:ext>
            </a:extLst>
          </p:cNvPr>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6" name="Rectangle 5">
            <a:extLst>
              <a:ext uri="{FF2B5EF4-FFF2-40B4-BE49-F238E27FC236}">
                <a16:creationId xmlns:a16="http://schemas.microsoft.com/office/drawing/2014/main" id="{098B1E49-AA57-4833-A93A-F49B0F83175E}"/>
              </a:ext>
            </a:extLst>
          </p:cNvPr>
          <p:cNvSpPr/>
          <p:nvPr/>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27" y="3543300"/>
            <a:ext cx="6567487" cy="742950"/>
          </a:xfrm>
        </p:spPr>
        <p:txBody>
          <a:bodyPr/>
          <a:lstStyle>
            <a:lvl1pPr marL="0" indent="0" algn="l">
              <a:lnSpc>
                <a:spcPct val="90000"/>
              </a:lnSpc>
              <a:spcBef>
                <a:spcPts val="0"/>
              </a:spcBef>
              <a:buNone/>
              <a:defRPr sz="1800">
                <a:solidFill>
                  <a:schemeClr val="tx1"/>
                </a:solidFill>
              </a:defRPr>
            </a:lvl1pPr>
            <a:lvl2pPr marL="454675" indent="0" algn="ctr">
              <a:buNone/>
              <a:defRPr>
                <a:solidFill>
                  <a:schemeClr val="tx1">
                    <a:tint val="75000"/>
                  </a:schemeClr>
                </a:solidFill>
              </a:defRPr>
            </a:lvl2pPr>
            <a:lvl3pPr marL="909608" indent="0" algn="ctr">
              <a:buNone/>
              <a:defRPr>
                <a:solidFill>
                  <a:schemeClr val="tx1">
                    <a:tint val="75000"/>
                  </a:schemeClr>
                </a:solidFill>
              </a:defRPr>
            </a:lvl3pPr>
            <a:lvl4pPr marL="1364358" indent="0" algn="ctr">
              <a:buNone/>
              <a:defRPr>
                <a:solidFill>
                  <a:schemeClr val="tx1">
                    <a:tint val="75000"/>
                  </a:schemeClr>
                </a:solidFill>
              </a:defRPr>
            </a:lvl4pPr>
            <a:lvl5pPr marL="1819214" indent="0" algn="ctr">
              <a:buNone/>
              <a:defRPr>
                <a:solidFill>
                  <a:schemeClr val="tx1">
                    <a:tint val="75000"/>
                  </a:schemeClr>
                </a:solidFill>
              </a:defRPr>
            </a:lvl5pPr>
            <a:lvl6pPr marL="2273859" indent="0" algn="ctr">
              <a:buNone/>
              <a:defRPr>
                <a:solidFill>
                  <a:schemeClr val="tx1">
                    <a:tint val="75000"/>
                  </a:schemeClr>
                </a:solidFill>
              </a:defRPr>
            </a:lvl6pPr>
            <a:lvl7pPr marL="2728599" indent="0" algn="ctr">
              <a:buNone/>
              <a:defRPr>
                <a:solidFill>
                  <a:schemeClr val="tx1">
                    <a:tint val="75000"/>
                  </a:schemeClr>
                </a:solidFill>
              </a:defRPr>
            </a:lvl7pPr>
            <a:lvl8pPr marL="3183433" indent="0" algn="ctr">
              <a:buNone/>
              <a:defRPr>
                <a:solidFill>
                  <a:schemeClr val="tx1">
                    <a:tint val="75000"/>
                  </a:schemeClr>
                </a:solidFill>
              </a:defRPr>
            </a:lvl8pPr>
            <a:lvl9pPr marL="363820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9886081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B436FD45-EAEC-48A4-88CB-2F097E85DFFB}"/>
              </a:ext>
            </a:extLst>
          </p:cNvPr>
          <p:cNvSpPr>
            <a:spLocks noGrp="1"/>
          </p:cNvSpPr>
          <p:nvPr>
            <p:ph type="dt" sz="half" idx="10"/>
          </p:nvPr>
        </p:nvSpPr>
        <p:spPr/>
        <p:txBody>
          <a:bodyPr/>
          <a:lstStyle>
            <a:lvl1pPr>
              <a:defRPr/>
            </a:lvl1pPr>
          </a:lstStyle>
          <a:p>
            <a:pPr>
              <a:defRPr/>
            </a:pPr>
            <a:fld id="{57F066B2-81DA-4C58-97A5-D91F273BCF50}" type="datetime1">
              <a:rPr lang="en-US">
                <a:solidFill>
                  <a:prstClr val="black"/>
                </a:solidFill>
              </a:rPr>
              <a:pPr>
                <a:defRPr/>
              </a:pPr>
              <a:t>5/14/19</a:t>
            </a:fld>
            <a:endParaRPr lang="en-US">
              <a:solidFill>
                <a:prstClr val="black"/>
              </a:solidFill>
            </a:endParaRPr>
          </a:p>
        </p:txBody>
      </p:sp>
      <p:sp>
        <p:nvSpPr>
          <p:cNvPr id="5" name="Slide Number Placeholder 8">
            <a:extLst>
              <a:ext uri="{FF2B5EF4-FFF2-40B4-BE49-F238E27FC236}">
                <a16:creationId xmlns:a16="http://schemas.microsoft.com/office/drawing/2014/main" id="{D8AD5732-4DDC-4465-953E-08F5F8EB035F}"/>
              </a:ext>
            </a:extLst>
          </p:cNvPr>
          <p:cNvSpPr>
            <a:spLocks noGrp="1"/>
          </p:cNvSpPr>
          <p:nvPr>
            <p:ph type="sldNum" sz="quarter" idx="11"/>
          </p:nvPr>
        </p:nvSpPr>
        <p:spPr/>
        <p:txBody>
          <a:bodyPr/>
          <a:lstStyle>
            <a:lvl1pPr>
              <a:defRPr/>
            </a:lvl1pPr>
          </a:lstStyle>
          <a:p>
            <a:fld id="{147B1A33-E49D-4E6A-9537-0D40AF4849E2}" type="slidenum">
              <a:rPr lang="en-US" altLang="en-US">
                <a:solidFill>
                  <a:prstClr val="black"/>
                </a:solidFill>
              </a:rPr>
              <a:pPr/>
              <a:t>‹Nr.›</a:t>
            </a:fld>
            <a:endParaRPr lang="en-US" altLang="en-US">
              <a:solidFill>
                <a:prstClr val="black"/>
              </a:solidFill>
            </a:endParaRPr>
          </a:p>
        </p:txBody>
      </p:sp>
      <p:sp>
        <p:nvSpPr>
          <p:cNvPr id="6" name="Footer Placeholder 4">
            <a:extLst>
              <a:ext uri="{FF2B5EF4-FFF2-40B4-BE49-F238E27FC236}">
                <a16:creationId xmlns:a16="http://schemas.microsoft.com/office/drawing/2014/main" id="{F2A94DD6-0D72-4E13-A707-ACC456DECFE9}"/>
              </a:ext>
            </a:extLst>
          </p:cNvPr>
          <p:cNvSpPr>
            <a:spLocks noGrp="1"/>
          </p:cNvSpPr>
          <p:nvPr>
            <p:ph type="ftr" sz="quarter" idx="12"/>
          </p:nvPr>
        </p:nvSpPr>
        <p:spPr/>
        <p:txBody>
          <a:bodyPr/>
          <a:lstStyle>
            <a:lvl1pPr algn="l">
              <a:defRPr sz="800" dirty="0">
                <a:solidFill>
                  <a:schemeClr val="tx1"/>
                </a:solidFill>
              </a:defRPr>
            </a:lvl1pPr>
          </a:lstStyle>
          <a:p>
            <a:pPr>
              <a:defRPr/>
            </a:pPr>
            <a:r>
              <a:rPr lang="en-US">
                <a:solidFill>
                  <a:prstClr val="black"/>
                </a:solidFill>
              </a:rPr>
              <a:t>Author’s Last Name, Conference Name, Year, Presentation #</a:t>
            </a:r>
          </a:p>
        </p:txBody>
      </p:sp>
    </p:spTree>
    <p:extLst>
      <p:ext uri="{BB962C8B-B14F-4D97-AF65-F5344CB8AC3E}">
        <p14:creationId xmlns:p14="http://schemas.microsoft.com/office/powerpoint/2010/main" val="122111157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3"/>
          </p:nvPr>
        </p:nvSpPr>
        <p:spPr>
          <a:xfrm>
            <a:off x="457200" y="116122"/>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DDD21532-0DD4-46CA-AE9C-E036859B2D3E}"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ACB0DBFA-8402-46EA-B587-39F65BD35AF8}"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184086114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3E2BF744-5724-43D7-8786-434AC66AC3AF}"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8115156B-3A4D-4F90-8F1B-2C1178EEFE97}"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80528021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22"/>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Edit Master text styles</a:t>
            </a:r>
          </a:p>
        </p:txBody>
      </p:sp>
      <p:sp>
        <p:nvSpPr>
          <p:cNvPr id="6" name="Date Placeholder 3"/>
          <p:cNvSpPr>
            <a:spLocks noGrp="1"/>
          </p:cNvSpPr>
          <p:nvPr>
            <p:ph type="dt" sz="half" idx="18"/>
          </p:nvPr>
        </p:nvSpPr>
        <p:spPr/>
        <p:txBody>
          <a:bodyPr/>
          <a:lstStyle>
            <a:lvl1pPr>
              <a:defRPr/>
            </a:lvl1pPr>
          </a:lstStyle>
          <a:p>
            <a:pPr>
              <a:defRPr/>
            </a:pPr>
            <a:fld id="{BD6AAA4A-11B4-44B3-9992-FFBB17A1EFFE}" type="datetime1">
              <a:rPr lang="en-US">
                <a:solidFill>
                  <a:prstClr val="black"/>
                </a:solidFill>
              </a:rPr>
              <a:pPr>
                <a:defRPr/>
              </a:pPr>
              <a:t>5/14/19</a:t>
            </a:fld>
            <a:endParaRPr lang="en-US" dirty="0">
              <a:solidFill>
                <a:prstClr val="black"/>
              </a:solidFill>
            </a:endParaRPr>
          </a:p>
        </p:txBody>
      </p:sp>
      <p:sp>
        <p:nvSpPr>
          <p:cNvPr id="7" name="Footer Placeholder 4"/>
          <p:cNvSpPr>
            <a:spLocks noGrp="1"/>
          </p:cNvSpPr>
          <p:nvPr>
            <p:ph type="ftr" sz="quarter" idx="19"/>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8" name="Slide Number Placeholder 5"/>
          <p:cNvSpPr>
            <a:spLocks noGrp="1"/>
          </p:cNvSpPr>
          <p:nvPr>
            <p:ph type="sldNum" sz="quarter" idx="20"/>
          </p:nvPr>
        </p:nvSpPr>
        <p:spPr/>
        <p:txBody>
          <a:bodyPr/>
          <a:lstStyle>
            <a:lvl1pPr>
              <a:defRPr/>
            </a:lvl1pPr>
          </a:lstStyle>
          <a:p>
            <a:fld id="{3A850F26-506D-4419-95DB-A684746DF8CD}"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32795462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7CE8C5-617D-402B-B28E-1D05B121685F}"/>
              </a:ext>
            </a:extLst>
          </p:cNvPr>
          <p:cNvSpPr/>
          <p:nvPr/>
        </p:nvSpPr>
        <p:spPr>
          <a:xfrm flipH="1">
            <a:off x="0" y="2908698"/>
            <a:ext cx="9144000" cy="2234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5" name="Rectangle 4">
            <a:extLst>
              <a:ext uri="{FF2B5EF4-FFF2-40B4-BE49-F238E27FC236}">
                <a16:creationId xmlns:a16="http://schemas.microsoft.com/office/drawing/2014/main" id="{154C151A-6839-46A9-8972-D10E2C374F97}"/>
              </a:ext>
            </a:extLst>
          </p:cNvPr>
          <p:cNvSpPr/>
          <p:nvPr/>
        </p:nvSpPr>
        <p:spPr>
          <a:xfrm flipH="1">
            <a:off x="1295400" y="2851547"/>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6" name="Rectangle 5">
            <a:extLst>
              <a:ext uri="{FF2B5EF4-FFF2-40B4-BE49-F238E27FC236}">
                <a16:creationId xmlns:a16="http://schemas.microsoft.com/office/drawing/2014/main" id="{1F6E51B7-53FF-4627-A6FE-F1EC5A45F009}"/>
              </a:ext>
            </a:extLst>
          </p:cNvPr>
          <p:cNvSpPr/>
          <p:nvPr/>
        </p:nvSpPr>
        <p:spPr>
          <a:xfrm flipH="1">
            <a:off x="0" y="2851547"/>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3043532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0CB27E-6B73-4021-968E-084B789E4FCC}"/>
              </a:ext>
            </a:extLst>
          </p:cNvPr>
          <p:cNvSpPr/>
          <p:nvPr/>
        </p:nvSpPr>
        <p:spPr>
          <a:xfrm flipH="1">
            <a:off x="0" y="2908698"/>
            <a:ext cx="9144000" cy="2234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6" name="Rectangle 5">
            <a:extLst>
              <a:ext uri="{FF2B5EF4-FFF2-40B4-BE49-F238E27FC236}">
                <a16:creationId xmlns:a16="http://schemas.microsoft.com/office/drawing/2014/main" id="{C7125011-448B-46D6-8BEE-171C750CB1FD}"/>
              </a:ext>
            </a:extLst>
          </p:cNvPr>
          <p:cNvSpPr/>
          <p:nvPr/>
        </p:nvSpPr>
        <p:spPr>
          <a:xfrm flipH="1">
            <a:off x="1295400" y="2851547"/>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7" name="Rectangle 6">
            <a:extLst>
              <a:ext uri="{FF2B5EF4-FFF2-40B4-BE49-F238E27FC236}">
                <a16:creationId xmlns:a16="http://schemas.microsoft.com/office/drawing/2014/main" id="{384476B7-9886-4190-A08E-389E64369958}"/>
              </a:ext>
            </a:extLst>
          </p:cNvPr>
          <p:cNvSpPr/>
          <p:nvPr/>
        </p:nvSpPr>
        <p:spPr>
          <a:xfrm flipH="1">
            <a:off x="0" y="2851547"/>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2" name="Title 1"/>
          <p:cNvSpPr>
            <a:spLocks noGrp="1"/>
          </p:cNvSpPr>
          <p:nvPr>
            <p:ph type="title"/>
          </p:nvPr>
        </p:nvSpPr>
        <p:spPr>
          <a:xfrm>
            <a:off x="1286771" y="1885950"/>
            <a:ext cx="6561831" cy="685800"/>
          </a:xfrm>
        </p:spPr>
        <p:txBody>
          <a:bodyPr/>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17271565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FA62E7-4BD8-46EA-A1A4-E4B712BC5DCE}"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B3E2E36E-E1F2-4C28-84A1-1F25C179BF43}"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50660334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5"/>
          </p:nvPr>
        </p:nvSpPr>
        <p:spPr>
          <a:xfrm>
            <a:off x="3268980" y="1143000"/>
            <a:ext cx="2606040" cy="3486150"/>
          </a:xfrm>
          <a:ln w="19050">
            <a:noFill/>
            <a:miter lim="800000"/>
          </a:ln>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8"/>
          </p:nvPr>
        </p:nvSpPr>
        <p:spPr/>
        <p:txBody>
          <a:bodyPr/>
          <a:lstStyle>
            <a:lvl1pPr>
              <a:defRPr/>
            </a:lvl1pPr>
          </a:lstStyle>
          <a:p>
            <a:pPr>
              <a:defRPr/>
            </a:pPr>
            <a:fld id="{0E79245A-1684-4B21-99E7-452D0FB8C725}" type="datetime1">
              <a:rPr lang="en-US">
                <a:solidFill>
                  <a:prstClr val="black"/>
                </a:solidFill>
              </a:rPr>
              <a:pPr>
                <a:defRPr/>
              </a:pPr>
              <a:t>5/14/19</a:t>
            </a:fld>
            <a:endParaRPr lang="en-US" dirty="0">
              <a:solidFill>
                <a:prstClr val="black"/>
              </a:solidFill>
            </a:endParaRPr>
          </a:p>
        </p:txBody>
      </p:sp>
      <p:sp>
        <p:nvSpPr>
          <p:cNvPr id="7" name="Footer Placeholder 4"/>
          <p:cNvSpPr>
            <a:spLocks noGrp="1"/>
          </p:cNvSpPr>
          <p:nvPr>
            <p:ph type="ftr" sz="quarter" idx="19"/>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8" name="Slide Number Placeholder 5"/>
          <p:cNvSpPr>
            <a:spLocks noGrp="1"/>
          </p:cNvSpPr>
          <p:nvPr>
            <p:ph type="sldNum" sz="quarter" idx="20"/>
          </p:nvPr>
        </p:nvSpPr>
        <p:spPr/>
        <p:txBody>
          <a:bodyPr/>
          <a:lstStyle>
            <a:lvl1pPr>
              <a:defRPr/>
            </a:lvl1pPr>
          </a:lstStyle>
          <a:p>
            <a:fld id="{9B2B3204-0D12-4CE0-B7D1-E0EC56600710}"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790732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1783467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38D0700E-0842-493A-985C-C1E0546C79DF}" type="datetime1">
              <a:rPr lang="en-US">
                <a:solidFill>
                  <a:prstClr val="black"/>
                </a:solidFill>
              </a:rPr>
              <a:pPr>
                <a:defRPr/>
              </a:pPr>
              <a:t>5/14/19</a:t>
            </a:fld>
            <a:endParaRPr lang="en-US" dirty="0">
              <a:solidFill>
                <a:prstClr val="black"/>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9" name="Slide Number Placeholder 5"/>
          <p:cNvSpPr>
            <a:spLocks noGrp="1"/>
          </p:cNvSpPr>
          <p:nvPr>
            <p:ph type="sldNum" sz="quarter" idx="17"/>
          </p:nvPr>
        </p:nvSpPr>
        <p:spPr/>
        <p:txBody>
          <a:bodyPr/>
          <a:lstStyle>
            <a:lvl1pPr>
              <a:defRPr/>
            </a:lvl1pPr>
          </a:lstStyle>
          <a:p>
            <a:fld id="{D6A89DD5-05CD-4DFB-BDC8-62F9E7840CC5}"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48610411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675" indent="0">
              <a:buNone/>
              <a:defRPr sz="2000" b="1"/>
            </a:lvl2pPr>
            <a:lvl3pPr marL="909608" indent="0">
              <a:buNone/>
              <a:defRPr sz="1800" b="1"/>
            </a:lvl3pPr>
            <a:lvl4pPr marL="1364358" indent="0">
              <a:buNone/>
              <a:defRPr sz="1600" b="1"/>
            </a:lvl4pPr>
            <a:lvl5pPr marL="1819214" indent="0">
              <a:buNone/>
              <a:defRPr sz="1600" b="1"/>
            </a:lvl5pPr>
            <a:lvl6pPr marL="2273859" indent="0">
              <a:buNone/>
              <a:defRPr sz="1600" b="1"/>
            </a:lvl6pPr>
            <a:lvl7pPr marL="2728599" indent="0">
              <a:buNone/>
              <a:defRPr sz="1600" b="1"/>
            </a:lvl7pPr>
            <a:lvl8pPr marL="3183433" indent="0">
              <a:buNone/>
              <a:defRPr sz="1600" b="1"/>
            </a:lvl8pPr>
            <a:lvl9pPr marL="36382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675" indent="0">
              <a:buNone/>
              <a:defRPr sz="2000" b="1"/>
            </a:lvl2pPr>
            <a:lvl3pPr marL="909608" indent="0">
              <a:buNone/>
              <a:defRPr sz="1800" b="1"/>
            </a:lvl3pPr>
            <a:lvl4pPr marL="1364358" indent="0">
              <a:buNone/>
              <a:defRPr sz="1600" b="1"/>
            </a:lvl4pPr>
            <a:lvl5pPr marL="1819214" indent="0">
              <a:buNone/>
              <a:defRPr sz="1600" b="1"/>
            </a:lvl5pPr>
            <a:lvl6pPr marL="2273859" indent="0">
              <a:buNone/>
              <a:defRPr sz="1600" b="1"/>
            </a:lvl6pPr>
            <a:lvl7pPr marL="2728599" indent="0">
              <a:buNone/>
              <a:defRPr sz="1600" b="1"/>
            </a:lvl7pPr>
            <a:lvl8pPr marL="3183433" indent="0">
              <a:buNone/>
              <a:defRPr sz="1600" b="1"/>
            </a:lvl8pPr>
            <a:lvl9pPr marL="36382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2CF8772-8370-467E-830A-4ABCD9310B7C}" type="datetime1">
              <a:rPr lang="en-US">
                <a:solidFill>
                  <a:prstClr val="black"/>
                </a:solidFill>
              </a:rPr>
              <a:pPr>
                <a:defRPr/>
              </a:pPr>
              <a:t>5/14/19</a:t>
            </a:fld>
            <a:endParaRPr lang="en-US" dirty="0">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6103BF05-66F0-47DA-8CA2-ED39C5999590}"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67292701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BE9DE7-0DA3-4657-91F3-A5938B97562F}" type="datetime1">
              <a:rPr lang="en-US">
                <a:solidFill>
                  <a:prstClr val="black"/>
                </a:solidFill>
              </a:rPr>
              <a:pPr>
                <a:defRPr/>
              </a:pPr>
              <a:t>5/14/19</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fld id="{9C4B7F78-661E-407D-A5FA-198668129C9C}"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20624141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Edit Master text styles</a:t>
            </a:r>
          </a:p>
        </p:txBody>
      </p:sp>
      <p:sp>
        <p:nvSpPr>
          <p:cNvPr id="4" name="Date Placeholder 3"/>
          <p:cNvSpPr>
            <a:spLocks noGrp="1"/>
          </p:cNvSpPr>
          <p:nvPr>
            <p:ph type="dt" sz="half" idx="14"/>
          </p:nvPr>
        </p:nvSpPr>
        <p:spPr/>
        <p:txBody>
          <a:bodyPr/>
          <a:lstStyle>
            <a:lvl1pPr>
              <a:defRPr/>
            </a:lvl1pPr>
          </a:lstStyle>
          <a:p>
            <a:pPr>
              <a:defRPr/>
            </a:pPr>
            <a:fld id="{A909F3D8-58C5-41E6-B573-CCD8FEE75D25}" type="datetime1">
              <a:rPr lang="en-US">
                <a:solidFill>
                  <a:prstClr val="black"/>
                </a:solidFill>
              </a:rPr>
              <a:pPr>
                <a:defRPr/>
              </a:pPr>
              <a:t>5/14/19</a:t>
            </a:fld>
            <a:endParaRPr lang="en-US" dirty="0">
              <a:solidFill>
                <a:prstClr val="black"/>
              </a:solidFill>
            </a:endParaRPr>
          </a:p>
        </p:txBody>
      </p:sp>
      <p:sp>
        <p:nvSpPr>
          <p:cNvPr id="5" name="Footer Placeholder 4"/>
          <p:cNvSpPr>
            <a:spLocks noGrp="1"/>
          </p:cNvSpPr>
          <p:nvPr>
            <p:ph type="ftr" sz="quarter" idx="15"/>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FE16B21A-D63F-4500-86D6-5F40AAC57267}"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42881871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F4588F-3EFD-452B-9710-42EB82C22155}" type="datetime1">
              <a:rPr lang="en-US">
                <a:solidFill>
                  <a:prstClr val="black"/>
                </a:solidFill>
              </a:rPr>
              <a:pPr>
                <a:defRPr/>
              </a:pPr>
              <a:t>5/14/19</a:t>
            </a:fld>
            <a:endParaRPr lang="en-US" dirty="0">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DBF1FCBC-AED6-499A-9B5F-9195F0E7BD5F}"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95538521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E9B3F4-59FF-4D11-9C28-834806A08874}"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BE4FB3B7-6DA7-4533-83BF-730E82AF786F}"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1741820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272889"/>
          <a:lstStyle>
            <a:lvl1pPr marL="0" indent="0" algn="ctr">
              <a:buNone/>
              <a:defRPr sz="2000"/>
            </a:lvl1pPr>
            <a:lvl2pPr marL="454675" indent="0">
              <a:buNone/>
              <a:defRPr sz="2800"/>
            </a:lvl2pPr>
            <a:lvl3pPr marL="909608" indent="0">
              <a:buNone/>
              <a:defRPr sz="2400"/>
            </a:lvl3pPr>
            <a:lvl4pPr marL="1364358" indent="0">
              <a:buNone/>
              <a:defRPr sz="2000"/>
            </a:lvl4pPr>
            <a:lvl5pPr marL="1819214" indent="0">
              <a:buNone/>
              <a:defRPr sz="2000"/>
            </a:lvl5pPr>
            <a:lvl6pPr marL="2273859" indent="0">
              <a:buNone/>
              <a:defRPr sz="2000"/>
            </a:lvl6pPr>
            <a:lvl7pPr marL="2728599" indent="0">
              <a:buNone/>
              <a:defRPr sz="2000"/>
            </a:lvl7pPr>
            <a:lvl8pPr marL="3183433" indent="0">
              <a:buNone/>
              <a:defRPr sz="2000"/>
            </a:lvl8pPr>
            <a:lvl9pPr marL="363820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929C9-F96F-43F7-865E-F76CD3BEFBB5}" type="datetime1">
              <a:rPr lang="en-US">
                <a:solidFill>
                  <a:prstClr val="black"/>
                </a:solidFill>
              </a:rPr>
              <a:pPr>
                <a:defRPr/>
              </a:pPr>
              <a:t>5/14/19</a:t>
            </a:fld>
            <a:endParaRPr lang="en-US"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25FDA84-D2DE-4A21-AFF0-627FC2A5BB94}"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204533603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6445" tIns="136445" rIns="136445" bIns="68262"/>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262" tIns="68262" rIns="68262" bIns="68262"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6445" tIns="136445" rIns="136445" bIns="68262"/>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262" tIns="68262" rIns="68262" bIns="68262"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7" name="Date Placeholder 3"/>
          <p:cNvSpPr>
            <a:spLocks noGrp="1"/>
          </p:cNvSpPr>
          <p:nvPr>
            <p:ph type="dt" sz="half" idx="17"/>
          </p:nvPr>
        </p:nvSpPr>
        <p:spPr/>
        <p:txBody>
          <a:bodyPr/>
          <a:lstStyle>
            <a:lvl1pPr>
              <a:defRPr/>
            </a:lvl1pPr>
          </a:lstStyle>
          <a:p>
            <a:pPr>
              <a:defRPr/>
            </a:pPr>
            <a:fld id="{9BCF5851-8014-4133-9805-8B43BBBE804D}" type="datetime1">
              <a:rPr lang="en-US">
                <a:solidFill>
                  <a:prstClr val="black"/>
                </a:solidFill>
              </a:rPr>
              <a:pPr>
                <a:defRPr/>
              </a:pPr>
              <a:t>5/14/19</a:t>
            </a:fld>
            <a:endParaRPr lang="en-US" dirty="0">
              <a:solidFill>
                <a:prstClr val="black"/>
              </a:solidFill>
            </a:endParaRPr>
          </a:p>
        </p:txBody>
      </p:sp>
      <p:sp>
        <p:nvSpPr>
          <p:cNvPr id="8" name="Footer Placeholder 4"/>
          <p:cNvSpPr>
            <a:spLocks noGrp="1"/>
          </p:cNvSpPr>
          <p:nvPr>
            <p:ph type="ftr" sz="quarter" idx="18"/>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9" name="Slide Number Placeholder 5"/>
          <p:cNvSpPr>
            <a:spLocks noGrp="1"/>
          </p:cNvSpPr>
          <p:nvPr>
            <p:ph type="sldNum" sz="quarter" idx="19"/>
          </p:nvPr>
        </p:nvSpPr>
        <p:spPr/>
        <p:txBody>
          <a:bodyPr/>
          <a:lstStyle>
            <a:lvl1pPr>
              <a:defRPr/>
            </a:lvl1pPr>
          </a:lstStyle>
          <a:p>
            <a:fld id="{2315ACEB-0F4A-4EDB-B2E6-746DEE3C8DD6}"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56092463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6445" tIns="136445" rIns="136445" bIns="68262"/>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262" tIns="68262" rIns="68262" bIns="68262"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6445" tIns="136445" rIns="136445" bIns="68262"/>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262" tIns="68262" rIns="68262" bIns="68262"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6445" tIns="136445" rIns="136445" bIns="68262"/>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262" tIns="68262" rIns="68262" bIns="68262"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9" name="Date Placeholder 3"/>
          <p:cNvSpPr>
            <a:spLocks noGrp="1"/>
          </p:cNvSpPr>
          <p:nvPr>
            <p:ph type="dt" sz="half" idx="19"/>
          </p:nvPr>
        </p:nvSpPr>
        <p:spPr/>
        <p:txBody>
          <a:bodyPr/>
          <a:lstStyle>
            <a:lvl1pPr>
              <a:defRPr/>
            </a:lvl1pPr>
          </a:lstStyle>
          <a:p>
            <a:pPr>
              <a:defRPr/>
            </a:pPr>
            <a:fld id="{D5FAB2D9-6DA1-40A7-B6E5-8C6FC6DCB9AC}" type="datetime1">
              <a:rPr lang="en-US">
                <a:solidFill>
                  <a:prstClr val="black"/>
                </a:solidFill>
              </a:rPr>
              <a:pPr>
                <a:defRPr/>
              </a:pPr>
              <a:t>5/14/19</a:t>
            </a:fld>
            <a:endParaRPr lang="en-US" dirty="0">
              <a:solidFill>
                <a:prstClr val="black"/>
              </a:solidFill>
            </a:endParaRPr>
          </a:p>
        </p:txBody>
      </p:sp>
      <p:sp>
        <p:nvSpPr>
          <p:cNvPr id="10" name="Footer Placeholder 4"/>
          <p:cNvSpPr>
            <a:spLocks noGrp="1"/>
          </p:cNvSpPr>
          <p:nvPr>
            <p:ph type="ftr" sz="quarter" idx="20"/>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11" name="Slide Number Placeholder 5"/>
          <p:cNvSpPr>
            <a:spLocks noGrp="1"/>
          </p:cNvSpPr>
          <p:nvPr>
            <p:ph type="sldNum" sz="quarter" idx="21"/>
          </p:nvPr>
        </p:nvSpPr>
        <p:spPr/>
        <p:txBody>
          <a:bodyPr/>
          <a:lstStyle>
            <a:lvl1pPr>
              <a:defRPr/>
            </a:lvl1pPr>
          </a:lstStyle>
          <a:p>
            <a:fld id="{B02C4F63-60DD-49AC-BD37-AD718D5A6E8F}"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30553992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7CBDF4-B6A3-4AA2-BED4-FFAED1AF5243}" type="datetime1">
              <a:rPr lang="en-US">
                <a:solidFill>
                  <a:prstClr val="black"/>
                </a:solidFill>
              </a:rPr>
              <a:pPr>
                <a:defRPr/>
              </a:pPr>
              <a:t>5/14/19</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E752A380-E063-45C0-BDC5-9A7A13D14DF4}"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623333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59899798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7889081" y="0"/>
            <a:ext cx="77391" cy="4629150"/>
            <a:chOff x="7889136" y="0"/>
            <a:chExt cx="77359" cy="6172200"/>
          </a:xfrm>
        </p:grpSpPr>
        <p:sp>
          <p:nvSpPr>
            <p:cNvPr id="5" name="Rectangle 4">
              <a:extLst>
                <a:ext uri="{FF2B5EF4-FFF2-40B4-BE49-F238E27FC236}">
                  <a16:creationId xmlns:a16="http://schemas.microsoft.com/office/drawing/2014/main" id="{D97B9729-91B5-4B56-8723-2C0823CAD3FD}"/>
                </a:ext>
              </a:extLst>
            </p:cNvPr>
            <p:cNvSpPr/>
            <p:nvPr/>
          </p:nvSpPr>
          <p:spPr>
            <a:xfrm rot="5400000">
              <a:off x="4835170" y="3053966"/>
              <a:ext cx="6172200" cy="6426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Rectangle 5">
              <a:extLst>
                <a:ext uri="{FF2B5EF4-FFF2-40B4-BE49-F238E27FC236}">
                  <a16:creationId xmlns:a16="http://schemas.microsoft.com/office/drawing/2014/main" id="{0210B275-03C5-4CC1-8B02-7130B41C743C}"/>
                </a:ext>
              </a:extLst>
            </p:cNvPr>
            <p:cNvSpPr/>
            <p:nvPr/>
          </p:nvSpPr>
          <p:spPr>
            <a:xfrm rot="5400000">
              <a:off x="7692670" y="196466"/>
              <a:ext cx="457200" cy="6426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cxnSp>
          <p:nvCxnSpPr>
            <p:cNvPr id="7" name="Straight Connector 6">
              <a:extLst>
                <a:ext uri="{FF2B5EF4-FFF2-40B4-BE49-F238E27FC236}">
                  <a16:creationId xmlns:a16="http://schemas.microsoft.com/office/drawing/2014/main" id="{3C68D6A9-9DFF-40ED-95FB-609421ABDA62}"/>
                </a:ext>
              </a:extLst>
            </p:cNvPr>
            <p:cNvCxnSpPr/>
            <p:nvPr/>
          </p:nvCxnSpPr>
          <p:spPr>
            <a:xfrm rot="5400000">
              <a:off x="7927816" y="418521"/>
              <a:ext cx="0" cy="77359"/>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8" name="Group 12"/>
            <p:cNvGrpSpPr>
              <a:grpSpLocks/>
            </p:cNvGrpSpPr>
            <p:nvPr/>
          </p:nvGrpSpPr>
          <p:grpSpPr bwMode="auto">
            <a:xfrm rot="5400000">
              <a:off x="7699218" y="189923"/>
              <a:ext cx="457200" cy="77354"/>
              <a:chOff x="0" y="139700"/>
              <a:chExt cx="457200" cy="77354"/>
            </a:xfrm>
          </p:grpSpPr>
          <p:sp>
            <p:nvSpPr>
              <p:cNvPr id="9" name="Rectangle 8">
                <a:extLst>
                  <a:ext uri="{FF2B5EF4-FFF2-40B4-BE49-F238E27FC236}">
                    <a16:creationId xmlns:a16="http://schemas.microsoft.com/office/drawing/2014/main" id="{2757702D-AC0A-428C-96D8-3445D1566682}"/>
                  </a:ext>
                </a:extLst>
              </p:cNvPr>
              <p:cNvSpPr/>
              <p:nvPr/>
            </p:nvSpPr>
            <p:spPr>
              <a:xfrm>
                <a:off x="0" y="151601"/>
                <a:ext cx="457200" cy="6426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cxnSp>
            <p:nvCxnSpPr>
              <p:cNvPr id="10" name="Straight Connector 9">
                <a:extLst>
                  <a:ext uri="{FF2B5EF4-FFF2-40B4-BE49-F238E27FC236}">
                    <a16:creationId xmlns:a16="http://schemas.microsoft.com/office/drawing/2014/main" id="{8A2405BD-6BFA-415E-9D36-C1A6489B526C}"/>
                  </a:ext>
                </a:extLst>
              </p:cNvPr>
              <p:cNvCxnSpPr/>
              <p:nvPr/>
            </p:nvCxnSpPr>
            <p:spPr>
              <a:xfrm>
                <a:off x="457201" y="139700"/>
                <a:ext cx="0" cy="77359"/>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4"/>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4"/>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a:extLst>
              <a:ext uri="{FF2B5EF4-FFF2-40B4-BE49-F238E27FC236}">
                <a16:creationId xmlns:a16="http://schemas.microsoft.com/office/drawing/2014/main" id="{FBBDDBF7-B080-4EC4-A79B-7AF8BC9D88E2}"/>
              </a:ext>
            </a:extLst>
          </p:cNvPr>
          <p:cNvSpPr>
            <a:spLocks noGrp="1"/>
          </p:cNvSpPr>
          <p:nvPr>
            <p:ph type="dt" sz="half" idx="10"/>
          </p:nvPr>
        </p:nvSpPr>
        <p:spPr/>
        <p:txBody>
          <a:bodyPr/>
          <a:lstStyle>
            <a:lvl1pPr>
              <a:defRPr/>
            </a:lvl1pPr>
          </a:lstStyle>
          <a:p>
            <a:pPr>
              <a:defRPr/>
            </a:pPr>
            <a:fld id="{1E04A2D4-BC99-46AF-9956-1D5BA23BB74F}" type="datetime1">
              <a:rPr lang="en-US">
                <a:solidFill>
                  <a:prstClr val="black"/>
                </a:solidFill>
              </a:rPr>
              <a:pPr>
                <a:defRPr/>
              </a:pPr>
              <a:t>5/14/19</a:t>
            </a:fld>
            <a:endParaRPr lang="en-US">
              <a:solidFill>
                <a:prstClr val="black"/>
              </a:solidFill>
            </a:endParaRPr>
          </a:p>
        </p:txBody>
      </p:sp>
      <p:sp>
        <p:nvSpPr>
          <p:cNvPr id="12" name="Footer Placeholder 7">
            <a:extLst>
              <a:ext uri="{FF2B5EF4-FFF2-40B4-BE49-F238E27FC236}">
                <a16:creationId xmlns:a16="http://schemas.microsoft.com/office/drawing/2014/main" id="{CA103182-203A-4AD0-91F9-608E23AA9272}"/>
              </a:ext>
            </a:extLst>
          </p:cNvPr>
          <p:cNvSpPr>
            <a:spLocks noGrp="1"/>
          </p:cNvSpPr>
          <p:nvPr>
            <p:ph type="ftr" sz="quarter" idx="11"/>
          </p:nvPr>
        </p:nvSpPr>
        <p:spPr/>
        <p:txBody>
          <a:bodyPr/>
          <a:lstStyle>
            <a:lvl1pPr>
              <a:defRPr/>
            </a:lvl1pPr>
          </a:lstStyle>
          <a:p>
            <a:pPr>
              <a:defRPr/>
            </a:pPr>
            <a:r>
              <a:rPr lang="en-US">
                <a:solidFill>
                  <a:prstClr val="black"/>
                </a:solidFill>
              </a:rPr>
              <a:t>Author’s Last Name, Conference Name, Year, Presentation #</a:t>
            </a:r>
            <a:endParaRPr lang="en-US" dirty="0">
              <a:solidFill>
                <a:prstClr val="black"/>
              </a:solidFill>
            </a:endParaRPr>
          </a:p>
        </p:txBody>
      </p:sp>
      <p:sp>
        <p:nvSpPr>
          <p:cNvPr id="13" name="Slide Number Placeholder 8">
            <a:extLst>
              <a:ext uri="{FF2B5EF4-FFF2-40B4-BE49-F238E27FC236}">
                <a16:creationId xmlns:a16="http://schemas.microsoft.com/office/drawing/2014/main" id="{00F763A4-6FF0-4404-B557-E3EEB2EFE3F5}"/>
              </a:ext>
            </a:extLst>
          </p:cNvPr>
          <p:cNvSpPr>
            <a:spLocks noGrp="1"/>
          </p:cNvSpPr>
          <p:nvPr>
            <p:ph type="sldNum" sz="quarter" idx="12"/>
          </p:nvPr>
        </p:nvSpPr>
        <p:spPr/>
        <p:txBody>
          <a:bodyPr/>
          <a:lstStyle>
            <a:lvl1pPr>
              <a:defRPr/>
            </a:lvl1pPr>
          </a:lstStyle>
          <a:p>
            <a:fld id="{92263C44-7192-493E-8012-451B882F8B99}" type="slidenum">
              <a:rPr lang="en-US" altLang="en-US">
                <a:solidFill>
                  <a:prstClr val="black"/>
                </a:solidFill>
              </a:rPr>
              <a:pPr/>
              <a:t>‹Nr.›</a:t>
            </a:fld>
            <a:endParaRPr lang="en-US" altLang="en-US">
              <a:solidFill>
                <a:prstClr val="black"/>
              </a:solidFill>
            </a:endParaRPr>
          </a:p>
        </p:txBody>
      </p:sp>
    </p:spTree>
    <p:extLst>
      <p:ext uri="{BB962C8B-B14F-4D97-AF65-F5344CB8AC3E}">
        <p14:creationId xmlns:p14="http://schemas.microsoft.com/office/powerpoint/2010/main" val="352482987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053956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383143052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03343029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5440207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9205645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99488727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92025110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33448527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5172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12898868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84310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3766697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7224256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5098899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56980257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8288950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3002132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86144270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76855288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892077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90121258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056814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699967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416070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4924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t>5/14/19</a:t>
            </a:fld>
            <a:endParaRPr lang="en-US"/>
          </a:p>
        </p:txBody>
      </p:sp>
      <p:sp>
        <p:nvSpPr>
          <p:cNvPr id="8" name="Footer Placeholder 7"/>
          <p:cNvSpPr>
            <a:spLocks noGrp="1"/>
          </p:cNvSpPr>
          <p:nvPr>
            <p:ph type="ftr" sz="quarter" idx="15"/>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3615041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53807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49456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2568307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189916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553664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90283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435949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3259596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640315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140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t>5/14/19</a:t>
            </a:fld>
            <a:endParaRPr lang="en-US"/>
          </a:p>
        </p:txBody>
      </p:sp>
      <p:sp>
        <p:nvSpPr>
          <p:cNvPr id="8" name="Footer Placeholder 7"/>
          <p:cNvSpPr>
            <a:spLocks noGrp="1"/>
          </p:cNvSpPr>
          <p:nvPr>
            <p:ph type="ftr" sz="quarter" idx="15"/>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3033137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1549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314616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545755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72734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663851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621269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233045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736944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211736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1024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889196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036018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25191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28996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824745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91822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88205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867177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34092359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7533124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133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Tree>
    <p:extLst>
      <p:ext uri="{BB962C8B-B14F-4D97-AF65-F5344CB8AC3E}">
        <p14:creationId xmlns:p14="http://schemas.microsoft.com/office/powerpoint/2010/main" val="3553447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339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3552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19357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38531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263026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33759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699079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657363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989052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0507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Tree>
    <p:extLst>
      <p:ext uri="{BB962C8B-B14F-4D97-AF65-F5344CB8AC3E}">
        <p14:creationId xmlns:p14="http://schemas.microsoft.com/office/powerpoint/2010/main" val="20562685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36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3116"/>
            <a:ext cx="685800" cy="4286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3116"/>
            <a:ext cx="7162800" cy="4286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499F0-7295-44DB-960D-276BD8CAF7C5}"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745779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99"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ctrTitle"/>
          </p:nvPr>
        </p:nvSpPr>
        <p:spPr>
          <a:xfrm>
            <a:off x="1286771" y="1485900"/>
            <a:ext cx="6561831" cy="142875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332" y="3543300"/>
            <a:ext cx="6567487" cy="742950"/>
          </a:xfrm>
        </p:spPr>
        <p:txBody>
          <a:bodyPr/>
          <a:lstStyle>
            <a:lvl1pPr marL="0" indent="0" algn="l">
              <a:lnSpc>
                <a:spcPct val="90000"/>
              </a:lnSpc>
              <a:spcBef>
                <a:spcPts val="0"/>
              </a:spcBef>
              <a:buNone/>
              <a:defRPr sz="1800">
                <a:solidFill>
                  <a:schemeClr val="tx1"/>
                </a:solidFill>
              </a:defRPr>
            </a:lvl1pPr>
            <a:lvl2pPr marL="454488" indent="0" algn="ctr">
              <a:buNone/>
              <a:defRPr>
                <a:solidFill>
                  <a:schemeClr val="tx1">
                    <a:tint val="75000"/>
                  </a:schemeClr>
                </a:solidFill>
              </a:defRPr>
            </a:lvl2pPr>
            <a:lvl3pPr marL="909225" indent="0" algn="ctr">
              <a:buNone/>
              <a:defRPr>
                <a:solidFill>
                  <a:schemeClr val="tx1">
                    <a:tint val="75000"/>
                  </a:schemeClr>
                </a:solidFill>
              </a:defRPr>
            </a:lvl3pPr>
            <a:lvl4pPr marL="1363780" indent="0" algn="ctr">
              <a:buNone/>
              <a:defRPr>
                <a:solidFill>
                  <a:schemeClr val="tx1">
                    <a:tint val="75000"/>
                  </a:schemeClr>
                </a:solidFill>
              </a:defRPr>
            </a:lvl4pPr>
            <a:lvl5pPr marL="1818449" indent="0" algn="ctr">
              <a:buNone/>
              <a:defRPr>
                <a:solidFill>
                  <a:schemeClr val="tx1">
                    <a:tint val="75000"/>
                  </a:schemeClr>
                </a:solidFill>
              </a:defRPr>
            </a:lvl5pPr>
            <a:lvl6pPr marL="2272890" indent="0" algn="ctr">
              <a:buNone/>
              <a:defRPr>
                <a:solidFill>
                  <a:schemeClr val="tx1">
                    <a:tint val="75000"/>
                  </a:schemeClr>
                </a:solidFill>
              </a:defRPr>
            </a:lvl6pPr>
            <a:lvl7pPr marL="2727443" indent="0" algn="ctr">
              <a:buNone/>
              <a:defRPr>
                <a:solidFill>
                  <a:schemeClr val="tx1">
                    <a:tint val="75000"/>
                  </a:schemeClr>
                </a:solidFill>
              </a:defRPr>
            </a:lvl7pPr>
            <a:lvl8pPr marL="3182081" indent="0" algn="ctr">
              <a:buNone/>
              <a:defRPr>
                <a:solidFill>
                  <a:schemeClr val="tx1">
                    <a:tint val="75000"/>
                  </a:schemeClr>
                </a:solidFill>
              </a:defRPr>
            </a:lvl8pPr>
            <a:lvl9pPr marL="363665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61923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4902994"/>
            <a:ext cx="609600" cy="126206"/>
          </a:xfrm>
        </p:spPr>
        <p:txBody>
          <a:bodyPr/>
          <a:lstStyle/>
          <a:p>
            <a:fld id="{803C76F9-943D-46A6-916B-805400714C93}" type="datetime1">
              <a:rPr lang="en-US" smtClean="0">
                <a:solidFill>
                  <a:prstClr val="black"/>
                </a:solidFill>
              </a:rPr>
              <a:pPr/>
              <a:t>5/14/19</a:t>
            </a:fld>
            <a:endParaRPr lang="en-US">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540674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E361-5C7E-47E4-A5A9-ED90CF731150}"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0" name="Text Placeholder 4"/>
          <p:cNvSpPr>
            <a:spLocks noGrp="1"/>
          </p:cNvSpPr>
          <p:nvPr>
            <p:ph type="body" sz="quarter" idx="13"/>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529519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71600"/>
            <a:ext cx="8229600" cy="3143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103505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87FF330-3CE5-4C6C-94AD-F1535220CDC3}"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627557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6139"/>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76B27D3-16AB-415F-9A78-F12BFD90219C}"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6769590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p:nvPr>
        </p:nvSpPr>
        <p:spPr>
          <a:xfrm>
            <a:off x="1286771" y="1543050"/>
            <a:ext cx="6561831" cy="10287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690429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1"/>
          <p:cNvSpPr>
            <a:spLocks noGrp="1"/>
          </p:cNvSpPr>
          <p:nvPr>
            <p:ph type="title" hasCustomPrompt="1"/>
          </p:nvPr>
        </p:nvSpPr>
        <p:spPr>
          <a:xfrm>
            <a:off x="1286771" y="1885950"/>
            <a:ext cx="6561831" cy="6858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Tree>
    <p:extLst>
      <p:ext uri="{BB962C8B-B14F-4D97-AF65-F5344CB8AC3E}">
        <p14:creationId xmlns:p14="http://schemas.microsoft.com/office/powerpoint/2010/main" val="3046886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18F46AC-1284-4C64-A236-D92053DABD71}"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761439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311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3D64D4-44E5-4CAA-B2F3-4CBF605ED41A}" type="datetime1">
              <a:rPr lang="en-US" smtClean="0"/>
              <a:t>5/14/19</a:t>
            </a:fld>
            <a:endParaRPr lang="en-US"/>
          </a:p>
        </p:txBody>
      </p:sp>
      <p:sp>
        <p:nvSpPr>
          <p:cNvPr id="9" name="Footer Placeholder 8"/>
          <p:cNvSpPr>
            <a:spLocks noGrp="1"/>
          </p:cNvSpPr>
          <p:nvPr>
            <p:ph type="ftr" sz="quarter" idx="11"/>
          </p:nvPr>
        </p:nvSpPr>
        <p:spPr/>
        <p:txBody>
          <a:bodyPr/>
          <a:lstStyle/>
          <a:p>
            <a:r>
              <a:rPr lang="en-US"/>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‹Nr.›</a:t>
            </a:fld>
            <a:endParaRPr lang="en-US"/>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9123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4F960C1-4DF6-4B0B-BC68-6A0C8F7D0A25}"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42867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4488" indent="0">
              <a:buNone/>
              <a:defRPr sz="2000" b="1"/>
            </a:lvl2pPr>
            <a:lvl3pPr marL="909225" indent="0">
              <a:buNone/>
              <a:defRPr sz="1800" b="1"/>
            </a:lvl3pPr>
            <a:lvl4pPr marL="1363780" indent="0">
              <a:buNone/>
              <a:defRPr sz="1600" b="1"/>
            </a:lvl4pPr>
            <a:lvl5pPr marL="1818449" indent="0">
              <a:buNone/>
              <a:defRPr sz="1600" b="1"/>
            </a:lvl5pPr>
            <a:lvl6pPr marL="2272890" indent="0">
              <a:buNone/>
              <a:defRPr sz="1600" b="1"/>
            </a:lvl6pPr>
            <a:lvl7pPr marL="2727443" indent="0">
              <a:buNone/>
              <a:defRPr sz="1600" b="1"/>
            </a:lvl7pPr>
            <a:lvl8pPr marL="3182081" indent="0">
              <a:buNone/>
              <a:defRPr sz="1600" b="1"/>
            </a:lvl8pPr>
            <a:lvl9pPr marL="36366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C654BF9-E061-4993-B0B4-96D57970A8DC}" type="datetime1">
              <a:rPr lang="en-US" smtClean="0">
                <a:solidFill>
                  <a:prstClr val="black"/>
                </a:solidFill>
              </a:rPr>
              <a:pPr/>
              <a:t>5/14/19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7094639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E543EE5-600E-4D8A-B144-C77E21D64C72}" type="datetime1">
              <a:rPr lang="en-US" smtClean="0">
                <a:solidFill>
                  <a:prstClr val="black"/>
                </a:solidFill>
              </a:rPr>
              <a:pPr/>
              <a:t>5/14/19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82545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CF35843-3A41-49AA-8959-56EE1A31B5E2}"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1715385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681877-BEF6-4945-A8E2-C7505FF67B52}" type="datetime1">
              <a:rPr lang="en-US" smtClean="0">
                <a:solidFill>
                  <a:prstClr val="black"/>
                </a:solidFill>
              </a:rPr>
              <a:pPr/>
              <a:t>5/14/19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64315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13A87A-9427-4522-B125-0DAFD01EA466}"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5534672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143002"/>
            <a:ext cx="5943600" cy="3489385"/>
          </a:xfrm>
        </p:spPr>
        <p:txBody>
          <a:bodyPr tIns="363690"/>
          <a:lstStyle>
            <a:lvl1pPr marL="0" indent="0" algn="ctr">
              <a:buNone/>
              <a:defRPr sz="2000"/>
            </a:lvl1pPr>
            <a:lvl2pPr marL="454488" indent="0">
              <a:buNone/>
              <a:defRPr sz="2800"/>
            </a:lvl2pPr>
            <a:lvl3pPr marL="909225" indent="0">
              <a:buNone/>
              <a:defRPr sz="2400"/>
            </a:lvl3pPr>
            <a:lvl4pPr marL="1363780" indent="0">
              <a:buNone/>
              <a:defRPr sz="2000"/>
            </a:lvl4pPr>
            <a:lvl5pPr marL="1818449" indent="0">
              <a:buNone/>
              <a:defRPr sz="2000"/>
            </a:lvl5pPr>
            <a:lvl6pPr marL="2272890" indent="0">
              <a:buNone/>
              <a:defRPr sz="2000"/>
            </a:lvl6pPr>
            <a:lvl7pPr marL="2727443" indent="0">
              <a:buNone/>
              <a:defRPr sz="2000"/>
            </a:lvl7pPr>
            <a:lvl8pPr marL="3182081" indent="0">
              <a:buNone/>
              <a:defRPr sz="2000"/>
            </a:lvl8pPr>
            <a:lvl9pPr marL="3636656" indent="0">
              <a:buNone/>
              <a:defRPr sz="2000"/>
            </a:lvl9pPr>
          </a:lstStyle>
          <a:p>
            <a:r>
              <a:rPr lang="en-US"/>
              <a:t>Click icon to add picture</a:t>
            </a:r>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8234307-8C89-4F9B-A283-F5E22798B9FB}"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611550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3968123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96F25A-A208-4EC0-9958-2D79F00A9487}" type="datetime1">
              <a:rPr lang="en-US" smtClean="0">
                <a:solidFill>
                  <a:prstClr val="black"/>
                </a:solidFill>
              </a:rPr>
              <a:pPr/>
              <a:t>5/14/19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1846" tIns="181846" rIns="181846" bIns="9098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0980" tIns="90980" rIns="90980" bIns="9098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7098968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6D236-753B-421D-A123-0F2BCD70700B}" type="datetime1">
              <a:rPr lang="en-US" smtClean="0">
                <a:solidFill>
                  <a:prstClr val="black"/>
                </a:solidFill>
              </a:rPr>
              <a:pPr/>
              <a:t>5/14/19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77063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10.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heme" Target="../theme/theme1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theme" Target="../theme/theme12.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theme" Target="../theme/theme1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3" Type="http://schemas.openxmlformats.org/officeDocument/2006/relationships/slideLayout" Target="../slideLayouts/slideLayout263.xml"/><Relationship Id="rId21" Type="http://schemas.openxmlformats.org/officeDocument/2006/relationships/theme" Target="../theme/theme14.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3" Type="http://schemas.openxmlformats.org/officeDocument/2006/relationships/slideLayout" Target="../slideLayouts/slideLayout283.xml"/><Relationship Id="rId21" Type="http://schemas.openxmlformats.org/officeDocument/2006/relationships/theme" Target="../theme/theme15.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3" Type="http://schemas.openxmlformats.org/officeDocument/2006/relationships/slideLayout" Target="../slideLayouts/slideLayout303.xml"/><Relationship Id="rId21" Type="http://schemas.openxmlformats.org/officeDocument/2006/relationships/theme" Target="../theme/theme16.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slideLayout" Target="../slideLayouts/slideLayout320.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3" Type="http://schemas.openxmlformats.org/officeDocument/2006/relationships/slideLayout" Target="../slideLayouts/slideLayout323.xml"/><Relationship Id="rId21" Type="http://schemas.openxmlformats.org/officeDocument/2006/relationships/theme" Target="../theme/theme17.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5" Type="http://schemas.openxmlformats.org/officeDocument/2006/relationships/slideLayout" Target="../slideLayouts/slideLayout335.xml"/><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slideLayout" Target="../slideLayouts/slideLayout353.xml"/><Relationship Id="rId18" Type="http://schemas.openxmlformats.org/officeDocument/2006/relationships/slideLayout" Target="../slideLayouts/slideLayout358.xml"/><Relationship Id="rId3" Type="http://schemas.openxmlformats.org/officeDocument/2006/relationships/slideLayout" Target="../slideLayouts/slideLayout343.xml"/><Relationship Id="rId21" Type="http://schemas.openxmlformats.org/officeDocument/2006/relationships/theme" Target="../theme/theme18.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17" Type="http://schemas.openxmlformats.org/officeDocument/2006/relationships/slideLayout" Target="../slideLayouts/slideLayout357.xml"/><Relationship Id="rId2" Type="http://schemas.openxmlformats.org/officeDocument/2006/relationships/slideLayout" Target="../slideLayouts/slideLayout342.xml"/><Relationship Id="rId16" Type="http://schemas.openxmlformats.org/officeDocument/2006/relationships/slideLayout" Target="../slideLayouts/slideLayout356.xml"/><Relationship Id="rId20" Type="http://schemas.openxmlformats.org/officeDocument/2006/relationships/slideLayout" Target="../slideLayouts/slideLayout360.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slideLayout" Target="../slideLayouts/slideLayout355.xml"/><Relationship Id="rId10" Type="http://schemas.openxmlformats.org/officeDocument/2006/relationships/slideLayout" Target="../slideLayouts/slideLayout350.xml"/><Relationship Id="rId19" Type="http://schemas.openxmlformats.org/officeDocument/2006/relationships/slideLayout" Target="../slideLayouts/slideLayout359.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slideLayout" Target="../slideLayouts/slideLayout3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6.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theme" Target="../theme/theme7.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theme" Target="../theme/theme8.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3" Type="http://schemas.openxmlformats.org/officeDocument/2006/relationships/slideLayout" Target="../slideLayouts/slideLayout163.xml"/><Relationship Id="rId21" Type="http://schemas.openxmlformats.org/officeDocument/2006/relationships/theme" Target="../theme/theme9.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pPr/>
              <a:t>5/14/19</a:t>
            </a:fld>
            <a:endParaRPr lang="en-US" dirty="0"/>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t>Author’s Last Name, Conference Name, Year, Presentation #</a:t>
            </a:r>
            <a:endParaRPr lang="en-US" dirty="0"/>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pPr/>
              <a:t>‹Nr.›</a:t>
            </a:fld>
            <a:endParaRPr lang="en-US" dirty="0"/>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01"/>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17" name="Rectangle 16"/>
          <p:cNvSpPr/>
          <p:nvPr/>
        </p:nvSpPr>
        <p:spPr>
          <a:xfrm>
            <a:off x="186" y="902101"/>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pPr defTabSz="909788"/>
            <a:fld id="{A7A2B3B8-E6F5-41A9-BBCD-31FB41464D3C}" type="datetime1">
              <a:rPr lang="en-US" smtClean="0">
                <a:solidFill>
                  <a:prstClr val="black"/>
                </a:solidFill>
              </a:rPr>
              <a:pPr defTabSz="909788"/>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pPr defTabSz="909788"/>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pPr defTabSz="909788"/>
            <a:fld id="{94BD5F9E-BC76-487B-A2BC-019AD28A14BF}" type="slidenum">
              <a:rPr lang="en-US" smtClean="0">
                <a:solidFill>
                  <a:prstClr val="black"/>
                </a:solidFill>
              </a:rPr>
              <a:pPr defTabSz="909788"/>
              <a:t>‹Nr.›</a:t>
            </a:fld>
            <a:endParaRPr lang="en-US" dirty="0">
              <a:solidFill>
                <a:prstClr val="black"/>
              </a:solidFill>
            </a:endParaRPr>
          </a:p>
        </p:txBody>
      </p:sp>
    </p:spTree>
    <p:extLst>
      <p:ext uri="{BB962C8B-B14F-4D97-AF65-F5344CB8AC3E}">
        <p14:creationId xmlns:p14="http://schemas.microsoft.com/office/powerpoint/2010/main" val="3823488910"/>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 id="2147484332" r:id="rId18"/>
    <p:sldLayoutId id="2147484333" r:id="rId19"/>
    <p:sldLayoutId id="2147484334" r:id="rId20"/>
  </p:sldLayoutIdLst>
  <p:hf hdr="0" dt="0"/>
  <p:txStyles>
    <p:titleStyle>
      <a:lvl1pPr algn="l" defTabSz="909788"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370" indent="-227370" algn="l" defTabSz="909788"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459" indent="-227370" algn="l" defTabSz="909788"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830" indent="-181958" algn="l" defTabSz="90978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5200" indent="-181958" algn="l" defTabSz="90978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2572" indent="-181958" algn="l" defTabSz="90978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0082" indent="-181958" algn="l" defTabSz="90978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7515" indent="-181958" algn="l" defTabSz="90978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988" indent="-181958" algn="l" defTabSz="90978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2383" indent="-181958" algn="l" defTabSz="90978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788" rtl="0" eaLnBrk="1" latinLnBrk="0" hangingPunct="1">
        <a:defRPr sz="1800" kern="1200">
          <a:solidFill>
            <a:schemeClr val="tx1"/>
          </a:solidFill>
          <a:latin typeface="+mn-lt"/>
          <a:ea typeface="+mn-ea"/>
          <a:cs typeface="+mn-cs"/>
        </a:defRPr>
      </a:lvl1pPr>
      <a:lvl2pPr marL="454763" algn="l" defTabSz="909788" rtl="0" eaLnBrk="1" latinLnBrk="0" hangingPunct="1">
        <a:defRPr sz="1800" kern="1200">
          <a:solidFill>
            <a:schemeClr val="tx1"/>
          </a:solidFill>
          <a:latin typeface="+mn-lt"/>
          <a:ea typeface="+mn-ea"/>
          <a:cs typeface="+mn-cs"/>
        </a:defRPr>
      </a:lvl2pPr>
      <a:lvl3pPr marL="909788" algn="l" defTabSz="909788" rtl="0" eaLnBrk="1" latinLnBrk="0" hangingPunct="1">
        <a:defRPr sz="1800" kern="1200">
          <a:solidFill>
            <a:schemeClr val="tx1"/>
          </a:solidFill>
          <a:latin typeface="+mn-lt"/>
          <a:ea typeface="+mn-ea"/>
          <a:cs typeface="+mn-cs"/>
        </a:defRPr>
      </a:lvl3pPr>
      <a:lvl4pPr marL="1364630" algn="l" defTabSz="909788" rtl="0" eaLnBrk="1" latinLnBrk="0" hangingPunct="1">
        <a:defRPr sz="1800" kern="1200">
          <a:solidFill>
            <a:schemeClr val="tx1"/>
          </a:solidFill>
          <a:latin typeface="+mn-lt"/>
          <a:ea typeface="+mn-ea"/>
          <a:cs typeface="+mn-cs"/>
        </a:defRPr>
      </a:lvl4pPr>
      <a:lvl5pPr marL="1819574" algn="l" defTabSz="909788" rtl="0" eaLnBrk="1" latinLnBrk="0" hangingPunct="1">
        <a:defRPr sz="1800" kern="1200">
          <a:solidFill>
            <a:schemeClr val="tx1"/>
          </a:solidFill>
          <a:latin typeface="+mn-lt"/>
          <a:ea typeface="+mn-ea"/>
          <a:cs typeface="+mn-cs"/>
        </a:defRPr>
      </a:lvl5pPr>
      <a:lvl6pPr marL="2274315" algn="l" defTabSz="909788" rtl="0" eaLnBrk="1" latinLnBrk="0" hangingPunct="1">
        <a:defRPr sz="1800" kern="1200">
          <a:solidFill>
            <a:schemeClr val="tx1"/>
          </a:solidFill>
          <a:latin typeface="+mn-lt"/>
          <a:ea typeface="+mn-ea"/>
          <a:cs typeface="+mn-cs"/>
        </a:defRPr>
      </a:lvl6pPr>
      <a:lvl7pPr marL="2729143" algn="l" defTabSz="909788" rtl="0" eaLnBrk="1" latinLnBrk="0" hangingPunct="1">
        <a:defRPr sz="1800" kern="1200">
          <a:solidFill>
            <a:schemeClr val="tx1"/>
          </a:solidFill>
          <a:latin typeface="+mn-lt"/>
          <a:ea typeface="+mn-ea"/>
          <a:cs typeface="+mn-cs"/>
        </a:defRPr>
      </a:lvl7pPr>
      <a:lvl8pPr marL="3184069" algn="l" defTabSz="909788" rtl="0" eaLnBrk="1" latinLnBrk="0" hangingPunct="1">
        <a:defRPr sz="1800" kern="1200">
          <a:solidFill>
            <a:schemeClr val="tx1"/>
          </a:solidFill>
          <a:latin typeface="+mn-lt"/>
          <a:ea typeface="+mn-ea"/>
          <a:cs typeface="+mn-cs"/>
        </a:defRPr>
      </a:lvl8pPr>
      <a:lvl9pPr marL="3638931" algn="l" defTabSz="90978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064"/>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17" name="Rectangle 16"/>
          <p:cNvSpPr/>
          <p:nvPr/>
        </p:nvSpPr>
        <p:spPr>
          <a:xfrm>
            <a:off x="156" y="902064"/>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06" tIns="45553" rIns="91106" bIns="45553" rtlCol="0" anchor="ctr"/>
          <a:lstStyle/>
          <a:p>
            <a:pPr algn="ctr" defTabSz="683131"/>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pPr defTabSz="683131"/>
            <a:fld id="{A7A2B3B8-E6F5-41A9-BBCD-31FB41464D3C}" type="datetime1">
              <a:rPr lang="en-US" smtClean="0">
                <a:solidFill>
                  <a:prstClr val="black"/>
                </a:solidFill>
              </a:rPr>
              <a:pPr defTabSz="683131"/>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pPr defTabSz="683131"/>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pPr defTabSz="683131"/>
            <a:fld id="{94BD5F9E-BC76-487B-A2BC-019AD28A14BF}" type="slidenum">
              <a:rPr lang="en-US" smtClean="0">
                <a:solidFill>
                  <a:prstClr val="black"/>
                </a:solidFill>
              </a:rPr>
              <a:pPr defTabSz="683131"/>
              <a:t>‹Nr.›</a:t>
            </a:fld>
            <a:endParaRPr lang="en-US" dirty="0">
              <a:solidFill>
                <a:prstClr val="black"/>
              </a:solidFill>
            </a:endParaRPr>
          </a:p>
        </p:txBody>
      </p:sp>
    </p:spTree>
    <p:extLst>
      <p:ext uri="{BB962C8B-B14F-4D97-AF65-F5344CB8AC3E}">
        <p14:creationId xmlns:p14="http://schemas.microsoft.com/office/powerpoint/2010/main" val="3182385150"/>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Lst>
  <p:hf hdr="0" dt="0"/>
  <p:txStyles>
    <p:titleStyle>
      <a:lvl1pPr algn="l" defTabSz="91062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592" indent="-227592" algn="l" defTabSz="91062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903" indent="-227592" algn="l" defTabSz="91062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8496" indent="-182125" algn="l" defTabSz="91062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6088" indent="-182125" algn="l" defTabSz="91062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3682" indent="-182125" algn="l" defTabSz="91062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1377" indent="-182125" algn="l" defTabSz="91062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9032" indent="-182125" algn="l" defTabSz="91062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6708" indent="-182125" algn="l" defTabSz="91062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4307" indent="-182125" algn="l" defTabSz="91062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0620" rtl="0" eaLnBrk="1" latinLnBrk="0" hangingPunct="1">
        <a:defRPr sz="1800" kern="1200">
          <a:solidFill>
            <a:schemeClr val="tx1"/>
          </a:solidFill>
          <a:latin typeface="+mn-lt"/>
          <a:ea typeface="+mn-ea"/>
          <a:cs typeface="+mn-cs"/>
        </a:defRPr>
      </a:lvl1pPr>
      <a:lvl2pPr marL="455186" algn="l" defTabSz="910620" rtl="0" eaLnBrk="1" latinLnBrk="0" hangingPunct="1">
        <a:defRPr sz="1800" kern="1200">
          <a:solidFill>
            <a:schemeClr val="tx1"/>
          </a:solidFill>
          <a:latin typeface="+mn-lt"/>
          <a:ea typeface="+mn-ea"/>
          <a:cs typeface="+mn-cs"/>
        </a:defRPr>
      </a:lvl2pPr>
      <a:lvl3pPr marL="910620" algn="l" defTabSz="910620" rtl="0" eaLnBrk="1" latinLnBrk="0" hangingPunct="1">
        <a:defRPr sz="1800" kern="1200">
          <a:solidFill>
            <a:schemeClr val="tx1"/>
          </a:solidFill>
          <a:latin typeface="+mn-lt"/>
          <a:ea typeface="+mn-ea"/>
          <a:cs typeface="+mn-cs"/>
        </a:defRPr>
      </a:lvl3pPr>
      <a:lvl4pPr marL="1365888" algn="l" defTabSz="910620" rtl="0" eaLnBrk="1" latinLnBrk="0" hangingPunct="1">
        <a:defRPr sz="1800" kern="1200">
          <a:solidFill>
            <a:schemeClr val="tx1"/>
          </a:solidFill>
          <a:latin typeface="+mn-lt"/>
          <a:ea typeface="+mn-ea"/>
          <a:cs typeface="+mn-cs"/>
        </a:defRPr>
      </a:lvl4pPr>
      <a:lvl5pPr marL="1821239" algn="l" defTabSz="910620" rtl="0" eaLnBrk="1" latinLnBrk="0" hangingPunct="1">
        <a:defRPr sz="1800" kern="1200">
          <a:solidFill>
            <a:schemeClr val="tx1"/>
          </a:solidFill>
          <a:latin typeface="+mn-lt"/>
          <a:ea typeface="+mn-ea"/>
          <a:cs typeface="+mn-cs"/>
        </a:defRPr>
      </a:lvl5pPr>
      <a:lvl6pPr marL="2276424" algn="l" defTabSz="910620" rtl="0" eaLnBrk="1" latinLnBrk="0" hangingPunct="1">
        <a:defRPr sz="1800" kern="1200">
          <a:solidFill>
            <a:schemeClr val="tx1"/>
          </a:solidFill>
          <a:latin typeface="+mn-lt"/>
          <a:ea typeface="+mn-ea"/>
          <a:cs typeface="+mn-cs"/>
        </a:defRPr>
      </a:lvl6pPr>
      <a:lvl7pPr marL="2731659" algn="l" defTabSz="910620" rtl="0" eaLnBrk="1" latinLnBrk="0" hangingPunct="1">
        <a:defRPr sz="1800" kern="1200">
          <a:solidFill>
            <a:schemeClr val="tx1"/>
          </a:solidFill>
          <a:latin typeface="+mn-lt"/>
          <a:ea typeface="+mn-ea"/>
          <a:cs typeface="+mn-cs"/>
        </a:defRPr>
      </a:lvl7pPr>
      <a:lvl8pPr marL="3187010" algn="l" defTabSz="910620" rtl="0" eaLnBrk="1" latinLnBrk="0" hangingPunct="1">
        <a:defRPr sz="1800" kern="1200">
          <a:solidFill>
            <a:schemeClr val="tx1"/>
          </a:solidFill>
          <a:latin typeface="+mn-lt"/>
          <a:ea typeface="+mn-ea"/>
          <a:cs typeface="+mn-cs"/>
        </a:defRPr>
      </a:lvl8pPr>
      <a:lvl9pPr marL="3642298" algn="l" defTabSz="91062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053"/>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17" name="Rectangle 16"/>
          <p:cNvSpPr/>
          <p:nvPr/>
        </p:nvSpPr>
        <p:spPr>
          <a:xfrm>
            <a:off x="138" y="902053"/>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rtlCol="0" anchor="ctr"/>
          <a:lstStyle/>
          <a:p>
            <a:pPr algn="ctr" defTabSz="910868"/>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pPr defTabSz="910868"/>
            <a:fld id="{A7A2B3B8-E6F5-41A9-BBCD-31FB41464D3C}" type="datetime1">
              <a:rPr lang="en-US" smtClean="0">
                <a:solidFill>
                  <a:prstClr val="black"/>
                </a:solidFill>
              </a:rPr>
              <a:pPr defTabSz="910868"/>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pPr defTabSz="910868"/>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pPr defTabSz="910868"/>
            <a:fld id="{94BD5F9E-BC76-487B-A2BC-019AD28A14BF}" type="slidenum">
              <a:rPr lang="en-US" smtClean="0">
                <a:solidFill>
                  <a:prstClr val="black"/>
                </a:solidFill>
              </a:rPr>
              <a:pPr defTabSz="910868"/>
              <a:t>‹Nr.›</a:t>
            </a:fld>
            <a:endParaRPr lang="en-US" dirty="0">
              <a:solidFill>
                <a:prstClr val="black"/>
              </a:solidFill>
            </a:endParaRPr>
          </a:p>
        </p:txBody>
      </p:sp>
    </p:spTree>
    <p:extLst>
      <p:ext uri="{BB962C8B-B14F-4D97-AF65-F5344CB8AC3E}">
        <p14:creationId xmlns:p14="http://schemas.microsoft.com/office/powerpoint/2010/main" val="1239096981"/>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 id="2147484394" r:id="rId17"/>
    <p:sldLayoutId id="2147484395" r:id="rId18"/>
    <p:sldLayoutId id="2147484396" r:id="rId19"/>
    <p:sldLayoutId id="2147484397" r:id="rId20"/>
  </p:sldLayoutIdLst>
  <p:hf hdr="0" dt="0"/>
  <p:txStyles>
    <p:titleStyle>
      <a:lvl1pPr algn="l" defTabSz="910868"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658" indent="-227658" algn="l" defTabSz="910868"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1035" indent="-227658" algn="l" defTabSz="910868"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8694" indent="-182174" algn="l" defTabSz="91086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6352" indent="-182174" algn="l" defTabSz="91086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4012" indent="-182174" algn="l" defTabSz="91086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1762" indent="-182174" algn="l" defTabSz="91086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9483" indent="-182174" algn="l" defTabSz="91086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7220" indent="-182174" algn="l" defTabSz="91086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4879" indent="-182174" algn="l" defTabSz="91086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0868" rtl="0" eaLnBrk="1" latinLnBrk="0" hangingPunct="1">
        <a:defRPr sz="1800" kern="1200">
          <a:solidFill>
            <a:schemeClr val="tx1"/>
          </a:solidFill>
          <a:latin typeface="+mn-lt"/>
          <a:ea typeface="+mn-ea"/>
          <a:cs typeface="+mn-cs"/>
        </a:defRPr>
      </a:lvl1pPr>
      <a:lvl2pPr marL="455318" algn="l" defTabSz="910868" rtl="0" eaLnBrk="1" latinLnBrk="0" hangingPunct="1">
        <a:defRPr sz="1800" kern="1200">
          <a:solidFill>
            <a:schemeClr val="tx1"/>
          </a:solidFill>
          <a:latin typeface="+mn-lt"/>
          <a:ea typeface="+mn-ea"/>
          <a:cs typeface="+mn-cs"/>
        </a:defRPr>
      </a:lvl2pPr>
      <a:lvl3pPr marL="910868" algn="l" defTabSz="910868" rtl="0" eaLnBrk="1" latinLnBrk="0" hangingPunct="1">
        <a:defRPr sz="1800" kern="1200">
          <a:solidFill>
            <a:schemeClr val="tx1"/>
          </a:solidFill>
          <a:latin typeface="+mn-lt"/>
          <a:ea typeface="+mn-ea"/>
          <a:cs typeface="+mn-cs"/>
        </a:defRPr>
      </a:lvl3pPr>
      <a:lvl4pPr marL="1366262" algn="l" defTabSz="910868" rtl="0" eaLnBrk="1" latinLnBrk="0" hangingPunct="1">
        <a:defRPr sz="1800" kern="1200">
          <a:solidFill>
            <a:schemeClr val="tx1"/>
          </a:solidFill>
          <a:latin typeface="+mn-lt"/>
          <a:ea typeface="+mn-ea"/>
          <a:cs typeface="+mn-cs"/>
        </a:defRPr>
      </a:lvl4pPr>
      <a:lvl5pPr marL="1821734" algn="l" defTabSz="910868" rtl="0" eaLnBrk="1" latinLnBrk="0" hangingPunct="1">
        <a:defRPr sz="1800" kern="1200">
          <a:solidFill>
            <a:schemeClr val="tx1"/>
          </a:solidFill>
          <a:latin typeface="+mn-lt"/>
          <a:ea typeface="+mn-ea"/>
          <a:cs typeface="+mn-cs"/>
        </a:defRPr>
      </a:lvl5pPr>
      <a:lvl6pPr marL="2277051" algn="l" defTabSz="910868" rtl="0" eaLnBrk="1" latinLnBrk="0" hangingPunct="1">
        <a:defRPr sz="1800" kern="1200">
          <a:solidFill>
            <a:schemeClr val="tx1"/>
          </a:solidFill>
          <a:latin typeface="+mn-lt"/>
          <a:ea typeface="+mn-ea"/>
          <a:cs typeface="+mn-cs"/>
        </a:defRPr>
      </a:lvl6pPr>
      <a:lvl7pPr marL="2732407" algn="l" defTabSz="910868" rtl="0" eaLnBrk="1" latinLnBrk="0" hangingPunct="1">
        <a:defRPr sz="1800" kern="1200">
          <a:solidFill>
            <a:schemeClr val="tx1"/>
          </a:solidFill>
          <a:latin typeface="+mn-lt"/>
          <a:ea typeface="+mn-ea"/>
          <a:cs typeface="+mn-cs"/>
        </a:defRPr>
      </a:lvl7pPr>
      <a:lvl8pPr marL="3187884" algn="l" defTabSz="910868" rtl="0" eaLnBrk="1" latinLnBrk="0" hangingPunct="1">
        <a:defRPr sz="1800" kern="1200">
          <a:solidFill>
            <a:schemeClr val="tx1"/>
          </a:solidFill>
          <a:latin typeface="+mn-lt"/>
          <a:ea typeface="+mn-ea"/>
          <a:cs typeface="+mn-cs"/>
        </a:defRPr>
      </a:lvl8pPr>
      <a:lvl9pPr marL="3643299" algn="l" defTabSz="91086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042"/>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17" name="Rectangle 16"/>
          <p:cNvSpPr/>
          <p:nvPr/>
        </p:nvSpPr>
        <p:spPr>
          <a:xfrm>
            <a:off x="129" y="902042"/>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150" tIns="45575" rIns="91150" bIns="45575" rtlCol="0" anchor="ctr"/>
          <a:lstStyle/>
          <a:p>
            <a:pPr algn="ctr" defTabSz="684576"/>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pPr defTabSz="684576"/>
            <a:fld id="{A7A2B3B8-E6F5-41A9-BBCD-31FB41464D3C}" type="datetime1">
              <a:rPr lang="en-US" smtClean="0">
                <a:solidFill>
                  <a:prstClr val="black"/>
                </a:solidFill>
              </a:rPr>
              <a:pPr defTabSz="684576"/>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pPr defTabSz="684576"/>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pPr defTabSz="684576"/>
            <a:fld id="{94BD5F9E-BC76-487B-A2BC-019AD28A14BF}" type="slidenum">
              <a:rPr lang="en-US" smtClean="0">
                <a:solidFill>
                  <a:prstClr val="black"/>
                </a:solidFill>
              </a:rPr>
              <a:pPr defTabSz="684576"/>
              <a:t>‹Nr.›</a:t>
            </a:fld>
            <a:endParaRPr lang="en-US" dirty="0">
              <a:solidFill>
                <a:prstClr val="black"/>
              </a:solidFill>
            </a:endParaRPr>
          </a:p>
        </p:txBody>
      </p:sp>
    </p:spTree>
    <p:extLst>
      <p:ext uri="{BB962C8B-B14F-4D97-AF65-F5344CB8AC3E}">
        <p14:creationId xmlns:p14="http://schemas.microsoft.com/office/powerpoint/2010/main" val="1481135578"/>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 id="2147484410" r:id="rId12"/>
    <p:sldLayoutId id="2147484411" r:id="rId13"/>
    <p:sldLayoutId id="2147484412" r:id="rId14"/>
    <p:sldLayoutId id="2147484413" r:id="rId15"/>
    <p:sldLayoutId id="2147484414" r:id="rId16"/>
    <p:sldLayoutId id="2147484415" r:id="rId17"/>
    <p:sldLayoutId id="2147484416" r:id="rId18"/>
    <p:sldLayoutId id="2147484417" r:id="rId19"/>
    <p:sldLayoutId id="2147484418" r:id="rId20"/>
  </p:sldLayoutIdLst>
  <p:hf hdr="0" dt="0"/>
  <p:txStyles>
    <p:titleStyle>
      <a:lvl1pPr algn="l" defTabSz="91111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724" indent="-227724" algn="l" defTabSz="91111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1167" indent="-227724" algn="l" defTabSz="91111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8892" indent="-182224" algn="l" defTabSz="91111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6616" indent="-182224" algn="l" defTabSz="91111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4342" indent="-182224" algn="l" defTabSz="91111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2147" indent="-182224" algn="l" defTabSz="91111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9934" indent="-182224" algn="l" defTabSz="91111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7731" indent="-182224" algn="l" defTabSz="91111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5456" indent="-182224" algn="l" defTabSz="91111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1115" rtl="0" eaLnBrk="1" latinLnBrk="0" hangingPunct="1">
        <a:defRPr sz="1800" kern="1200">
          <a:solidFill>
            <a:schemeClr val="tx1"/>
          </a:solidFill>
          <a:latin typeface="+mn-lt"/>
          <a:ea typeface="+mn-ea"/>
          <a:cs typeface="+mn-cs"/>
        </a:defRPr>
      </a:lvl1pPr>
      <a:lvl2pPr marL="455450" algn="l" defTabSz="911115" rtl="0" eaLnBrk="1" latinLnBrk="0" hangingPunct="1">
        <a:defRPr sz="1800" kern="1200">
          <a:solidFill>
            <a:schemeClr val="tx1"/>
          </a:solidFill>
          <a:latin typeface="+mn-lt"/>
          <a:ea typeface="+mn-ea"/>
          <a:cs typeface="+mn-cs"/>
        </a:defRPr>
      </a:lvl2pPr>
      <a:lvl3pPr marL="911115" algn="l" defTabSz="911115" rtl="0" eaLnBrk="1" latinLnBrk="0" hangingPunct="1">
        <a:defRPr sz="1800" kern="1200">
          <a:solidFill>
            <a:schemeClr val="tx1"/>
          </a:solidFill>
          <a:latin typeface="+mn-lt"/>
          <a:ea typeface="+mn-ea"/>
          <a:cs typeface="+mn-cs"/>
        </a:defRPr>
      </a:lvl3pPr>
      <a:lvl4pPr marL="1366636" algn="l" defTabSz="911115" rtl="0" eaLnBrk="1" latinLnBrk="0" hangingPunct="1">
        <a:defRPr sz="1800" kern="1200">
          <a:solidFill>
            <a:schemeClr val="tx1"/>
          </a:solidFill>
          <a:latin typeface="+mn-lt"/>
          <a:ea typeface="+mn-ea"/>
          <a:cs typeface="+mn-cs"/>
        </a:defRPr>
      </a:lvl4pPr>
      <a:lvl5pPr marL="1822229" algn="l" defTabSz="911115" rtl="0" eaLnBrk="1" latinLnBrk="0" hangingPunct="1">
        <a:defRPr sz="1800" kern="1200">
          <a:solidFill>
            <a:schemeClr val="tx1"/>
          </a:solidFill>
          <a:latin typeface="+mn-lt"/>
          <a:ea typeface="+mn-ea"/>
          <a:cs typeface="+mn-cs"/>
        </a:defRPr>
      </a:lvl5pPr>
      <a:lvl6pPr marL="2277678" algn="l" defTabSz="911115" rtl="0" eaLnBrk="1" latinLnBrk="0" hangingPunct="1">
        <a:defRPr sz="1800" kern="1200">
          <a:solidFill>
            <a:schemeClr val="tx1"/>
          </a:solidFill>
          <a:latin typeface="+mn-lt"/>
          <a:ea typeface="+mn-ea"/>
          <a:cs typeface="+mn-cs"/>
        </a:defRPr>
      </a:lvl6pPr>
      <a:lvl7pPr marL="2733155" algn="l" defTabSz="911115" rtl="0" eaLnBrk="1" latinLnBrk="0" hangingPunct="1">
        <a:defRPr sz="1800" kern="1200">
          <a:solidFill>
            <a:schemeClr val="tx1"/>
          </a:solidFill>
          <a:latin typeface="+mn-lt"/>
          <a:ea typeface="+mn-ea"/>
          <a:cs typeface="+mn-cs"/>
        </a:defRPr>
      </a:lvl7pPr>
      <a:lvl8pPr marL="3188759" algn="l" defTabSz="911115" rtl="0" eaLnBrk="1" latinLnBrk="0" hangingPunct="1">
        <a:defRPr sz="1800" kern="1200">
          <a:solidFill>
            <a:schemeClr val="tx1"/>
          </a:solidFill>
          <a:latin typeface="+mn-lt"/>
          <a:ea typeface="+mn-ea"/>
          <a:cs typeface="+mn-cs"/>
        </a:defRPr>
      </a:lvl8pPr>
      <a:lvl9pPr marL="3644300" algn="l" defTabSz="91111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471489" y="902495"/>
            <a:ext cx="8672513" cy="47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17" name="Rectangle 16"/>
          <p:cNvSpPr/>
          <p:nvPr/>
        </p:nvSpPr>
        <p:spPr>
          <a:xfrm>
            <a:off x="6" y="902495"/>
            <a:ext cx="442913" cy="47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29" rIns="91258" bIns="45629" anchor="ctr"/>
          <a:lstStyle/>
          <a:p>
            <a:pPr algn="ctr" defTabSz="913995">
              <a:defRPr/>
            </a:pPr>
            <a:endParaRPr lang="en-US">
              <a:solidFill>
                <a:prstClr val="white"/>
              </a:solidFill>
            </a:endParaRPr>
          </a:p>
        </p:txBody>
      </p:sp>
      <p:sp>
        <p:nvSpPr>
          <p:cNvPr id="1028" name="Title Placeholder 1"/>
          <p:cNvSpPr>
            <a:spLocks noGrp="1" noChangeArrowheads="1"/>
          </p:cNvSpPr>
          <p:nvPr>
            <p:ph type="title"/>
          </p:nvPr>
        </p:nvSpPr>
        <p:spPr bwMode="auto">
          <a:xfrm>
            <a:off x="457200" y="350044"/>
            <a:ext cx="8229600"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eaLnBrk="1" fontAlgn="auto" hangingPunct="1">
              <a:spcBef>
                <a:spcPts val="0"/>
              </a:spcBef>
              <a:spcAft>
                <a:spcPts val="0"/>
              </a:spcAft>
              <a:defRPr sz="800" smtClean="0">
                <a:solidFill>
                  <a:schemeClr val="tx1"/>
                </a:solidFill>
                <a:latin typeface="+mn-lt"/>
              </a:defRPr>
            </a:lvl1pPr>
          </a:lstStyle>
          <a:p>
            <a:pPr defTabSz="913995">
              <a:defRPr/>
            </a:pPr>
            <a:fld id="{8FF31D52-B29A-45A4-B1D6-A8833AFD646F}" type="datetime1">
              <a:rPr lang="en-US" smtClean="0">
                <a:solidFill>
                  <a:prstClr val="black"/>
                </a:solidFill>
              </a:rPr>
              <a:pPr defTabSz="913995">
                <a:def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5"/>
            <a:ext cx="3048000" cy="123825"/>
          </a:xfrm>
          <a:prstGeom prst="rect">
            <a:avLst/>
          </a:prstGeom>
        </p:spPr>
        <p:txBody>
          <a:bodyPr vert="horz" lIns="0" tIns="0" rIns="0" bIns="0" rtlCol="0" anchor="b"/>
          <a:lstStyle>
            <a:lvl1pPr algn="l" eaLnBrk="1" fontAlgn="auto" hangingPunct="1">
              <a:spcBef>
                <a:spcPts val="0"/>
              </a:spcBef>
              <a:spcAft>
                <a:spcPts val="0"/>
              </a:spcAft>
              <a:defRPr sz="800">
                <a:solidFill>
                  <a:schemeClr val="tx1"/>
                </a:solidFill>
                <a:latin typeface="+mn-lt"/>
              </a:defRPr>
            </a:lvl1pPr>
          </a:lstStyle>
          <a:p>
            <a:pPr defTabSz="913995">
              <a:defRPr/>
            </a:pPr>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wrap="square" lIns="0" tIns="0" rIns="0" bIns="0" numCol="1" anchor="b" anchorCtr="0" compatLnSpc="1">
            <a:prstTxWarp prst="textNoShape">
              <a:avLst/>
            </a:prstTxWarp>
          </a:bodyPr>
          <a:lstStyle>
            <a:lvl1pPr algn="r" eaLnBrk="1" hangingPunct="1">
              <a:defRPr sz="800"/>
            </a:lvl1pPr>
          </a:lstStyle>
          <a:p>
            <a:pPr defTabSz="913995" fontAlgn="base">
              <a:spcBef>
                <a:spcPct val="0"/>
              </a:spcBef>
              <a:spcAft>
                <a:spcPct val="0"/>
              </a:spcAft>
            </a:pPr>
            <a:fld id="{AB3781AB-ECC4-4B0F-ABAD-E48908D0CF23}" type="slidenum">
              <a:rPr lang="en-US" altLang="en-US" smtClean="0">
                <a:solidFill>
                  <a:prstClr val="black"/>
                </a:solidFill>
              </a:rPr>
              <a:pPr defTabSz="913995" fontAlgn="base">
                <a:spcBef>
                  <a:spcPct val="0"/>
                </a:spcBef>
                <a:spcAft>
                  <a:spcPct val="0"/>
                </a:spcAft>
              </a:pPr>
              <a:t>‹Nr.›</a:t>
            </a:fld>
            <a:endParaRPr lang="en-US" altLang="en-US">
              <a:solidFill>
                <a:prstClr val="black"/>
              </a:solidFill>
            </a:endParaRPr>
          </a:p>
        </p:txBody>
      </p:sp>
    </p:spTree>
    <p:extLst>
      <p:ext uri="{BB962C8B-B14F-4D97-AF65-F5344CB8AC3E}">
        <p14:creationId xmlns:p14="http://schemas.microsoft.com/office/powerpoint/2010/main" val="762663951"/>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478" r:id="rId17"/>
    <p:sldLayoutId id="2147484479" r:id="rId18"/>
    <p:sldLayoutId id="2147484480" r:id="rId19"/>
    <p:sldLayoutId id="2147484481" r:id="rId20"/>
  </p:sldLayoutIdLst>
  <p:hf hdr="0" dt="0"/>
  <p:txStyles>
    <p:titleStyle>
      <a:lvl1pPr algn="l" defTabSz="911613" rtl="0" fontAlgn="base">
        <a:lnSpc>
          <a:spcPct val="90000"/>
        </a:lnSpc>
        <a:spcBef>
          <a:spcPct val="0"/>
        </a:spcBef>
        <a:spcAft>
          <a:spcPct val="0"/>
        </a:spcAft>
        <a:defRPr sz="2400" kern="1200">
          <a:solidFill>
            <a:schemeClr val="tx2"/>
          </a:solidFill>
          <a:latin typeface="+mj-lt"/>
          <a:ea typeface="+mj-ea"/>
          <a:cs typeface="+mj-cs"/>
        </a:defRPr>
      </a:lvl1pPr>
      <a:lvl2pPr algn="l" defTabSz="911613" rtl="0" fontAlgn="base">
        <a:lnSpc>
          <a:spcPct val="90000"/>
        </a:lnSpc>
        <a:spcBef>
          <a:spcPct val="0"/>
        </a:spcBef>
        <a:spcAft>
          <a:spcPct val="0"/>
        </a:spcAft>
        <a:defRPr sz="2400">
          <a:solidFill>
            <a:schemeClr val="tx2"/>
          </a:solidFill>
          <a:latin typeface="Arial" pitchFamily="34" charset="0"/>
        </a:defRPr>
      </a:lvl2pPr>
      <a:lvl3pPr algn="l" defTabSz="911613" rtl="0" fontAlgn="base">
        <a:lnSpc>
          <a:spcPct val="90000"/>
        </a:lnSpc>
        <a:spcBef>
          <a:spcPct val="0"/>
        </a:spcBef>
        <a:spcAft>
          <a:spcPct val="0"/>
        </a:spcAft>
        <a:defRPr sz="2400">
          <a:solidFill>
            <a:schemeClr val="tx2"/>
          </a:solidFill>
          <a:latin typeface="Arial" pitchFamily="34" charset="0"/>
        </a:defRPr>
      </a:lvl3pPr>
      <a:lvl4pPr algn="l" defTabSz="911613" rtl="0" fontAlgn="base">
        <a:lnSpc>
          <a:spcPct val="90000"/>
        </a:lnSpc>
        <a:spcBef>
          <a:spcPct val="0"/>
        </a:spcBef>
        <a:spcAft>
          <a:spcPct val="0"/>
        </a:spcAft>
        <a:defRPr sz="2400">
          <a:solidFill>
            <a:schemeClr val="tx2"/>
          </a:solidFill>
          <a:latin typeface="Arial" pitchFamily="34" charset="0"/>
        </a:defRPr>
      </a:lvl4pPr>
      <a:lvl5pPr algn="l" defTabSz="911613" rtl="0" fontAlgn="base">
        <a:lnSpc>
          <a:spcPct val="90000"/>
        </a:lnSpc>
        <a:spcBef>
          <a:spcPct val="0"/>
        </a:spcBef>
        <a:spcAft>
          <a:spcPct val="0"/>
        </a:spcAft>
        <a:defRPr sz="2400">
          <a:solidFill>
            <a:schemeClr val="tx2"/>
          </a:solidFill>
          <a:latin typeface="Arial" pitchFamily="34" charset="0"/>
        </a:defRPr>
      </a:lvl5pPr>
      <a:lvl6pPr marL="342740" algn="l" defTabSz="911613" rtl="0" fontAlgn="base">
        <a:lnSpc>
          <a:spcPct val="90000"/>
        </a:lnSpc>
        <a:spcBef>
          <a:spcPct val="0"/>
        </a:spcBef>
        <a:spcAft>
          <a:spcPct val="0"/>
        </a:spcAft>
        <a:defRPr sz="2400">
          <a:solidFill>
            <a:schemeClr val="tx2"/>
          </a:solidFill>
          <a:latin typeface="Arial" pitchFamily="34" charset="0"/>
        </a:defRPr>
      </a:lvl6pPr>
      <a:lvl7pPr marL="685494" algn="l" defTabSz="911613" rtl="0" fontAlgn="base">
        <a:lnSpc>
          <a:spcPct val="90000"/>
        </a:lnSpc>
        <a:spcBef>
          <a:spcPct val="0"/>
        </a:spcBef>
        <a:spcAft>
          <a:spcPct val="0"/>
        </a:spcAft>
        <a:defRPr sz="2400">
          <a:solidFill>
            <a:schemeClr val="tx2"/>
          </a:solidFill>
          <a:latin typeface="Arial" pitchFamily="34" charset="0"/>
        </a:defRPr>
      </a:lvl7pPr>
      <a:lvl8pPr marL="1028241" algn="l" defTabSz="911613" rtl="0" fontAlgn="base">
        <a:lnSpc>
          <a:spcPct val="90000"/>
        </a:lnSpc>
        <a:spcBef>
          <a:spcPct val="0"/>
        </a:spcBef>
        <a:spcAft>
          <a:spcPct val="0"/>
        </a:spcAft>
        <a:defRPr sz="2400">
          <a:solidFill>
            <a:schemeClr val="tx2"/>
          </a:solidFill>
          <a:latin typeface="Arial" pitchFamily="34" charset="0"/>
        </a:defRPr>
      </a:lvl8pPr>
      <a:lvl9pPr marL="1370988" algn="l" defTabSz="911613" rtl="0" fontAlgn="base">
        <a:lnSpc>
          <a:spcPct val="90000"/>
        </a:lnSpc>
        <a:spcBef>
          <a:spcPct val="0"/>
        </a:spcBef>
        <a:spcAft>
          <a:spcPct val="0"/>
        </a:spcAft>
        <a:defRPr sz="2400">
          <a:solidFill>
            <a:schemeClr val="tx2"/>
          </a:solidFill>
          <a:latin typeface="Arial" pitchFamily="34" charset="0"/>
        </a:defRPr>
      </a:lvl9pPr>
    </p:titleStyle>
    <p:bodyStyle>
      <a:lvl1pPr marL="227303" indent="-227303" algn="l" defTabSz="911613" rtl="0" fontAlgn="base">
        <a:lnSpc>
          <a:spcPct val="90000"/>
        </a:lnSpc>
        <a:spcBef>
          <a:spcPts val="1200"/>
        </a:spcBef>
        <a:spcAft>
          <a:spcPct val="0"/>
        </a:spcAft>
        <a:buClr>
          <a:srgbClr val="A9A9A9"/>
        </a:buClr>
        <a:buSzPct val="90000"/>
        <a:buFont typeface="Wingdings" pitchFamily="2" charset="2"/>
        <a:buChar char="§"/>
        <a:defRPr sz="2000" kern="1200">
          <a:solidFill>
            <a:schemeClr val="tx1"/>
          </a:solidFill>
          <a:latin typeface="+mn-lt"/>
          <a:ea typeface="+mn-ea"/>
          <a:cs typeface="+mn-cs"/>
        </a:defRPr>
      </a:lvl1pPr>
      <a:lvl2pPr marL="501038" indent="-227303" algn="l" defTabSz="911613" rtl="0" fontAlgn="base">
        <a:lnSpc>
          <a:spcPct val="90000"/>
        </a:lnSpc>
        <a:spcBef>
          <a:spcPts val="797"/>
        </a:spcBef>
        <a:spcAft>
          <a:spcPct val="0"/>
        </a:spcAft>
        <a:buClr>
          <a:srgbClr val="A9A9A9"/>
        </a:buClr>
        <a:buSzPct val="90000"/>
        <a:buFont typeface="Arial" pitchFamily="34" charset="0"/>
        <a:buChar char="–"/>
        <a:defRPr sz="1800" kern="1200">
          <a:solidFill>
            <a:schemeClr val="tx1"/>
          </a:solidFill>
          <a:latin typeface="+mn-lt"/>
          <a:ea typeface="+mn-ea"/>
          <a:cs typeface="+mn-cs"/>
        </a:defRPr>
      </a:lvl2pPr>
      <a:lvl3pPr marL="729530" indent="-182086" algn="l" defTabSz="911613" rtl="0" fontAlgn="base">
        <a:lnSpc>
          <a:spcPct val="90000"/>
        </a:lnSpc>
        <a:spcBef>
          <a:spcPts val="600"/>
        </a:spcBef>
        <a:spcAft>
          <a:spcPct val="0"/>
        </a:spcAft>
        <a:buClr>
          <a:srgbClr val="A9A9A9"/>
        </a:buClr>
        <a:buSzPct val="90000"/>
        <a:buFont typeface="Wingdings" pitchFamily="2" charset="2"/>
        <a:buChar char="§"/>
        <a:defRPr sz="1600" kern="1200">
          <a:solidFill>
            <a:schemeClr val="tx1"/>
          </a:solidFill>
          <a:latin typeface="+mn-lt"/>
          <a:ea typeface="+mn-ea"/>
          <a:cs typeface="+mn-cs"/>
        </a:defRPr>
      </a:lvl3pPr>
      <a:lvl4pPr marL="956831" indent="-182086" algn="l" defTabSz="911613" rtl="0" fontAlgn="base">
        <a:lnSpc>
          <a:spcPct val="90000"/>
        </a:lnSpc>
        <a:spcBef>
          <a:spcPts val="600"/>
        </a:spcBef>
        <a:spcAft>
          <a:spcPct val="0"/>
        </a:spcAft>
        <a:buClr>
          <a:srgbClr val="A9A9A9"/>
        </a:buClr>
        <a:buSzPct val="90000"/>
        <a:buFont typeface="Arial" pitchFamily="34" charset="0"/>
        <a:buChar char="–"/>
        <a:defRPr kern="1200">
          <a:solidFill>
            <a:schemeClr val="tx1"/>
          </a:solidFill>
          <a:latin typeface="+mn-lt"/>
          <a:ea typeface="+mn-ea"/>
          <a:cs typeface="+mn-cs"/>
        </a:defRPr>
      </a:lvl4pPr>
      <a:lvl5pPr marL="1185323" indent="-182086" algn="l" defTabSz="911613" rtl="0" fontAlgn="base">
        <a:lnSpc>
          <a:spcPct val="90000"/>
        </a:lnSpc>
        <a:spcBef>
          <a:spcPts val="600"/>
        </a:spcBef>
        <a:spcAft>
          <a:spcPct val="0"/>
        </a:spcAft>
        <a:buClr>
          <a:srgbClr val="A9A9A9"/>
        </a:buClr>
        <a:buSzPct val="90000"/>
        <a:buFont typeface="Wingdings" pitchFamily="2" charset="2"/>
        <a:buChar char="§"/>
        <a:defRPr kern="1200">
          <a:solidFill>
            <a:schemeClr val="tx1"/>
          </a:solidFill>
          <a:latin typeface="+mn-lt"/>
          <a:ea typeface="+mn-ea"/>
          <a:cs typeface="+mn-cs"/>
        </a:defRPr>
      </a:lvl5pPr>
      <a:lvl6pPr marL="1414037" indent="-182467" algn="l" defTabSz="91233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2148" indent="-182467" algn="l" defTabSz="91233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0242" indent="-182467" algn="l" defTabSz="91233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8291" indent="-182467" algn="l" defTabSz="91233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2330" rtl="0" eaLnBrk="1" latinLnBrk="0" hangingPunct="1">
        <a:defRPr sz="1800" kern="1200">
          <a:solidFill>
            <a:schemeClr val="tx1"/>
          </a:solidFill>
          <a:latin typeface="+mn-lt"/>
          <a:ea typeface="+mn-ea"/>
          <a:cs typeface="+mn-cs"/>
        </a:defRPr>
      </a:lvl1pPr>
      <a:lvl2pPr marL="456098" algn="l" defTabSz="912330" rtl="0" eaLnBrk="1" latinLnBrk="0" hangingPunct="1">
        <a:defRPr sz="1800" kern="1200">
          <a:solidFill>
            <a:schemeClr val="tx1"/>
          </a:solidFill>
          <a:latin typeface="+mn-lt"/>
          <a:ea typeface="+mn-ea"/>
          <a:cs typeface="+mn-cs"/>
        </a:defRPr>
      </a:lvl2pPr>
      <a:lvl3pPr marL="912330" algn="l" defTabSz="912330" rtl="0" eaLnBrk="1" latinLnBrk="0" hangingPunct="1">
        <a:defRPr sz="1800" kern="1200">
          <a:solidFill>
            <a:schemeClr val="tx1"/>
          </a:solidFill>
          <a:latin typeface="+mn-lt"/>
          <a:ea typeface="+mn-ea"/>
          <a:cs typeface="+mn-cs"/>
        </a:defRPr>
      </a:lvl3pPr>
      <a:lvl4pPr marL="1368472" algn="l" defTabSz="912330" rtl="0" eaLnBrk="1" latinLnBrk="0" hangingPunct="1">
        <a:defRPr sz="1800" kern="1200">
          <a:solidFill>
            <a:schemeClr val="tx1"/>
          </a:solidFill>
          <a:latin typeface="+mn-lt"/>
          <a:ea typeface="+mn-ea"/>
          <a:cs typeface="+mn-cs"/>
        </a:defRPr>
      </a:lvl4pPr>
      <a:lvl5pPr marL="1824659" algn="l" defTabSz="912330" rtl="0" eaLnBrk="1" latinLnBrk="0" hangingPunct="1">
        <a:defRPr sz="1800" kern="1200">
          <a:solidFill>
            <a:schemeClr val="tx1"/>
          </a:solidFill>
          <a:latin typeface="+mn-lt"/>
          <a:ea typeface="+mn-ea"/>
          <a:cs typeface="+mn-cs"/>
        </a:defRPr>
      </a:lvl5pPr>
      <a:lvl6pPr marL="2280756" algn="l" defTabSz="912330" rtl="0" eaLnBrk="1" latinLnBrk="0" hangingPunct="1">
        <a:defRPr sz="1800" kern="1200">
          <a:solidFill>
            <a:schemeClr val="tx1"/>
          </a:solidFill>
          <a:latin typeface="+mn-lt"/>
          <a:ea typeface="+mn-ea"/>
          <a:cs typeface="+mn-cs"/>
        </a:defRPr>
      </a:lvl6pPr>
      <a:lvl7pPr marL="2736854" algn="l" defTabSz="912330" rtl="0" eaLnBrk="1" latinLnBrk="0" hangingPunct="1">
        <a:defRPr sz="1800" kern="1200">
          <a:solidFill>
            <a:schemeClr val="tx1"/>
          </a:solidFill>
          <a:latin typeface="+mn-lt"/>
          <a:ea typeface="+mn-ea"/>
          <a:cs typeface="+mn-cs"/>
        </a:defRPr>
      </a:lvl7pPr>
      <a:lvl8pPr marL="3193052" algn="l" defTabSz="912330" rtl="0" eaLnBrk="1" latinLnBrk="0" hangingPunct="1">
        <a:defRPr sz="1800" kern="1200">
          <a:solidFill>
            <a:schemeClr val="tx1"/>
          </a:solidFill>
          <a:latin typeface="+mn-lt"/>
          <a:ea typeface="+mn-ea"/>
          <a:cs typeface="+mn-cs"/>
        </a:defRPr>
      </a:lvl8pPr>
      <a:lvl9pPr marL="3649214" algn="l" defTabSz="91233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17191419"/>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 id="2147484496" r:id="rId14"/>
    <p:sldLayoutId id="2147484497" r:id="rId15"/>
    <p:sldLayoutId id="2147484498" r:id="rId16"/>
    <p:sldLayoutId id="2147484499" r:id="rId17"/>
    <p:sldLayoutId id="2147484500" r:id="rId18"/>
    <p:sldLayoutId id="2147484501" r:id="rId19"/>
    <p:sldLayoutId id="2147484502"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17940741"/>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471487" y="902494"/>
            <a:ext cx="8672513" cy="47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17" name="Rectangle 16"/>
          <p:cNvSpPr/>
          <p:nvPr/>
        </p:nvSpPr>
        <p:spPr>
          <a:xfrm>
            <a:off x="0" y="902494"/>
            <a:ext cx="442913" cy="47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6" tIns="45508" rIns="91016" bIns="45508" anchor="ctr"/>
          <a:lstStyle/>
          <a:p>
            <a:pPr algn="ctr" defTabSz="914400">
              <a:defRPr/>
            </a:pPr>
            <a:endParaRPr lang="en-US">
              <a:solidFill>
                <a:prstClr val="white"/>
              </a:solidFill>
            </a:endParaRPr>
          </a:p>
        </p:txBody>
      </p:sp>
      <p:sp>
        <p:nvSpPr>
          <p:cNvPr id="1028" name="Title Placeholder 1"/>
          <p:cNvSpPr>
            <a:spLocks noGrp="1" noChangeArrowheads="1"/>
          </p:cNvSpPr>
          <p:nvPr>
            <p:ph type="title"/>
          </p:nvPr>
        </p:nvSpPr>
        <p:spPr bwMode="auto">
          <a:xfrm>
            <a:off x="457200" y="350044"/>
            <a:ext cx="8229600"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eaLnBrk="1" fontAlgn="auto" hangingPunct="1">
              <a:spcBef>
                <a:spcPts val="0"/>
              </a:spcBef>
              <a:spcAft>
                <a:spcPts val="0"/>
              </a:spcAft>
              <a:defRPr sz="800" smtClean="0">
                <a:solidFill>
                  <a:schemeClr val="tx1"/>
                </a:solidFill>
                <a:latin typeface="+mn-lt"/>
              </a:defRPr>
            </a:lvl1pPr>
          </a:lstStyle>
          <a:p>
            <a:pPr defTabSz="914400">
              <a:defRPr/>
            </a:pPr>
            <a:fld id="{2ED0E8D5-105A-4AE7-83E1-FFABC89378C1}" type="datetime1">
              <a:rPr lang="en-US">
                <a:solidFill>
                  <a:prstClr val="black"/>
                </a:solidFill>
              </a:rPr>
              <a:pPr defTabSz="914400">
                <a:def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825"/>
          </a:xfrm>
          <a:prstGeom prst="rect">
            <a:avLst/>
          </a:prstGeom>
        </p:spPr>
        <p:txBody>
          <a:bodyPr vert="horz" lIns="0" tIns="0" rIns="0" bIns="0" rtlCol="0" anchor="b"/>
          <a:lstStyle>
            <a:lvl1pPr algn="l" eaLnBrk="1" fontAlgn="auto" hangingPunct="1">
              <a:spcBef>
                <a:spcPts val="0"/>
              </a:spcBef>
              <a:spcAft>
                <a:spcPts val="0"/>
              </a:spcAft>
              <a:defRPr sz="800">
                <a:solidFill>
                  <a:schemeClr val="tx1"/>
                </a:solidFill>
                <a:latin typeface="+mn-lt"/>
              </a:defRPr>
            </a:lvl1pPr>
          </a:lstStyle>
          <a:p>
            <a:pPr defTabSz="914400">
              <a:defRPr/>
            </a:pPr>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wrap="square" lIns="0" tIns="0" rIns="0" bIns="0" numCol="1" anchor="b" anchorCtr="0" compatLnSpc="1">
            <a:prstTxWarp prst="textNoShape">
              <a:avLst/>
            </a:prstTxWarp>
          </a:bodyPr>
          <a:lstStyle>
            <a:lvl1pPr algn="r" eaLnBrk="1" hangingPunct="1">
              <a:defRPr sz="800"/>
            </a:lvl1pPr>
          </a:lstStyle>
          <a:p>
            <a:pPr defTabSz="914400" fontAlgn="base">
              <a:spcBef>
                <a:spcPct val="0"/>
              </a:spcBef>
              <a:spcAft>
                <a:spcPct val="0"/>
              </a:spcAft>
            </a:pPr>
            <a:fld id="{D19E330A-BA0C-4105-BB0A-6698F63CA43D}" type="slidenum">
              <a:rPr lang="en-US" altLang="en-US" smtClean="0">
                <a:solidFill>
                  <a:prstClr val="black"/>
                </a:solidFill>
              </a:rPr>
              <a:pPr defTabSz="914400" fontAlgn="base">
                <a:spcBef>
                  <a:spcPct val="0"/>
                </a:spcBef>
                <a:spcAft>
                  <a:spcPct val="0"/>
                </a:spcAft>
              </a:pPr>
              <a:t>‹Nr.›</a:t>
            </a:fld>
            <a:endParaRPr lang="en-US" altLang="en-US">
              <a:solidFill>
                <a:prstClr val="black"/>
              </a:solidFill>
            </a:endParaRPr>
          </a:p>
        </p:txBody>
      </p:sp>
    </p:spTree>
    <p:extLst>
      <p:ext uri="{BB962C8B-B14F-4D97-AF65-F5344CB8AC3E}">
        <p14:creationId xmlns:p14="http://schemas.microsoft.com/office/powerpoint/2010/main" val="338089599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 id="2147484538" r:id="rId14"/>
    <p:sldLayoutId id="2147484539" r:id="rId15"/>
    <p:sldLayoutId id="2147484540" r:id="rId16"/>
    <p:sldLayoutId id="2147484541" r:id="rId17"/>
    <p:sldLayoutId id="2147484542" r:id="rId18"/>
    <p:sldLayoutId id="2147484543" r:id="rId19"/>
    <p:sldLayoutId id="2147484544" r:id="rId20"/>
  </p:sldLayoutIdLst>
  <p:hf hdr="0" dt="0"/>
  <p:txStyles>
    <p:titleStyle>
      <a:lvl1pPr algn="l" defTabSz="908447" rtl="0" fontAlgn="base">
        <a:lnSpc>
          <a:spcPct val="90000"/>
        </a:lnSpc>
        <a:spcBef>
          <a:spcPct val="0"/>
        </a:spcBef>
        <a:spcAft>
          <a:spcPct val="0"/>
        </a:spcAft>
        <a:defRPr sz="2400" kern="1200">
          <a:solidFill>
            <a:schemeClr val="tx2"/>
          </a:solidFill>
          <a:latin typeface="+mj-lt"/>
          <a:ea typeface="+mj-ea"/>
          <a:cs typeface="+mj-cs"/>
        </a:defRPr>
      </a:lvl1pPr>
      <a:lvl2pPr algn="l" defTabSz="908447" rtl="0" fontAlgn="base">
        <a:lnSpc>
          <a:spcPct val="90000"/>
        </a:lnSpc>
        <a:spcBef>
          <a:spcPct val="0"/>
        </a:spcBef>
        <a:spcAft>
          <a:spcPct val="0"/>
        </a:spcAft>
        <a:defRPr sz="2400">
          <a:solidFill>
            <a:schemeClr val="tx2"/>
          </a:solidFill>
          <a:latin typeface="Arial" pitchFamily="34" charset="0"/>
        </a:defRPr>
      </a:lvl2pPr>
      <a:lvl3pPr algn="l" defTabSz="908447" rtl="0" fontAlgn="base">
        <a:lnSpc>
          <a:spcPct val="90000"/>
        </a:lnSpc>
        <a:spcBef>
          <a:spcPct val="0"/>
        </a:spcBef>
        <a:spcAft>
          <a:spcPct val="0"/>
        </a:spcAft>
        <a:defRPr sz="2400">
          <a:solidFill>
            <a:schemeClr val="tx2"/>
          </a:solidFill>
          <a:latin typeface="Arial" pitchFamily="34" charset="0"/>
        </a:defRPr>
      </a:lvl3pPr>
      <a:lvl4pPr algn="l" defTabSz="908447" rtl="0" fontAlgn="base">
        <a:lnSpc>
          <a:spcPct val="90000"/>
        </a:lnSpc>
        <a:spcBef>
          <a:spcPct val="0"/>
        </a:spcBef>
        <a:spcAft>
          <a:spcPct val="0"/>
        </a:spcAft>
        <a:defRPr sz="2400">
          <a:solidFill>
            <a:schemeClr val="tx2"/>
          </a:solidFill>
          <a:latin typeface="Arial" pitchFamily="34" charset="0"/>
        </a:defRPr>
      </a:lvl4pPr>
      <a:lvl5pPr algn="l" defTabSz="908447" rtl="0" fontAlgn="base">
        <a:lnSpc>
          <a:spcPct val="90000"/>
        </a:lnSpc>
        <a:spcBef>
          <a:spcPct val="0"/>
        </a:spcBef>
        <a:spcAft>
          <a:spcPct val="0"/>
        </a:spcAft>
        <a:defRPr sz="2400">
          <a:solidFill>
            <a:schemeClr val="tx2"/>
          </a:solidFill>
          <a:latin typeface="Arial" pitchFamily="34" charset="0"/>
        </a:defRPr>
      </a:lvl5pPr>
      <a:lvl6pPr marL="342900" algn="l" defTabSz="908447" rtl="0" fontAlgn="base">
        <a:lnSpc>
          <a:spcPct val="90000"/>
        </a:lnSpc>
        <a:spcBef>
          <a:spcPct val="0"/>
        </a:spcBef>
        <a:spcAft>
          <a:spcPct val="0"/>
        </a:spcAft>
        <a:defRPr sz="2400">
          <a:solidFill>
            <a:schemeClr val="tx2"/>
          </a:solidFill>
          <a:latin typeface="Arial" pitchFamily="34" charset="0"/>
        </a:defRPr>
      </a:lvl6pPr>
      <a:lvl7pPr marL="685800" algn="l" defTabSz="908447" rtl="0" fontAlgn="base">
        <a:lnSpc>
          <a:spcPct val="90000"/>
        </a:lnSpc>
        <a:spcBef>
          <a:spcPct val="0"/>
        </a:spcBef>
        <a:spcAft>
          <a:spcPct val="0"/>
        </a:spcAft>
        <a:defRPr sz="2400">
          <a:solidFill>
            <a:schemeClr val="tx2"/>
          </a:solidFill>
          <a:latin typeface="Arial" pitchFamily="34" charset="0"/>
        </a:defRPr>
      </a:lvl7pPr>
      <a:lvl8pPr marL="1028700" algn="l" defTabSz="908447" rtl="0" fontAlgn="base">
        <a:lnSpc>
          <a:spcPct val="90000"/>
        </a:lnSpc>
        <a:spcBef>
          <a:spcPct val="0"/>
        </a:spcBef>
        <a:spcAft>
          <a:spcPct val="0"/>
        </a:spcAft>
        <a:defRPr sz="2400">
          <a:solidFill>
            <a:schemeClr val="tx2"/>
          </a:solidFill>
          <a:latin typeface="Arial" pitchFamily="34" charset="0"/>
        </a:defRPr>
      </a:lvl8pPr>
      <a:lvl9pPr marL="1371600" algn="l" defTabSz="908447" rtl="0" fontAlgn="base">
        <a:lnSpc>
          <a:spcPct val="90000"/>
        </a:lnSpc>
        <a:spcBef>
          <a:spcPct val="0"/>
        </a:spcBef>
        <a:spcAft>
          <a:spcPct val="0"/>
        </a:spcAft>
        <a:defRPr sz="2400">
          <a:solidFill>
            <a:schemeClr val="tx2"/>
          </a:solidFill>
          <a:latin typeface="Arial" pitchFamily="34" charset="0"/>
        </a:defRPr>
      </a:lvl9pPr>
    </p:titleStyle>
    <p:bodyStyle>
      <a:lvl1pPr marL="226219" indent="-226219" algn="l" defTabSz="908447" rtl="0" fontAlgn="base">
        <a:lnSpc>
          <a:spcPct val="90000"/>
        </a:lnSpc>
        <a:spcBef>
          <a:spcPts val="1200"/>
        </a:spcBef>
        <a:spcAft>
          <a:spcPct val="0"/>
        </a:spcAft>
        <a:buClr>
          <a:srgbClr val="A9A9A9"/>
        </a:buClr>
        <a:buSzPct val="90000"/>
        <a:buFont typeface="Wingdings" pitchFamily="2" charset="2"/>
        <a:buChar char="§"/>
        <a:defRPr sz="2000" kern="1200">
          <a:solidFill>
            <a:schemeClr val="tx1"/>
          </a:solidFill>
          <a:latin typeface="+mn-lt"/>
          <a:ea typeface="+mn-ea"/>
          <a:cs typeface="+mn-cs"/>
        </a:defRPr>
      </a:lvl1pPr>
      <a:lvl2pPr marL="500063" indent="-226219" algn="l" defTabSz="908447" rtl="0" fontAlgn="base">
        <a:lnSpc>
          <a:spcPct val="90000"/>
        </a:lnSpc>
        <a:spcBef>
          <a:spcPts val="797"/>
        </a:spcBef>
        <a:spcAft>
          <a:spcPct val="0"/>
        </a:spcAft>
        <a:buClr>
          <a:srgbClr val="A9A9A9"/>
        </a:buClr>
        <a:buSzPct val="90000"/>
        <a:buFont typeface="Arial" pitchFamily="34" charset="0"/>
        <a:buChar char="–"/>
        <a:defRPr sz="1800" kern="1200">
          <a:solidFill>
            <a:schemeClr val="tx1"/>
          </a:solidFill>
          <a:latin typeface="+mn-lt"/>
          <a:ea typeface="+mn-ea"/>
          <a:cs typeface="+mn-cs"/>
        </a:defRPr>
      </a:lvl2pPr>
      <a:lvl3pPr marL="727472" indent="-180975" algn="l" defTabSz="908447" rtl="0" fontAlgn="base">
        <a:lnSpc>
          <a:spcPct val="90000"/>
        </a:lnSpc>
        <a:spcBef>
          <a:spcPts val="600"/>
        </a:spcBef>
        <a:spcAft>
          <a:spcPct val="0"/>
        </a:spcAft>
        <a:buClr>
          <a:srgbClr val="A9A9A9"/>
        </a:buClr>
        <a:buSzPct val="90000"/>
        <a:buFont typeface="Wingdings" pitchFamily="2" charset="2"/>
        <a:buChar char="§"/>
        <a:defRPr sz="1600" kern="1200">
          <a:solidFill>
            <a:schemeClr val="tx1"/>
          </a:solidFill>
          <a:latin typeface="+mn-lt"/>
          <a:ea typeface="+mn-ea"/>
          <a:cs typeface="+mn-cs"/>
        </a:defRPr>
      </a:lvl3pPr>
      <a:lvl4pPr marL="954881" indent="-180975" algn="l" defTabSz="908447" rtl="0" fontAlgn="base">
        <a:lnSpc>
          <a:spcPct val="90000"/>
        </a:lnSpc>
        <a:spcBef>
          <a:spcPts val="600"/>
        </a:spcBef>
        <a:spcAft>
          <a:spcPct val="0"/>
        </a:spcAft>
        <a:buClr>
          <a:srgbClr val="A9A9A9"/>
        </a:buClr>
        <a:buSzPct val="90000"/>
        <a:buFont typeface="Arial" pitchFamily="34" charset="0"/>
        <a:buChar char="–"/>
        <a:defRPr kern="1200">
          <a:solidFill>
            <a:schemeClr val="tx1"/>
          </a:solidFill>
          <a:latin typeface="+mn-lt"/>
          <a:ea typeface="+mn-ea"/>
          <a:cs typeface="+mn-cs"/>
        </a:defRPr>
      </a:lvl4pPr>
      <a:lvl5pPr marL="1182291" indent="-180975" algn="l" defTabSz="908447" rtl="0" fontAlgn="base">
        <a:lnSpc>
          <a:spcPct val="90000"/>
        </a:lnSpc>
        <a:spcBef>
          <a:spcPts val="600"/>
        </a:spcBef>
        <a:spcAft>
          <a:spcPct val="0"/>
        </a:spcAft>
        <a:buClr>
          <a:srgbClr val="A9A9A9"/>
        </a:buClr>
        <a:buSzPct val="90000"/>
        <a:buFont typeface="Wingdings" pitchFamily="2" charset="2"/>
        <a:buChar char="§"/>
        <a:defRPr kern="1200">
          <a:solidFill>
            <a:schemeClr val="tx1"/>
          </a:solidFill>
          <a:latin typeface="+mn-lt"/>
          <a:ea typeface="+mn-ea"/>
          <a:cs typeface="+mn-cs"/>
        </a:defRPr>
      </a:lvl5pPr>
      <a:lvl6pPr marL="1409802"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718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616"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96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608" rtl="0" eaLnBrk="1" latinLnBrk="0" hangingPunct="1">
        <a:defRPr sz="1800" kern="1200">
          <a:solidFill>
            <a:schemeClr val="tx1"/>
          </a:solidFill>
          <a:latin typeface="+mn-lt"/>
          <a:ea typeface="+mn-ea"/>
          <a:cs typeface="+mn-cs"/>
        </a:defRPr>
      </a:lvl1pPr>
      <a:lvl2pPr marL="454675" algn="l" defTabSz="909608" rtl="0" eaLnBrk="1" latinLnBrk="0" hangingPunct="1">
        <a:defRPr sz="1800" kern="1200">
          <a:solidFill>
            <a:schemeClr val="tx1"/>
          </a:solidFill>
          <a:latin typeface="+mn-lt"/>
          <a:ea typeface="+mn-ea"/>
          <a:cs typeface="+mn-cs"/>
        </a:defRPr>
      </a:lvl2pPr>
      <a:lvl3pPr marL="909608" algn="l" defTabSz="909608" rtl="0" eaLnBrk="1" latinLnBrk="0" hangingPunct="1">
        <a:defRPr sz="1800" kern="1200">
          <a:solidFill>
            <a:schemeClr val="tx1"/>
          </a:solidFill>
          <a:latin typeface="+mn-lt"/>
          <a:ea typeface="+mn-ea"/>
          <a:cs typeface="+mn-cs"/>
        </a:defRPr>
      </a:lvl3pPr>
      <a:lvl4pPr marL="1364358" algn="l" defTabSz="909608" rtl="0" eaLnBrk="1" latinLnBrk="0" hangingPunct="1">
        <a:defRPr sz="1800" kern="1200">
          <a:solidFill>
            <a:schemeClr val="tx1"/>
          </a:solidFill>
          <a:latin typeface="+mn-lt"/>
          <a:ea typeface="+mn-ea"/>
          <a:cs typeface="+mn-cs"/>
        </a:defRPr>
      </a:lvl4pPr>
      <a:lvl5pPr marL="1819214" algn="l" defTabSz="909608" rtl="0" eaLnBrk="1" latinLnBrk="0" hangingPunct="1">
        <a:defRPr sz="1800" kern="1200">
          <a:solidFill>
            <a:schemeClr val="tx1"/>
          </a:solidFill>
          <a:latin typeface="+mn-lt"/>
          <a:ea typeface="+mn-ea"/>
          <a:cs typeface="+mn-cs"/>
        </a:defRPr>
      </a:lvl5pPr>
      <a:lvl6pPr marL="2273859" algn="l" defTabSz="909608" rtl="0" eaLnBrk="1" latinLnBrk="0" hangingPunct="1">
        <a:defRPr sz="1800" kern="1200">
          <a:solidFill>
            <a:schemeClr val="tx1"/>
          </a:solidFill>
          <a:latin typeface="+mn-lt"/>
          <a:ea typeface="+mn-ea"/>
          <a:cs typeface="+mn-cs"/>
        </a:defRPr>
      </a:lvl6pPr>
      <a:lvl7pPr marL="2728599" algn="l" defTabSz="909608" rtl="0" eaLnBrk="1" latinLnBrk="0" hangingPunct="1">
        <a:defRPr sz="1800" kern="1200">
          <a:solidFill>
            <a:schemeClr val="tx1"/>
          </a:solidFill>
          <a:latin typeface="+mn-lt"/>
          <a:ea typeface="+mn-ea"/>
          <a:cs typeface="+mn-cs"/>
        </a:defRPr>
      </a:lvl7pPr>
      <a:lvl8pPr marL="3183433" algn="l" defTabSz="909608" rtl="0" eaLnBrk="1" latinLnBrk="0" hangingPunct="1">
        <a:defRPr sz="1800" kern="1200">
          <a:solidFill>
            <a:schemeClr val="tx1"/>
          </a:solidFill>
          <a:latin typeface="+mn-lt"/>
          <a:ea typeface="+mn-ea"/>
          <a:cs typeface="+mn-cs"/>
        </a:defRPr>
      </a:lvl8pPr>
      <a:lvl9pPr marL="3638203" algn="l" defTabSz="90960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63032905"/>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 id="2147484623" r:id="rId15"/>
    <p:sldLayoutId id="2147484624" r:id="rId16"/>
    <p:sldLayoutId id="2147484625" r:id="rId17"/>
    <p:sldLayoutId id="2147484626" r:id="rId18"/>
    <p:sldLayoutId id="2147484627" r:id="rId19"/>
    <p:sldLayoutId id="2147484628"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27728889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60984953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40920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8956641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23700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26"/>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17" name="Rectangle 16"/>
          <p:cNvSpPr/>
          <p:nvPr/>
        </p:nvSpPr>
        <p:spPr>
          <a:xfrm>
            <a:off x="213" y="902126"/>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fld id="{A7A2B3B8-E6F5-41A9-BBCD-31FB41464D3C}" type="datetime1">
              <a:rPr lang="en-US" smtClean="0">
                <a:solidFill>
                  <a:prstClr val="black"/>
                </a:solidFill>
              </a:rPr>
              <a:pPr/>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6077060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Lst>
  <p:hf hdr="0" dt="0"/>
  <p:txStyles>
    <p:titleStyle>
      <a:lvl1pPr algn="l" defTabSz="90922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20" indent="-227220" algn="l" defTabSz="90922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159" indent="-227220" algn="l" defTabSz="90922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38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600"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1822"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207"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490"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3826" indent="-181846" algn="l" defTabSz="90922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083" indent="-181846" algn="l" defTabSz="90922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17"/>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17" name="Rectangle 16"/>
          <p:cNvSpPr/>
          <p:nvPr/>
        </p:nvSpPr>
        <p:spPr>
          <a:xfrm>
            <a:off x="204" y="902117"/>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250" tIns="34289" rIns="68250" bIns="34289" rtlCol="0" anchor="ctr"/>
          <a:lstStyle/>
          <a:p>
            <a:pPr algn="ctr" defTabSz="682060"/>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pPr defTabSz="682060"/>
            <a:fld id="{A7A2B3B8-E6F5-41A9-BBCD-31FB41464D3C}" type="datetime1">
              <a:rPr lang="en-US" smtClean="0">
                <a:solidFill>
                  <a:prstClr val="black"/>
                </a:solidFill>
              </a:rPr>
              <a:pPr defTabSz="682060"/>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pPr defTabSz="682060"/>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pPr defTabSz="682060"/>
            <a:fld id="{94BD5F9E-BC76-487B-A2BC-019AD28A14BF}" type="slidenum">
              <a:rPr lang="en-US" smtClean="0">
                <a:solidFill>
                  <a:prstClr val="black"/>
                </a:solidFill>
              </a:rPr>
              <a:pPr defTabSz="682060"/>
              <a:t>‹Nr.›</a:t>
            </a:fld>
            <a:endParaRPr lang="en-US" dirty="0">
              <a:solidFill>
                <a:prstClr val="black"/>
              </a:solidFill>
            </a:endParaRPr>
          </a:p>
        </p:txBody>
      </p:sp>
    </p:spTree>
    <p:extLst>
      <p:ext uri="{BB962C8B-B14F-4D97-AF65-F5344CB8AC3E}">
        <p14:creationId xmlns:p14="http://schemas.microsoft.com/office/powerpoint/2010/main" val="354892757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 id="2147484186" r:id="rId19"/>
    <p:sldLayoutId id="2147484187" r:id="rId20"/>
  </p:sldLayoutIdLst>
  <p:hf hdr="0" dt="0"/>
  <p:txStyles>
    <p:titleStyle>
      <a:lvl1pPr algn="l" defTabSz="909428"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274" indent="-227274" algn="l" defTabSz="909428"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267" indent="-227274" algn="l" defTabSz="909428"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542" indent="-181886" algn="l" defTabSz="90942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816" indent="-181886" algn="l" defTabSz="90942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2092" indent="-181886" algn="l" defTabSz="90942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522" indent="-181886" algn="l" defTabSz="90942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6859" indent="-181886" algn="l" defTabSz="90942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244" indent="-181886" algn="l" defTabSz="90942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551" indent="-181886" algn="l" defTabSz="90942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428" rtl="0" eaLnBrk="1" latinLnBrk="0" hangingPunct="1">
        <a:defRPr sz="1800" kern="1200">
          <a:solidFill>
            <a:schemeClr val="tx1"/>
          </a:solidFill>
          <a:latin typeface="+mn-lt"/>
          <a:ea typeface="+mn-ea"/>
          <a:cs typeface="+mn-cs"/>
        </a:defRPr>
      </a:lvl1pPr>
      <a:lvl2pPr marL="454587" algn="l" defTabSz="909428" rtl="0" eaLnBrk="1" latinLnBrk="0" hangingPunct="1">
        <a:defRPr sz="1800" kern="1200">
          <a:solidFill>
            <a:schemeClr val="tx1"/>
          </a:solidFill>
          <a:latin typeface="+mn-lt"/>
          <a:ea typeface="+mn-ea"/>
          <a:cs typeface="+mn-cs"/>
        </a:defRPr>
      </a:lvl2pPr>
      <a:lvl3pPr marL="909428" algn="l" defTabSz="909428" rtl="0" eaLnBrk="1" latinLnBrk="0" hangingPunct="1">
        <a:defRPr sz="1800" kern="1200">
          <a:solidFill>
            <a:schemeClr val="tx1"/>
          </a:solidFill>
          <a:latin typeface="+mn-lt"/>
          <a:ea typeface="+mn-ea"/>
          <a:cs typeface="+mn-cs"/>
        </a:defRPr>
      </a:lvl3pPr>
      <a:lvl4pPr marL="1364086" algn="l" defTabSz="909428" rtl="0" eaLnBrk="1" latinLnBrk="0" hangingPunct="1">
        <a:defRPr sz="1800" kern="1200">
          <a:solidFill>
            <a:schemeClr val="tx1"/>
          </a:solidFill>
          <a:latin typeface="+mn-lt"/>
          <a:ea typeface="+mn-ea"/>
          <a:cs typeface="+mn-cs"/>
        </a:defRPr>
      </a:lvl4pPr>
      <a:lvl5pPr marL="1818854" algn="l" defTabSz="909428" rtl="0" eaLnBrk="1" latinLnBrk="0" hangingPunct="1">
        <a:defRPr sz="1800" kern="1200">
          <a:solidFill>
            <a:schemeClr val="tx1"/>
          </a:solidFill>
          <a:latin typeface="+mn-lt"/>
          <a:ea typeface="+mn-ea"/>
          <a:cs typeface="+mn-cs"/>
        </a:defRPr>
      </a:lvl5pPr>
      <a:lvl6pPr marL="2273403" algn="l" defTabSz="909428" rtl="0" eaLnBrk="1" latinLnBrk="0" hangingPunct="1">
        <a:defRPr sz="1800" kern="1200">
          <a:solidFill>
            <a:schemeClr val="tx1"/>
          </a:solidFill>
          <a:latin typeface="+mn-lt"/>
          <a:ea typeface="+mn-ea"/>
          <a:cs typeface="+mn-cs"/>
        </a:defRPr>
      </a:lvl6pPr>
      <a:lvl7pPr marL="2728055" algn="l" defTabSz="909428" rtl="0" eaLnBrk="1" latinLnBrk="0" hangingPunct="1">
        <a:defRPr sz="1800" kern="1200">
          <a:solidFill>
            <a:schemeClr val="tx1"/>
          </a:solidFill>
          <a:latin typeface="+mn-lt"/>
          <a:ea typeface="+mn-ea"/>
          <a:cs typeface="+mn-cs"/>
        </a:defRPr>
      </a:lvl7pPr>
      <a:lvl8pPr marL="3182797" algn="l" defTabSz="909428" rtl="0" eaLnBrk="1" latinLnBrk="0" hangingPunct="1">
        <a:defRPr sz="1800" kern="1200">
          <a:solidFill>
            <a:schemeClr val="tx1"/>
          </a:solidFill>
          <a:latin typeface="+mn-lt"/>
          <a:ea typeface="+mn-ea"/>
          <a:cs typeface="+mn-cs"/>
        </a:defRPr>
      </a:lvl8pPr>
      <a:lvl9pPr marL="3637475" algn="l" defTabSz="90942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2112"/>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17" name="Rectangle 16"/>
          <p:cNvSpPr/>
          <p:nvPr/>
        </p:nvSpPr>
        <p:spPr>
          <a:xfrm>
            <a:off x="204" y="902112"/>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010" tIns="45505" rIns="91010" bIns="45505" rtlCol="0" anchor="ctr"/>
          <a:lstStyle/>
          <a:p>
            <a:pPr algn="ctr" defTabSz="682315"/>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4902994"/>
            <a:ext cx="609600" cy="126206"/>
          </a:xfrm>
          <a:prstGeom prst="rect">
            <a:avLst/>
          </a:prstGeom>
        </p:spPr>
        <p:txBody>
          <a:bodyPr vert="horz" lIns="0" tIns="0" rIns="0" bIns="0" rtlCol="0" anchor="b"/>
          <a:lstStyle>
            <a:lvl1pPr algn="r">
              <a:defRPr sz="800">
                <a:solidFill>
                  <a:schemeClr val="tx1"/>
                </a:solidFill>
              </a:defRPr>
            </a:lvl1pPr>
          </a:lstStyle>
          <a:p>
            <a:pPr defTabSz="682315"/>
            <a:fld id="{A7A2B3B8-E6F5-41A9-BBCD-31FB41464D3C}" type="datetime1">
              <a:rPr lang="en-US" smtClean="0">
                <a:solidFill>
                  <a:prstClr val="black"/>
                </a:solidFill>
              </a:rPr>
              <a:pPr defTabSz="682315"/>
              <a:t>5/14/19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pPr defTabSz="682315"/>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pPr defTabSz="682315"/>
            <a:fld id="{94BD5F9E-BC76-487B-A2BC-019AD28A14BF}" type="slidenum">
              <a:rPr lang="en-US" smtClean="0">
                <a:solidFill>
                  <a:prstClr val="black"/>
                </a:solidFill>
              </a:rPr>
              <a:pPr defTabSz="682315"/>
              <a:t>‹Nr.›</a:t>
            </a:fld>
            <a:endParaRPr lang="en-US" dirty="0">
              <a:solidFill>
                <a:prstClr val="black"/>
              </a:solidFill>
            </a:endParaRPr>
          </a:p>
        </p:txBody>
      </p:sp>
    </p:spTree>
    <p:extLst>
      <p:ext uri="{BB962C8B-B14F-4D97-AF65-F5344CB8AC3E}">
        <p14:creationId xmlns:p14="http://schemas.microsoft.com/office/powerpoint/2010/main" val="3332728269"/>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 id="2147484310" r:id="rId17"/>
    <p:sldLayoutId id="2147484311" r:id="rId18"/>
    <p:sldLayoutId id="2147484312" r:id="rId19"/>
    <p:sldLayoutId id="2147484313" r:id="rId20"/>
  </p:sldLayoutIdLst>
  <p:hf hdr="0" dt="0"/>
  <p:txStyles>
    <p:titleStyle>
      <a:lvl1pPr algn="l" defTabSz="90954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7304" indent="-227304" algn="l" defTabSz="90954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0327" indent="-227304" algn="l" defTabSz="90954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27632" indent="-181909" algn="l" defTabSz="90954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54936" indent="-181909" algn="l" defTabSz="90954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2242" indent="-181909" algn="l" defTabSz="90954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09697" indent="-181909" algn="l" defTabSz="90954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7064" indent="-181909" algn="l" defTabSz="90954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477" indent="-181909" algn="l" defTabSz="90954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811" indent="-181909" algn="l" defTabSz="90954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09540" rtl="0" eaLnBrk="1" latinLnBrk="0" hangingPunct="1">
        <a:defRPr sz="1800" kern="1200">
          <a:solidFill>
            <a:schemeClr val="tx1"/>
          </a:solidFill>
          <a:latin typeface="+mn-lt"/>
          <a:ea typeface="+mn-ea"/>
          <a:cs typeface="+mn-cs"/>
        </a:defRPr>
      </a:lvl1pPr>
      <a:lvl2pPr marL="454642" algn="l" defTabSz="909540" rtl="0" eaLnBrk="1" latinLnBrk="0" hangingPunct="1">
        <a:defRPr sz="1800" kern="1200">
          <a:solidFill>
            <a:schemeClr val="tx1"/>
          </a:solidFill>
          <a:latin typeface="+mn-lt"/>
          <a:ea typeface="+mn-ea"/>
          <a:cs typeface="+mn-cs"/>
        </a:defRPr>
      </a:lvl2pPr>
      <a:lvl3pPr marL="909540" algn="l" defTabSz="909540" rtl="0" eaLnBrk="1" latinLnBrk="0" hangingPunct="1">
        <a:defRPr sz="1800" kern="1200">
          <a:solidFill>
            <a:schemeClr val="tx1"/>
          </a:solidFill>
          <a:latin typeface="+mn-lt"/>
          <a:ea typeface="+mn-ea"/>
          <a:cs typeface="+mn-cs"/>
        </a:defRPr>
      </a:lvl3pPr>
      <a:lvl4pPr marL="1364256" algn="l" defTabSz="909540" rtl="0" eaLnBrk="1" latinLnBrk="0" hangingPunct="1">
        <a:defRPr sz="1800" kern="1200">
          <a:solidFill>
            <a:schemeClr val="tx1"/>
          </a:solidFill>
          <a:latin typeface="+mn-lt"/>
          <a:ea typeface="+mn-ea"/>
          <a:cs typeface="+mn-cs"/>
        </a:defRPr>
      </a:lvl4pPr>
      <a:lvl5pPr marL="1819079" algn="l" defTabSz="909540" rtl="0" eaLnBrk="1" latinLnBrk="0" hangingPunct="1">
        <a:defRPr sz="1800" kern="1200">
          <a:solidFill>
            <a:schemeClr val="tx1"/>
          </a:solidFill>
          <a:latin typeface="+mn-lt"/>
          <a:ea typeface="+mn-ea"/>
          <a:cs typeface="+mn-cs"/>
        </a:defRPr>
      </a:lvl5pPr>
      <a:lvl6pPr marL="2273688" algn="l" defTabSz="909540" rtl="0" eaLnBrk="1" latinLnBrk="0" hangingPunct="1">
        <a:defRPr sz="1800" kern="1200">
          <a:solidFill>
            <a:schemeClr val="tx1"/>
          </a:solidFill>
          <a:latin typeface="+mn-lt"/>
          <a:ea typeface="+mn-ea"/>
          <a:cs typeface="+mn-cs"/>
        </a:defRPr>
      </a:lvl6pPr>
      <a:lvl7pPr marL="2728395" algn="l" defTabSz="909540" rtl="0" eaLnBrk="1" latinLnBrk="0" hangingPunct="1">
        <a:defRPr sz="1800" kern="1200">
          <a:solidFill>
            <a:schemeClr val="tx1"/>
          </a:solidFill>
          <a:latin typeface="+mn-lt"/>
          <a:ea typeface="+mn-ea"/>
          <a:cs typeface="+mn-cs"/>
        </a:defRPr>
      </a:lvl7pPr>
      <a:lvl8pPr marL="3183194" algn="l" defTabSz="909540" rtl="0" eaLnBrk="1" latinLnBrk="0" hangingPunct="1">
        <a:defRPr sz="1800" kern="1200">
          <a:solidFill>
            <a:schemeClr val="tx1"/>
          </a:solidFill>
          <a:latin typeface="+mn-lt"/>
          <a:ea typeface="+mn-ea"/>
          <a:cs typeface="+mn-cs"/>
        </a:defRPr>
      </a:lvl8pPr>
      <a:lvl9pPr marL="3637930" algn="l" defTabSz="9095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4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8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8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2.xml"/><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6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6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2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4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8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28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2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3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30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hyperlink" Target="http://hcpl.net/category/tags/esl"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43.xml"/><Relationship Id="rId6" Type="http://schemas.openxmlformats.org/officeDocument/2006/relationships/hyperlink" Target="http://www.pngall.com/telephone-png" TargetMode="External"/><Relationship Id="rId5" Type="http://schemas.openxmlformats.org/officeDocument/2006/relationships/image" Target="../media/image19.png"/><Relationship Id="rId4" Type="http://schemas.openxmlformats.org/officeDocument/2006/relationships/hyperlink" Target="http://www.ipharmd.net/pharmacy/prescription_bottle/rx_liquid_prescription_bottle.html" TargetMode="Externa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03.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4.xml"/><Relationship Id="rId1" Type="http://schemas.openxmlformats.org/officeDocument/2006/relationships/slideLayout" Target="../slideLayouts/slideLayout325.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5.xml"/><Relationship Id="rId1" Type="http://schemas.openxmlformats.org/officeDocument/2006/relationships/slideLayout" Target="../slideLayouts/slideLayout83.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6.xml"/><Relationship Id="rId1" Type="http://schemas.openxmlformats.org/officeDocument/2006/relationships/slideLayout" Target="../slideLayouts/slideLayout24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25.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7.xml"/><Relationship Id="rId1" Type="http://schemas.openxmlformats.org/officeDocument/2006/relationships/slideLayout" Target="../slideLayouts/slideLayout83.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8.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43.xml"/><Relationship Id="rId4" Type="http://schemas.openxmlformats.org/officeDocument/2006/relationships/chart" Target="../charts/chart36.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2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2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EASL 2019</a:t>
            </a:r>
            <a:br>
              <a:rPr lang="en-US" dirty="0"/>
            </a:br>
            <a:r>
              <a:rPr lang="en-US" dirty="0"/>
              <a:t>HCV Conference Update</a:t>
            </a:r>
          </a:p>
        </p:txBody>
      </p:sp>
      <p:sp>
        <p:nvSpPr>
          <p:cNvPr id="3" name="Subtitle 2"/>
          <p:cNvSpPr>
            <a:spLocks noGrp="1"/>
          </p:cNvSpPr>
          <p:nvPr>
            <p:ph type="subTitle" idx="1"/>
          </p:nvPr>
        </p:nvSpPr>
        <p:spPr/>
        <p:txBody>
          <a:bodyPr/>
          <a:lstStyle/>
          <a:p>
            <a:pPr>
              <a:spcBef>
                <a:spcPct val="0"/>
              </a:spcBef>
            </a:pPr>
            <a:r>
              <a:rPr lang="en-US" altLang="en-US" dirty="0"/>
              <a:t>April 10</a:t>
            </a:r>
            <a:r>
              <a:rPr lang="en-US" altLang="en-US" dirty="0">
                <a:cs typeface="Arial" panose="020B0604020202020204" pitchFamily="34" charset="0"/>
              </a:rPr>
              <a:t>–14</a:t>
            </a:r>
            <a:r>
              <a:rPr lang="en-US" altLang="en-US" dirty="0"/>
              <a:t>, 2019</a:t>
            </a:r>
          </a:p>
          <a:p>
            <a:pPr>
              <a:spcBef>
                <a:spcPct val="0"/>
              </a:spcBef>
            </a:pPr>
            <a:r>
              <a:rPr lang="en-US" altLang="en-US" dirty="0"/>
              <a:t>Vienna, Austria</a:t>
            </a:r>
          </a:p>
        </p:txBody>
      </p:sp>
    </p:spTree>
    <p:extLst>
      <p:ext uri="{BB962C8B-B14F-4D97-AF65-F5344CB8AC3E}">
        <p14:creationId xmlns:p14="http://schemas.microsoft.com/office/powerpoint/2010/main" val="115138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Real-World Effectiveness of SOF/VEL in France</a:t>
            </a:r>
          </a:p>
        </p:txBody>
      </p:sp>
      <p:sp>
        <p:nvSpPr>
          <p:cNvPr id="4" name="Footer Placeholder 3"/>
          <p:cNvSpPr>
            <a:spLocks noGrp="1"/>
          </p:cNvSpPr>
          <p:nvPr>
            <p:ph type="ftr" sz="quarter" idx="11"/>
          </p:nvPr>
        </p:nvSpPr>
        <p:spPr>
          <a:xfrm>
            <a:off x="457200" y="4846942"/>
            <a:ext cx="6190938" cy="126206"/>
          </a:xfrm>
        </p:spPr>
        <p:txBody>
          <a:bodyPr/>
          <a:lstStyle/>
          <a:p>
            <a:pPr defTabSz="911408"/>
            <a:r>
              <a:rPr lang="en-US" dirty="0" err="1">
                <a:solidFill>
                  <a:prstClr val="black"/>
                </a:solidFill>
              </a:rPr>
              <a:t>Larrey</a:t>
            </a:r>
            <a:r>
              <a:rPr lang="en-US" dirty="0">
                <a:solidFill>
                  <a:prstClr val="black"/>
                </a:solidFill>
              </a:rPr>
              <a:t>, EASL, 2019, THU-152</a:t>
            </a:r>
          </a:p>
        </p:txBody>
      </p:sp>
      <p:sp>
        <p:nvSpPr>
          <p:cNvPr id="5" name="Slide Number Placeholder 4"/>
          <p:cNvSpPr>
            <a:spLocks noGrp="1"/>
          </p:cNvSpPr>
          <p:nvPr>
            <p:ph type="sldNum" sz="quarter" idx="12"/>
          </p:nvPr>
        </p:nvSpPr>
        <p:spPr/>
        <p:txBody>
          <a:bodyPr/>
          <a:lstStyle/>
          <a:p>
            <a:pPr defTabSz="911408"/>
            <a:fld id="{94BD5F9E-BC76-487B-A2BC-019AD28A14BF}" type="slidenum">
              <a:rPr lang="en-US">
                <a:solidFill>
                  <a:prstClr val="black"/>
                </a:solidFill>
              </a:rPr>
              <a:pPr defTabSz="911408"/>
              <a:t>10</a:t>
            </a:fld>
            <a:endParaRPr lang="en-US">
              <a:solidFill>
                <a:prstClr val="black"/>
              </a:solidFill>
            </a:endParaRP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0" y="1027673"/>
            <a:ext cx="8229600" cy="22860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defTabSz="912330">
              <a:buClr>
                <a:srgbClr val="E2E2E2">
                  <a:lumMod val="75000"/>
                </a:srgbClr>
              </a:buClr>
            </a:pPr>
            <a:r>
              <a:rPr lang="en-US" sz="1400" dirty="0">
                <a:solidFill>
                  <a:prstClr val="black"/>
                </a:solidFill>
              </a:rPr>
              <a:t>Nationwide, multicenter, non-interventional real-world cohort of 406 patients treated with SOF/VEL</a:t>
            </a:r>
          </a:p>
        </p:txBody>
      </p:sp>
      <p:sp>
        <p:nvSpPr>
          <p:cNvPr id="12"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042"/>
            <a:ext cx="8229600" cy="226991"/>
          </a:xfrm>
        </p:spPr>
        <p:txBody>
          <a:bodyPr/>
          <a:lstStyle/>
          <a:p>
            <a:r>
              <a:rPr lang="en-US" dirty="0"/>
              <a:t>HELIOS: France Real World Cohort</a:t>
            </a:r>
          </a:p>
        </p:txBody>
      </p:sp>
      <p:graphicFrame>
        <p:nvGraphicFramePr>
          <p:cNvPr id="3" name="Table 2">
            <a:extLst>
              <a:ext uri="{FF2B5EF4-FFF2-40B4-BE49-F238E27FC236}">
                <a16:creationId xmlns:a16="http://schemas.microsoft.com/office/drawing/2014/main" id="{241D1353-02F1-4426-A529-9F94E22901FE}"/>
              </a:ext>
            </a:extLst>
          </p:cNvPr>
          <p:cNvGraphicFramePr>
            <a:graphicFrameLocks noGrp="1"/>
          </p:cNvGraphicFramePr>
          <p:nvPr>
            <p:extLst>
              <p:ext uri="{D42A27DB-BD31-4B8C-83A1-F6EECF244321}">
                <p14:modId xmlns:p14="http://schemas.microsoft.com/office/powerpoint/2010/main" val="2249865256"/>
              </p:ext>
            </p:extLst>
          </p:nvPr>
        </p:nvGraphicFramePr>
        <p:xfrm>
          <a:off x="457218" y="1324947"/>
          <a:ext cx="3657582" cy="2979249"/>
        </p:xfrm>
        <a:graphic>
          <a:graphicData uri="http://schemas.openxmlformats.org/drawingml/2006/table">
            <a:tbl>
              <a:tblPr firstRow="1" bandRow="1">
                <a:tableStyleId>{6E25E649-3F16-4E02-A733-19D2CDBF48F0}</a:tableStyleId>
              </a:tblPr>
              <a:tblGrid>
                <a:gridCol w="1797322">
                  <a:extLst>
                    <a:ext uri="{9D8B030D-6E8A-4147-A177-3AD203B41FA5}">
                      <a16:colId xmlns:a16="http://schemas.microsoft.com/office/drawing/2014/main" val="2831168544"/>
                    </a:ext>
                  </a:extLst>
                </a:gridCol>
                <a:gridCol w="1860260">
                  <a:extLst>
                    <a:ext uri="{9D8B030D-6E8A-4147-A177-3AD203B41FA5}">
                      <a16:colId xmlns:a16="http://schemas.microsoft.com/office/drawing/2014/main" val="3700155340"/>
                    </a:ext>
                  </a:extLst>
                </a:gridCol>
              </a:tblGrid>
              <a:tr h="476257">
                <a:tc>
                  <a:txBody>
                    <a:bodyPr/>
                    <a:lstStyle/>
                    <a:p>
                      <a:pPr marL="0" marR="0" indent="0" algn="l" defTabSz="911115"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Baseline Characteristics</a:t>
                      </a:r>
                    </a:p>
                  </a:txBody>
                  <a:tcPr anchor="ctr">
                    <a:noFill/>
                  </a:tcPr>
                </a:tc>
                <a:tc>
                  <a:txBody>
                    <a:bodyPr/>
                    <a:lstStyle/>
                    <a:p>
                      <a:pPr algn="ctr"/>
                      <a:r>
                        <a:rPr lang="en-US" sz="1200" dirty="0">
                          <a:solidFill>
                            <a:schemeClr val="tx1"/>
                          </a:solidFill>
                        </a:rPr>
                        <a:t>SOF/VEL</a:t>
                      </a:r>
                    </a:p>
                    <a:p>
                      <a:pPr algn="ctr"/>
                      <a:r>
                        <a:rPr lang="en-US" sz="1200" dirty="0">
                          <a:solidFill>
                            <a:schemeClr val="tx1"/>
                          </a:solidFill>
                        </a:rPr>
                        <a:t>n=406</a:t>
                      </a:r>
                    </a:p>
                  </a:txBody>
                  <a:tcPr anchor="ctr">
                    <a:solidFill>
                      <a:srgbClr val="97BAFF"/>
                    </a:solidFill>
                  </a:tcPr>
                </a:tc>
                <a:extLst>
                  <a:ext uri="{0D108BD9-81ED-4DB2-BD59-A6C34878D82A}">
                    <a16:rowId xmlns:a16="http://schemas.microsoft.com/office/drawing/2014/main" val="2053476698"/>
                  </a:ext>
                </a:extLst>
              </a:tr>
              <a:tr h="316151">
                <a:tc>
                  <a:txBody>
                    <a:bodyPr/>
                    <a:lstStyle/>
                    <a:p>
                      <a:r>
                        <a:rPr lang="en-US" sz="1200" dirty="0"/>
                        <a:t>Mean age, years (SD)</a:t>
                      </a:r>
                    </a:p>
                  </a:txBody>
                  <a:tcPr/>
                </a:tc>
                <a:tc>
                  <a:txBody>
                    <a:bodyPr/>
                    <a:lstStyle/>
                    <a:p>
                      <a:pPr algn="ctr"/>
                      <a:r>
                        <a:rPr lang="en-US" sz="1200" dirty="0"/>
                        <a:t>53 ± 11</a:t>
                      </a:r>
                    </a:p>
                  </a:txBody>
                  <a:tcPr/>
                </a:tc>
                <a:extLst>
                  <a:ext uri="{0D108BD9-81ED-4DB2-BD59-A6C34878D82A}">
                    <a16:rowId xmlns:a16="http://schemas.microsoft.com/office/drawing/2014/main" val="3258621429"/>
                  </a:ext>
                </a:extLst>
              </a:tr>
              <a:tr h="288261">
                <a:tc>
                  <a:txBody>
                    <a:bodyPr/>
                    <a:lstStyle/>
                    <a:p>
                      <a:r>
                        <a:rPr lang="en-US" sz="1200" dirty="0"/>
                        <a:t>Male, %</a:t>
                      </a:r>
                    </a:p>
                  </a:txBody>
                  <a:tcPr/>
                </a:tc>
                <a:tc>
                  <a:txBody>
                    <a:bodyPr/>
                    <a:lstStyle/>
                    <a:p>
                      <a:pPr algn="ctr"/>
                      <a:r>
                        <a:rPr lang="en-US" sz="1200" dirty="0"/>
                        <a:t>59</a:t>
                      </a:r>
                    </a:p>
                  </a:txBody>
                  <a:tcPr/>
                </a:tc>
                <a:extLst>
                  <a:ext uri="{0D108BD9-81ED-4DB2-BD59-A6C34878D82A}">
                    <a16:rowId xmlns:a16="http://schemas.microsoft.com/office/drawing/2014/main" val="4222818738"/>
                  </a:ext>
                </a:extLst>
              </a:tr>
              <a:tr h="297504">
                <a:tc>
                  <a:txBody>
                    <a:bodyPr/>
                    <a:lstStyle/>
                    <a:p>
                      <a:r>
                        <a:rPr lang="en-US" sz="1200" dirty="0"/>
                        <a:t>HIV coinfection, %</a:t>
                      </a:r>
                    </a:p>
                  </a:txBody>
                  <a:tcPr/>
                </a:tc>
                <a:tc>
                  <a:txBody>
                    <a:bodyPr/>
                    <a:lstStyle/>
                    <a:p>
                      <a:pPr algn="ctr"/>
                      <a:r>
                        <a:rPr lang="en-US" sz="1200" dirty="0"/>
                        <a:t>6</a:t>
                      </a:r>
                    </a:p>
                  </a:txBody>
                  <a:tcPr/>
                </a:tc>
                <a:extLst>
                  <a:ext uri="{0D108BD9-81ED-4DB2-BD59-A6C34878D82A}">
                    <a16:rowId xmlns:a16="http://schemas.microsoft.com/office/drawing/2014/main" val="3129970708"/>
                  </a:ext>
                </a:extLst>
              </a:tr>
              <a:tr h="1019358">
                <a:tc>
                  <a:txBody>
                    <a:bodyPr/>
                    <a:lstStyle/>
                    <a:p>
                      <a:r>
                        <a:rPr lang="en-US" sz="1200" dirty="0"/>
                        <a:t>Genotype, %</a:t>
                      </a:r>
                    </a:p>
                    <a:p>
                      <a:r>
                        <a:rPr lang="en-US" sz="1200" dirty="0"/>
                        <a:t>1</a:t>
                      </a:r>
                    </a:p>
                    <a:p>
                      <a:r>
                        <a:rPr lang="en-US" sz="1200" dirty="0"/>
                        <a:t>2</a:t>
                      </a:r>
                    </a:p>
                    <a:p>
                      <a:r>
                        <a:rPr lang="en-US" sz="1200" dirty="0"/>
                        <a:t>3</a:t>
                      </a:r>
                    </a:p>
                    <a:p>
                      <a:r>
                        <a:rPr lang="en-US" sz="1200" dirty="0"/>
                        <a:t>4-6</a:t>
                      </a:r>
                    </a:p>
                  </a:txBody>
                  <a:tcPr/>
                </a:tc>
                <a:tc>
                  <a:txBody>
                    <a:bodyPr/>
                    <a:lstStyle/>
                    <a:p>
                      <a:pPr algn="ctr"/>
                      <a:endParaRPr lang="en-US" sz="1200" dirty="0"/>
                    </a:p>
                    <a:p>
                      <a:pPr algn="ctr"/>
                      <a:r>
                        <a:rPr lang="en-US" sz="1200" dirty="0"/>
                        <a:t>50</a:t>
                      </a:r>
                    </a:p>
                    <a:p>
                      <a:pPr algn="ctr"/>
                      <a:r>
                        <a:rPr lang="en-US" sz="1200" dirty="0"/>
                        <a:t>13</a:t>
                      </a:r>
                    </a:p>
                    <a:p>
                      <a:pPr algn="ctr"/>
                      <a:r>
                        <a:rPr lang="en-US" sz="1200" dirty="0"/>
                        <a:t>24</a:t>
                      </a:r>
                    </a:p>
                    <a:p>
                      <a:pPr algn="ctr"/>
                      <a:r>
                        <a:rPr lang="en-US" sz="1200" dirty="0"/>
                        <a:t>13</a:t>
                      </a:r>
                    </a:p>
                  </a:txBody>
                  <a:tcPr/>
                </a:tc>
                <a:extLst>
                  <a:ext uri="{0D108BD9-81ED-4DB2-BD59-A6C34878D82A}">
                    <a16:rowId xmlns:a16="http://schemas.microsoft.com/office/drawing/2014/main" val="1818868916"/>
                  </a:ext>
                </a:extLst>
              </a:tr>
              <a:tr h="293457">
                <a:tc>
                  <a:txBody>
                    <a:bodyPr/>
                    <a:lstStyle/>
                    <a:p>
                      <a:r>
                        <a:rPr lang="en-US" sz="1200" dirty="0"/>
                        <a:t>F0-1 / F2 / F3-4, %</a:t>
                      </a:r>
                    </a:p>
                  </a:txBody>
                  <a:tcPr/>
                </a:tc>
                <a:tc>
                  <a:txBody>
                    <a:bodyPr/>
                    <a:lstStyle/>
                    <a:p>
                      <a:pPr algn="ctr"/>
                      <a:r>
                        <a:rPr lang="en-US" sz="1200" dirty="0"/>
                        <a:t>46 / 16 / 39</a:t>
                      </a:r>
                    </a:p>
                  </a:txBody>
                  <a:tcPr/>
                </a:tc>
                <a:extLst>
                  <a:ext uri="{0D108BD9-81ED-4DB2-BD59-A6C34878D82A}">
                    <a16:rowId xmlns:a16="http://schemas.microsoft.com/office/drawing/2014/main" val="3730260266"/>
                  </a:ext>
                </a:extLst>
              </a:tr>
              <a:tr h="288261">
                <a:tc>
                  <a:txBody>
                    <a:bodyPr/>
                    <a:lstStyle/>
                    <a:p>
                      <a:r>
                        <a:rPr lang="en-US" sz="1200" dirty="0"/>
                        <a:t>TE, %</a:t>
                      </a:r>
                    </a:p>
                  </a:txBody>
                  <a:tcPr/>
                </a:tc>
                <a:tc>
                  <a:txBody>
                    <a:bodyPr/>
                    <a:lstStyle/>
                    <a:p>
                      <a:pPr algn="ctr"/>
                      <a:r>
                        <a:rPr lang="en-US" sz="1200" dirty="0"/>
                        <a:t>22</a:t>
                      </a:r>
                    </a:p>
                  </a:txBody>
                  <a:tcPr/>
                </a:tc>
                <a:extLst>
                  <a:ext uri="{0D108BD9-81ED-4DB2-BD59-A6C34878D82A}">
                    <a16:rowId xmlns:a16="http://schemas.microsoft.com/office/drawing/2014/main" val="1560907296"/>
                  </a:ext>
                </a:extLst>
              </a:tr>
            </a:tbl>
          </a:graphicData>
        </a:graphic>
      </p:graphicFrame>
      <p:graphicFrame>
        <p:nvGraphicFramePr>
          <p:cNvPr id="9" name="Chart 8">
            <a:extLst>
              <a:ext uri="{FF2B5EF4-FFF2-40B4-BE49-F238E27FC236}">
                <a16:creationId xmlns:a16="http://schemas.microsoft.com/office/drawing/2014/main" id="{10FB8F12-8F63-4A75-8FAC-C3C0482DC928}"/>
              </a:ext>
            </a:extLst>
          </p:cNvPr>
          <p:cNvGraphicFramePr/>
          <p:nvPr>
            <p:extLst>
              <p:ext uri="{D42A27DB-BD31-4B8C-83A1-F6EECF244321}">
                <p14:modId xmlns:p14="http://schemas.microsoft.com/office/powerpoint/2010/main" val="4006794937"/>
              </p:ext>
            </p:extLst>
          </p:nvPr>
        </p:nvGraphicFramePr>
        <p:xfrm>
          <a:off x="4366727" y="1324946"/>
          <a:ext cx="3960844" cy="38185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FFC5AB9-A5ED-4B14-A56C-21FDFF95E95A}"/>
              </a:ext>
            </a:extLst>
          </p:cNvPr>
          <p:cNvSpPr txBox="1"/>
          <p:nvPr/>
        </p:nvSpPr>
        <p:spPr>
          <a:xfrm>
            <a:off x="1937988" y="4741610"/>
            <a:ext cx="6878471" cy="215444"/>
          </a:xfrm>
          <a:prstGeom prst="rect">
            <a:avLst/>
          </a:prstGeom>
          <a:noFill/>
        </p:spPr>
        <p:txBody>
          <a:bodyPr wrap="square" lIns="0" tIns="0" rIns="0" bIns="0" rtlCol="0">
            <a:spAutoFit/>
          </a:bodyPr>
          <a:lstStyle/>
          <a:p>
            <a:pPr algn="ctr" defTabSz="911408"/>
            <a:r>
              <a:rPr lang="en-US" sz="1400" b="1" dirty="0">
                <a:solidFill>
                  <a:prstClr val="black"/>
                </a:solidFill>
              </a:rPr>
              <a:t>SOF/VEL treatment for 12 weeks resulted in high SVR rates in France </a:t>
            </a:r>
          </a:p>
        </p:txBody>
      </p:sp>
      <p:sp>
        <p:nvSpPr>
          <p:cNvPr id="6" name="Rectangle 5">
            <a:extLst>
              <a:ext uri="{FF2B5EF4-FFF2-40B4-BE49-F238E27FC236}">
                <a16:creationId xmlns:a16="http://schemas.microsoft.com/office/drawing/2014/main" id="{954444D7-40B4-48B8-A8AF-E466A8F838D2}"/>
              </a:ext>
            </a:extLst>
          </p:cNvPr>
          <p:cNvSpPr/>
          <p:nvPr/>
        </p:nvSpPr>
        <p:spPr>
          <a:xfrm>
            <a:off x="487831" y="4371036"/>
            <a:ext cx="1450157" cy="207749"/>
          </a:xfrm>
          <a:prstGeom prst="rect">
            <a:avLst/>
          </a:prstGeom>
        </p:spPr>
        <p:txBody>
          <a:bodyPr wrap="none" lIns="68471" tIns="34289" rIns="68471" bIns="34289">
            <a:spAutoFit/>
          </a:bodyPr>
          <a:lstStyle/>
          <a:p>
            <a:pPr defTabSz="684559"/>
            <a:r>
              <a:rPr lang="en-US" sz="900" dirty="0">
                <a:solidFill>
                  <a:prstClr val="black"/>
                </a:solidFill>
              </a:rPr>
              <a:t>* 2 patients received RBV</a:t>
            </a:r>
            <a:endParaRPr lang="nl-BE" sz="900" dirty="0">
              <a:solidFill>
                <a:prstClr val="black"/>
              </a:solidFill>
            </a:endParaRPr>
          </a:p>
        </p:txBody>
      </p:sp>
      <p:pic>
        <p:nvPicPr>
          <p:cNvPr id="13" name="Picture 12">
            <a:extLst>
              <a:ext uri="{FF2B5EF4-FFF2-40B4-BE49-F238E27FC236}">
                <a16:creationId xmlns:a16="http://schemas.microsoft.com/office/drawing/2014/main" id="{0106081B-258E-4CC1-B464-06DF382E2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571" y="159723"/>
            <a:ext cx="575129" cy="547586"/>
          </a:xfrm>
          <a:prstGeom prst="rect">
            <a:avLst/>
          </a:prstGeom>
        </p:spPr>
      </p:pic>
      <p:sp>
        <p:nvSpPr>
          <p:cNvPr id="1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0099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Real-World Effectiveness of SOF/VEL</a:t>
            </a:r>
          </a:p>
        </p:txBody>
      </p:sp>
      <p:sp>
        <p:nvSpPr>
          <p:cNvPr id="4" name="Footer Placeholder 3"/>
          <p:cNvSpPr>
            <a:spLocks noGrp="1"/>
          </p:cNvSpPr>
          <p:nvPr>
            <p:ph type="ftr" sz="quarter" idx="11"/>
          </p:nvPr>
        </p:nvSpPr>
        <p:spPr>
          <a:xfrm>
            <a:off x="362985" y="4972522"/>
            <a:ext cx="4192858" cy="53916"/>
          </a:xfrm>
        </p:spPr>
        <p:txBody>
          <a:bodyPr/>
          <a:lstStyle/>
          <a:p>
            <a:r>
              <a:rPr lang="en-US" dirty="0">
                <a:solidFill>
                  <a:prstClr val="black"/>
                </a:solidFill>
              </a:rPr>
              <a:t>Martins, EASL, 2019, THU-158</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11</a:t>
            </a:fld>
            <a:endParaRPr lang="en-US">
              <a:solidFill>
                <a:prstClr val="black"/>
              </a:solidFill>
            </a:endParaRP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373748"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Prospective cohort of 478 HCV GT 1-5 patients </a:t>
            </a:r>
          </a:p>
        </p:txBody>
      </p:sp>
      <p:graphicFrame>
        <p:nvGraphicFramePr>
          <p:cNvPr id="20" name="Table 19">
            <a:extLst>
              <a:ext uri="{FF2B5EF4-FFF2-40B4-BE49-F238E27FC236}">
                <a16:creationId xmlns:a16="http://schemas.microsoft.com/office/drawing/2014/main" id="{C3426379-F3D6-4132-8EE7-DC049B5C3029}"/>
              </a:ext>
            </a:extLst>
          </p:cNvPr>
          <p:cNvGraphicFramePr>
            <a:graphicFrameLocks noGrp="1"/>
          </p:cNvGraphicFramePr>
          <p:nvPr>
            <p:extLst>
              <p:ext uri="{D42A27DB-BD31-4B8C-83A1-F6EECF244321}">
                <p14:modId xmlns:p14="http://schemas.microsoft.com/office/powerpoint/2010/main" val="979942219"/>
              </p:ext>
            </p:extLst>
          </p:nvPr>
        </p:nvGraphicFramePr>
        <p:xfrm>
          <a:off x="373748" y="1727672"/>
          <a:ext cx="2202633" cy="2676376"/>
        </p:xfrm>
        <a:graphic>
          <a:graphicData uri="http://schemas.openxmlformats.org/drawingml/2006/table">
            <a:tbl>
              <a:tblPr firstRow="1" bandRow="1">
                <a:tableStyleId>{6E25E649-3F16-4E02-A733-19D2CDBF48F0}</a:tableStyleId>
              </a:tblPr>
              <a:tblGrid>
                <a:gridCol w="898856">
                  <a:extLst>
                    <a:ext uri="{9D8B030D-6E8A-4147-A177-3AD203B41FA5}">
                      <a16:colId xmlns:a16="http://schemas.microsoft.com/office/drawing/2014/main" val="797179976"/>
                    </a:ext>
                  </a:extLst>
                </a:gridCol>
                <a:gridCol w="1303777">
                  <a:extLst>
                    <a:ext uri="{9D8B030D-6E8A-4147-A177-3AD203B41FA5}">
                      <a16:colId xmlns:a16="http://schemas.microsoft.com/office/drawing/2014/main" val="3726274662"/>
                    </a:ext>
                  </a:extLst>
                </a:gridCol>
              </a:tblGrid>
              <a:tr h="306533">
                <a:tc>
                  <a:txBody>
                    <a:bodyPr/>
                    <a:lstStyle/>
                    <a:p>
                      <a:pPr algn="l" fontAlgn="b"/>
                      <a:endParaRPr lang="en-US" sz="1100" b="1" i="0" u="none" strike="noStrike" dirty="0">
                        <a:solidFill>
                          <a:schemeClr val="tx1"/>
                        </a:solidFill>
                        <a:effectLst/>
                        <a:latin typeface="+mn-lt"/>
                      </a:endParaRPr>
                    </a:p>
                  </a:txBody>
                  <a:tcPr marL="45720" marR="45720" marT="9144" marB="9144" anchor="ctr">
                    <a:noFill/>
                  </a:tcPr>
                </a:tc>
                <a:tc>
                  <a:txBody>
                    <a:bodyPr/>
                    <a:lstStyle/>
                    <a:p>
                      <a:pPr algn="ctr" fontAlgn="b"/>
                      <a:r>
                        <a:rPr lang="en-US" sz="1100" b="1" i="0" u="none" strike="noStrike" dirty="0">
                          <a:solidFill>
                            <a:schemeClr val="tx1"/>
                          </a:solidFill>
                          <a:effectLst/>
                          <a:latin typeface="+mn-lt"/>
                        </a:rPr>
                        <a:t>N=478</a:t>
                      </a:r>
                    </a:p>
                  </a:txBody>
                  <a:tcPr marL="45720" marR="45720" marT="9144" marB="9144" anchor="ctr">
                    <a:solidFill>
                      <a:srgbClr val="97BAFF"/>
                    </a:solidFill>
                  </a:tcPr>
                </a:tc>
                <a:extLst>
                  <a:ext uri="{0D108BD9-81ED-4DB2-BD59-A6C34878D82A}">
                    <a16:rowId xmlns:a16="http://schemas.microsoft.com/office/drawing/2014/main" val="1099919398"/>
                  </a:ext>
                </a:extLst>
              </a:tr>
              <a:tr h="1350834">
                <a:tc>
                  <a:txBody>
                    <a:bodyPr/>
                    <a:lstStyle/>
                    <a:p>
                      <a:pPr algn="l" fontAlgn="b"/>
                      <a:r>
                        <a:rPr lang="en-US" sz="1100" b="0" i="0" u="none" strike="noStrike" dirty="0">
                          <a:solidFill>
                            <a:schemeClr val="tx1"/>
                          </a:solidFill>
                          <a:effectLst/>
                          <a:latin typeface="+mn-lt"/>
                        </a:rPr>
                        <a:t>GT,</a:t>
                      </a:r>
                      <a:r>
                        <a:rPr lang="en-US" sz="1100" b="0" i="0" u="none" strike="noStrike" baseline="0" dirty="0">
                          <a:solidFill>
                            <a:schemeClr val="tx1"/>
                          </a:solidFill>
                          <a:effectLst/>
                          <a:latin typeface="+mn-lt"/>
                        </a:rPr>
                        <a:t> n (%)</a:t>
                      </a:r>
                      <a:endParaRPr lang="en-US" sz="1100" b="0" i="0" u="none" strike="noStrike" dirty="0">
                        <a:solidFill>
                          <a:schemeClr val="tx1"/>
                        </a:solidFill>
                        <a:effectLst/>
                        <a:latin typeface="+mn-lt"/>
                      </a:endParaRPr>
                    </a:p>
                    <a:p>
                      <a:pPr algn="l" fontAlgn="b"/>
                      <a:r>
                        <a:rPr lang="en-US" sz="1100" b="0" i="0" u="none" strike="noStrike" dirty="0">
                          <a:solidFill>
                            <a:schemeClr val="tx1"/>
                          </a:solidFill>
                          <a:effectLst/>
                          <a:latin typeface="+mn-lt"/>
                        </a:rPr>
                        <a:t>1a</a:t>
                      </a:r>
                    </a:p>
                    <a:p>
                      <a:pPr algn="l" fontAlgn="b"/>
                      <a:r>
                        <a:rPr lang="en-US" sz="1100" b="0" i="0" u="none" strike="noStrike" dirty="0">
                          <a:solidFill>
                            <a:schemeClr val="tx1"/>
                          </a:solidFill>
                          <a:effectLst/>
                          <a:latin typeface="+mn-lt"/>
                        </a:rPr>
                        <a:t>1b</a:t>
                      </a:r>
                    </a:p>
                    <a:p>
                      <a:pPr algn="l" fontAlgn="b"/>
                      <a:r>
                        <a:rPr lang="en-US" sz="1100" b="0" i="0" u="none" strike="noStrike" dirty="0">
                          <a:solidFill>
                            <a:schemeClr val="tx1"/>
                          </a:solidFill>
                          <a:effectLst/>
                          <a:latin typeface="+mn-lt"/>
                        </a:rPr>
                        <a:t>2</a:t>
                      </a:r>
                    </a:p>
                    <a:p>
                      <a:pPr algn="l" fontAlgn="b"/>
                      <a:r>
                        <a:rPr lang="en-US" sz="1100" b="0" i="0" u="none" strike="noStrike" dirty="0">
                          <a:solidFill>
                            <a:schemeClr val="tx1"/>
                          </a:solidFill>
                          <a:effectLst/>
                          <a:latin typeface="+mn-lt"/>
                        </a:rPr>
                        <a:t>3</a:t>
                      </a:r>
                    </a:p>
                    <a:p>
                      <a:pPr algn="l" fontAlgn="b"/>
                      <a:r>
                        <a:rPr lang="en-US" sz="1100" b="0" i="0" u="none" strike="noStrike" dirty="0">
                          <a:solidFill>
                            <a:schemeClr val="tx1"/>
                          </a:solidFill>
                          <a:effectLst/>
                          <a:latin typeface="+mn-lt"/>
                        </a:rPr>
                        <a:t>4</a:t>
                      </a:r>
                    </a:p>
                    <a:p>
                      <a:pPr algn="l" fontAlgn="b"/>
                      <a:r>
                        <a:rPr lang="en-US" sz="1100" b="0" i="0" u="none" strike="noStrike" dirty="0">
                          <a:solidFill>
                            <a:schemeClr val="tx1"/>
                          </a:solidFill>
                          <a:effectLst/>
                          <a:latin typeface="+mn-lt"/>
                        </a:rPr>
                        <a:t>5</a:t>
                      </a:r>
                    </a:p>
                  </a:txBody>
                  <a:tcPr marL="45720" marR="45720" marT="9144" marB="9144" anchor="ctr"/>
                </a:tc>
                <a:tc>
                  <a:txBody>
                    <a:bodyPr/>
                    <a:lstStyle/>
                    <a:p>
                      <a:pPr algn="ctr" fontAlgn="b"/>
                      <a:endParaRPr lang="en-US" sz="1100" b="0" i="0" u="none" strike="noStrike" dirty="0">
                        <a:solidFill>
                          <a:schemeClr val="tx1"/>
                        </a:solidFill>
                        <a:effectLst/>
                        <a:latin typeface="+mn-lt"/>
                      </a:endParaRPr>
                    </a:p>
                    <a:p>
                      <a:pPr algn="ctr" fontAlgn="b"/>
                      <a:r>
                        <a:rPr lang="en-US" sz="1100" b="0" i="0" u="none" strike="noStrike" dirty="0">
                          <a:solidFill>
                            <a:schemeClr val="tx1"/>
                          </a:solidFill>
                          <a:effectLst/>
                          <a:latin typeface="+mn-lt"/>
                        </a:rPr>
                        <a:t>62 (13)</a:t>
                      </a:r>
                    </a:p>
                    <a:p>
                      <a:pPr algn="ctr" fontAlgn="b"/>
                      <a:r>
                        <a:rPr lang="en-US" sz="1100" b="0" i="0" u="none" strike="noStrike" dirty="0">
                          <a:solidFill>
                            <a:schemeClr val="tx1"/>
                          </a:solidFill>
                          <a:effectLst/>
                          <a:latin typeface="+mn-lt"/>
                        </a:rPr>
                        <a:t>214 (45)</a:t>
                      </a:r>
                    </a:p>
                    <a:p>
                      <a:pPr algn="ctr" fontAlgn="b"/>
                      <a:r>
                        <a:rPr lang="en-US" sz="1100" b="0" i="0" u="none" strike="noStrike" dirty="0">
                          <a:solidFill>
                            <a:schemeClr val="tx1"/>
                          </a:solidFill>
                          <a:effectLst/>
                          <a:latin typeface="+mn-lt"/>
                        </a:rPr>
                        <a:t>81 (17)</a:t>
                      </a:r>
                    </a:p>
                    <a:p>
                      <a:pPr algn="ctr" fontAlgn="b"/>
                      <a:r>
                        <a:rPr lang="en-US" sz="1100" b="0" i="0" u="none" strike="noStrike" dirty="0">
                          <a:solidFill>
                            <a:schemeClr val="tx1"/>
                          </a:solidFill>
                          <a:effectLst/>
                          <a:latin typeface="+mn-lt"/>
                        </a:rPr>
                        <a:t>81 (17)</a:t>
                      </a:r>
                    </a:p>
                    <a:p>
                      <a:pPr algn="ctr" fontAlgn="b"/>
                      <a:r>
                        <a:rPr lang="en-US" sz="1100" b="0" i="0" u="none" strike="noStrike" dirty="0">
                          <a:solidFill>
                            <a:schemeClr val="tx1"/>
                          </a:solidFill>
                          <a:effectLst/>
                          <a:latin typeface="+mn-lt"/>
                        </a:rPr>
                        <a:t>33 (7)</a:t>
                      </a:r>
                    </a:p>
                    <a:p>
                      <a:pPr algn="ctr" fontAlgn="b"/>
                      <a:r>
                        <a:rPr lang="en-US" sz="1100" b="0" i="0" u="none" strike="noStrike" dirty="0">
                          <a:solidFill>
                            <a:schemeClr val="tx1"/>
                          </a:solidFill>
                          <a:effectLst/>
                          <a:latin typeface="+mn-lt"/>
                        </a:rPr>
                        <a:t>5 (1)</a:t>
                      </a:r>
                    </a:p>
                  </a:txBody>
                  <a:tcPr marL="45720" marR="45720" marT="9144" marB="9144" anchor="ctr"/>
                </a:tc>
                <a:extLst>
                  <a:ext uri="{0D108BD9-81ED-4DB2-BD59-A6C34878D82A}">
                    <a16:rowId xmlns:a16="http://schemas.microsoft.com/office/drawing/2014/main" val="1466767997"/>
                  </a:ext>
                </a:extLst>
              </a:tr>
              <a:tr h="309658">
                <a:tc>
                  <a:txBody>
                    <a:bodyPr/>
                    <a:lstStyle/>
                    <a:p>
                      <a:pPr algn="l" fontAlgn="b"/>
                      <a:r>
                        <a:rPr lang="en-US" sz="1100" b="0" i="0" u="none" strike="noStrike" dirty="0">
                          <a:solidFill>
                            <a:schemeClr val="tx1"/>
                          </a:solidFill>
                          <a:effectLst/>
                          <a:latin typeface="+mn-lt"/>
                        </a:rPr>
                        <a:t>Cirrhosis,</a:t>
                      </a:r>
                      <a:r>
                        <a:rPr lang="en-US" sz="1100" b="0" i="0" u="none" strike="noStrike" baseline="0" dirty="0">
                          <a:solidFill>
                            <a:schemeClr val="tx1"/>
                          </a:solidFill>
                          <a:effectLst/>
                          <a:latin typeface="+mn-lt"/>
                        </a:rPr>
                        <a:t> n</a:t>
                      </a:r>
                      <a:endParaRPr lang="en-US" sz="1100" b="0" i="0" u="none" strike="noStrike" dirty="0">
                        <a:solidFill>
                          <a:schemeClr val="tx1"/>
                        </a:solidFill>
                        <a:effectLst/>
                        <a:latin typeface="+mn-lt"/>
                      </a:endParaRPr>
                    </a:p>
                  </a:txBody>
                  <a:tcPr marL="45720" marR="45720" marT="9144" marB="9144" anchor="ctr"/>
                </a:tc>
                <a:tc>
                  <a:txBody>
                    <a:bodyPr/>
                    <a:lstStyle/>
                    <a:p>
                      <a:pPr algn="ctr" fontAlgn="b"/>
                      <a:r>
                        <a:rPr lang="en-US" sz="1100" b="0" i="0" u="none" strike="noStrike" dirty="0">
                          <a:solidFill>
                            <a:schemeClr val="tx1"/>
                          </a:solidFill>
                          <a:effectLst/>
                          <a:latin typeface="+mn-lt"/>
                        </a:rPr>
                        <a:t>81 (17)</a:t>
                      </a:r>
                    </a:p>
                  </a:txBody>
                  <a:tcPr marL="45720" marR="45720" marT="9144" marB="9144" anchor="ctr"/>
                </a:tc>
                <a:extLst>
                  <a:ext uri="{0D108BD9-81ED-4DB2-BD59-A6C34878D82A}">
                    <a16:rowId xmlns:a16="http://schemas.microsoft.com/office/drawing/2014/main" val="970999703"/>
                  </a:ext>
                </a:extLst>
              </a:tr>
              <a:tr h="308592">
                <a:tc>
                  <a:txBody>
                    <a:bodyPr/>
                    <a:lstStyle/>
                    <a:p>
                      <a:pPr algn="l" fontAlgn="b"/>
                      <a:r>
                        <a:rPr lang="en-US" sz="1100" b="0" i="0" u="none" strike="noStrike" dirty="0">
                          <a:solidFill>
                            <a:schemeClr val="tx1"/>
                          </a:solidFill>
                          <a:effectLst/>
                          <a:latin typeface="+mn-lt"/>
                        </a:rPr>
                        <a:t>TE,</a:t>
                      </a:r>
                      <a:r>
                        <a:rPr lang="en-US" sz="1100" b="0" i="0" u="none" strike="noStrike" baseline="0" dirty="0">
                          <a:solidFill>
                            <a:schemeClr val="tx1"/>
                          </a:solidFill>
                          <a:effectLst/>
                          <a:latin typeface="+mn-lt"/>
                        </a:rPr>
                        <a:t> n (%)</a:t>
                      </a:r>
                      <a:endParaRPr lang="en-US" sz="1100" b="0" i="0" u="none" strike="noStrike" dirty="0">
                        <a:solidFill>
                          <a:schemeClr val="tx1"/>
                        </a:solidFill>
                        <a:effectLst/>
                        <a:latin typeface="+mn-lt"/>
                      </a:endParaRPr>
                    </a:p>
                  </a:txBody>
                  <a:tcPr marL="45720" marR="45720" marT="9144" marB="9144" anchor="ctr"/>
                </a:tc>
                <a:tc>
                  <a:txBody>
                    <a:bodyPr/>
                    <a:lstStyle/>
                    <a:p>
                      <a:pPr algn="ctr" fontAlgn="b"/>
                      <a:r>
                        <a:rPr lang="en-US" sz="1100" b="0" i="0" u="none" strike="noStrike" dirty="0">
                          <a:solidFill>
                            <a:schemeClr val="tx1"/>
                          </a:solidFill>
                          <a:effectLst/>
                          <a:latin typeface="+mn-lt"/>
                        </a:rPr>
                        <a:t>148 (31)</a:t>
                      </a:r>
                    </a:p>
                  </a:txBody>
                  <a:tcPr marL="45720" marR="45720" marT="9144" marB="9144" anchor="ctr"/>
                </a:tc>
                <a:extLst>
                  <a:ext uri="{0D108BD9-81ED-4DB2-BD59-A6C34878D82A}">
                    <a16:rowId xmlns:a16="http://schemas.microsoft.com/office/drawing/2014/main" val="3279973725"/>
                  </a:ext>
                </a:extLst>
              </a:tr>
              <a:tr h="400759">
                <a:tc>
                  <a:txBody>
                    <a:bodyPr/>
                    <a:lstStyle/>
                    <a:p>
                      <a:pPr algn="l" fontAlgn="b"/>
                      <a:r>
                        <a:rPr lang="en-US" sz="1100" b="0" i="0" u="none" strike="noStrike" dirty="0">
                          <a:solidFill>
                            <a:schemeClr val="tx1"/>
                          </a:solidFill>
                          <a:effectLst/>
                          <a:latin typeface="+mn-lt"/>
                        </a:rPr>
                        <a:t>&gt;1</a:t>
                      </a:r>
                      <a:r>
                        <a:rPr lang="en-US" sz="1100" b="0" i="0" u="none" strike="noStrike" baseline="0" dirty="0">
                          <a:solidFill>
                            <a:schemeClr val="tx1"/>
                          </a:solidFill>
                          <a:effectLst/>
                          <a:latin typeface="+mn-lt"/>
                        </a:rPr>
                        <a:t> comorbid condition*</a:t>
                      </a:r>
                      <a:endParaRPr lang="en-US" sz="1100" b="0" i="0" u="none" strike="noStrike" dirty="0">
                        <a:solidFill>
                          <a:schemeClr val="tx1"/>
                        </a:solidFill>
                        <a:effectLst/>
                        <a:latin typeface="+mn-lt"/>
                      </a:endParaRPr>
                    </a:p>
                  </a:txBody>
                  <a:tcPr marL="45720" marR="45720" marT="9144" marB="9144" anchor="ctr"/>
                </a:tc>
                <a:tc>
                  <a:txBody>
                    <a:bodyPr/>
                    <a:lstStyle/>
                    <a:p>
                      <a:pPr algn="ctr" fontAlgn="b"/>
                      <a:r>
                        <a:rPr lang="en-US" sz="1100" b="0" i="0" u="none" strike="noStrike" dirty="0">
                          <a:solidFill>
                            <a:schemeClr val="tx1"/>
                          </a:solidFill>
                          <a:effectLst/>
                          <a:latin typeface="+mn-lt"/>
                        </a:rPr>
                        <a:t>378 (79)</a:t>
                      </a:r>
                    </a:p>
                  </a:txBody>
                  <a:tcPr marL="45720" marR="45720" marT="9144" marB="9144" anchor="ctr"/>
                </a:tc>
                <a:extLst>
                  <a:ext uri="{0D108BD9-81ED-4DB2-BD59-A6C34878D82A}">
                    <a16:rowId xmlns:a16="http://schemas.microsoft.com/office/drawing/2014/main" val="2520473221"/>
                  </a:ext>
                </a:extLst>
              </a:tr>
            </a:tbl>
          </a:graphicData>
        </a:graphic>
      </p:graphicFrame>
      <p:sp>
        <p:nvSpPr>
          <p:cNvPr id="21" name="TextBox 20">
            <a:extLst>
              <a:ext uri="{FF2B5EF4-FFF2-40B4-BE49-F238E27FC236}">
                <a16:creationId xmlns:a16="http://schemas.microsoft.com/office/drawing/2014/main" id="{0F58780D-2C9A-4E5F-8145-4080C2FAED43}"/>
              </a:ext>
            </a:extLst>
          </p:cNvPr>
          <p:cNvSpPr txBox="1"/>
          <p:nvPr/>
        </p:nvSpPr>
        <p:spPr>
          <a:xfrm>
            <a:off x="362984" y="1438902"/>
            <a:ext cx="2207034"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Baseline Characteristics</a:t>
            </a:r>
          </a:p>
        </p:txBody>
      </p:sp>
      <p:graphicFrame>
        <p:nvGraphicFramePr>
          <p:cNvPr id="24" name="Chart 23">
            <a:extLst>
              <a:ext uri="{FF2B5EF4-FFF2-40B4-BE49-F238E27FC236}">
                <a16:creationId xmlns:a16="http://schemas.microsoft.com/office/drawing/2014/main" id="{BC497F53-3948-4324-A757-270A88DA7D9D}"/>
              </a:ext>
            </a:extLst>
          </p:cNvPr>
          <p:cNvGraphicFramePr/>
          <p:nvPr>
            <p:extLst>
              <p:ext uri="{D42A27DB-BD31-4B8C-83A1-F6EECF244321}">
                <p14:modId xmlns:p14="http://schemas.microsoft.com/office/powerpoint/2010/main" val="3936361801"/>
              </p:ext>
            </p:extLst>
          </p:nvPr>
        </p:nvGraphicFramePr>
        <p:xfrm>
          <a:off x="2660754" y="1380931"/>
          <a:ext cx="6483246" cy="333378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E116F112-4E2F-4946-8A4B-BAFE516D7F93}"/>
              </a:ext>
            </a:extLst>
          </p:cNvPr>
          <p:cNvSpPr/>
          <p:nvPr/>
        </p:nvSpPr>
        <p:spPr>
          <a:xfrm>
            <a:off x="373748" y="4453335"/>
            <a:ext cx="8589885" cy="522756"/>
          </a:xfrm>
          <a:prstGeom prst="rect">
            <a:avLst/>
          </a:prstGeom>
        </p:spPr>
        <p:txBody>
          <a:bodyPr wrap="square" lIns="90980" tIns="45490" rIns="90980" bIns="45490">
            <a:spAutoFit/>
          </a:bodyPr>
          <a:lstStyle/>
          <a:p>
            <a:pPr algn="ctr"/>
            <a:r>
              <a:rPr lang="en-US" sz="1400" b="1" dirty="0">
                <a:solidFill>
                  <a:prstClr val="black"/>
                </a:solidFill>
              </a:rPr>
              <a:t>SOF/VEL for 12 weeks achieved high SVR rates, including in patients with compensated cirrhosis, associated comorbidities</a:t>
            </a:r>
          </a:p>
        </p:txBody>
      </p:sp>
      <p:sp>
        <p:nvSpPr>
          <p:cNvPr id="3" name="TextBox 2">
            <a:extLst>
              <a:ext uri="{FF2B5EF4-FFF2-40B4-BE49-F238E27FC236}">
                <a16:creationId xmlns:a16="http://schemas.microsoft.com/office/drawing/2014/main" id="{8B00C31E-52D9-4709-A18B-9EB5618501E4}"/>
              </a:ext>
            </a:extLst>
          </p:cNvPr>
          <p:cNvSpPr txBox="1"/>
          <p:nvPr/>
        </p:nvSpPr>
        <p:spPr>
          <a:xfrm>
            <a:off x="3378329" y="3780957"/>
            <a:ext cx="517160" cy="311624"/>
          </a:xfrm>
          <a:prstGeom prst="rect">
            <a:avLst/>
          </a:prstGeom>
          <a:noFill/>
        </p:spPr>
        <p:txBody>
          <a:bodyPr wrap="square" lIns="0" tIns="0" rIns="0" bIns="0" rtlCol="0">
            <a:spAutoFit/>
          </a:bodyPr>
          <a:lstStyle/>
          <a:p>
            <a:pPr algn="ctr">
              <a:lnSpc>
                <a:spcPct val="90000"/>
              </a:lnSpc>
            </a:pPr>
            <a:r>
              <a:rPr lang="en-US" sz="1100" dirty="0">
                <a:solidFill>
                  <a:prstClr val="black"/>
                </a:solidFill>
              </a:rPr>
              <a:t>470/</a:t>
            </a:r>
            <a:br>
              <a:rPr lang="en-US" sz="1100" dirty="0">
                <a:solidFill>
                  <a:prstClr val="black"/>
                </a:solidFill>
              </a:rPr>
            </a:br>
            <a:r>
              <a:rPr lang="en-US" sz="1100" dirty="0">
                <a:solidFill>
                  <a:prstClr val="black"/>
                </a:solidFill>
              </a:rPr>
              <a:t>474</a:t>
            </a:r>
          </a:p>
        </p:txBody>
      </p:sp>
      <p:sp>
        <p:nvSpPr>
          <p:cNvPr id="19" name="TextBox 18">
            <a:extLst>
              <a:ext uri="{FF2B5EF4-FFF2-40B4-BE49-F238E27FC236}">
                <a16:creationId xmlns:a16="http://schemas.microsoft.com/office/drawing/2014/main" id="{D8BE2E3C-C781-499E-AAE0-922E7BEEC68D}"/>
              </a:ext>
            </a:extLst>
          </p:cNvPr>
          <p:cNvSpPr txBox="1"/>
          <p:nvPr/>
        </p:nvSpPr>
        <p:spPr>
          <a:xfrm>
            <a:off x="4209132" y="3780957"/>
            <a:ext cx="517160" cy="311624"/>
          </a:xfrm>
          <a:prstGeom prst="rect">
            <a:avLst/>
          </a:prstGeom>
          <a:noFill/>
        </p:spPr>
        <p:txBody>
          <a:bodyPr wrap="square" lIns="0" tIns="0" rIns="0" bIns="0" rtlCol="0">
            <a:spAutoFit/>
          </a:bodyPr>
          <a:lstStyle/>
          <a:p>
            <a:pPr algn="ctr">
              <a:lnSpc>
                <a:spcPct val="90000"/>
              </a:lnSpc>
            </a:pPr>
            <a:r>
              <a:rPr lang="en-US" sz="1100" dirty="0">
                <a:solidFill>
                  <a:prstClr val="black"/>
                </a:solidFill>
              </a:rPr>
              <a:t>354/</a:t>
            </a:r>
            <a:br>
              <a:rPr lang="en-US" sz="1100" dirty="0">
                <a:solidFill>
                  <a:prstClr val="black"/>
                </a:solidFill>
              </a:rPr>
            </a:br>
            <a:r>
              <a:rPr lang="en-US" sz="1100" dirty="0">
                <a:solidFill>
                  <a:prstClr val="black"/>
                </a:solidFill>
              </a:rPr>
              <a:t>356</a:t>
            </a:r>
          </a:p>
        </p:txBody>
      </p:sp>
      <p:sp>
        <p:nvSpPr>
          <p:cNvPr id="22" name="TextBox 21">
            <a:extLst>
              <a:ext uri="{FF2B5EF4-FFF2-40B4-BE49-F238E27FC236}">
                <a16:creationId xmlns:a16="http://schemas.microsoft.com/office/drawing/2014/main" id="{5EB85458-F361-47FF-B8DA-4BC3B6917C1F}"/>
              </a:ext>
            </a:extLst>
          </p:cNvPr>
          <p:cNvSpPr txBox="1"/>
          <p:nvPr/>
        </p:nvSpPr>
        <p:spPr>
          <a:xfrm>
            <a:off x="5034600" y="3780957"/>
            <a:ext cx="517160" cy="311624"/>
          </a:xfrm>
          <a:prstGeom prst="rect">
            <a:avLst/>
          </a:prstGeom>
          <a:noFill/>
        </p:spPr>
        <p:txBody>
          <a:bodyPr wrap="square" lIns="0" tIns="0" rIns="0" bIns="0" rtlCol="0">
            <a:spAutoFit/>
          </a:bodyPr>
          <a:lstStyle/>
          <a:p>
            <a:pPr algn="ctr">
              <a:lnSpc>
                <a:spcPct val="90000"/>
              </a:lnSpc>
            </a:pPr>
            <a:r>
              <a:rPr lang="en-US" sz="1100" dirty="0">
                <a:solidFill>
                  <a:prstClr val="black"/>
                </a:solidFill>
              </a:rPr>
              <a:t>79/</a:t>
            </a:r>
            <a:br>
              <a:rPr lang="en-US" sz="1100" dirty="0">
                <a:solidFill>
                  <a:prstClr val="black"/>
                </a:solidFill>
              </a:rPr>
            </a:br>
            <a:r>
              <a:rPr lang="en-US" sz="1100" dirty="0">
                <a:solidFill>
                  <a:prstClr val="black"/>
                </a:solidFill>
              </a:rPr>
              <a:t>81</a:t>
            </a:r>
          </a:p>
        </p:txBody>
      </p:sp>
      <p:sp>
        <p:nvSpPr>
          <p:cNvPr id="23" name="TextBox 22"/>
          <p:cNvSpPr txBox="1"/>
          <p:nvPr/>
        </p:nvSpPr>
        <p:spPr>
          <a:xfrm>
            <a:off x="2570018" y="4955139"/>
            <a:ext cx="5762795" cy="114262"/>
          </a:xfrm>
          <a:prstGeom prst="rect">
            <a:avLst/>
          </a:prstGeom>
          <a:noFill/>
        </p:spPr>
        <p:txBody>
          <a:bodyPr wrap="square" lIns="0" tIns="0" rIns="0" bIns="0" rtlCol="0">
            <a:spAutoFit/>
          </a:bodyPr>
          <a:lstStyle/>
          <a:p>
            <a:pPr>
              <a:lnSpc>
                <a:spcPct val="90000"/>
              </a:lnSpc>
            </a:pPr>
            <a:r>
              <a:rPr lang="en-GB" sz="800" dirty="0">
                <a:solidFill>
                  <a:prstClr val="black"/>
                </a:solidFill>
              </a:rPr>
              <a:t>*Cardiac, haematological, endocrine, gastrointestinal, kidney disease, neurological, hypertension, diabetes, depression</a:t>
            </a:r>
          </a:p>
        </p:txBody>
      </p:sp>
      <p:sp>
        <p:nvSpPr>
          <p:cNvPr id="25"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042"/>
            <a:ext cx="8229600" cy="226991"/>
          </a:xfrm>
        </p:spPr>
        <p:txBody>
          <a:bodyPr/>
          <a:lstStyle/>
          <a:p>
            <a:r>
              <a:rPr lang="en-US" dirty="0"/>
              <a:t>Italian prospective real world study</a:t>
            </a:r>
          </a:p>
        </p:txBody>
      </p:sp>
      <p:pic>
        <p:nvPicPr>
          <p:cNvPr id="27" name="Picture 26">
            <a:extLst>
              <a:ext uri="{FF2B5EF4-FFF2-40B4-BE49-F238E27FC236}">
                <a16:creationId xmlns:a16="http://schemas.microsoft.com/office/drawing/2014/main" id="{DD50478C-76DA-43F3-B5B6-7FC78E992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28067" y="173125"/>
            <a:ext cx="750201" cy="544425"/>
          </a:xfrm>
          <a:prstGeom prst="rect">
            <a:avLst/>
          </a:prstGeom>
        </p:spPr>
      </p:pic>
      <p:sp>
        <p:nvSpPr>
          <p:cNvPr id="26" name="TextBox 25">
            <a:extLst>
              <a:ext uri="{FF2B5EF4-FFF2-40B4-BE49-F238E27FC236}">
                <a16:creationId xmlns:a16="http://schemas.microsoft.com/office/drawing/2014/main" id="{5EB85458-F361-47FF-B8DA-4BC3B6917C1F}"/>
              </a:ext>
            </a:extLst>
          </p:cNvPr>
          <p:cNvSpPr txBox="1"/>
          <p:nvPr/>
        </p:nvSpPr>
        <p:spPr>
          <a:xfrm>
            <a:off x="8332813" y="3780957"/>
            <a:ext cx="517160" cy="311624"/>
          </a:xfrm>
          <a:prstGeom prst="rect">
            <a:avLst/>
          </a:prstGeom>
          <a:noFill/>
        </p:spPr>
        <p:txBody>
          <a:bodyPr wrap="square" lIns="0" tIns="0" rIns="0" bIns="0" rtlCol="0">
            <a:spAutoFit/>
          </a:bodyPr>
          <a:lstStyle/>
          <a:p>
            <a:pPr algn="ctr">
              <a:lnSpc>
                <a:spcPct val="90000"/>
              </a:lnSpc>
            </a:pPr>
            <a:r>
              <a:rPr lang="en-US" sz="1100" dirty="0">
                <a:solidFill>
                  <a:prstClr val="black"/>
                </a:solidFill>
              </a:rPr>
              <a:t>368/</a:t>
            </a:r>
            <a:br>
              <a:rPr lang="en-US" sz="1100" dirty="0">
                <a:solidFill>
                  <a:prstClr val="black"/>
                </a:solidFill>
              </a:rPr>
            </a:br>
            <a:r>
              <a:rPr lang="en-US" sz="1100" dirty="0">
                <a:solidFill>
                  <a:prstClr val="black"/>
                </a:solidFill>
              </a:rPr>
              <a:t>371</a:t>
            </a:r>
          </a:p>
        </p:txBody>
      </p:sp>
      <p:sp>
        <p:nvSpPr>
          <p:cNvPr id="28"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
        <p:nvSpPr>
          <p:cNvPr id="18" name="TextBox 17">
            <a:extLst>
              <a:ext uri="{FF2B5EF4-FFF2-40B4-BE49-F238E27FC236}">
                <a16:creationId xmlns:a16="http://schemas.microsoft.com/office/drawing/2014/main" id="{5EB85458-F361-47FF-B8DA-4BC3B6917C1F}"/>
              </a:ext>
            </a:extLst>
          </p:cNvPr>
          <p:cNvSpPr txBox="1"/>
          <p:nvPr/>
        </p:nvSpPr>
        <p:spPr>
          <a:xfrm>
            <a:off x="6680950" y="3774133"/>
            <a:ext cx="517160" cy="311624"/>
          </a:xfrm>
          <a:prstGeom prst="rect">
            <a:avLst/>
          </a:prstGeom>
          <a:noFill/>
        </p:spPr>
        <p:txBody>
          <a:bodyPr wrap="square" lIns="0" tIns="0" rIns="0" bIns="0" rtlCol="0">
            <a:spAutoFit/>
          </a:bodyPr>
          <a:lstStyle/>
          <a:p>
            <a:pPr algn="ctr">
              <a:lnSpc>
                <a:spcPct val="90000"/>
              </a:lnSpc>
            </a:pPr>
            <a:r>
              <a:rPr lang="en-US" sz="1100" dirty="0">
                <a:solidFill>
                  <a:prstClr val="black"/>
                </a:solidFill>
              </a:rPr>
              <a:t>152/</a:t>
            </a:r>
            <a:br>
              <a:rPr lang="en-US" sz="1100" dirty="0">
                <a:solidFill>
                  <a:prstClr val="black"/>
                </a:solidFill>
              </a:rPr>
            </a:br>
            <a:r>
              <a:rPr lang="en-US" sz="1100" dirty="0">
                <a:solidFill>
                  <a:prstClr val="black"/>
                </a:solidFill>
              </a:rPr>
              <a:t>154</a:t>
            </a:r>
          </a:p>
        </p:txBody>
      </p:sp>
      <p:sp>
        <p:nvSpPr>
          <p:cNvPr id="29" name="TextBox 28">
            <a:extLst>
              <a:ext uri="{FF2B5EF4-FFF2-40B4-BE49-F238E27FC236}">
                <a16:creationId xmlns:a16="http://schemas.microsoft.com/office/drawing/2014/main" id="{5EB85458-F361-47FF-B8DA-4BC3B6917C1F}"/>
              </a:ext>
            </a:extLst>
          </p:cNvPr>
          <p:cNvSpPr txBox="1"/>
          <p:nvPr/>
        </p:nvSpPr>
        <p:spPr>
          <a:xfrm>
            <a:off x="5856560" y="3774133"/>
            <a:ext cx="517160" cy="311624"/>
          </a:xfrm>
          <a:prstGeom prst="rect">
            <a:avLst/>
          </a:prstGeom>
          <a:noFill/>
        </p:spPr>
        <p:txBody>
          <a:bodyPr wrap="square" lIns="0" tIns="0" rIns="0" bIns="0" rtlCol="0">
            <a:spAutoFit/>
          </a:bodyPr>
          <a:lstStyle/>
          <a:p>
            <a:pPr algn="ctr">
              <a:lnSpc>
                <a:spcPct val="90000"/>
              </a:lnSpc>
            </a:pPr>
            <a:r>
              <a:rPr lang="en-US" sz="1100" dirty="0">
                <a:solidFill>
                  <a:prstClr val="black"/>
                </a:solidFill>
              </a:rPr>
              <a:t>391/</a:t>
            </a:r>
            <a:br>
              <a:rPr lang="en-US" sz="1100" dirty="0">
                <a:solidFill>
                  <a:prstClr val="black"/>
                </a:solidFill>
              </a:rPr>
            </a:br>
            <a:r>
              <a:rPr lang="en-US" sz="1100" dirty="0">
                <a:solidFill>
                  <a:prstClr val="black"/>
                </a:solidFill>
              </a:rPr>
              <a:t>393</a:t>
            </a:r>
          </a:p>
        </p:txBody>
      </p:sp>
    </p:spTree>
    <p:extLst>
      <p:ext uri="{BB962C8B-B14F-4D97-AF65-F5344CB8AC3E}">
        <p14:creationId xmlns:p14="http://schemas.microsoft.com/office/powerpoint/2010/main" val="86429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936112619"/>
              </p:ext>
            </p:extLst>
          </p:nvPr>
        </p:nvGraphicFramePr>
        <p:xfrm>
          <a:off x="2944092" y="1158750"/>
          <a:ext cx="6199908" cy="36425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1" y="349829"/>
            <a:ext cx="8539316" cy="507423"/>
          </a:xfrm>
        </p:spPr>
        <p:txBody>
          <a:bodyPr/>
          <a:lstStyle/>
          <a:p>
            <a:r>
              <a:rPr lang="en-US" dirty="0"/>
              <a:t>Real-World Experience of GLE/PIB and SOF/VEL</a:t>
            </a:r>
          </a:p>
        </p:txBody>
      </p:sp>
      <p:sp>
        <p:nvSpPr>
          <p:cNvPr id="4" name="Footer Placeholder 3"/>
          <p:cNvSpPr>
            <a:spLocks noGrp="1"/>
          </p:cNvSpPr>
          <p:nvPr>
            <p:ph type="ftr" sz="quarter" idx="11"/>
          </p:nvPr>
        </p:nvSpPr>
        <p:spPr>
          <a:xfrm>
            <a:off x="323850" y="4894358"/>
            <a:ext cx="3048000" cy="123444"/>
          </a:xfrm>
        </p:spPr>
        <p:txBody>
          <a:bodyPr/>
          <a:lstStyle/>
          <a:p>
            <a:r>
              <a:rPr lang="en-US" dirty="0"/>
              <a:t>Curry, EASL 2019, THU-127 </a:t>
            </a:r>
          </a:p>
        </p:txBody>
      </p:sp>
      <p:sp>
        <p:nvSpPr>
          <p:cNvPr id="5" name="Slide Number Placeholder 4"/>
          <p:cNvSpPr>
            <a:spLocks noGrp="1"/>
          </p:cNvSpPr>
          <p:nvPr>
            <p:ph type="sldNum" sz="quarter" idx="12"/>
          </p:nvPr>
        </p:nvSpPr>
        <p:spPr/>
        <p:txBody>
          <a:bodyPr/>
          <a:lstStyle/>
          <a:p>
            <a:fld id="{94BD5F9E-BC76-487B-A2BC-019AD28A14BF}" type="slidenum">
              <a:rPr lang="en-US" smtClean="0"/>
              <a:pPr/>
              <a:t>12</a:t>
            </a:fld>
            <a:endParaRPr lang="en-US"/>
          </a:p>
        </p:txBody>
      </p:sp>
      <p:graphicFrame>
        <p:nvGraphicFramePr>
          <p:cNvPr id="13" name="Table 12">
            <a:extLst>
              <a:ext uri="{FF2B5EF4-FFF2-40B4-BE49-F238E27FC236}">
                <a16:creationId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2960753503"/>
              </p:ext>
            </p:extLst>
          </p:nvPr>
        </p:nvGraphicFramePr>
        <p:xfrm>
          <a:off x="211539" y="1075372"/>
          <a:ext cx="2670454" cy="3766134"/>
        </p:xfrm>
        <a:graphic>
          <a:graphicData uri="http://schemas.openxmlformats.org/drawingml/2006/table">
            <a:tbl>
              <a:tblPr firstRow="1" bandRow="1">
                <a:tableStyleId>{6E25E649-3F16-4E02-A733-19D2CDBF48F0}</a:tableStyleId>
              </a:tblPr>
              <a:tblGrid>
                <a:gridCol w="1425547">
                  <a:extLst>
                    <a:ext uri="{9D8B030D-6E8A-4147-A177-3AD203B41FA5}">
                      <a16:colId xmlns:a16="http://schemas.microsoft.com/office/drawing/2014/main" val="797179976"/>
                    </a:ext>
                  </a:extLst>
                </a:gridCol>
                <a:gridCol w="591221">
                  <a:extLst>
                    <a:ext uri="{9D8B030D-6E8A-4147-A177-3AD203B41FA5}">
                      <a16:colId xmlns:a16="http://schemas.microsoft.com/office/drawing/2014/main" val="20001"/>
                    </a:ext>
                  </a:extLst>
                </a:gridCol>
                <a:gridCol w="653686">
                  <a:extLst>
                    <a:ext uri="{9D8B030D-6E8A-4147-A177-3AD203B41FA5}">
                      <a16:colId xmlns:a16="http://schemas.microsoft.com/office/drawing/2014/main" val="2615110997"/>
                    </a:ext>
                  </a:extLst>
                </a:gridCol>
              </a:tblGrid>
              <a:tr h="369678">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en-US" sz="1100" b="1" dirty="0">
                          <a:solidFill>
                            <a:schemeClr val="tx1"/>
                          </a:solidFill>
                        </a:rPr>
                        <a:t>Baseline </a:t>
                      </a:r>
                      <a:br>
                        <a:rPr lang="en-US" sz="1100" b="1" dirty="0">
                          <a:solidFill>
                            <a:schemeClr val="tx1"/>
                          </a:solidFill>
                        </a:rPr>
                      </a:br>
                      <a:r>
                        <a:rPr lang="en-US" sz="1100" b="1" dirty="0">
                          <a:solidFill>
                            <a:schemeClr val="tx1"/>
                          </a:solidFill>
                        </a:rPr>
                        <a:t>Characteristics</a:t>
                      </a:r>
                    </a:p>
                  </a:txBody>
                  <a:tcPr marL="0" marR="0" marT="0" marB="0" anchor="ctr">
                    <a:noFill/>
                  </a:tcPr>
                </a:tc>
                <a:tc>
                  <a:txBody>
                    <a:bodyPr/>
                    <a:lstStyle/>
                    <a:p>
                      <a:pPr algn="ctr" fontAlgn="b"/>
                      <a:r>
                        <a:rPr lang="en-US" sz="900" b="1" i="0" u="none" strike="noStrike" dirty="0">
                          <a:solidFill>
                            <a:schemeClr val="tx1"/>
                          </a:solidFill>
                          <a:effectLst/>
                          <a:latin typeface="+mn-lt"/>
                        </a:rPr>
                        <a:t>SOF/VEL</a:t>
                      </a:r>
                    </a:p>
                    <a:p>
                      <a:pPr algn="ctr" fontAlgn="b"/>
                      <a:r>
                        <a:rPr lang="en-US" sz="900" b="1" i="0" u="none" strike="noStrike" dirty="0">
                          <a:solidFill>
                            <a:schemeClr val="tx1"/>
                          </a:solidFill>
                          <a:effectLst/>
                          <a:latin typeface="+mn-lt"/>
                        </a:rPr>
                        <a:t>N=777</a:t>
                      </a:r>
                    </a:p>
                  </a:txBody>
                  <a:tcPr marL="0" marR="0" marT="0" marB="0" anchor="ctr">
                    <a:solidFill>
                      <a:srgbClr val="97BAFF"/>
                    </a:solidFill>
                  </a:tcPr>
                </a:tc>
                <a:tc>
                  <a:txBody>
                    <a:bodyPr/>
                    <a:lstStyle/>
                    <a:p>
                      <a:pPr algn="ctr" fontAlgn="b"/>
                      <a:r>
                        <a:rPr lang="en-US" sz="900" b="1" i="0" u="none" strike="noStrike" dirty="0">
                          <a:solidFill>
                            <a:schemeClr val="tx1"/>
                          </a:solidFill>
                          <a:effectLst/>
                          <a:latin typeface="+mn-lt"/>
                        </a:rPr>
                        <a:t>GLE/PIB</a:t>
                      </a:r>
                    </a:p>
                    <a:p>
                      <a:pPr algn="ctr" fontAlgn="b"/>
                      <a:r>
                        <a:rPr lang="en-US" sz="900" b="1" i="0" u="none" strike="noStrike" dirty="0">
                          <a:solidFill>
                            <a:schemeClr val="tx1"/>
                          </a:solidFill>
                          <a:effectLst/>
                          <a:latin typeface="+mn-lt"/>
                        </a:rPr>
                        <a:t>N=1131</a:t>
                      </a:r>
                    </a:p>
                  </a:txBody>
                  <a:tcPr marL="0" marR="0" marT="0" marB="0" anchor="ctr">
                    <a:solidFill>
                      <a:srgbClr val="FED96F"/>
                    </a:solidFill>
                  </a:tcPr>
                </a:tc>
                <a:extLst>
                  <a:ext uri="{0D108BD9-81ED-4DB2-BD59-A6C34878D82A}">
                    <a16:rowId xmlns:a16="http://schemas.microsoft.com/office/drawing/2014/main" val="1099919398"/>
                  </a:ext>
                </a:extLst>
              </a:tr>
              <a:tr h="205396">
                <a:tc>
                  <a:txBody>
                    <a:bodyPr/>
                    <a:lstStyle/>
                    <a:p>
                      <a:pPr algn="l" fontAlgn="b"/>
                      <a:r>
                        <a:rPr lang="en-US" sz="1000" u="none" strike="noStrike" dirty="0">
                          <a:effectLst/>
                          <a:latin typeface="+mn-lt"/>
                        </a:rPr>
                        <a:t> Male, n (%)</a:t>
                      </a:r>
                      <a:endParaRPr lang="en-US" sz="1000" b="1"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456 (59)</a:t>
                      </a:r>
                    </a:p>
                  </a:txBody>
                  <a:tcPr marL="7620" marR="7620" marT="7620" marB="0" anchor="ctr"/>
                </a:tc>
                <a:tc>
                  <a:txBody>
                    <a:bodyPr/>
                    <a:lstStyle/>
                    <a:p>
                      <a:pPr algn="ctr" fontAlgn="b"/>
                      <a:r>
                        <a:rPr lang="en-US" sz="1000" b="0" i="0" u="none" strike="noStrike" dirty="0">
                          <a:solidFill>
                            <a:srgbClr val="000000"/>
                          </a:solidFill>
                          <a:effectLst/>
                          <a:latin typeface="+mn-lt"/>
                        </a:rPr>
                        <a:t>664 (59)</a:t>
                      </a:r>
                    </a:p>
                  </a:txBody>
                  <a:tcPr marL="7620" marR="7620" marT="7620" marB="0" anchor="ctr"/>
                </a:tc>
                <a:extLst>
                  <a:ext uri="{0D108BD9-81ED-4DB2-BD59-A6C34878D82A}">
                    <a16:rowId xmlns:a16="http://schemas.microsoft.com/office/drawing/2014/main" val="261548645"/>
                  </a:ext>
                </a:extLst>
              </a:tr>
              <a:tr h="205396">
                <a:tc>
                  <a:txBody>
                    <a:bodyPr/>
                    <a:lstStyle/>
                    <a:p>
                      <a:pPr algn="l" fontAlgn="b"/>
                      <a:r>
                        <a:rPr lang="en-US" sz="1000" u="none" strike="noStrike" dirty="0">
                          <a:effectLst/>
                          <a:latin typeface="+mn-lt"/>
                        </a:rPr>
                        <a:t> Age, mean </a:t>
                      </a:r>
                      <a:br>
                        <a:rPr lang="en-US" sz="1000" u="none" strike="noStrike" dirty="0">
                          <a:effectLst/>
                          <a:latin typeface="+mn-lt"/>
                        </a:rPr>
                      </a:br>
                      <a:r>
                        <a:rPr lang="en-US" sz="1000" u="none" strike="noStrike" dirty="0">
                          <a:effectLst/>
                          <a:latin typeface="+mn-lt"/>
                        </a:rPr>
                        <a:t> (range)</a:t>
                      </a:r>
                      <a:endParaRPr lang="en-US" sz="1000" b="1"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57 </a:t>
                      </a:r>
                      <a:br>
                        <a:rPr lang="en-US" sz="1000" b="0" i="0" u="none" strike="noStrike" dirty="0">
                          <a:solidFill>
                            <a:srgbClr val="000000"/>
                          </a:solidFill>
                          <a:effectLst/>
                          <a:latin typeface="+mn-lt"/>
                        </a:rPr>
                      </a:br>
                      <a:r>
                        <a:rPr lang="en-US" sz="1000" b="0" i="0" u="none" strike="noStrike" dirty="0">
                          <a:solidFill>
                            <a:srgbClr val="000000"/>
                          </a:solidFill>
                          <a:effectLst/>
                          <a:latin typeface="+mn-lt"/>
                        </a:rPr>
                        <a:t>(21-90)</a:t>
                      </a:r>
                    </a:p>
                  </a:txBody>
                  <a:tcPr marL="7620" marR="7620" marT="7620" marB="0" anchor="ctr"/>
                </a:tc>
                <a:tc>
                  <a:txBody>
                    <a:bodyPr/>
                    <a:lstStyle/>
                    <a:p>
                      <a:pPr algn="ctr" fontAlgn="b"/>
                      <a:r>
                        <a:rPr lang="en-US" sz="1000" b="0" i="0" u="none" strike="noStrike" dirty="0">
                          <a:solidFill>
                            <a:srgbClr val="000000"/>
                          </a:solidFill>
                          <a:effectLst/>
                          <a:latin typeface="+mn-lt"/>
                        </a:rPr>
                        <a:t>54 </a:t>
                      </a:r>
                      <a:br>
                        <a:rPr lang="en-US" sz="1000" b="0" i="0" u="none" strike="noStrike" dirty="0">
                          <a:solidFill>
                            <a:srgbClr val="000000"/>
                          </a:solidFill>
                          <a:effectLst/>
                          <a:latin typeface="+mn-lt"/>
                        </a:rPr>
                      </a:br>
                      <a:r>
                        <a:rPr lang="en-US" sz="1000" b="0" i="0" u="none" strike="noStrike" dirty="0">
                          <a:solidFill>
                            <a:srgbClr val="000000"/>
                          </a:solidFill>
                          <a:effectLst/>
                          <a:latin typeface="+mn-lt"/>
                        </a:rPr>
                        <a:t>(18-87)</a:t>
                      </a:r>
                    </a:p>
                  </a:txBody>
                  <a:tcPr marL="7620" marR="7620" marT="7620" marB="0" anchor="ctr"/>
                </a:tc>
                <a:extLst>
                  <a:ext uri="{0D108BD9-81ED-4DB2-BD59-A6C34878D82A}">
                    <a16:rowId xmlns:a16="http://schemas.microsoft.com/office/drawing/2014/main" val="4293435370"/>
                  </a:ext>
                </a:extLst>
              </a:tr>
              <a:tr h="205396">
                <a:tc>
                  <a:txBody>
                    <a:bodyPr/>
                    <a:lstStyle/>
                    <a:p>
                      <a:pPr algn="l" fontAlgn="b"/>
                      <a:r>
                        <a:rPr lang="en-US" sz="1000" u="none" strike="noStrike" dirty="0">
                          <a:effectLst/>
                          <a:latin typeface="+mn-lt"/>
                        </a:rPr>
                        <a:t> Cirrhosis, n (%)</a:t>
                      </a:r>
                      <a:endParaRPr lang="en-US" sz="1000" b="0"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209 (27)</a:t>
                      </a:r>
                    </a:p>
                  </a:txBody>
                  <a:tcPr marL="7620" marR="7620" marT="7620" marB="0" anchor="ctr"/>
                </a:tc>
                <a:tc>
                  <a:txBody>
                    <a:bodyPr/>
                    <a:lstStyle/>
                    <a:p>
                      <a:pPr algn="ctr" fontAlgn="b"/>
                      <a:r>
                        <a:rPr lang="en-US" sz="1000" b="0" i="0" u="none" strike="noStrike" dirty="0">
                          <a:solidFill>
                            <a:srgbClr val="000000"/>
                          </a:solidFill>
                          <a:effectLst/>
                          <a:latin typeface="+mn-lt"/>
                        </a:rPr>
                        <a:t>182 (16)</a:t>
                      </a:r>
                    </a:p>
                  </a:txBody>
                  <a:tcPr marL="7620" marR="7620" marT="7620" marB="0" anchor="ctr"/>
                </a:tc>
                <a:extLst>
                  <a:ext uri="{0D108BD9-81ED-4DB2-BD59-A6C34878D82A}">
                    <a16:rowId xmlns:a16="http://schemas.microsoft.com/office/drawing/2014/main" val="2677106070"/>
                  </a:ext>
                </a:extLst>
              </a:tr>
              <a:tr h="205396">
                <a:tc>
                  <a:txBody>
                    <a:bodyPr/>
                    <a:lstStyle/>
                    <a:p>
                      <a:pPr algn="l" fontAlgn="b"/>
                      <a:r>
                        <a:rPr lang="en-US" sz="1000" u="none" strike="noStrike" dirty="0">
                          <a:effectLst/>
                          <a:latin typeface="+mn-lt"/>
                        </a:rPr>
                        <a:t> CKD Stage 4-5, n (%)</a:t>
                      </a:r>
                      <a:endParaRPr lang="en-US" sz="1000" b="0"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10 (1)</a:t>
                      </a:r>
                    </a:p>
                  </a:txBody>
                  <a:tcPr marL="7620" marR="7620" marT="7620" marB="0" anchor="ctr"/>
                </a:tc>
                <a:tc>
                  <a:txBody>
                    <a:bodyPr/>
                    <a:lstStyle/>
                    <a:p>
                      <a:pPr algn="ctr" fontAlgn="b"/>
                      <a:r>
                        <a:rPr lang="en-US" sz="1000" b="0" i="0" u="none" strike="noStrike" dirty="0">
                          <a:solidFill>
                            <a:srgbClr val="000000"/>
                          </a:solidFill>
                          <a:effectLst/>
                          <a:latin typeface="+mn-lt"/>
                        </a:rPr>
                        <a:t>74 (7)</a:t>
                      </a:r>
                    </a:p>
                  </a:txBody>
                  <a:tcPr marL="7620" marR="7620" marT="7620" marB="0" anchor="ctr"/>
                </a:tc>
                <a:extLst>
                  <a:ext uri="{0D108BD9-81ED-4DB2-BD59-A6C34878D82A}">
                    <a16:rowId xmlns:a16="http://schemas.microsoft.com/office/drawing/2014/main" val="3107951495"/>
                  </a:ext>
                </a:extLst>
              </a:tr>
              <a:tr h="205396">
                <a:tc>
                  <a:txBody>
                    <a:bodyPr/>
                    <a:lstStyle/>
                    <a:p>
                      <a:pPr algn="l" fontAlgn="b"/>
                      <a:r>
                        <a:rPr lang="en-US" sz="1000" u="none" strike="noStrike" dirty="0">
                          <a:effectLst/>
                          <a:latin typeface="+mn-lt"/>
                        </a:rPr>
                        <a:t> Baseline VL &gt;6MM, </a:t>
                      </a:r>
                      <a:br>
                        <a:rPr lang="en-US" sz="1000" u="none" strike="noStrike" dirty="0">
                          <a:effectLst/>
                          <a:latin typeface="+mn-lt"/>
                        </a:rPr>
                      </a:br>
                      <a:r>
                        <a:rPr lang="en-US" sz="1000" u="none" strike="noStrike" dirty="0">
                          <a:effectLst/>
                          <a:latin typeface="+mn-lt"/>
                        </a:rPr>
                        <a:t>  n (%)</a:t>
                      </a:r>
                      <a:endParaRPr lang="en-US" sz="1000" b="0"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180 (23)</a:t>
                      </a:r>
                    </a:p>
                  </a:txBody>
                  <a:tcPr marL="7620" marR="7620" marT="7620" marB="0" anchor="ctr"/>
                </a:tc>
                <a:tc>
                  <a:txBody>
                    <a:bodyPr/>
                    <a:lstStyle/>
                    <a:p>
                      <a:pPr algn="ctr" fontAlgn="b"/>
                      <a:r>
                        <a:rPr lang="en-US" sz="1000" b="0" i="0" u="none" strike="noStrike" dirty="0">
                          <a:solidFill>
                            <a:srgbClr val="000000"/>
                          </a:solidFill>
                          <a:effectLst/>
                          <a:latin typeface="+mn-lt"/>
                        </a:rPr>
                        <a:t>228 (20)</a:t>
                      </a:r>
                    </a:p>
                  </a:txBody>
                  <a:tcPr marL="7620" marR="7620" marT="7620" marB="0" anchor="ctr"/>
                </a:tc>
                <a:extLst>
                  <a:ext uri="{0D108BD9-81ED-4DB2-BD59-A6C34878D82A}">
                    <a16:rowId xmlns:a16="http://schemas.microsoft.com/office/drawing/2014/main" val="2769287480"/>
                  </a:ext>
                </a:extLst>
              </a:tr>
              <a:tr h="769620">
                <a:tc>
                  <a:txBody>
                    <a:bodyPr/>
                    <a:lstStyle/>
                    <a:p>
                      <a:pPr algn="l" fontAlgn="b"/>
                      <a:r>
                        <a:rPr lang="en-US" sz="1000" u="none" strike="noStrike" dirty="0">
                          <a:effectLst/>
                          <a:latin typeface="+mn-lt"/>
                        </a:rPr>
                        <a:t> GT , %</a:t>
                      </a:r>
                    </a:p>
                    <a:p>
                      <a:pPr algn="l" fontAlgn="b"/>
                      <a:r>
                        <a:rPr lang="en-US" sz="1000" u="none" strike="noStrike" dirty="0">
                          <a:effectLst/>
                          <a:latin typeface="+mn-lt"/>
                        </a:rPr>
                        <a:t>1</a:t>
                      </a:r>
                    </a:p>
                    <a:p>
                      <a:pPr algn="l" fontAlgn="b"/>
                      <a:r>
                        <a:rPr lang="en-US" sz="1000" u="none" strike="noStrike" dirty="0">
                          <a:effectLst/>
                          <a:latin typeface="+mn-lt"/>
                        </a:rPr>
                        <a:t>2</a:t>
                      </a:r>
                    </a:p>
                    <a:p>
                      <a:pPr algn="l" fontAlgn="b"/>
                      <a:r>
                        <a:rPr lang="en-US" sz="1000" u="none" strike="noStrike" dirty="0">
                          <a:effectLst/>
                          <a:latin typeface="+mn-lt"/>
                        </a:rPr>
                        <a:t>3</a:t>
                      </a:r>
                    </a:p>
                    <a:p>
                      <a:pPr algn="l" fontAlgn="b"/>
                      <a:r>
                        <a:rPr lang="en-US" sz="1000" u="none" strike="noStrike" dirty="0">
                          <a:effectLst/>
                          <a:latin typeface="+mn-lt"/>
                        </a:rPr>
                        <a:t>4</a:t>
                      </a:r>
                      <a:r>
                        <a:rPr lang="en-US" sz="1000" u="none" strike="noStrike" dirty="0">
                          <a:effectLst/>
                          <a:latin typeface="+mn-lt"/>
                          <a:cs typeface="Arial" panose="020B0604020202020204" pitchFamily="34" charset="0"/>
                        </a:rPr>
                        <a:t>–</a:t>
                      </a:r>
                      <a:r>
                        <a:rPr lang="en-US" sz="1000" u="none" strike="noStrike" dirty="0">
                          <a:effectLst/>
                          <a:latin typeface="+mn-lt"/>
                        </a:rPr>
                        <a:t>6</a:t>
                      </a:r>
                      <a:endParaRPr lang="en-US" sz="1000" b="0" i="0" u="none" strike="noStrike" dirty="0">
                        <a:solidFill>
                          <a:srgbClr val="000000"/>
                        </a:solidFill>
                        <a:effectLst/>
                        <a:latin typeface="+mn-lt"/>
                      </a:endParaRPr>
                    </a:p>
                  </a:txBody>
                  <a:tcPr marL="7620" marR="7620" marT="7620" marB="0" anchor="ctr"/>
                </a:tc>
                <a:tc>
                  <a:txBody>
                    <a:bodyPr/>
                    <a:lstStyle/>
                    <a:p>
                      <a:pPr algn="ctr"/>
                      <a:endParaRPr lang="en-GB" sz="1000" dirty="0"/>
                    </a:p>
                    <a:p>
                      <a:pPr algn="ctr"/>
                      <a:r>
                        <a:rPr lang="en-GB" sz="1000" dirty="0"/>
                        <a:t>170 (22)</a:t>
                      </a:r>
                    </a:p>
                    <a:p>
                      <a:pPr algn="ctr"/>
                      <a:r>
                        <a:rPr lang="en-GB" sz="1000" dirty="0"/>
                        <a:t>315 (41)</a:t>
                      </a:r>
                    </a:p>
                    <a:p>
                      <a:pPr algn="ctr"/>
                      <a:r>
                        <a:rPr lang="en-GB" sz="1000" dirty="0"/>
                        <a:t>262 (34)</a:t>
                      </a:r>
                    </a:p>
                    <a:p>
                      <a:pPr algn="ctr"/>
                      <a:r>
                        <a:rPr lang="en-GB" sz="1000" dirty="0"/>
                        <a:t>30 (4)</a:t>
                      </a:r>
                    </a:p>
                  </a:txBody>
                  <a:tcPr marL="7620" marR="7620" marT="7620" marB="0" anchor="ctr"/>
                </a:tc>
                <a:tc>
                  <a:txBody>
                    <a:bodyPr/>
                    <a:lstStyle/>
                    <a:p>
                      <a:pPr algn="ctr"/>
                      <a:endParaRPr lang="en-GB" sz="1000" dirty="0"/>
                    </a:p>
                    <a:p>
                      <a:pPr algn="ctr"/>
                      <a:r>
                        <a:rPr lang="en-GB" sz="1000" dirty="0"/>
                        <a:t>805 (71)</a:t>
                      </a:r>
                    </a:p>
                    <a:p>
                      <a:pPr algn="ctr"/>
                      <a:r>
                        <a:rPr lang="en-GB" sz="1000" dirty="0"/>
                        <a:t>167 (15)</a:t>
                      </a:r>
                    </a:p>
                    <a:p>
                      <a:pPr algn="ctr"/>
                      <a:r>
                        <a:rPr lang="en-GB" sz="1000" dirty="0"/>
                        <a:t>133 (12)</a:t>
                      </a:r>
                    </a:p>
                    <a:p>
                      <a:pPr algn="ctr"/>
                      <a:r>
                        <a:rPr lang="en-GB" sz="1000" dirty="0"/>
                        <a:t>26 (2)</a:t>
                      </a:r>
                    </a:p>
                  </a:txBody>
                  <a:tcPr marL="7620" marR="7620" marT="7620" marB="0" anchor="ctr"/>
                </a:tc>
                <a:extLst>
                  <a:ext uri="{0D108BD9-81ED-4DB2-BD59-A6C34878D82A}">
                    <a16:rowId xmlns:a16="http://schemas.microsoft.com/office/drawing/2014/main" val="772373996"/>
                  </a:ext>
                </a:extLst>
              </a:tr>
              <a:tr h="205396">
                <a:tc>
                  <a:txBody>
                    <a:bodyPr/>
                    <a:lstStyle/>
                    <a:p>
                      <a:pPr algn="l" fontAlgn="b"/>
                      <a:r>
                        <a:rPr lang="en-US" sz="1000" u="none" strike="noStrike" dirty="0">
                          <a:effectLst/>
                          <a:latin typeface="+mn-lt"/>
                        </a:rPr>
                        <a:t> TN, n (%)</a:t>
                      </a:r>
                      <a:endParaRPr lang="en-US" sz="1000" b="1"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680 (88)</a:t>
                      </a:r>
                    </a:p>
                  </a:txBody>
                  <a:tcPr marL="7620" marR="7620" marT="7620" marB="0" anchor="ctr"/>
                </a:tc>
                <a:tc>
                  <a:txBody>
                    <a:bodyPr/>
                    <a:lstStyle/>
                    <a:p>
                      <a:pPr algn="ctr" fontAlgn="b"/>
                      <a:r>
                        <a:rPr lang="en-US" sz="1000" b="0" i="0" u="none" strike="noStrike" dirty="0">
                          <a:solidFill>
                            <a:srgbClr val="000000"/>
                          </a:solidFill>
                          <a:effectLst/>
                          <a:latin typeface="+mn-lt"/>
                        </a:rPr>
                        <a:t>1005 (89)</a:t>
                      </a:r>
                    </a:p>
                  </a:txBody>
                  <a:tcPr marL="7620" marR="7620" marT="7620" marB="0" anchor="ctr"/>
                </a:tc>
                <a:extLst>
                  <a:ext uri="{0D108BD9-81ED-4DB2-BD59-A6C34878D82A}">
                    <a16:rowId xmlns:a16="http://schemas.microsoft.com/office/drawing/2014/main" val="2602137791"/>
                  </a:ext>
                </a:extLst>
              </a:tr>
              <a:tr h="205396">
                <a:tc>
                  <a:txBody>
                    <a:bodyPr/>
                    <a:lstStyle/>
                    <a:p>
                      <a:pPr algn="l" fontAlgn="b"/>
                      <a:r>
                        <a:rPr lang="en-US" sz="1000" u="none" strike="noStrike" dirty="0">
                          <a:effectLst/>
                          <a:latin typeface="+mn-lt"/>
                        </a:rPr>
                        <a:t> + RBV, n (%)</a:t>
                      </a:r>
                      <a:endParaRPr lang="en-US" sz="1000" b="1"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30 (4)</a:t>
                      </a:r>
                    </a:p>
                  </a:txBody>
                  <a:tcPr marL="7620" marR="7620" marT="7620" marB="0" anchor="ctr"/>
                </a:tc>
                <a:tc>
                  <a:txBody>
                    <a:bodyPr/>
                    <a:lstStyle/>
                    <a:p>
                      <a:pPr algn="ctr" fontAlgn="b"/>
                      <a:r>
                        <a:rPr lang="en-US" sz="1000" b="0" i="0" u="none" strike="noStrike" dirty="0">
                          <a:solidFill>
                            <a:srgbClr val="000000"/>
                          </a:solidFill>
                          <a:effectLst/>
                          <a:latin typeface="+mn-lt"/>
                        </a:rPr>
                        <a:t>1 (&lt;1)</a:t>
                      </a:r>
                    </a:p>
                  </a:txBody>
                  <a:tcPr marL="7620" marR="7620" marT="7620" marB="0" anchor="ctr"/>
                </a:tc>
                <a:extLst>
                  <a:ext uri="{0D108BD9-81ED-4DB2-BD59-A6C34878D82A}">
                    <a16:rowId xmlns:a16="http://schemas.microsoft.com/office/drawing/2014/main" val="3995927687"/>
                  </a:ext>
                </a:extLst>
              </a:tr>
              <a:tr h="205396">
                <a:tc>
                  <a:txBody>
                    <a:bodyPr/>
                    <a:lstStyle/>
                    <a:p>
                      <a:pPr algn="l" fontAlgn="b"/>
                      <a:r>
                        <a:rPr lang="en-US" sz="1000" b="0" i="0" u="none" strike="noStrike" dirty="0">
                          <a:solidFill>
                            <a:srgbClr val="000000"/>
                          </a:solidFill>
                          <a:effectLst/>
                          <a:latin typeface="+mn-lt"/>
                        </a:rPr>
                        <a:t> PPI, n (%)</a:t>
                      </a:r>
                    </a:p>
                  </a:txBody>
                  <a:tcPr marL="7620" marR="7620" marT="7620" marB="0" anchor="ctr"/>
                </a:tc>
                <a:tc>
                  <a:txBody>
                    <a:bodyPr/>
                    <a:lstStyle/>
                    <a:p>
                      <a:pPr algn="ctr" fontAlgn="b"/>
                      <a:r>
                        <a:rPr lang="en-US" sz="1000" b="0" i="0" u="none" strike="noStrike" dirty="0">
                          <a:solidFill>
                            <a:srgbClr val="000000"/>
                          </a:solidFill>
                          <a:effectLst/>
                          <a:latin typeface="+mn-lt"/>
                        </a:rPr>
                        <a:t>87 (11)</a:t>
                      </a:r>
                    </a:p>
                  </a:txBody>
                  <a:tcPr marL="7620" marR="7620" marT="7620" marB="0" anchor="ctr"/>
                </a:tc>
                <a:tc>
                  <a:txBody>
                    <a:bodyPr/>
                    <a:lstStyle/>
                    <a:p>
                      <a:pPr algn="ctr" fontAlgn="b"/>
                      <a:r>
                        <a:rPr lang="en-US" sz="1000" b="0" i="0" u="none" strike="noStrike" dirty="0">
                          <a:solidFill>
                            <a:srgbClr val="000000"/>
                          </a:solidFill>
                          <a:effectLst/>
                          <a:latin typeface="+mn-lt"/>
                        </a:rPr>
                        <a:t>149 (13)</a:t>
                      </a:r>
                    </a:p>
                  </a:txBody>
                  <a:tcPr marL="7620" marR="7620" marT="7620" marB="0" anchor="ctr"/>
                </a:tc>
                <a:extLst>
                  <a:ext uri="{0D108BD9-81ED-4DB2-BD59-A6C34878D82A}">
                    <a16:rowId xmlns:a16="http://schemas.microsoft.com/office/drawing/2014/main" val="2336251460"/>
                  </a:ext>
                </a:extLst>
              </a:tr>
              <a:tr h="573091">
                <a:tc>
                  <a:txBody>
                    <a:bodyPr/>
                    <a:lstStyle/>
                    <a:p>
                      <a:pPr algn="l" fontAlgn="b"/>
                      <a:r>
                        <a:rPr lang="en-US" sz="1000" b="0" i="0" u="none" strike="noStrike" dirty="0">
                          <a:solidFill>
                            <a:srgbClr val="000000"/>
                          </a:solidFill>
                          <a:effectLst/>
                          <a:latin typeface="+mn-lt"/>
                        </a:rPr>
                        <a:t> Treatment duration, n (%)</a:t>
                      </a:r>
                    </a:p>
                    <a:p>
                      <a:pPr algn="l" fontAlgn="b"/>
                      <a:r>
                        <a:rPr lang="en-US" sz="1000" b="0" i="0" u="none" strike="noStrike" dirty="0">
                          <a:solidFill>
                            <a:srgbClr val="000000"/>
                          </a:solidFill>
                          <a:effectLst/>
                          <a:latin typeface="+mn-lt"/>
                        </a:rPr>
                        <a:t>  8 weeks</a:t>
                      </a:r>
                    </a:p>
                    <a:p>
                      <a:pPr algn="l" fontAlgn="b"/>
                      <a:r>
                        <a:rPr lang="en-US" sz="1000" b="0" i="0" u="none" strike="noStrike" dirty="0">
                          <a:solidFill>
                            <a:srgbClr val="000000"/>
                          </a:solidFill>
                          <a:effectLst/>
                          <a:latin typeface="+mn-lt"/>
                        </a:rPr>
                        <a:t>  12 weeks</a:t>
                      </a:r>
                    </a:p>
                    <a:p>
                      <a:pPr algn="l" fontAlgn="b"/>
                      <a:r>
                        <a:rPr lang="en-US" sz="1000" b="0" i="0" u="none" strike="noStrike" dirty="0">
                          <a:solidFill>
                            <a:srgbClr val="000000"/>
                          </a:solidFill>
                          <a:effectLst/>
                          <a:latin typeface="+mn-lt"/>
                        </a:rPr>
                        <a:t>  &gt;12 weeks</a:t>
                      </a:r>
                    </a:p>
                  </a:txBody>
                  <a:tcPr marL="7620" marR="7620" marT="7620" marB="0" anchor="ctr"/>
                </a:tc>
                <a:tc>
                  <a:txBody>
                    <a:bodyPr/>
                    <a:lstStyle/>
                    <a:p>
                      <a:pPr algn="ctr" fontAlgn="b"/>
                      <a:endParaRPr lang="en-US" sz="1000" b="0" i="0" u="none" strike="noStrike" dirty="0">
                        <a:solidFill>
                          <a:srgbClr val="000000"/>
                        </a:solidFill>
                        <a:effectLst/>
                        <a:latin typeface="+mn-lt"/>
                      </a:endParaRPr>
                    </a:p>
                    <a:p>
                      <a:pPr algn="ctr" fontAlgn="b"/>
                      <a:r>
                        <a:rPr lang="en-US" sz="1000" b="0" i="0" u="none" strike="noStrike" dirty="0">
                          <a:solidFill>
                            <a:srgbClr val="000000"/>
                          </a:solidFill>
                          <a:effectLst/>
                          <a:latin typeface="+mn-lt"/>
                        </a:rPr>
                        <a:t>15 (2)</a:t>
                      </a:r>
                    </a:p>
                    <a:p>
                      <a:pPr algn="ctr" fontAlgn="b"/>
                      <a:r>
                        <a:rPr lang="en-US" sz="1000" b="0" i="0" u="none" strike="noStrike" dirty="0">
                          <a:solidFill>
                            <a:srgbClr val="000000"/>
                          </a:solidFill>
                          <a:effectLst/>
                          <a:latin typeface="+mn-lt"/>
                        </a:rPr>
                        <a:t>733 (94)</a:t>
                      </a:r>
                    </a:p>
                    <a:p>
                      <a:pPr algn="ctr" fontAlgn="b"/>
                      <a:r>
                        <a:rPr lang="en-US" sz="1000" b="0" i="0" u="none" strike="noStrike" dirty="0">
                          <a:solidFill>
                            <a:srgbClr val="000000"/>
                          </a:solidFill>
                          <a:effectLst/>
                          <a:latin typeface="+mn-lt"/>
                        </a:rPr>
                        <a:t>4 (1)</a:t>
                      </a:r>
                    </a:p>
                  </a:txBody>
                  <a:tcPr marL="7620" marR="7620" marT="7620" marB="0" anchor="ctr"/>
                </a:tc>
                <a:tc>
                  <a:txBody>
                    <a:bodyPr/>
                    <a:lstStyle/>
                    <a:p>
                      <a:pPr algn="ctr" fontAlgn="b"/>
                      <a:endParaRPr lang="en-US" sz="1000" b="0" i="0" u="none" strike="noStrike" dirty="0">
                        <a:solidFill>
                          <a:srgbClr val="000000"/>
                        </a:solidFill>
                        <a:effectLst/>
                        <a:latin typeface="+mn-lt"/>
                      </a:endParaRPr>
                    </a:p>
                    <a:p>
                      <a:pPr algn="ctr" fontAlgn="b"/>
                      <a:r>
                        <a:rPr lang="en-US" sz="1000" b="0" i="0" u="none" strike="noStrike" dirty="0">
                          <a:solidFill>
                            <a:srgbClr val="000000"/>
                          </a:solidFill>
                          <a:effectLst/>
                          <a:latin typeface="+mn-lt"/>
                        </a:rPr>
                        <a:t>844 (75)</a:t>
                      </a:r>
                    </a:p>
                    <a:p>
                      <a:pPr algn="ctr" fontAlgn="b"/>
                      <a:r>
                        <a:rPr lang="en-US" sz="1000" b="0" i="0" u="none" strike="noStrike" dirty="0">
                          <a:solidFill>
                            <a:srgbClr val="000000"/>
                          </a:solidFill>
                          <a:effectLst/>
                          <a:latin typeface="+mn-lt"/>
                        </a:rPr>
                        <a:t>237 (21)</a:t>
                      </a:r>
                    </a:p>
                    <a:p>
                      <a:pPr algn="ctr" fontAlgn="b"/>
                      <a:r>
                        <a:rPr lang="en-US" sz="1000" b="0" i="0" u="none" strike="noStrike" dirty="0">
                          <a:solidFill>
                            <a:srgbClr val="000000"/>
                          </a:solidFill>
                          <a:effectLst/>
                          <a:latin typeface="+mn-lt"/>
                        </a:rPr>
                        <a:t>40 (4)</a:t>
                      </a:r>
                    </a:p>
                  </a:txBody>
                  <a:tcPr marL="7620" marR="7620" marT="7620" marB="0" anchor="ctr"/>
                </a:tc>
                <a:extLst>
                  <a:ext uri="{0D108BD9-81ED-4DB2-BD59-A6C34878D82A}">
                    <a16:rowId xmlns:a16="http://schemas.microsoft.com/office/drawing/2014/main" val="3894540587"/>
                  </a:ext>
                </a:extLst>
              </a:tr>
            </a:tbl>
          </a:graphicData>
        </a:graphic>
      </p:graphicFrame>
      <p:sp>
        <p:nvSpPr>
          <p:cNvPr id="3" name="TextBox 2">
            <a:extLst>
              <a:ext uri="{FF2B5EF4-FFF2-40B4-BE49-F238E27FC236}">
                <a16:creationId xmlns:a16="http://schemas.microsoft.com/office/drawing/2014/main" id="{36E5C887-7A54-494B-8964-DA6B98B79466}"/>
              </a:ext>
            </a:extLst>
          </p:cNvPr>
          <p:cNvSpPr txBox="1"/>
          <p:nvPr/>
        </p:nvSpPr>
        <p:spPr>
          <a:xfrm>
            <a:off x="6992777" y="1158749"/>
            <a:ext cx="1204332" cy="138499"/>
          </a:xfrm>
          <a:prstGeom prst="rect">
            <a:avLst/>
          </a:prstGeom>
          <a:noFill/>
        </p:spPr>
        <p:txBody>
          <a:bodyPr wrap="square" lIns="0" tIns="0" rIns="0" bIns="0" rtlCol="0">
            <a:spAutoFit/>
          </a:bodyPr>
          <a:lstStyle/>
          <a:p>
            <a:pPr algn="ctr">
              <a:lnSpc>
                <a:spcPct val="90000"/>
              </a:lnSpc>
            </a:pPr>
            <a:r>
              <a:rPr lang="en-US" sz="1000" i="1" dirty="0"/>
              <a:t>p</a:t>
            </a:r>
            <a:r>
              <a:rPr lang="en-US" sz="1000" dirty="0"/>
              <a:t>=0.044</a:t>
            </a:r>
            <a:endParaRPr lang="en-US" sz="1000" i="1" dirty="0"/>
          </a:p>
        </p:txBody>
      </p:sp>
      <p:sp>
        <p:nvSpPr>
          <p:cNvPr id="29" name="TextBox 28">
            <a:extLst>
              <a:ext uri="{FF2B5EF4-FFF2-40B4-BE49-F238E27FC236}">
                <a16:creationId xmlns:a16="http://schemas.microsoft.com/office/drawing/2014/main" id="{6C436B80-4219-4B62-A36C-530D2FDDC16C}"/>
              </a:ext>
            </a:extLst>
          </p:cNvPr>
          <p:cNvSpPr txBox="1"/>
          <p:nvPr/>
        </p:nvSpPr>
        <p:spPr>
          <a:xfrm>
            <a:off x="4842682" y="3875765"/>
            <a:ext cx="247719" cy="193899"/>
          </a:xfrm>
          <a:prstGeom prst="rect">
            <a:avLst/>
          </a:prstGeom>
          <a:noFill/>
        </p:spPr>
        <p:txBody>
          <a:bodyPr wrap="square" lIns="0" tIns="0" rIns="0" bIns="0" rtlCol="0">
            <a:spAutoFit/>
          </a:bodyPr>
          <a:lstStyle/>
          <a:p>
            <a:pPr algn="ctr">
              <a:lnSpc>
                <a:spcPct val="90000"/>
              </a:lnSpc>
            </a:pPr>
            <a:r>
              <a:rPr lang="en-US" sz="700" dirty="0"/>
              <a:t>113/</a:t>
            </a:r>
          </a:p>
          <a:p>
            <a:pPr algn="ctr">
              <a:lnSpc>
                <a:spcPct val="90000"/>
              </a:lnSpc>
            </a:pPr>
            <a:r>
              <a:rPr lang="en-US" sz="700" dirty="0"/>
              <a:t>121</a:t>
            </a:r>
          </a:p>
        </p:txBody>
      </p:sp>
      <p:sp>
        <p:nvSpPr>
          <p:cNvPr id="30" name="TextBox 29">
            <a:extLst>
              <a:ext uri="{FF2B5EF4-FFF2-40B4-BE49-F238E27FC236}">
                <a16:creationId xmlns:a16="http://schemas.microsoft.com/office/drawing/2014/main" id="{C8893CF6-7A29-4190-9F15-82167ACB5B47}"/>
              </a:ext>
            </a:extLst>
          </p:cNvPr>
          <p:cNvSpPr txBox="1"/>
          <p:nvPr/>
        </p:nvSpPr>
        <p:spPr>
          <a:xfrm>
            <a:off x="4594963" y="3875766"/>
            <a:ext cx="247719" cy="193899"/>
          </a:xfrm>
          <a:prstGeom prst="rect">
            <a:avLst/>
          </a:prstGeom>
          <a:noFill/>
        </p:spPr>
        <p:txBody>
          <a:bodyPr wrap="square" lIns="0" tIns="0" rIns="0" bIns="0" rtlCol="0">
            <a:spAutoFit/>
          </a:bodyPr>
          <a:lstStyle/>
          <a:p>
            <a:pPr algn="ctr">
              <a:lnSpc>
                <a:spcPct val="90000"/>
              </a:lnSpc>
            </a:pPr>
            <a:r>
              <a:rPr lang="en-US" sz="700" dirty="0"/>
              <a:t>87/</a:t>
            </a:r>
            <a:br>
              <a:rPr lang="en-US" sz="700" dirty="0"/>
            </a:br>
            <a:r>
              <a:rPr lang="en-US" sz="700" dirty="0"/>
              <a:t>91</a:t>
            </a:r>
          </a:p>
        </p:txBody>
      </p:sp>
      <p:sp>
        <p:nvSpPr>
          <p:cNvPr id="31" name="TextBox 30">
            <a:extLst>
              <a:ext uri="{FF2B5EF4-FFF2-40B4-BE49-F238E27FC236}">
                <a16:creationId xmlns:a16="http://schemas.microsoft.com/office/drawing/2014/main" id="{D93F6C1D-8BD1-4BB3-AAE0-DC50CD342039}"/>
              </a:ext>
            </a:extLst>
          </p:cNvPr>
          <p:cNvSpPr txBox="1"/>
          <p:nvPr/>
        </p:nvSpPr>
        <p:spPr>
          <a:xfrm>
            <a:off x="5764713" y="3875770"/>
            <a:ext cx="247719" cy="193899"/>
          </a:xfrm>
          <a:prstGeom prst="rect">
            <a:avLst/>
          </a:prstGeom>
          <a:noFill/>
        </p:spPr>
        <p:txBody>
          <a:bodyPr wrap="square" lIns="0" tIns="0" rIns="0" bIns="0" rtlCol="0">
            <a:spAutoFit/>
          </a:bodyPr>
          <a:lstStyle/>
          <a:p>
            <a:pPr algn="ctr">
              <a:lnSpc>
                <a:spcPct val="90000"/>
              </a:lnSpc>
            </a:pPr>
            <a:r>
              <a:rPr lang="en-US" sz="700" dirty="0"/>
              <a:t>159/</a:t>
            </a:r>
          </a:p>
          <a:p>
            <a:pPr algn="ctr">
              <a:lnSpc>
                <a:spcPct val="90000"/>
              </a:lnSpc>
            </a:pPr>
            <a:r>
              <a:rPr lang="en-US" sz="700" dirty="0"/>
              <a:t>167</a:t>
            </a:r>
          </a:p>
        </p:txBody>
      </p:sp>
      <p:sp>
        <p:nvSpPr>
          <p:cNvPr id="32" name="TextBox 31">
            <a:extLst>
              <a:ext uri="{FF2B5EF4-FFF2-40B4-BE49-F238E27FC236}">
                <a16:creationId xmlns:a16="http://schemas.microsoft.com/office/drawing/2014/main" id="{190324D9-52CB-4377-A368-DE87DBED999B}"/>
              </a:ext>
            </a:extLst>
          </p:cNvPr>
          <p:cNvSpPr txBox="1"/>
          <p:nvPr/>
        </p:nvSpPr>
        <p:spPr>
          <a:xfrm>
            <a:off x="5516992" y="3875769"/>
            <a:ext cx="247719" cy="193899"/>
          </a:xfrm>
          <a:prstGeom prst="rect">
            <a:avLst/>
          </a:prstGeom>
          <a:noFill/>
        </p:spPr>
        <p:txBody>
          <a:bodyPr wrap="square" lIns="0" tIns="0" rIns="0" bIns="0" rtlCol="0">
            <a:spAutoFit/>
          </a:bodyPr>
          <a:lstStyle/>
          <a:p>
            <a:pPr algn="ctr">
              <a:lnSpc>
                <a:spcPct val="90000"/>
              </a:lnSpc>
            </a:pPr>
            <a:r>
              <a:rPr lang="en-US" sz="700" dirty="0"/>
              <a:t>187/</a:t>
            </a:r>
          </a:p>
          <a:p>
            <a:pPr algn="ctr">
              <a:lnSpc>
                <a:spcPct val="90000"/>
              </a:lnSpc>
            </a:pPr>
            <a:r>
              <a:rPr lang="en-US" sz="700" dirty="0"/>
              <a:t>191</a:t>
            </a:r>
          </a:p>
        </p:txBody>
      </p:sp>
      <p:sp>
        <p:nvSpPr>
          <p:cNvPr id="33" name="TextBox 32">
            <a:extLst>
              <a:ext uri="{FF2B5EF4-FFF2-40B4-BE49-F238E27FC236}">
                <a16:creationId xmlns:a16="http://schemas.microsoft.com/office/drawing/2014/main" id="{2BAAEDA0-9E66-4A3D-A449-7254051B31C1}"/>
              </a:ext>
            </a:extLst>
          </p:cNvPr>
          <p:cNvSpPr txBox="1"/>
          <p:nvPr/>
        </p:nvSpPr>
        <p:spPr>
          <a:xfrm>
            <a:off x="7556386" y="3875762"/>
            <a:ext cx="296432" cy="193899"/>
          </a:xfrm>
          <a:prstGeom prst="rect">
            <a:avLst/>
          </a:prstGeom>
          <a:noFill/>
        </p:spPr>
        <p:txBody>
          <a:bodyPr wrap="square" lIns="0" tIns="0" rIns="0" bIns="0" rtlCol="0">
            <a:spAutoFit/>
          </a:bodyPr>
          <a:lstStyle/>
          <a:p>
            <a:pPr algn="ctr">
              <a:lnSpc>
                <a:spcPct val="90000"/>
              </a:lnSpc>
            </a:pPr>
            <a:r>
              <a:rPr lang="en-US" sz="700" dirty="0"/>
              <a:t>22/</a:t>
            </a:r>
            <a:br>
              <a:rPr lang="en-US" sz="700" dirty="0"/>
            </a:br>
            <a:r>
              <a:rPr lang="en-US" sz="700" dirty="0"/>
              <a:t>25</a:t>
            </a:r>
          </a:p>
        </p:txBody>
      </p:sp>
      <p:sp>
        <p:nvSpPr>
          <p:cNvPr id="34" name="TextBox 33">
            <a:extLst>
              <a:ext uri="{FF2B5EF4-FFF2-40B4-BE49-F238E27FC236}">
                <a16:creationId xmlns:a16="http://schemas.microsoft.com/office/drawing/2014/main" id="{8E49F64B-D31F-4A32-846C-3EEEF74A192F}"/>
              </a:ext>
            </a:extLst>
          </p:cNvPr>
          <p:cNvSpPr txBox="1"/>
          <p:nvPr/>
        </p:nvSpPr>
        <p:spPr>
          <a:xfrm>
            <a:off x="7320214" y="3875763"/>
            <a:ext cx="247719" cy="193899"/>
          </a:xfrm>
          <a:prstGeom prst="rect">
            <a:avLst/>
          </a:prstGeom>
          <a:noFill/>
        </p:spPr>
        <p:txBody>
          <a:bodyPr wrap="square" lIns="0" tIns="0" rIns="0" bIns="0" rtlCol="0">
            <a:spAutoFit/>
          </a:bodyPr>
          <a:lstStyle/>
          <a:p>
            <a:pPr algn="ctr">
              <a:lnSpc>
                <a:spcPct val="90000"/>
              </a:lnSpc>
            </a:pPr>
            <a:r>
              <a:rPr lang="en-US" sz="700" dirty="0"/>
              <a:t>57/</a:t>
            </a:r>
            <a:br>
              <a:rPr lang="en-US" sz="700" dirty="0"/>
            </a:br>
            <a:r>
              <a:rPr lang="en-US" sz="700" dirty="0"/>
              <a:t>58</a:t>
            </a:r>
          </a:p>
        </p:txBody>
      </p:sp>
      <p:sp>
        <p:nvSpPr>
          <p:cNvPr id="35" name="TextBox 34">
            <a:extLst>
              <a:ext uri="{FF2B5EF4-FFF2-40B4-BE49-F238E27FC236}">
                <a16:creationId xmlns:a16="http://schemas.microsoft.com/office/drawing/2014/main" id="{9C2100EE-ED2F-45CC-B0CD-24C75E5A0539}"/>
              </a:ext>
            </a:extLst>
          </p:cNvPr>
          <p:cNvSpPr txBox="1"/>
          <p:nvPr/>
        </p:nvSpPr>
        <p:spPr>
          <a:xfrm>
            <a:off x="8473252" y="3874465"/>
            <a:ext cx="247719" cy="193899"/>
          </a:xfrm>
          <a:prstGeom prst="rect">
            <a:avLst/>
          </a:prstGeom>
          <a:noFill/>
        </p:spPr>
        <p:txBody>
          <a:bodyPr wrap="square" lIns="0" tIns="0" rIns="0" bIns="0" rtlCol="0">
            <a:spAutoFit/>
          </a:bodyPr>
          <a:lstStyle/>
          <a:p>
            <a:pPr algn="ctr">
              <a:lnSpc>
                <a:spcPct val="90000"/>
              </a:lnSpc>
            </a:pPr>
            <a:r>
              <a:rPr lang="en-US" sz="700" dirty="0"/>
              <a:t>19/</a:t>
            </a:r>
            <a:br>
              <a:rPr lang="en-US" sz="700" dirty="0"/>
            </a:br>
            <a:r>
              <a:rPr lang="en-US" sz="700" dirty="0"/>
              <a:t>22</a:t>
            </a:r>
          </a:p>
        </p:txBody>
      </p:sp>
      <p:sp>
        <p:nvSpPr>
          <p:cNvPr id="36" name="TextBox 35">
            <a:extLst>
              <a:ext uri="{FF2B5EF4-FFF2-40B4-BE49-F238E27FC236}">
                <a16:creationId xmlns:a16="http://schemas.microsoft.com/office/drawing/2014/main" id="{6F57ED7F-F311-47AD-B85F-833CA43CB2DF}"/>
              </a:ext>
            </a:extLst>
          </p:cNvPr>
          <p:cNvSpPr txBox="1"/>
          <p:nvPr/>
        </p:nvSpPr>
        <p:spPr>
          <a:xfrm>
            <a:off x="8225533" y="3875761"/>
            <a:ext cx="247719" cy="193899"/>
          </a:xfrm>
          <a:prstGeom prst="rect">
            <a:avLst/>
          </a:prstGeom>
          <a:noFill/>
        </p:spPr>
        <p:txBody>
          <a:bodyPr wrap="square" lIns="0" tIns="0" rIns="0" bIns="0" rtlCol="0">
            <a:spAutoFit/>
          </a:bodyPr>
          <a:lstStyle/>
          <a:p>
            <a:pPr algn="ctr">
              <a:lnSpc>
                <a:spcPct val="90000"/>
              </a:lnSpc>
            </a:pPr>
            <a:r>
              <a:rPr lang="en-US" sz="700" dirty="0"/>
              <a:t>38/</a:t>
            </a:r>
            <a:br>
              <a:rPr lang="en-US" sz="700" dirty="0"/>
            </a:br>
            <a:r>
              <a:rPr lang="en-US" sz="700" dirty="0"/>
              <a:t>39</a:t>
            </a:r>
          </a:p>
        </p:txBody>
      </p:sp>
      <p:sp>
        <p:nvSpPr>
          <p:cNvPr id="26" name="TextBox 25">
            <a:extLst>
              <a:ext uri="{FF2B5EF4-FFF2-40B4-BE49-F238E27FC236}">
                <a16:creationId xmlns:a16="http://schemas.microsoft.com/office/drawing/2014/main" id="{6C436B80-4219-4B62-A36C-530D2FDDC16C}"/>
              </a:ext>
            </a:extLst>
          </p:cNvPr>
          <p:cNvSpPr txBox="1"/>
          <p:nvPr/>
        </p:nvSpPr>
        <p:spPr>
          <a:xfrm>
            <a:off x="3941937" y="3875767"/>
            <a:ext cx="318609" cy="193899"/>
          </a:xfrm>
          <a:prstGeom prst="rect">
            <a:avLst/>
          </a:prstGeom>
          <a:noFill/>
        </p:spPr>
        <p:txBody>
          <a:bodyPr wrap="square" lIns="0" tIns="0" rIns="0" bIns="0" rtlCol="0">
            <a:spAutoFit/>
          </a:bodyPr>
          <a:lstStyle/>
          <a:p>
            <a:pPr algn="ctr">
              <a:lnSpc>
                <a:spcPct val="90000"/>
              </a:lnSpc>
            </a:pPr>
            <a:r>
              <a:rPr lang="en-US" sz="700" dirty="0"/>
              <a:t>1049/</a:t>
            </a:r>
          </a:p>
          <a:p>
            <a:pPr algn="ctr">
              <a:lnSpc>
                <a:spcPct val="90000"/>
              </a:lnSpc>
            </a:pPr>
            <a:r>
              <a:rPr lang="en-US" sz="700" dirty="0"/>
              <a:t>1066</a:t>
            </a:r>
          </a:p>
        </p:txBody>
      </p:sp>
      <p:sp>
        <p:nvSpPr>
          <p:cNvPr id="27" name="TextBox 26">
            <a:extLst>
              <a:ext uri="{FF2B5EF4-FFF2-40B4-BE49-F238E27FC236}">
                <a16:creationId xmlns:a16="http://schemas.microsoft.com/office/drawing/2014/main" id="{6C436B80-4219-4B62-A36C-530D2FDDC16C}"/>
              </a:ext>
            </a:extLst>
          </p:cNvPr>
          <p:cNvSpPr txBox="1"/>
          <p:nvPr/>
        </p:nvSpPr>
        <p:spPr>
          <a:xfrm>
            <a:off x="3694218" y="3875768"/>
            <a:ext cx="247719" cy="193899"/>
          </a:xfrm>
          <a:prstGeom prst="rect">
            <a:avLst/>
          </a:prstGeom>
          <a:noFill/>
        </p:spPr>
        <p:txBody>
          <a:bodyPr wrap="square" lIns="0" tIns="0" rIns="0" bIns="0" rtlCol="0">
            <a:spAutoFit/>
          </a:bodyPr>
          <a:lstStyle/>
          <a:p>
            <a:pPr algn="ctr">
              <a:lnSpc>
                <a:spcPct val="90000"/>
              </a:lnSpc>
            </a:pPr>
            <a:r>
              <a:rPr lang="en-US" sz="700" dirty="0"/>
              <a:t>701/</a:t>
            </a:r>
          </a:p>
          <a:p>
            <a:pPr algn="ctr">
              <a:lnSpc>
                <a:spcPct val="90000"/>
              </a:lnSpc>
            </a:pPr>
            <a:r>
              <a:rPr lang="en-US" sz="700" dirty="0"/>
              <a:t>716</a:t>
            </a:r>
          </a:p>
        </p:txBody>
      </p:sp>
      <p:sp>
        <p:nvSpPr>
          <p:cNvPr id="10" name="TextBox 9"/>
          <p:cNvSpPr txBox="1"/>
          <p:nvPr/>
        </p:nvSpPr>
        <p:spPr>
          <a:xfrm rot="16200000">
            <a:off x="2053533" y="2580558"/>
            <a:ext cx="2032907" cy="166200"/>
          </a:xfrm>
          <a:prstGeom prst="rect">
            <a:avLst/>
          </a:prstGeom>
          <a:noFill/>
        </p:spPr>
        <p:txBody>
          <a:bodyPr wrap="square" lIns="0" tIns="0" rIns="0" bIns="0" rtlCol="0">
            <a:spAutoFit/>
          </a:bodyPr>
          <a:lstStyle/>
          <a:p>
            <a:pPr algn="ctr">
              <a:lnSpc>
                <a:spcPct val="90000"/>
              </a:lnSpc>
            </a:pPr>
            <a:r>
              <a:rPr lang="en-GB" sz="1200" b="1" dirty="0"/>
              <a:t>SVR12, % (PP)</a:t>
            </a:r>
          </a:p>
        </p:txBody>
      </p:sp>
      <p:sp>
        <p:nvSpPr>
          <p:cNvPr id="23" name="Rectangle 22">
            <a:extLst>
              <a:ext uri="{FF2B5EF4-FFF2-40B4-BE49-F238E27FC236}">
                <a16:creationId xmlns:a16="http://schemas.microsoft.com/office/drawing/2014/main" id="{E116F112-4E2F-4946-8A4B-BAFE516D7F93}"/>
              </a:ext>
            </a:extLst>
          </p:cNvPr>
          <p:cNvSpPr/>
          <p:nvPr/>
        </p:nvSpPr>
        <p:spPr>
          <a:xfrm>
            <a:off x="3277147" y="4746998"/>
            <a:ext cx="5564774" cy="307312"/>
          </a:xfrm>
          <a:prstGeom prst="rect">
            <a:avLst/>
          </a:prstGeom>
        </p:spPr>
        <p:txBody>
          <a:bodyPr wrap="square" lIns="90980" tIns="45490" rIns="90980" bIns="45490">
            <a:spAutoFit/>
          </a:bodyPr>
          <a:lstStyle/>
          <a:p>
            <a:pPr algn="ctr"/>
            <a:r>
              <a:rPr lang="en-US" sz="1400" b="1" dirty="0"/>
              <a:t>SOF/VEL achieved high SVR rates in diverse populations</a:t>
            </a:r>
          </a:p>
        </p:txBody>
      </p:sp>
      <p:pic>
        <p:nvPicPr>
          <p:cNvPr id="22" name="Picture 21">
            <a:extLst>
              <a:ext uri="{FF2B5EF4-FFF2-40B4-BE49-F238E27FC236}">
                <a16:creationId xmlns:a16="http://schemas.microsoft.com/office/drawing/2014/main" id="{9ED99A87-4A33-4710-B703-4E5C9D73F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7109" y="125691"/>
            <a:ext cx="598209" cy="598209"/>
          </a:xfrm>
          <a:prstGeom prst="rect">
            <a:avLst/>
          </a:prstGeom>
        </p:spPr>
      </p:pic>
      <p:sp>
        <p:nvSpPr>
          <p:cNvPr id="25"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
        <p:nvSpPr>
          <p:cNvPr id="37" name="TextBox 36">
            <a:extLst>
              <a:ext uri="{FF2B5EF4-FFF2-40B4-BE49-F238E27FC236}">
                <a16:creationId xmlns:a16="http://schemas.microsoft.com/office/drawing/2014/main" id="{D93F6C1D-8BD1-4BB3-AAE0-DC50CD342039}"/>
              </a:ext>
            </a:extLst>
          </p:cNvPr>
          <p:cNvSpPr txBox="1"/>
          <p:nvPr/>
        </p:nvSpPr>
        <p:spPr>
          <a:xfrm>
            <a:off x="6655948" y="3875764"/>
            <a:ext cx="247719" cy="193899"/>
          </a:xfrm>
          <a:prstGeom prst="rect">
            <a:avLst/>
          </a:prstGeom>
          <a:noFill/>
        </p:spPr>
        <p:txBody>
          <a:bodyPr wrap="square" lIns="0" tIns="0" rIns="0" bIns="0" rtlCol="0">
            <a:spAutoFit/>
          </a:bodyPr>
          <a:lstStyle/>
          <a:p>
            <a:pPr algn="ctr">
              <a:lnSpc>
                <a:spcPct val="90000"/>
              </a:lnSpc>
            </a:pPr>
            <a:r>
              <a:rPr lang="en-US" sz="700" dirty="0"/>
              <a:t>135/</a:t>
            </a:r>
          </a:p>
          <a:p>
            <a:pPr algn="ctr">
              <a:lnSpc>
                <a:spcPct val="90000"/>
              </a:lnSpc>
            </a:pPr>
            <a:r>
              <a:rPr lang="en-US" sz="700" dirty="0"/>
              <a:t>138</a:t>
            </a:r>
          </a:p>
        </p:txBody>
      </p:sp>
      <p:sp>
        <p:nvSpPr>
          <p:cNvPr id="7" name="Text Placeholder 6"/>
          <p:cNvSpPr>
            <a:spLocks noGrp="1"/>
          </p:cNvSpPr>
          <p:nvPr>
            <p:ph type="body" sz="quarter" idx="13"/>
          </p:nvPr>
        </p:nvSpPr>
        <p:spPr/>
        <p:txBody>
          <a:bodyPr/>
          <a:lstStyle/>
          <a:p>
            <a:r>
              <a:rPr lang="en-US" dirty="0"/>
              <a:t>TRIO: USA Real World Cohort</a:t>
            </a:r>
          </a:p>
        </p:txBody>
      </p:sp>
    </p:spTree>
    <p:extLst>
      <p:ext uri="{BB962C8B-B14F-4D97-AF65-F5344CB8AC3E}">
        <p14:creationId xmlns:p14="http://schemas.microsoft.com/office/powerpoint/2010/main" val="294047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7"/>
            <a:ext cx="8539316" cy="507423"/>
          </a:xfrm>
        </p:spPr>
        <p:txBody>
          <a:bodyPr/>
          <a:lstStyle/>
          <a:p>
            <a:r>
              <a:rPr lang="en-US" dirty="0"/>
              <a:t>Real-World Experience of GLE/PIB and SOF/VEL</a:t>
            </a:r>
          </a:p>
        </p:txBody>
      </p:sp>
      <p:sp>
        <p:nvSpPr>
          <p:cNvPr id="4" name="Footer Placeholder 3"/>
          <p:cNvSpPr>
            <a:spLocks noGrp="1"/>
          </p:cNvSpPr>
          <p:nvPr>
            <p:ph type="ftr" sz="quarter" idx="11"/>
          </p:nvPr>
        </p:nvSpPr>
        <p:spPr/>
        <p:txBody>
          <a:bodyPr/>
          <a:lstStyle/>
          <a:p>
            <a:r>
              <a:rPr lang="en-US" dirty="0">
                <a:solidFill>
                  <a:prstClr val="black"/>
                </a:solidFill>
              </a:rPr>
              <a:t>Curry, EASL, 2019, THU-127</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13</a:t>
            </a:fld>
            <a:endParaRPr lang="en-US">
              <a:solidFill>
                <a:prstClr val="black"/>
              </a:solidFill>
            </a:endParaRPr>
          </a:p>
        </p:txBody>
      </p:sp>
      <p:sp>
        <p:nvSpPr>
          <p:cNvPr id="6" name="Text Placeholder 5"/>
          <p:cNvSpPr>
            <a:spLocks noGrp="1"/>
          </p:cNvSpPr>
          <p:nvPr>
            <p:ph type="body" sz="quarter" idx="13"/>
          </p:nvPr>
        </p:nvSpPr>
        <p:spPr/>
        <p:txBody>
          <a:bodyPr/>
          <a:lstStyle/>
          <a:p>
            <a:r>
              <a:rPr lang="en-US" dirty="0"/>
              <a:t>TRIO: USA Real World Cohort</a:t>
            </a:r>
          </a:p>
        </p:txBody>
      </p:sp>
      <p:sp>
        <p:nvSpPr>
          <p:cNvPr id="9" name="Rectangle 8">
            <a:extLst>
              <a:ext uri="{FF2B5EF4-FFF2-40B4-BE49-F238E27FC236}">
                <a16:creationId xmlns:a16="http://schemas.microsoft.com/office/drawing/2014/main" id="{B83DCBCA-5B94-4927-B920-3A8EAF931506}"/>
              </a:ext>
            </a:extLst>
          </p:cNvPr>
          <p:cNvSpPr/>
          <p:nvPr/>
        </p:nvSpPr>
        <p:spPr>
          <a:xfrm>
            <a:off x="2800762" y="4017969"/>
            <a:ext cx="2743200" cy="738664"/>
          </a:xfrm>
          <a:prstGeom prst="rect">
            <a:avLst/>
          </a:prstGeom>
        </p:spPr>
        <p:txBody>
          <a:bodyPr wrap="square">
            <a:spAutoFit/>
          </a:bodyPr>
          <a:lstStyle/>
          <a:p>
            <a:pPr algn="ctr" defTabSz="914400"/>
            <a:r>
              <a:rPr lang="en-US" sz="1400" b="1" dirty="0">
                <a:solidFill>
                  <a:prstClr val="black"/>
                </a:solidFill>
              </a:rPr>
              <a:t>Virologic failure with GLE/PIB associated with TE, cirrhosis, and GT 3 VL&gt;6MM</a:t>
            </a:r>
          </a:p>
        </p:txBody>
      </p:sp>
      <p:graphicFrame>
        <p:nvGraphicFramePr>
          <p:cNvPr id="11" name="Table 10">
            <a:extLst>
              <a:ext uri="{FF2B5EF4-FFF2-40B4-BE49-F238E27FC236}">
                <a16:creationId xmlns:a16="http://schemas.microsoft.com/office/drawing/2014/main" id="{CFB79290-8A91-45B5-ABE0-FF1BB4B478D3}"/>
              </a:ext>
            </a:extLst>
          </p:cNvPr>
          <p:cNvGraphicFramePr>
            <a:graphicFrameLocks noGrp="1"/>
          </p:cNvGraphicFramePr>
          <p:nvPr>
            <p:extLst>
              <p:ext uri="{D42A27DB-BD31-4B8C-83A1-F6EECF244321}">
                <p14:modId xmlns:p14="http://schemas.microsoft.com/office/powerpoint/2010/main" val="773046078"/>
              </p:ext>
            </p:extLst>
          </p:nvPr>
        </p:nvGraphicFramePr>
        <p:xfrm>
          <a:off x="856837" y="1642298"/>
          <a:ext cx="7430325" cy="1986833"/>
        </p:xfrm>
        <a:graphic>
          <a:graphicData uri="http://schemas.openxmlformats.org/drawingml/2006/table">
            <a:tbl>
              <a:tblPr firstRow="1" bandRow="1">
                <a:tableStyleId>{6E25E649-3F16-4E02-A733-19D2CDBF48F0}</a:tableStyleId>
              </a:tblPr>
              <a:tblGrid>
                <a:gridCol w="2066607">
                  <a:extLst>
                    <a:ext uri="{9D8B030D-6E8A-4147-A177-3AD203B41FA5}">
                      <a16:colId xmlns:a16="http://schemas.microsoft.com/office/drawing/2014/main" val="2658587274"/>
                    </a:ext>
                  </a:extLst>
                </a:gridCol>
                <a:gridCol w="2681859">
                  <a:extLst>
                    <a:ext uri="{9D8B030D-6E8A-4147-A177-3AD203B41FA5}">
                      <a16:colId xmlns:a16="http://schemas.microsoft.com/office/drawing/2014/main" val="3533102620"/>
                    </a:ext>
                  </a:extLst>
                </a:gridCol>
                <a:gridCol w="2681859">
                  <a:extLst>
                    <a:ext uri="{9D8B030D-6E8A-4147-A177-3AD203B41FA5}">
                      <a16:colId xmlns:a16="http://schemas.microsoft.com/office/drawing/2014/main" val="3985099579"/>
                    </a:ext>
                  </a:extLst>
                </a:gridCol>
              </a:tblGrid>
              <a:tr h="5017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rPr>
                        <a:t> Odds Ratios (95% CI)</a:t>
                      </a:r>
                      <a:endParaRPr lang="en-US" sz="1900" b="1" i="0" u="none" strike="noStrike" dirty="0">
                        <a:solidFill>
                          <a:schemeClr val="bg1"/>
                        </a:solidFill>
                        <a:effectLst/>
                        <a:latin typeface="Calibri (Body)"/>
                      </a:endParaRPr>
                    </a:p>
                  </a:txBody>
                  <a:tcPr marL="7620" marR="7620" marT="7620" marB="0" anchor="ctr">
                    <a:lnL w="12700" cap="flat" cmpd="sng" algn="ctr">
                      <a:noFill/>
                      <a:prstDash val="solid"/>
                      <a:round/>
                      <a:headEnd type="none" w="med" len="med"/>
                      <a:tailEnd type="none" w="med" len="med"/>
                    </a:lnL>
                    <a:noFill/>
                  </a:tcPr>
                </a:tc>
                <a:tc>
                  <a:txBody>
                    <a:bodyPr/>
                    <a:lstStyle/>
                    <a:p>
                      <a:pPr algn="ctr" fontAlgn="b"/>
                      <a:r>
                        <a:rPr lang="en-US" sz="1400" u="none" strike="noStrike" dirty="0">
                          <a:solidFill>
                            <a:schemeClr val="tx1"/>
                          </a:solidFill>
                          <a:effectLst/>
                        </a:rPr>
                        <a:t>GLE/PIB </a:t>
                      </a:r>
                      <a:br>
                        <a:rPr lang="en-US" sz="1400" u="none" strike="noStrike" dirty="0">
                          <a:solidFill>
                            <a:schemeClr val="tx1"/>
                          </a:solidFill>
                          <a:effectLst/>
                        </a:rPr>
                      </a:br>
                      <a:r>
                        <a:rPr lang="en-US" sz="1400" u="none" strike="noStrike" dirty="0">
                          <a:solidFill>
                            <a:schemeClr val="tx1"/>
                          </a:solidFill>
                          <a:effectLst/>
                        </a:rPr>
                        <a:t>(n=1066)</a:t>
                      </a:r>
                      <a:endParaRPr lang="en-US" sz="1400" b="1" i="0" u="none" strike="noStrike" dirty="0">
                        <a:solidFill>
                          <a:schemeClr val="tx1"/>
                        </a:solidFill>
                        <a:effectLst/>
                        <a:latin typeface="+mn-lt"/>
                      </a:endParaRPr>
                    </a:p>
                  </a:txBody>
                  <a:tcPr marL="7620" marR="7620" marT="7620" marB="0" anchor="ctr">
                    <a:solidFill>
                      <a:srgbClr val="FED96F"/>
                    </a:solidFill>
                  </a:tcPr>
                </a:tc>
                <a:tc>
                  <a:txBody>
                    <a:bodyPr/>
                    <a:lstStyle/>
                    <a:p>
                      <a:pPr algn="ctr" fontAlgn="b"/>
                      <a:r>
                        <a:rPr lang="en-US" sz="1400" u="none" strike="noStrike" dirty="0">
                          <a:solidFill>
                            <a:schemeClr val="tx1"/>
                          </a:solidFill>
                          <a:effectLst/>
                        </a:rPr>
                        <a:t>SOF/VEL </a:t>
                      </a:r>
                      <a:br>
                        <a:rPr lang="en-US" sz="1400" u="none" strike="noStrike" dirty="0">
                          <a:solidFill>
                            <a:schemeClr val="tx1"/>
                          </a:solidFill>
                          <a:effectLst/>
                        </a:rPr>
                      </a:br>
                      <a:r>
                        <a:rPr lang="en-US" sz="1400" u="none" strike="noStrike" dirty="0">
                          <a:solidFill>
                            <a:schemeClr val="tx1"/>
                          </a:solidFill>
                          <a:effectLst/>
                        </a:rPr>
                        <a:t>(n=716)</a:t>
                      </a:r>
                      <a:endParaRPr lang="en-US" sz="1400" b="1" i="0" u="none" strike="noStrike" dirty="0">
                        <a:solidFill>
                          <a:schemeClr val="tx1"/>
                        </a:solidFill>
                        <a:effectLst/>
                        <a:latin typeface="+mn-lt"/>
                      </a:endParaRPr>
                    </a:p>
                  </a:txBody>
                  <a:tcPr marL="7620" marR="7620" marT="7620" marB="0" anchor="ctr">
                    <a:solidFill>
                      <a:srgbClr val="97BAFF"/>
                    </a:solidFill>
                  </a:tcPr>
                </a:tc>
                <a:extLst>
                  <a:ext uri="{0D108BD9-81ED-4DB2-BD59-A6C34878D82A}">
                    <a16:rowId xmlns:a16="http://schemas.microsoft.com/office/drawing/2014/main" val="2905367769"/>
                  </a:ext>
                </a:extLst>
              </a:tr>
              <a:tr h="295566">
                <a:tc>
                  <a:txBody>
                    <a:bodyPr/>
                    <a:lstStyle/>
                    <a:p>
                      <a:pPr algn="l" fontAlgn="b"/>
                      <a:r>
                        <a:rPr lang="en-US" sz="1400" u="none" strike="noStrike" dirty="0">
                          <a:effectLst/>
                        </a:rPr>
                        <a:t> +RBV</a:t>
                      </a:r>
                      <a:endParaRPr lang="en-US" sz="1400" b="0" i="0" u="none" strike="noStrike" dirty="0">
                        <a:solidFill>
                          <a:srgbClr val="000000"/>
                        </a:solidFill>
                        <a:effectLst/>
                        <a:latin typeface="+mn-lt"/>
                      </a:endParaRPr>
                    </a:p>
                  </a:txBody>
                  <a:tcPr marL="7620" marR="7620" marT="7620" marB="0" anchor="ctr"/>
                </a:tc>
                <a:tc>
                  <a:txBody>
                    <a:bodyPr/>
                    <a:lstStyle/>
                    <a:p>
                      <a:pPr algn="ctr" fontAlgn="b"/>
                      <a:r>
                        <a:rPr lang="en-US" sz="1400" u="none" strike="noStrike" dirty="0">
                          <a:effectLst/>
                        </a:rPr>
                        <a:t>ns</a:t>
                      </a:r>
                      <a:endParaRPr lang="en-US" sz="1400" b="0" i="0" u="none" strike="noStrike" dirty="0">
                        <a:solidFill>
                          <a:schemeClr val="tx1"/>
                        </a:solidFill>
                        <a:effectLst/>
                        <a:latin typeface="+mn-lt"/>
                      </a:endParaRPr>
                    </a:p>
                  </a:txBody>
                  <a:tcPr marL="7620" marR="7620" marT="7620" marB="0" anchor="ctr"/>
                </a:tc>
                <a:tc>
                  <a:txBody>
                    <a:bodyPr/>
                    <a:lstStyle/>
                    <a:p>
                      <a:pPr algn="ctr" fontAlgn="b"/>
                      <a:r>
                        <a:rPr lang="en-US" sz="1400" u="none" strike="noStrike" dirty="0">
                          <a:effectLst/>
                        </a:rPr>
                        <a:t>0.16 (0.04-0.60) </a:t>
                      </a:r>
                      <a:r>
                        <a:rPr lang="en-US" sz="1400" i="1" u="none" strike="noStrike" dirty="0">
                          <a:effectLst/>
                        </a:rPr>
                        <a:t>p</a:t>
                      </a:r>
                      <a:r>
                        <a:rPr lang="en-US" sz="1400" u="none" strike="noStrike" dirty="0">
                          <a:effectLst/>
                        </a:rPr>
                        <a:t>=0.007</a:t>
                      </a:r>
                      <a:endParaRPr lang="en-US" sz="1400" b="0" i="0" u="none" strike="noStrike" dirty="0">
                        <a:solidFill>
                          <a:schemeClr val="tx1"/>
                        </a:solidFill>
                        <a:effectLst/>
                        <a:latin typeface="+mn-lt"/>
                      </a:endParaRPr>
                    </a:p>
                  </a:txBody>
                  <a:tcPr marL="7620" marR="7620" marT="7620" marB="0" anchor="ctr"/>
                </a:tc>
                <a:extLst>
                  <a:ext uri="{0D108BD9-81ED-4DB2-BD59-A6C34878D82A}">
                    <a16:rowId xmlns:a16="http://schemas.microsoft.com/office/drawing/2014/main" val="1808408172"/>
                  </a:ext>
                </a:extLst>
              </a:tr>
              <a:tr h="302780">
                <a:tc>
                  <a:txBody>
                    <a:bodyPr/>
                    <a:lstStyle/>
                    <a:p>
                      <a:pPr algn="l" fontAlgn="b"/>
                      <a:r>
                        <a:rPr lang="en-US" sz="1400" u="none" strike="noStrike" dirty="0">
                          <a:effectLst/>
                        </a:rPr>
                        <a:t> Treatment Naïve</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0.14 (0.05-0.36) </a:t>
                      </a:r>
                      <a:r>
                        <a:rPr lang="en-US" sz="1400" i="1" u="none" strike="noStrike" dirty="0">
                          <a:effectLst/>
                        </a:rPr>
                        <a:t>p</a:t>
                      </a:r>
                      <a:r>
                        <a:rPr lang="en-US" sz="1400" u="none" strike="noStrike" dirty="0">
                          <a:effectLst/>
                        </a:rPr>
                        <a:t>≤0.001</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ns</a:t>
                      </a:r>
                      <a:endParaRPr lang="en-US"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910100362"/>
                  </a:ext>
                </a:extLst>
              </a:tr>
              <a:tr h="295566">
                <a:tc>
                  <a:txBody>
                    <a:bodyPr/>
                    <a:lstStyle/>
                    <a:p>
                      <a:pPr algn="l" fontAlgn="b"/>
                      <a:r>
                        <a:rPr lang="en-US" sz="1400" u="none" strike="noStrike" dirty="0">
                          <a:effectLst/>
                        </a:rPr>
                        <a:t> Cirrhosis</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0.29 (0.11-0.80) </a:t>
                      </a:r>
                      <a:r>
                        <a:rPr lang="en-US" sz="1400" i="1" u="none" strike="noStrike" dirty="0">
                          <a:effectLst/>
                        </a:rPr>
                        <a:t>p</a:t>
                      </a:r>
                      <a:r>
                        <a:rPr lang="en-US" sz="1400" u="none" strike="noStrike" dirty="0">
                          <a:effectLst/>
                        </a:rPr>
                        <a:t>=0.017</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ns</a:t>
                      </a:r>
                      <a:endParaRPr lang="en-US"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533334880"/>
                  </a:ext>
                </a:extLst>
              </a:tr>
              <a:tr h="295566">
                <a:tc>
                  <a:txBody>
                    <a:bodyPr/>
                    <a:lstStyle/>
                    <a:p>
                      <a:pPr algn="l" fontAlgn="b"/>
                      <a:r>
                        <a:rPr lang="en-US" sz="1400" u="none" strike="noStrike" dirty="0">
                          <a:effectLst/>
                        </a:rPr>
                        <a:t> VL &gt;6MM*GT 3</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0.14 (0.03-0.60) </a:t>
                      </a:r>
                      <a:r>
                        <a:rPr lang="en-US" sz="1400" i="1" u="none" strike="noStrike" dirty="0">
                          <a:effectLst/>
                        </a:rPr>
                        <a:t>p</a:t>
                      </a:r>
                      <a:r>
                        <a:rPr lang="en-US" sz="1400" u="none" strike="noStrike" dirty="0">
                          <a:effectLst/>
                        </a:rPr>
                        <a:t>=0.008</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ns</a:t>
                      </a:r>
                      <a:endParaRPr lang="en-US"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702163817"/>
                  </a:ext>
                </a:extLst>
              </a:tr>
              <a:tr h="295566">
                <a:tc>
                  <a:txBody>
                    <a:bodyPr/>
                    <a:lstStyle/>
                    <a:p>
                      <a:pPr algn="l" fontAlgn="b"/>
                      <a:r>
                        <a:rPr lang="en-US" sz="1400" u="none" strike="noStrike" dirty="0">
                          <a:effectLst/>
                        </a:rPr>
                        <a:t> GT 3</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ns</a:t>
                      </a:r>
                      <a:endParaRPr lang="en-US" sz="14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ns</a:t>
                      </a:r>
                      <a:endParaRPr lang="en-US"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46705704"/>
                  </a:ext>
                </a:extLst>
              </a:tr>
            </a:tbl>
          </a:graphicData>
        </a:graphic>
      </p:graphicFrame>
      <p:sp>
        <p:nvSpPr>
          <p:cNvPr id="12" name="Rectangle 11">
            <a:extLst>
              <a:ext uri="{FF2B5EF4-FFF2-40B4-BE49-F238E27FC236}">
                <a16:creationId xmlns:a16="http://schemas.microsoft.com/office/drawing/2014/main" id="{A95C8CA1-EDF6-4D49-B0A6-B26BA219AFC5}"/>
              </a:ext>
            </a:extLst>
          </p:cNvPr>
          <p:cNvSpPr/>
          <p:nvPr/>
        </p:nvSpPr>
        <p:spPr>
          <a:xfrm>
            <a:off x="2285999" y="1193239"/>
            <a:ext cx="4572000" cy="307777"/>
          </a:xfrm>
          <a:prstGeom prst="rect">
            <a:avLst/>
          </a:prstGeom>
        </p:spPr>
        <p:txBody>
          <a:bodyPr anchor="ctr">
            <a:spAutoFit/>
          </a:bodyPr>
          <a:lstStyle/>
          <a:p>
            <a:pPr indent="-398972" algn="ctr" defTabSz="952097" eaLnBrk="0" hangingPunct="0">
              <a:spcBef>
                <a:spcPct val="50000"/>
              </a:spcBef>
            </a:pPr>
            <a:r>
              <a:rPr lang="en-US" sz="1400" b="1" dirty="0">
                <a:solidFill>
                  <a:prstClr val="black"/>
                </a:solidFill>
                <a:cs typeface="Arial" panose="020B0604020202020204" pitchFamily="34" charset="0"/>
              </a:rPr>
              <a:t>Variables Associated With Per Protocol SVR</a:t>
            </a:r>
          </a:p>
        </p:txBody>
      </p:sp>
      <p:sp>
        <p:nvSpPr>
          <p:cNvPr id="13" name="Rectangle 12">
            <a:extLst>
              <a:ext uri="{FF2B5EF4-FFF2-40B4-BE49-F238E27FC236}">
                <a16:creationId xmlns:a16="http://schemas.microsoft.com/office/drawing/2014/main" id="{2A22986B-D4FF-4580-9D73-846713DC4663}"/>
              </a:ext>
            </a:extLst>
          </p:cNvPr>
          <p:cNvSpPr/>
          <p:nvPr/>
        </p:nvSpPr>
        <p:spPr>
          <a:xfrm>
            <a:off x="5543962" y="4017969"/>
            <a:ext cx="2743200" cy="738664"/>
          </a:xfrm>
          <a:prstGeom prst="rect">
            <a:avLst/>
          </a:prstGeom>
        </p:spPr>
        <p:txBody>
          <a:bodyPr wrap="square">
            <a:spAutoFit/>
          </a:bodyPr>
          <a:lstStyle/>
          <a:p>
            <a:pPr algn="ctr" defTabSz="914400"/>
            <a:r>
              <a:rPr lang="en-US" sz="1400" b="1" dirty="0">
                <a:solidFill>
                  <a:prstClr val="black"/>
                </a:solidFill>
              </a:rPr>
              <a:t>Virologic failure with SOF/VEL associated with the addition of RBV</a:t>
            </a:r>
          </a:p>
        </p:txBody>
      </p:sp>
      <p:sp>
        <p:nvSpPr>
          <p:cNvPr id="3" name="Arrow: Down 2">
            <a:extLst>
              <a:ext uri="{FF2B5EF4-FFF2-40B4-BE49-F238E27FC236}">
                <a16:creationId xmlns:a16="http://schemas.microsoft.com/office/drawing/2014/main" id="{FF970EA7-ACEF-408F-9E0E-023EA468C6B4}"/>
              </a:ext>
            </a:extLst>
          </p:cNvPr>
          <p:cNvSpPr/>
          <p:nvPr/>
        </p:nvSpPr>
        <p:spPr>
          <a:xfrm>
            <a:off x="4102873" y="3721211"/>
            <a:ext cx="174929" cy="280856"/>
          </a:xfrm>
          <a:prstGeom prst="downArrow">
            <a:avLst/>
          </a:prstGeom>
          <a:solidFill>
            <a:schemeClr val="accent6"/>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pPr>
            <a:endParaRPr lang="en-US" dirty="0">
              <a:solidFill>
                <a:prstClr val="white"/>
              </a:solidFill>
            </a:endParaRPr>
          </a:p>
        </p:txBody>
      </p:sp>
      <p:sp>
        <p:nvSpPr>
          <p:cNvPr id="14" name="Arrow: Down 13">
            <a:extLst>
              <a:ext uri="{FF2B5EF4-FFF2-40B4-BE49-F238E27FC236}">
                <a16:creationId xmlns:a16="http://schemas.microsoft.com/office/drawing/2014/main" id="{6C025E99-3BAE-480A-A333-51210835E8F5}"/>
              </a:ext>
            </a:extLst>
          </p:cNvPr>
          <p:cNvSpPr/>
          <p:nvPr/>
        </p:nvSpPr>
        <p:spPr>
          <a:xfrm>
            <a:off x="6823544" y="3721211"/>
            <a:ext cx="174929" cy="280856"/>
          </a:xfrm>
          <a:prstGeom prst="downArrow">
            <a:avLst/>
          </a:prstGeom>
          <a:solidFill>
            <a:schemeClr val="accent3">
              <a:lumMod val="25000"/>
              <a:lumOff val="75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pPr>
            <a:endParaRPr lang="en-US" dirty="0">
              <a:solidFill>
                <a:prstClr val="white"/>
              </a:solidFill>
            </a:endParaRPr>
          </a:p>
        </p:txBody>
      </p:sp>
      <p:sp>
        <p:nvSpPr>
          <p:cNvPr id="15"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17" name="Picture 16">
            <a:extLst>
              <a:ext uri="{FF2B5EF4-FFF2-40B4-BE49-F238E27FC236}">
                <a16:creationId xmlns:a16="http://schemas.microsoft.com/office/drawing/2014/main" id="{9ED99A87-4A33-4710-B703-4E5C9D73F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9" y="125691"/>
            <a:ext cx="598209" cy="598209"/>
          </a:xfrm>
          <a:prstGeom prst="rect">
            <a:avLst/>
          </a:prstGeom>
        </p:spPr>
      </p:pic>
    </p:spTree>
    <p:extLst>
      <p:ext uri="{BB962C8B-B14F-4D97-AF65-F5344CB8AC3E}">
        <p14:creationId xmlns:p14="http://schemas.microsoft.com/office/powerpoint/2010/main" val="51416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9C3ACE06-464C-4770-9304-CB6430FBF96C}"/>
              </a:ext>
            </a:extLst>
          </p:cNvPr>
          <p:cNvGraphicFramePr/>
          <p:nvPr>
            <p:extLst>
              <p:ext uri="{D42A27DB-BD31-4B8C-83A1-F6EECF244321}">
                <p14:modId xmlns:p14="http://schemas.microsoft.com/office/powerpoint/2010/main" val="2186606737"/>
              </p:ext>
            </p:extLst>
          </p:nvPr>
        </p:nvGraphicFramePr>
        <p:xfrm>
          <a:off x="3151910" y="1401735"/>
          <a:ext cx="3226438" cy="2945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1" y="349829"/>
            <a:ext cx="8539316" cy="507423"/>
          </a:xfrm>
        </p:spPr>
        <p:txBody>
          <a:bodyPr/>
          <a:lstStyle/>
          <a:p>
            <a:r>
              <a:rPr lang="en-US" dirty="0"/>
              <a:t>SOF/VEL+RBV for 12 Weeks in Patients with CTP-C Decompensated Cirrhosis</a:t>
            </a:r>
          </a:p>
        </p:txBody>
      </p:sp>
      <p:sp>
        <p:nvSpPr>
          <p:cNvPr id="4" name="Footer Placeholder 3"/>
          <p:cNvSpPr>
            <a:spLocks noGrp="1"/>
          </p:cNvSpPr>
          <p:nvPr>
            <p:ph type="ftr" sz="quarter" idx="11"/>
          </p:nvPr>
        </p:nvSpPr>
        <p:spPr/>
        <p:txBody>
          <a:bodyPr/>
          <a:lstStyle/>
          <a:p>
            <a:r>
              <a:rPr lang="en-US" dirty="0"/>
              <a:t>Flamm, EASL, 2019, THU-138</a:t>
            </a:r>
          </a:p>
        </p:txBody>
      </p:sp>
      <p:sp>
        <p:nvSpPr>
          <p:cNvPr id="5" name="Slide Number Placeholder 4"/>
          <p:cNvSpPr>
            <a:spLocks noGrp="1"/>
          </p:cNvSpPr>
          <p:nvPr>
            <p:ph type="sldNum" sz="quarter" idx="12"/>
          </p:nvPr>
        </p:nvSpPr>
        <p:spPr/>
        <p:txBody>
          <a:bodyPr/>
          <a:lstStyle/>
          <a:p>
            <a:fld id="{94BD5F9E-BC76-487B-A2BC-019AD28A14BF}" type="slidenum">
              <a:rPr lang="en-US" smtClean="0"/>
              <a:pPr/>
              <a:t>14</a:t>
            </a:fld>
            <a:endParaRPr lang="en-US"/>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0" y="1042422"/>
            <a:ext cx="8229600" cy="22860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en-US" dirty="0"/>
              <a:t>Phase 2, single-arm, open-label study in patients with any GT and CTP score of 10–12</a:t>
            </a:r>
          </a:p>
        </p:txBody>
      </p:sp>
      <p:graphicFrame>
        <p:nvGraphicFramePr>
          <p:cNvPr id="13" name="Table 12">
            <a:extLst>
              <a:ext uri="{FF2B5EF4-FFF2-40B4-BE49-F238E27FC236}">
                <a16:creationId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1010504650"/>
              </p:ext>
            </p:extLst>
          </p:nvPr>
        </p:nvGraphicFramePr>
        <p:xfrm>
          <a:off x="457341" y="1412542"/>
          <a:ext cx="2646077" cy="3298251"/>
        </p:xfrm>
        <a:graphic>
          <a:graphicData uri="http://schemas.openxmlformats.org/drawingml/2006/table">
            <a:tbl>
              <a:tblPr firstRow="1" bandRow="1">
                <a:tableStyleId>{6E25E649-3F16-4E02-A733-19D2CDBF48F0}</a:tableStyleId>
              </a:tblPr>
              <a:tblGrid>
                <a:gridCol w="1655477">
                  <a:extLst>
                    <a:ext uri="{9D8B030D-6E8A-4147-A177-3AD203B41FA5}">
                      <a16:colId xmlns:a16="http://schemas.microsoft.com/office/drawing/2014/main" val="797179976"/>
                    </a:ext>
                  </a:extLst>
                </a:gridCol>
                <a:gridCol w="990600">
                  <a:extLst>
                    <a:ext uri="{9D8B030D-6E8A-4147-A177-3AD203B41FA5}">
                      <a16:colId xmlns:a16="http://schemas.microsoft.com/office/drawing/2014/main" val="2615110997"/>
                    </a:ext>
                  </a:extLst>
                </a:gridCol>
              </a:tblGrid>
              <a:tr h="217686">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en-US" sz="1000" b="1" dirty="0">
                          <a:solidFill>
                            <a:schemeClr val="tx1"/>
                          </a:solidFill>
                        </a:rPr>
                        <a:t>Baseline Characteristics</a:t>
                      </a:r>
                    </a:p>
                  </a:txBody>
                  <a:tcPr marL="0" marR="0" marT="0" marB="0" anchor="ctr">
                    <a:solidFill>
                      <a:srgbClr val="97BAFF"/>
                    </a:solidFill>
                  </a:tcPr>
                </a:tc>
                <a:tc>
                  <a:txBody>
                    <a:bodyPr/>
                    <a:lstStyle/>
                    <a:p>
                      <a:pPr algn="ctr" fontAlgn="b"/>
                      <a:r>
                        <a:rPr lang="en-US" sz="1000" u="none" strike="noStrike" dirty="0">
                          <a:solidFill>
                            <a:schemeClr val="tx1"/>
                          </a:solidFill>
                          <a:effectLst/>
                        </a:rPr>
                        <a:t>N=32</a:t>
                      </a:r>
                      <a:endParaRPr lang="en-US" sz="1000" b="1" i="0" u="none" strike="noStrike" dirty="0">
                        <a:solidFill>
                          <a:schemeClr val="tx1"/>
                        </a:solidFill>
                        <a:effectLst/>
                        <a:latin typeface="Calibri (Body)"/>
                      </a:endParaRPr>
                    </a:p>
                  </a:txBody>
                  <a:tcPr marL="0" marR="0" marT="0" marB="0" anchor="ctr">
                    <a:solidFill>
                      <a:srgbClr val="97BAFF"/>
                    </a:solidFill>
                  </a:tcPr>
                </a:tc>
                <a:extLst>
                  <a:ext uri="{0D108BD9-81ED-4DB2-BD59-A6C34878D82A}">
                    <a16:rowId xmlns:a16="http://schemas.microsoft.com/office/drawing/2014/main" val="1099919398"/>
                  </a:ext>
                </a:extLst>
              </a:tr>
              <a:tr h="226756">
                <a:tc>
                  <a:txBody>
                    <a:bodyPr/>
                    <a:lstStyle/>
                    <a:p>
                      <a:pPr algn="l" fontAlgn="b"/>
                      <a:r>
                        <a:rPr lang="en-US" sz="1000" u="none" strike="noStrike" dirty="0">
                          <a:effectLst/>
                        </a:rPr>
                        <a:t> Male, n (%)</a:t>
                      </a:r>
                      <a:endParaRPr lang="en-US" sz="1000" b="1" i="0" u="none" strike="noStrike" dirty="0">
                        <a:solidFill>
                          <a:srgbClr val="000000"/>
                        </a:solidFill>
                        <a:effectLst/>
                        <a:latin typeface="Calibri (Body)"/>
                      </a:endParaRPr>
                    </a:p>
                  </a:txBody>
                  <a:tcPr marL="7620" marR="7620" marT="7620" marB="0" anchor="ctr"/>
                </a:tc>
                <a:tc>
                  <a:txBody>
                    <a:bodyPr/>
                    <a:lstStyle/>
                    <a:p>
                      <a:pPr algn="ctr" fontAlgn="b"/>
                      <a:r>
                        <a:rPr lang="en-US" sz="1000" b="0" i="0" u="none" strike="noStrike" dirty="0">
                          <a:solidFill>
                            <a:srgbClr val="000000"/>
                          </a:solidFill>
                          <a:effectLst/>
                          <a:latin typeface="+mn-lt"/>
                        </a:rPr>
                        <a:t>26 (81)</a:t>
                      </a:r>
                    </a:p>
                  </a:txBody>
                  <a:tcPr marL="7620" marR="7620" marT="7620" marB="0" anchor="ctr"/>
                </a:tc>
                <a:extLst>
                  <a:ext uri="{0D108BD9-81ED-4DB2-BD59-A6C34878D82A}">
                    <a16:rowId xmlns:a16="http://schemas.microsoft.com/office/drawing/2014/main" val="261548645"/>
                  </a:ext>
                </a:extLst>
              </a:tr>
              <a:tr h="226756">
                <a:tc>
                  <a:txBody>
                    <a:bodyPr/>
                    <a:lstStyle/>
                    <a:p>
                      <a:pPr algn="l" fontAlgn="b"/>
                      <a:r>
                        <a:rPr lang="en-US" sz="1000" u="none" strike="noStrike" dirty="0">
                          <a:effectLst/>
                        </a:rPr>
                        <a:t> Age, mean (range)</a:t>
                      </a:r>
                      <a:endParaRPr lang="en-US" sz="1000" b="1" i="0" u="none" strike="noStrike" dirty="0">
                        <a:solidFill>
                          <a:srgbClr val="000000"/>
                        </a:solidFill>
                        <a:effectLst/>
                        <a:latin typeface="Calibri (Body)"/>
                      </a:endParaRPr>
                    </a:p>
                  </a:txBody>
                  <a:tcPr marL="7620" marR="7620" marT="7620" marB="0" anchor="ctr"/>
                </a:tc>
                <a:tc>
                  <a:txBody>
                    <a:bodyPr/>
                    <a:lstStyle/>
                    <a:p>
                      <a:pPr algn="ctr" fontAlgn="b"/>
                      <a:r>
                        <a:rPr lang="en-US" sz="1000" b="0" i="0" u="none" strike="noStrike" dirty="0">
                          <a:solidFill>
                            <a:srgbClr val="000000"/>
                          </a:solidFill>
                          <a:effectLst/>
                          <a:latin typeface="+mn-lt"/>
                        </a:rPr>
                        <a:t>55 (39-77)</a:t>
                      </a:r>
                    </a:p>
                  </a:txBody>
                  <a:tcPr marL="7620" marR="7620" marT="7620" marB="0" anchor="ctr"/>
                </a:tc>
                <a:extLst>
                  <a:ext uri="{0D108BD9-81ED-4DB2-BD59-A6C34878D82A}">
                    <a16:rowId xmlns:a16="http://schemas.microsoft.com/office/drawing/2014/main" val="4293435370"/>
                  </a:ext>
                </a:extLst>
              </a:tr>
              <a:tr h="991551">
                <a:tc>
                  <a:txBody>
                    <a:bodyPr/>
                    <a:lstStyle/>
                    <a:p>
                      <a:pPr algn="l" fontAlgn="b"/>
                      <a:r>
                        <a:rPr lang="en-US" sz="1000" b="0" u="none" strike="noStrike" dirty="0">
                          <a:effectLst/>
                          <a:latin typeface="+mn-lt"/>
                        </a:rPr>
                        <a:t>Genotype,</a:t>
                      </a:r>
                      <a:r>
                        <a:rPr lang="en-US" sz="1000" b="0" u="none" strike="noStrike" baseline="0" dirty="0">
                          <a:effectLst/>
                          <a:latin typeface="+mn-lt"/>
                        </a:rPr>
                        <a:t> n (%)</a:t>
                      </a:r>
                      <a:endParaRPr lang="en-US" sz="1000" b="0" u="none" strike="noStrike" dirty="0">
                        <a:effectLst/>
                        <a:latin typeface="+mn-lt"/>
                      </a:endParaRPr>
                    </a:p>
                    <a:p>
                      <a:pPr algn="l" fontAlgn="b"/>
                      <a:r>
                        <a:rPr lang="en-US" sz="1000" b="0" u="none" strike="noStrike" dirty="0">
                          <a:effectLst/>
                          <a:latin typeface="+mn-lt"/>
                        </a:rPr>
                        <a:t>1</a:t>
                      </a:r>
                    </a:p>
                    <a:p>
                      <a:pPr algn="l" fontAlgn="b"/>
                      <a:r>
                        <a:rPr lang="en-US" sz="1000" b="0" u="none" strike="noStrike" dirty="0">
                          <a:effectLst/>
                          <a:latin typeface="+mn-lt"/>
                        </a:rPr>
                        <a:t>2</a:t>
                      </a:r>
                    </a:p>
                    <a:p>
                      <a:pPr algn="l" fontAlgn="b"/>
                      <a:r>
                        <a:rPr lang="en-US" sz="1000" b="0" u="none" strike="noStrike" dirty="0">
                          <a:effectLst/>
                          <a:latin typeface="+mn-lt"/>
                        </a:rPr>
                        <a:t>3</a:t>
                      </a:r>
                    </a:p>
                    <a:p>
                      <a:pPr algn="l" fontAlgn="b"/>
                      <a:r>
                        <a:rPr lang="en-US" sz="1000" b="0" i="0" u="none" strike="noStrike" dirty="0">
                          <a:solidFill>
                            <a:srgbClr val="000000"/>
                          </a:solidFill>
                          <a:effectLst/>
                          <a:latin typeface="+mn-lt"/>
                        </a:rPr>
                        <a:t>undetermined</a:t>
                      </a:r>
                    </a:p>
                  </a:txBody>
                  <a:tcPr marL="7620" marR="7620" marT="7620" marB="0" anchor="ctr"/>
                </a:tc>
                <a:tc>
                  <a:txBody>
                    <a:bodyPr/>
                    <a:lstStyle/>
                    <a:p>
                      <a:pPr algn="ctr" fontAlgn="b"/>
                      <a:endParaRPr lang="en-US" sz="1000" b="0" i="0" u="none" strike="noStrike" dirty="0">
                        <a:solidFill>
                          <a:srgbClr val="000000"/>
                        </a:solidFill>
                        <a:effectLst/>
                        <a:latin typeface="+mn-lt"/>
                      </a:endParaRPr>
                    </a:p>
                    <a:p>
                      <a:pPr algn="ctr" fontAlgn="b"/>
                      <a:r>
                        <a:rPr lang="en-US" sz="1000" b="0" i="0" u="none" strike="noStrike" dirty="0">
                          <a:solidFill>
                            <a:srgbClr val="000000"/>
                          </a:solidFill>
                          <a:effectLst/>
                          <a:latin typeface="+mn-lt"/>
                        </a:rPr>
                        <a:t>18</a:t>
                      </a:r>
                      <a:r>
                        <a:rPr lang="en-US" sz="1000" b="0" i="0" u="none" strike="noStrike" baseline="0" dirty="0">
                          <a:solidFill>
                            <a:srgbClr val="000000"/>
                          </a:solidFill>
                          <a:effectLst/>
                          <a:latin typeface="+mn-lt"/>
                        </a:rPr>
                        <a:t> (56)</a:t>
                      </a:r>
                    </a:p>
                    <a:p>
                      <a:pPr algn="ctr" fontAlgn="b"/>
                      <a:r>
                        <a:rPr lang="en-US" sz="1000" b="0" i="0" u="none" strike="noStrike" baseline="0" dirty="0">
                          <a:solidFill>
                            <a:srgbClr val="000000"/>
                          </a:solidFill>
                          <a:effectLst/>
                          <a:latin typeface="+mn-lt"/>
                        </a:rPr>
                        <a:t>5 (16)</a:t>
                      </a:r>
                    </a:p>
                    <a:p>
                      <a:pPr algn="ctr" fontAlgn="b"/>
                      <a:r>
                        <a:rPr lang="en-US" sz="1000" b="0" i="0" u="none" strike="noStrike" baseline="0" dirty="0">
                          <a:solidFill>
                            <a:srgbClr val="000000"/>
                          </a:solidFill>
                          <a:effectLst/>
                          <a:latin typeface="+mn-lt"/>
                        </a:rPr>
                        <a:t>7 (22)</a:t>
                      </a:r>
                    </a:p>
                    <a:p>
                      <a:pPr algn="ctr" fontAlgn="b"/>
                      <a:r>
                        <a:rPr lang="en-US" sz="1000" b="0" i="0" u="none" strike="noStrike" baseline="0" dirty="0">
                          <a:solidFill>
                            <a:srgbClr val="000000"/>
                          </a:solidFill>
                          <a:effectLst/>
                          <a:latin typeface="+mn-lt"/>
                        </a:rPr>
                        <a:t>2 (6)</a:t>
                      </a:r>
                      <a:endParaRPr lang="en-US" sz="1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772373996"/>
                  </a:ext>
                </a:extLst>
              </a:tr>
              <a:tr h="598208">
                <a:tc>
                  <a:txBody>
                    <a:bodyPr/>
                    <a:lstStyle/>
                    <a:p>
                      <a:pPr algn="l" fontAlgn="b"/>
                      <a:r>
                        <a:rPr lang="en-US" sz="1000" b="0" i="0" u="none" strike="noStrike" dirty="0">
                          <a:solidFill>
                            <a:srgbClr val="000000"/>
                          </a:solidFill>
                          <a:effectLst/>
                          <a:latin typeface="+mn-lt"/>
                        </a:rPr>
                        <a:t> CTP class, n (%)</a:t>
                      </a:r>
                    </a:p>
                    <a:p>
                      <a:pPr algn="l" fontAlgn="b"/>
                      <a:r>
                        <a:rPr lang="en-US" sz="1000" b="0" i="0" u="none" strike="noStrike" dirty="0">
                          <a:solidFill>
                            <a:srgbClr val="000000"/>
                          </a:solidFill>
                          <a:effectLst/>
                          <a:latin typeface="+mn-lt"/>
                        </a:rPr>
                        <a:t>  B (7-9)</a:t>
                      </a:r>
                    </a:p>
                    <a:p>
                      <a:pPr algn="l" fontAlgn="b"/>
                      <a:r>
                        <a:rPr lang="en-US" sz="1000" b="0" i="0" u="none" strike="noStrike" dirty="0">
                          <a:solidFill>
                            <a:srgbClr val="000000"/>
                          </a:solidFill>
                          <a:effectLst/>
                          <a:latin typeface="+mn-lt"/>
                        </a:rPr>
                        <a:t>  C (10-15)</a:t>
                      </a:r>
                    </a:p>
                  </a:txBody>
                  <a:tcPr marL="7620" marR="7620" marT="7620" marB="0" anchor="ctr"/>
                </a:tc>
                <a:tc>
                  <a:txBody>
                    <a:bodyPr/>
                    <a:lstStyle/>
                    <a:p>
                      <a:pPr algn="ctr" fontAlgn="b"/>
                      <a:endParaRPr lang="en-US" sz="1000" b="0" i="0" u="none" strike="noStrike" dirty="0">
                        <a:solidFill>
                          <a:srgbClr val="000000"/>
                        </a:solidFill>
                        <a:effectLst/>
                        <a:latin typeface="+mn-lt"/>
                      </a:endParaRPr>
                    </a:p>
                    <a:p>
                      <a:pPr algn="ctr" fontAlgn="b"/>
                      <a:r>
                        <a:rPr lang="en-US" sz="1000" b="0" i="0" u="none" strike="noStrike" dirty="0">
                          <a:solidFill>
                            <a:srgbClr val="000000"/>
                          </a:solidFill>
                          <a:effectLst/>
                          <a:latin typeface="+mn-lt"/>
                        </a:rPr>
                        <a:t>9 (28)</a:t>
                      </a:r>
                    </a:p>
                    <a:p>
                      <a:pPr algn="ctr" fontAlgn="b"/>
                      <a:r>
                        <a:rPr lang="en-US" sz="1000" b="0" i="0" u="none" strike="noStrike" dirty="0">
                          <a:solidFill>
                            <a:srgbClr val="000000"/>
                          </a:solidFill>
                          <a:effectLst/>
                          <a:latin typeface="+mn-lt"/>
                        </a:rPr>
                        <a:t>23 (72)</a:t>
                      </a:r>
                    </a:p>
                  </a:txBody>
                  <a:tcPr marL="7620" marR="7620" marT="7620" marB="0" anchor="ctr"/>
                </a:tc>
                <a:extLst>
                  <a:ext uri="{0D108BD9-81ED-4DB2-BD59-A6C34878D82A}">
                    <a16:rowId xmlns:a16="http://schemas.microsoft.com/office/drawing/2014/main" val="2602137791"/>
                  </a:ext>
                </a:extLst>
              </a:tr>
              <a:tr h="794880">
                <a:tc>
                  <a:txBody>
                    <a:bodyPr/>
                    <a:lstStyle/>
                    <a:p>
                      <a:pPr algn="l" fontAlgn="b"/>
                      <a:r>
                        <a:rPr lang="en-US" sz="1000" b="0" i="0" u="none" strike="noStrike" dirty="0">
                          <a:solidFill>
                            <a:srgbClr val="000000"/>
                          </a:solidFill>
                          <a:effectLst/>
                          <a:latin typeface="+mn-lt"/>
                        </a:rPr>
                        <a:t> MELD score, n (%)</a:t>
                      </a:r>
                    </a:p>
                    <a:p>
                      <a:pPr algn="l" fontAlgn="b"/>
                      <a:r>
                        <a:rPr lang="en-US" sz="1000" b="0" i="0" u="none" strike="noStrike" dirty="0">
                          <a:solidFill>
                            <a:srgbClr val="000000"/>
                          </a:solidFill>
                          <a:effectLst/>
                          <a:latin typeface="+mn-lt"/>
                        </a:rPr>
                        <a:t>  10-15</a:t>
                      </a:r>
                    </a:p>
                    <a:p>
                      <a:pPr algn="l" fontAlgn="b"/>
                      <a:r>
                        <a:rPr lang="en-US" sz="1000" b="0" i="0" u="none" strike="noStrike" dirty="0">
                          <a:solidFill>
                            <a:srgbClr val="000000"/>
                          </a:solidFill>
                          <a:effectLst/>
                          <a:latin typeface="+mn-lt"/>
                        </a:rPr>
                        <a:t>  16-20</a:t>
                      </a:r>
                    </a:p>
                    <a:p>
                      <a:pPr algn="l" fontAlgn="b"/>
                      <a:r>
                        <a:rPr lang="en-US" sz="1000" b="0" i="0" u="none" strike="noStrike" dirty="0">
                          <a:solidFill>
                            <a:srgbClr val="000000"/>
                          </a:solidFill>
                          <a:effectLst/>
                          <a:latin typeface="+mn-lt"/>
                        </a:rPr>
                        <a:t>  21-25</a:t>
                      </a:r>
                    </a:p>
                  </a:txBody>
                  <a:tcPr marL="7620" marR="7620" marT="7620" marB="0" anchor="ctr"/>
                </a:tc>
                <a:tc>
                  <a:txBody>
                    <a:bodyPr/>
                    <a:lstStyle/>
                    <a:p>
                      <a:pPr algn="ctr" fontAlgn="b"/>
                      <a:endParaRPr lang="en-US" sz="1000" b="0" i="0" u="none" strike="noStrike" dirty="0">
                        <a:solidFill>
                          <a:srgbClr val="000000"/>
                        </a:solidFill>
                        <a:effectLst/>
                        <a:latin typeface="+mn-lt"/>
                      </a:endParaRPr>
                    </a:p>
                    <a:p>
                      <a:pPr algn="ctr" fontAlgn="b"/>
                      <a:r>
                        <a:rPr lang="en-US" sz="1000" b="0" i="0" u="none" strike="noStrike" dirty="0">
                          <a:solidFill>
                            <a:srgbClr val="000000"/>
                          </a:solidFill>
                          <a:effectLst/>
                          <a:latin typeface="+mn-lt"/>
                        </a:rPr>
                        <a:t>13 (41)</a:t>
                      </a:r>
                    </a:p>
                    <a:p>
                      <a:pPr algn="ctr" fontAlgn="b"/>
                      <a:r>
                        <a:rPr lang="en-US" sz="1000" b="0" i="0" u="none" strike="noStrike" dirty="0">
                          <a:solidFill>
                            <a:srgbClr val="000000"/>
                          </a:solidFill>
                          <a:effectLst/>
                          <a:latin typeface="+mn-lt"/>
                        </a:rPr>
                        <a:t>17 (53)</a:t>
                      </a:r>
                    </a:p>
                    <a:p>
                      <a:pPr algn="ctr" fontAlgn="b"/>
                      <a:r>
                        <a:rPr lang="en-US" sz="1000" b="0" i="0" u="none" strike="noStrike" dirty="0">
                          <a:solidFill>
                            <a:srgbClr val="000000"/>
                          </a:solidFill>
                          <a:effectLst/>
                          <a:latin typeface="+mn-lt"/>
                        </a:rPr>
                        <a:t>2 (6)</a:t>
                      </a:r>
                    </a:p>
                  </a:txBody>
                  <a:tcPr marL="7620" marR="7620" marT="7620" marB="0" anchor="ctr"/>
                </a:tc>
                <a:extLst>
                  <a:ext uri="{0D108BD9-81ED-4DB2-BD59-A6C34878D82A}">
                    <a16:rowId xmlns:a16="http://schemas.microsoft.com/office/drawing/2014/main" val="3995927687"/>
                  </a:ext>
                </a:extLst>
              </a:tr>
              <a:tr h="242414">
                <a:tc>
                  <a:txBody>
                    <a:bodyPr/>
                    <a:lstStyle/>
                    <a:p>
                      <a:r>
                        <a:rPr lang="en-GB" sz="1000" dirty="0"/>
                        <a:t>Mean </a:t>
                      </a:r>
                      <a:r>
                        <a:rPr lang="en-GB" sz="1000" dirty="0" err="1"/>
                        <a:t>eGFR</a:t>
                      </a:r>
                      <a:r>
                        <a:rPr lang="en-GB" sz="1000" baseline="-25000" dirty="0" err="1"/>
                        <a:t>CG</a:t>
                      </a:r>
                      <a:r>
                        <a:rPr lang="en-GB" sz="1000" baseline="0" dirty="0"/>
                        <a:t> mL/min (SD)</a:t>
                      </a:r>
                      <a:endParaRPr lang="en-GB" sz="1000" baseline="-25000" dirty="0"/>
                    </a:p>
                  </a:txBody>
                  <a:tcPr marL="7620" marR="7620" marT="7620" marB="0" anchor="ctr"/>
                </a:tc>
                <a:tc>
                  <a:txBody>
                    <a:bodyPr/>
                    <a:lstStyle/>
                    <a:p>
                      <a:pPr algn="ctr"/>
                      <a:r>
                        <a:rPr lang="en-GB" sz="1000" dirty="0"/>
                        <a:t>113 (41)</a:t>
                      </a:r>
                    </a:p>
                  </a:txBody>
                  <a:tcPr marL="7620" marR="7620" marT="7620" marB="0" anchor="ctr"/>
                </a:tc>
                <a:extLst>
                  <a:ext uri="{0D108BD9-81ED-4DB2-BD59-A6C34878D82A}">
                    <a16:rowId xmlns:a16="http://schemas.microsoft.com/office/drawing/2014/main" val="4208243429"/>
                  </a:ext>
                </a:extLst>
              </a:tr>
            </a:tbl>
          </a:graphicData>
        </a:graphic>
      </p:graphicFrame>
      <p:sp>
        <p:nvSpPr>
          <p:cNvPr id="23" name="TextBox 22">
            <a:extLst>
              <a:ext uri="{FF2B5EF4-FFF2-40B4-BE49-F238E27FC236}">
                <a16:creationId xmlns:a16="http://schemas.microsoft.com/office/drawing/2014/main" id="{D6904B80-AA77-49DD-BA00-D2068F58E1B6}"/>
              </a:ext>
            </a:extLst>
          </p:cNvPr>
          <p:cNvSpPr txBox="1"/>
          <p:nvPr/>
        </p:nvSpPr>
        <p:spPr>
          <a:xfrm>
            <a:off x="4311398" y="3411990"/>
            <a:ext cx="346587" cy="311624"/>
          </a:xfrm>
          <a:prstGeom prst="rect">
            <a:avLst/>
          </a:prstGeom>
          <a:noFill/>
        </p:spPr>
        <p:txBody>
          <a:bodyPr wrap="square" lIns="0" tIns="0" rIns="0" bIns="0" rtlCol="0">
            <a:spAutoFit/>
          </a:bodyPr>
          <a:lstStyle/>
          <a:p>
            <a:pPr algn="ctr">
              <a:lnSpc>
                <a:spcPct val="90000"/>
              </a:lnSpc>
            </a:pPr>
            <a:r>
              <a:rPr lang="en-US" sz="1100" dirty="0"/>
              <a:t>9/</a:t>
            </a:r>
            <a:br>
              <a:rPr lang="en-US" sz="1100" dirty="0"/>
            </a:br>
            <a:r>
              <a:rPr lang="en-US" sz="1100" dirty="0"/>
              <a:t>9</a:t>
            </a:r>
          </a:p>
        </p:txBody>
      </p:sp>
      <p:sp>
        <p:nvSpPr>
          <p:cNvPr id="24" name="TextBox 23">
            <a:extLst>
              <a:ext uri="{FF2B5EF4-FFF2-40B4-BE49-F238E27FC236}">
                <a16:creationId xmlns:a16="http://schemas.microsoft.com/office/drawing/2014/main" id="{957AF7B0-9264-4DA7-80AA-87D48B0513D4}"/>
              </a:ext>
            </a:extLst>
          </p:cNvPr>
          <p:cNvSpPr txBox="1"/>
          <p:nvPr/>
        </p:nvSpPr>
        <p:spPr>
          <a:xfrm>
            <a:off x="6772745" y="2599404"/>
            <a:ext cx="346587" cy="311624"/>
          </a:xfrm>
          <a:prstGeom prst="rect">
            <a:avLst/>
          </a:prstGeom>
          <a:noFill/>
        </p:spPr>
        <p:txBody>
          <a:bodyPr wrap="square" lIns="0" tIns="0" rIns="0" bIns="0" rtlCol="0">
            <a:spAutoFit/>
          </a:bodyPr>
          <a:lstStyle/>
          <a:p>
            <a:pPr algn="ctr">
              <a:lnSpc>
                <a:spcPct val="90000"/>
              </a:lnSpc>
            </a:pPr>
            <a:r>
              <a:rPr lang="en-US" sz="1100" dirty="0">
                <a:solidFill>
                  <a:schemeClr val="bg1"/>
                </a:solidFill>
              </a:rPr>
              <a:t>16/</a:t>
            </a:r>
            <a:br>
              <a:rPr lang="en-US" sz="1100" dirty="0">
                <a:solidFill>
                  <a:schemeClr val="bg1"/>
                </a:solidFill>
              </a:rPr>
            </a:br>
            <a:r>
              <a:rPr lang="en-US" sz="1100" dirty="0">
                <a:solidFill>
                  <a:schemeClr val="bg1"/>
                </a:solidFill>
              </a:rPr>
              <a:t>23</a:t>
            </a:r>
          </a:p>
        </p:txBody>
      </p:sp>
      <p:sp>
        <p:nvSpPr>
          <p:cNvPr id="19" name="TextBox 18"/>
          <p:cNvSpPr txBox="1"/>
          <p:nvPr/>
        </p:nvSpPr>
        <p:spPr>
          <a:xfrm>
            <a:off x="3332019" y="4347361"/>
            <a:ext cx="5583380" cy="646331"/>
          </a:xfrm>
          <a:prstGeom prst="rect">
            <a:avLst/>
          </a:prstGeom>
          <a:noFill/>
        </p:spPr>
        <p:txBody>
          <a:bodyPr wrap="square" lIns="0" tIns="0" rIns="0" bIns="0" rtlCol="0">
            <a:spAutoFit/>
          </a:bodyPr>
          <a:lstStyle/>
          <a:p>
            <a:pPr algn="ctr" defTabSz="909923"/>
            <a:r>
              <a:rPr lang="en-US" sz="1400" b="1" dirty="0">
                <a:solidFill>
                  <a:prstClr val="black"/>
                </a:solidFill>
              </a:rPr>
              <a:t>SVR was high in patients who completed treatment</a:t>
            </a:r>
          </a:p>
          <a:p>
            <a:pPr algn="ctr" defTabSz="909923"/>
            <a:r>
              <a:rPr lang="en-US" sz="1400" b="1" dirty="0">
                <a:solidFill>
                  <a:prstClr val="black"/>
                </a:solidFill>
              </a:rPr>
              <a:t>SOF/VEL+RBV was well tolerated</a:t>
            </a:r>
          </a:p>
          <a:p>
            <a:pPr algn="ctr" defTabSz="909923"/>
            <a:r>
              <a:rPr lang="en-US" sz="1400" b="1" dirty="0">
                <a:solidFill>
                  <a:prstClr val="black"/>
                </a:solidFill>
              </a:rPr>
              <a:t>CTP-C is associated with high mortality</a:t>
            </a:r>
          </a:p>
        </p:txBody>
      </p:sp>
      <p:graphicFrame>
        <p:nvGraphicFramePr>
          <p:cNvPr id="15" name="Table 14">
            <a:extLst>
              <a:ext uri="{FF2B5EF4-FFF2-40B4-BE49-F238E27FC236}">
                <a16:creationId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3525048061"/>
              </p:ext>
            </p:extLst>
          </p:nvPr>
        </p:nvGraphicFramePr>
        <p:xfrm>
          <a:off x="6443660" y="2250321"/>
          <a:ext cx="2267268" cy="1308379"/>
        </p:xfrm>
        <a:graphic>
          <a:graphicData uri="http://schemas.openxmlformats.org/drawingml/2006/table">
            <a:tbl>
              <a:tblPr firstRow="1" bandRow="1">
                <a:tableStyleId>{6E25E649-3F16-4E02-A733-19D2CDBF48F0}</a:tableStyleId>
              </a:tblPr>
              <a:tblGrid>
                <a:gridCol w="1817053">
                  <a:extLst>
                    <a:ext uri="{9D8B030D-6E8A-4147-A177-3AD203B41FA5}">
                      <a16:colId xmlns:a16="http://schemas.microsoft.com/office/drawing/2014/main" val="797179976"/>
                    </a:ext>
                  </a:extLst>
                </a:gridCol>
                <a:gridCol w="450215">
                  <a:extLst>
                    <a:ext uri="{9D8B030D-6E8A-4147-A177-3AD203B41FA5}">
                      <a16:colId xmlns:a16="http://schemas.microsoft.com/office/drawing/2014/main" val="2615110997"/>
                    </a:ext>
                  </a:extLst>
                </a:gridCol>
              </a:tblGrid>
              <a:tr h="202421">
                <a:tc>
                  <a:txBody>
                    <a:bodyPr/>
                    <a:lstStyle/>
                    <a:p>
                      <a:pPr algn="l" fontAlgn="b"/>
                      <a:endParaRPr lang="en-US" sz="1000" b="1" i="0" u="none" strike="noStrike" dirty="0">
                        <a:solidFill>
                          <a:schemeClr val="bg1"/>
                        </a:solidFill>
                        <a:effectLst/>
                        <a:latin typeface="Calibri (Body)"/>
                      </a:endParaRPr>
                    </a:p>
                  </a:txBody>
                  <a:tcPr marL="0" marR="0" marT="0" marB="0" anchor="ctr">
                    <a:solidFill>
                      <a:srgbClr val="97BAFF"/>
                    </a:solidFill>
                  </a:tcPr>
                </a:tc>
                <a:tc>
                  <a:txBody>
                    <a:bodyPr/>
                    <a:lstStyle/>
                    <a:p>
                      <a:pPr algn="ctr" fontAlgn="b"/>
                      <a:r>
                        <a:rPr lang="en-US" sz="1000" b="1" i="0" u="none" strike="noStrike" dirty="0">
                          <a:solidFill>
                            <a:schemeClr val="tx1"/>
                          </a:solidFill>
                          <a:effectLst/>
                          <a:latin typeface="Calibri (Body)"/>
                        </a:rPr>
                        <a:t>N=32</a:t>
                      </a:r>
                    </a:p>
                  </a:txBody>
                  <a:tcPr marL="0" marR="0" marT="0" marB="0" anchor="ctr">
                    <a:solidFill>
                      <a:srgbClr val="97BAFF"/>
                    </a:solidFill>
                  </a:tcPr>
                </a:tc>
                <a:extLst>
                  <a:ext uri="{0D108BD9-81ED-4DB2-BD59-A6C34878D82A}">
                    <a16:rowId xmlns:a16="http://schemas.microsoft.com/office/drawing/2014/main" val="1099919398"/>
                  </a:ext>
                </a:extLst>
              </a:tr>
              <a:tr h="210855">
                <a:tc>
                  <a:txBody>
                    <a:bodyPr/>
                    <a:lstStyle/>
                    <a:p>
                      <a:pPr algn="l" fontAlgn="b"/>
                      <a:r>
                        <a:rPr lang="en-US" sz="1000" b="0" i="0" u="none" strike="noStrike" dirty="0">
                          <a:solidFill>
                            <a:srgbClr val="000000"/>
                          </a:solidFill>
                          <a:effectLst/>
                          <a:latin typeface="Calibri (Body)"/>
                        </a:rPr>
                        <a:t>Any AE</a:t>
                      </a:r>
                    </a:p>
                  </a:txBody>
                  <a:tcPr marL="7620" marR="7620" marT="7620" marB="0" anchor="ctr"/>
                </a:tc>
                <a:tc>
                  <a:txBody>
                    <a:bodyPr/>
                    <a:lstStyle/>
                    <a:p>
                      <a:pPr algn="ctr" fontAlgn="b"/>
                      <a:r>
                        <a:rPr lang="en-US" sz="1000" b="0" i="0" u="none" strike="noStrike" dirty="0">
                          <a:solidFill>
                            <a:srgbClr val="000000"/>
                          </a:solidFill>
                          <a:effectLst/>
                          <a:latin typeface="+mn-lt"/>
                        </a:rPr>
                        <a:t>31 (97)</a:t>
                      </a:r>
                    </a:p>
                  </a:txBody>
                  <a:tcPr marL="7620" marR="7620" marT="7620" marB="0" anchor="ctr"/>
                </a:tc>
                <a:extLst>
                  <a:ext uri="{0D108BD9-81ED-4DB2-BD59-A6C34878D82A}">
                    <a16:rowId xmlns:a16="http://schemas.microsoft.com/office/drawing/2014/main" val="261548645"/>
                  </a:ext>
                </a:extLst>
              </a:tr>
              <a:tr h="210855">
                <a:tc>
                  <a:txBody>
                    <a:bodyPr/>
                    <a:lstStyle/>
                    <a:p>
                      <a:pPr algn="l" fontAlgn="b"/>
                      <a:r>
                        <a:rPr lang="en-US" sz="1000" b="0" i="0" u="none" strike="noStrike" dirty="0">
                          <a:solidFill>
                            <a:srgbClr val="000000"/>
                          </a:solidFill>
                          <a:effectLst/>
                          <a:latin typeface="Calibri (Body)"/>
                        </a:rPr>
                        <a:t>Grade 3-4 AE*</a:t>
                      </a:r>
                    </a:p>
                  </a:txBody>
                  <a:tcPr marL="7620" marR="7620" marT="7620" marB="0" anchor="ctr"/>
                </a:tc>
                <a:tc>
                  <a:txBody>
                    <a:bodyPr/>
                    <a:lstStyle/>
                    <a:p>
                      <a:pPr algn="ctr" fontAlgn="b"/>
                      <a:r>
                        <a:rPr lang="en-US" sz="1000" b="0" i="0" u="none" strike="noStrike" dirty="0">
                          <a:solidFill>
                            <a:srgbClr val="000000"/>
                          </a:solidFill>
                          <a:effectLst/>
                          <a:latin typeface="+mn-lt"/>
                        </a:rPr>
                        <a:t>11 (34)</a:t>
                      </a:r>
                    </a:p>
                  </a:txBody>
                  <a:tcPr marL="7620" marR="7620" marT="7620" marB="0" anchor="ctr"/>
                </a:tc>
                <a:extLst>
                  <a:ext uri="{0D108BD9-81ED-4DB2-BD59-A6C34878D82A}">
                    <a16:rowId xmlns:a16="http://schemas.microsoft.com/office/drawing/2014/main" val="4293435370"/>
                  </a:ext>
                </a:extLst>
              </a:tr>
              <a:tr h="298349">
                <a:tc>
                  <a:txBody>
                    <a:bodyPr/>
                    <a:lstStyle/>
                    <a:p>
                      <a:pPr algn="l" fontAlgn="b"/>
                      <a:r>
                        <a:rPr lang="en-US" sz="1000" b="0" i="0" u="none" strike="noStrike" dirty="0">
                          <a:solidFill>
                            <a:srgbClr val="000000"/>
                          </a:solidFill>
                          <a:effectLst/>
                          <a:latin typeface="+mn-lt"/>
                        </a:rPr>
                        <a:t>Serious AE*</a:t>
                      </a:r>
                    </a:p>
                  </a:txBody>
                  <a:tcPr marL="7620" marR="7620" marT="7620" marB="0" anchor="ctr"/>
                </a:tc>
                <a:tc>
                  <a:txBody>
                    <a:bodyPr/>
                    <a:lstStyle/>
                    <a:p>
                      <a:pPr algn="ctr" fontAlgn="b"/>
                      <a:r>
                        <a:rPr lang="en-US" sz="1000" b="0" i="0" u="none" strike="noStrike" dirty="0">
                          <a:solidFill>
                            <a:srgbClr val="000000"/>
                          </a:solidFill>
                          <a:effectLst/>
                          <a:latin typeface="+mn-lt"/>
                        </a:rPr>
                        <a:t>17 (53)</a:t>
                      </a:r>
                    </a:p>
                  </a:txBody>
                  <a:tcPr marL="7620" marR="7620" marT="7620" marB="0" anchor="ctr"/>
                </a:tc>
                <a:extLst>
                  <a:ext uri="{0D108BD9-81ED-4DB2-BD59-A6C34878D82A}">
                    <a16:rowId xmlns:a16="http://schemas.microsoft.com/office/drawing/2014/main" val="772373996"/>
                  </a:ext>
                </a:extLst>
              </a:tr>
              <a:tr h="130629">
                <a:tc>
                  <a:txBody>
                    <a:bodyPr/>
                    <a:lstStyle/>
                    <a:p>
                      <a:pPr algn="l" fontAlgn="b"/>
                      <a:r>
                        <a:rPr lang="en-US" sz="1000" b="0" i="0" u="none" strike="noStrike" dirty="0">
                          <a:solidFill>
                            <a:srgbClr val="000000"/>
                          </a:solidFill>
                          <a:effectLst/>
                          <a:latin typeface="+mn-lt"/>
                        </a:rPr>
                        <a:t>AE leading to D/C to study drug</a:t>
                      </a:r>
                    </a:p>
                  </a:txBody>
                  <a:tcPr marL="7620" marR="7620" marT="7620" marB="0" anchor="ctr"/>
                </a:tc>
                <a:tc>
                  <a:txBody>
                    <a:bodyPr/>
                    <a:lstStyle/>
                    <a:p>
                      <a:pPr algn="ctr" fontAlgn="b"/>
                      <a:r>
                        <a:rPr lang="en-US" sz="1000" b="0" i="0" u="none" strike="noStrike" dirty="0">
                          <a:solidFill>
                            <a:srgbClr val="000000"/>
                          </a:solidFill>
                          <a:effectLst/>
                          <a:latin typeface="+mn-lt"/>
                        </a:rPr>
                        <a:t>2 (6)</a:t>
                      </a:r>
                    </a:p>
                  </a:txBody>
                  <a:tcPr marL="7620" marR="7620" marT="7620" marB="0" anchor="ctr"/>
                </a:tc>
                <a:extLst>
                  <a:ext uri="{0D108BD9-81ED-4DB2-BD59-A6C34878D82A}">
                    <a16:rowId xmlns:a16="http://schemas.microsoft.com/office/drawing/2014/main" val="2602137791"/>
                  </a:ext>
                </a:extLst>
              </a:tr>
              <a:tr h="225879">
                <a:tc>
                  <a:txBody>
                    <a:bodyPr/>
                    <a:lstStyle/>
                    <a:p>
                      <a:pPr algn="l" fontAlgn="b"/>
                      <a:r>
                        <a:rPr lang="en-US" sz="1000" b="0" i="0" u="none" strike="noStrike" dirty="0">
                          <a:solidFill>
                            <a:srgbClr val="000000"/>
                          </a:solidFill>
                          <a:effectLst/>
                          <a:latin typeface="+mn-lt"/>
                        </a:rPr>
                        <a:t>Death*</a:t>
                      </a:r>
                      <a:r>
                        <a:rPr lang="en-GB" sz="1000" baseline="30000" dirty="0"/>
                        <a:t>≠</a:t>
                      </a:r>
                      <a:endParaRPr lang="en-US" sz="1000" b="0" i="0" u="none" strike="noStrike" dirty="0">
                        <a:solidFill>
                          <a:srgbClr val="000000"/>
                        </a:solidFill>
                        <a:effectLst/>
                        <a:latin typeface="+mn-lt"/>
                      </a:endParaRPr>
                    </a:p>
                  </a:txBody>
                  <a:tcPr marL="7620" marR="7620" marT="7620" marB="0" anchor="ctr"/>
                </a:tc>
                <a:tc>
                  <a:txBody>
                    <a:bodyPr/>
                    <a:lstStyle/>
                    <a:p>
                      <a:pPr algn="ctr" fontAlgn="b"/>
                      <a:r>
                        <a:rPr lang="en-US" sz="1000" b="0" i="0" u="none" strike="noStrike" dirty="0">
                          <a:solidFill>
                            <a:srgbClr val="000000"/>
                          </a:solidFill>
                          <a:effectLst/>
                          <a:latin typeface="+mn-lt"/>
                        </a:rPr>
                        <a:t>8 (25)</a:t>
                      </a:r>
                    </a:p>
                  </a:txBody>
                  <a:tcPr marL="7620" marR="7620" marT="7620" marB="0" anchor="ctr"/>
                </a:tc>
                <a:extLst>
                  <a:ext uri="{0D108BD9-81ED-4DB2-BD59-A6C34878D82A}">
                    <a16:rowId xmlns:a16="http://schemas.microsoft.com/office/drawing/2014/main" val="3995927687"/>
                  </a:ext>
                </a:extLst>
              </a:tr>
            </a:tbl>
          </a:graphicData>
        </a:graphic>
      </p:graphicFrame>
      <p:sp>
        <p:nvSpPr>
          <p:cNvPr id="3" name="TextBox 2"/>
          <p:cNvSpPr txBox="1"/>
          <p:nvPr/>
        </p:nvSpPr>
        <p:spPr>
          <a:xfrm>
            <a:off x="6443660" y="3667667"/>
            <a:ext cx="2371255" cy="249299"/>
          </a:xfrm>
          <a:prstGeom prst="rect">
            <a:avLst/>
          </a:prstGeom>
          <a:noFill/>
        </p:spPr>
        <p:txBody>
          <a:bodyPr wrap="square" lIns="0" tIns="0" rIns="0" bIns="0" rtlCol="0">
            <a:spAutoFit/>
          </a:bodyPr>
          <a:lstStyle/>
          <a:p>
            <a:pPr>
              <a:lnSpc>
                <a:spcPct val="90000"/>
              </a:lnSpc>
            </a:pPr>
            <a:r>
              <a:rPr lang="en-GB" sz="900" baseline="30000" dirty="0"/>
              <a:t>*</a:t>
            </a:r>
            <a:r>
              <a:rPr lang="en-GB" sz="900" dirty="0"/>
              <a:t>unrelated to study drug</a:t>
            </a:r>
          </a:p>
          <a:p>
            <a:pPr>
              <a:lnSpc>
                <a:spcPct val="90000"/>
              </a:lnSpc>
            </a:pPr>
            <a:r>
              <a:rPr lang="en-GB" sz="900" baseline="30000" dirty="0"/>
              <a:t>≠</a:t>
            </a:r>
            <a:r>
              <a:rPr lang="en-GB" sz="900" dirty="0"/>
              <a:t>2 deaths prior to treatment</a:t>
            </a:r>
            <a:endParaRPr lang="en-GB" sz="900" baseline="30000" dirty="0"/>
          </a:p>
        </p:txBody>
      </p:sp>
      <p:sp>
        <p:nvSpPr>
          <p:cNvPr id="1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62563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1"/>
            <a:ext cx="8539316" cy="704852"/>
          </a:xfrm>
        </p:spPr>
        <p:txBody>
          <a:bodyPr/>
          <a:lstStyle/>
          <a:p>
            <a:r>
              <a:rPr lang="en-US" dirty="0"/>
              <a:t>SOF/VEL+RBV for 12 Weeks in Patients with CTP-C Decompensated Cirrhosis</a:t>
            </a:r>
          </a:p>
        </p:txBody>
      </p:sp>
      <p:sp>
        <p:nvSpPr>
          <p:cNvPr id="4" name="Footer Placeholder 3"/>
          <p:cNvSpPr>
            <a:spLocks noGrp="1"/>
          </p:cNvSpPr>
          <p:nvPr>
            <p:ph type="ftr" sz="quarter" idx="11"/>
          </p:nvPr>
        </p:nvSpPr>
        <p:spPr/>
        <p:txBody>
          <a:bodyPr/>
          <a:lstStyle/>
          <a:p>
            <a:r>
              <a:rPr lang="en-US" dirty="0"/>
              <a:t>Flamm, EASL, 2019, THU-138</a:t>
            </a:r>
          </a:p>
        </p:txBody>
      </p:sp>
      <p:sp>
        <p:nvSpPr>
          <p:cNvPr id="5" name="Slide Number Placeholder 4"/>
          <p:cNvSpPr>
            <a:spLocks noGrp="1"/>
          </p:cNvSpPr>
          <p:nvPr>
            <p:ph type="sldNum" sz="quarter" idx="12"/>
          </p:nvPr>
        </p:nvSpPr>
        <p:spPr/>
        <p:txBody>
          <a:bodyPr/>
          <a:lstStyle/>
          <a:p>
            <a:fld id="{94BD5F9E-BC76-487B-A2BC-019AD28A14BF}" type="slidenum">
              <a:rPr lang="en-US" smtClean="0"/>
              <a:pPr/>
              <a:t>15</a:t>
            </a:fld>
            <a:endParaRPr lang="en-US"/>
          </a:p>
        </p:txBody>
      </p:sp>
      <p:graphicFrame>
        <p:nvGraphicFramePr>
          <p:cNvPr id="3" name="Table 2">
            <a:extLst>
              <a:ext uri="{FF2B5EF4-FFF2-40B4-BE49-F238E27FC236}">
                <a16:creationId xmlns:a16="http://schemas.microsoft.com/office/drawing/2014/main" id="{2116ECD0-430D-470D-9F30-CC906DD9A5B2}"/>
              </a:ext>
            </a:extLst>
          </p:cNvPr>
          <p:cNvGraphicFramePr>
            <a:graphicFrameLocks noGrp="1"/>
          </p:cNvGraphicFramePr>
          <p:nvPr>
            <p:extLst>
              <p:ext uri="{D42A27DB-BD31-4B8C-83A1-F6EECF244321}">
                <p14:modId xmlns:p14="http://schemas.microsoft.com/office/powerpoint/2010/main" val="3376648248"/>
              </p:ext>
            </p:extLst>
          </p:nvPr>
        </p:nvGraphicFramePr>
        <p:xfrm>
          <a:off x="157961" y="1647599"/>
          <a:ext cx="5325246" cy="2187420"/>
        </p:xfrm>
        <a:graphic>
          <a:graphicData uri="http://schemas.openxmlformats.org/drawingml/2006/table">
            <a:tbl>
              <a:tblPr firstRow="1" bandRow="1">
                <a:tableStyleId>{8EC20E35-A176-4012-BC5E-935CFFF8708E}</a:tableStyleId>
              </a:tblPr>
              <a:tblGrid>
                <a:gridCol w="1711782">
                  <a:extLst>
                    <a:ext uri="{9D8B030D-6E8A-4147-A177-3AD203B41FA5}">
                      <a16:colId xmlns:a16="http://schemas.microsoft.com/office/drawing/2014/main" val="3625161578"/>
                    </a:ext>
                  </a:extLst>
                </a:gridCol>
                <a:gridCol w="1037276">
                  <a:extLst>
                    <a:ext uri="{9D8B030D-6E8A-4147-A177-3AD203B41FA5}">
                      <a16:colId xmlns:a16="http://schemas.microsoft.com/office/drawing/2014/main" val="3047768793"/>
                    </a:ext>
                  </a:extLst>
                </a:gridCol>
                <a:gridCol w="1288094">
                  <a:extLst>
                    <a:ext uri="{9D8B030D-6E8A-4147-A177-3AD203B41FA5}">
                      <a16:colId xmlns:a16="http://schemas.microsoft.com/office/drawing/2014/main" val="2415652013"/>
                    </a:ext>
                  </a:extLst>
                </a:gridCol>
                <a:gridCol w="1288094">
                  <a:extLst>
                    <a:ext uri="{9D8B030D-6E8A-4147-A177-3AD203B41FA5}">
                      <a16:colId xmlns:a16="http://schemas.microsoft.com/office/drawing/2014/main" val="1749523051"/>
                    </a:ext>
                  </a:extLst>
                </a:gridCol>
              </a:tblGrid>
              <a:tr h="584344">
                <a:tc>
                  <a:txBody>
                    <a:bodyPr/>
                    <a:lstStyle/>
                    <a:p>
                      <a:endParaRPr lang="en-US" sz="1400" dirty="0"/>
                    </a:p>
                  </a:txBody>
                  <a:tcPr anchor="ctr">
                    <a:lnL>
                      <a:noFill/>
                    </a:lnL>
                    <a:lnR>
                      <a:noFill/>
                    </a:lnR>
                    <a:lnT w="25400" cmpd="sng">
                      <a:noFill/>
                    </a:lnT>
                    <a:noFill/>
                  </a:tcPr>
                </a:tc>
                <a:tc>
                  <a:txBody>
                    <a:bodyPr/>
                    <a:lstStyle/>
                    <a:p>
                      <a:endParaRPr lang="en-US" sz="1400" dirty="0"/>
                    </a:p>
                  </a:txBody>
                  <a:tcPr anchor="ctr">
                    <a:lnL>
                      <a:noFill/>
                    </a:lnL>
                    <a:lnT w="25400" cmpd="sng">
                      <a:noFill/>
                    </a:lnT>
                    <a:noFill/>
                  </a:tcPr>
                </a:tc>
                <a:tc gridSpan="2">
                  <a:txBody>
                    <a:bodyPr/>
                    <a:lstStyle/>
                    <a:p>
                      <a:pPr algn="ctr"/>
                      <a:r>
                        <a:rPr lang="en-US" sz="1400" dirty="0">
                          <a:solidFill>
                            <a:schemeClr val="bg1"/>
                          </a:solidFill>
                        </a:rPr>
                        <a:t>Baseline</a:t>
                      </a:r>
                      <a:r>
                        <a:rPr lang="en-US" sz="1400" dirty="0"/>
                        <a:t> CTP Class, n/n (%)</a:t>
                      </a:r>
                    </a:p>
                  </a:txBody>
                  <a:tcPr anchor="ctr">
                    <a:solidFill>
                      <a:schemeClr val="accent3"/>
                    </a:solidFill>
                  </a:tcPr>
                </a:tc>
                <a:tc hMerge="1">
                  <a:txBody>
                    <a:bodyPr/>
                    <a:lstStyle/>
                    <a:p>
                      <a:endParaRPr lang="en-US" dirty="0"/>
                    </a:p>
                  </a:txBody>
                  <a:tcPr/>
                </a:tc>
                <a:extLst>
                  <a:ext uri="{0D108BD9-81ED-4DB2-BD59-A6C34878D82A}">
                    <a16:rowId xmlns:a16="http://schemas.microsoft.com/office/drawing/2014/main" val="559484882"/>
                  </a:ext>
                </a:extLst>
              </a:tr>
              <a:tr h="586826">
                <a:tc rowSpan="4">
                  <a:txBody>
                    <a:bodyPr/>
                    <a:lstStyle/>
                    <a:p>
                      <a:r>
                        <a:rPr lang="en-US" sz="1400" b="1" dirty="0">
                          <a:solidFill>
                            <a:schemeClr val="bg1"/>
                          </a:solidFill>
                        </a:rPr>
                        <a:t>Post-treatment Week 24 CTP Class</a:t>
                      </a:r>
                    </a:p>
                  </a:txBody>
                  <a:tcPr anchor="ctr">
                    <a:solidFill>
                      <a:schemeClr val="accent3"/>
                    </a:solidFill>
                  </a:tcPr>
                </a:tc>
                <a:tc>
                  <a:txBody>
                    <a:bodyPr/>
                    <a:lstStyle/>
                    <a:p>
                      <a:endParaRPr lang="en-US" sz="1400" dirty="0"/>
                    </a:p>
                  </a:txBody>
                  <a:tcPr anchor="ctr"/>
                </a:tc>
                <a:tc>
                  <a:txBody>
                    <a:bodyPr/>
                    <a:lstStyle/>
                    <a:p>
                      <a:pPr algn="ctr"/>
                      <a:r>
                        <a:rPr lang="en-US" sz="1400" dirty="0"/>
                        <a:t>B</a:t>
                      </a:r>
                    </a:p>
                    <a:p>
                      <a:pPr algn="ctr"/>
                      <a:r>
                        <a:rPr lang="en-US" sz="1400" dirty="0"/>
                        <a:t>n=8*</a:t>
                      </a:r>
                    </a:p>
                  </a:txBody>
                  <a:tcPr anchor="ctr"/>
                </a:tc>
                <a:tc>
                  <a:txBody>
                    <a:bodyPr/>
                    <a:lstStyle/>
                    <a:p>
                      <a:pPr algn="ctr"/>
                      <a:r>
                        <a:rPr lang="en-US" sz="1400" dirty="0"/>
                        <a:t>C</a:t>
                      </a:r>
                    </a:p>
                    <a:p>
                      <a:pPr algn="ctr"/>
                      <a:r>
                        <a:rPr lang="en-US" sz="1400" dirty="0"/>
                        <a:t>n=16</a:t>
                      </a:r>
                      <a:r>
                        <a:rPr lang="en-US" sz="1400" baseline="30000" dirty="0"/>
                        <a:t>≠</a:t>
                      </a:r>
                    </a:p>
                  </a:txBody>
                  <a:tcPr anchor="ctr"/>
                </a:tc>
                <a:extLst>
                  <a:ext uri="{0D108BD9-81ED-4DB2-BD59-A6C34878D82A}">
                    <a16:rowId xmlns:a16="http://schemas.microsoft.com/office/drawing/2014/main" val="3918896735"/>
                  </a:ext>
                </a:extLst>
              </a:tr>
              <a:tr h="338750">
                <a:tc vMerge="1">
                  <a:txBody>
                    <a:bodyPr/>
                    <a:lstStyle/>
                    <a:p>
                      <a:endParaRPr lang="en-US" dirty="0"/>
                    </a:p>
                  </a:txBody>
                  <a:tcPr/>
                </a:tc>
                <a:tc>
                  <a:txBody>
                    <a:bodyPr/>
                    <a:lstStyle/>
                    <a:p>
                      <a:r>
                        <a:rPr lang="en-US" sz="1400" dirty="0"/>
                        <a:t>A (5-6)</a:t>
                      </a:r>
                    </a:p>
                  </a:txBody>
                  <a:tcPr anchor="ctr"/>
                </a:tc>
                <a:tc>
                  <a:txBody>
                    <a:bodyPr/>
                    <a:lstStyle/>
                    <a:p>
                      <a:pPr algn="ctr"/>
                      <a:r>
                        <a:rPr lang="en-US" sz="1400" dirty="0"/>
                        <a:t>1/6 (17)</a:t>
                      </a:r>
                    </a:p>
                  </a:txBody>
                  <a:tcPr anchor="ctr"/>
                </a:tc>
                <a:tc>
                  <a:txBody>
                    <a:bodyPr/>
                    <a:lstStyle/>
                    <a:p>
                      <a:pPr algn="ctr"/>
                      <a:r>
                        <a:rPr lang="en-US" sz="1400" dirty="0"/>
                        <a:t>0/13</a:t>
                      </a:r>
                    </a:p>
                  </a:txBody>
                  <a:tcPr anchor="ctr"/>
                </a:tc>
                <a:extLst>
                  <a:ext uri="{0D108BD9-81ED-4DB2-BD59-A6C34878D82A}">
                    <a16:rowId xmlns:a16="http://schemas.microsoft.com/office/drawing/2014/main" val="1620176900"/>
                  </a:ext>
                </a:extLst>
              </a:tr>
              <a:tr h="338750">
                <a:tc vMerge="1">
                  <a:txBody>
                    <a:bodyPr/>
                    <a:lstStyle/>
                    <a:p>
                      <a:endParaRPr lang="en-US" dirty="0"/>
                    </a:p>
                  </a:txBody>
                  <a:tcPr/>
                </a:tc>
                <a:tc>
                  <a:txBody>
                    <a:bodyPr/>
                    <a:lstStyle/>
                    <a:p>
                      <a:r>
                        <a:rPr lang="en-US" sz="1400" dirty="0"/>
                        <a:t>B (7-9)</a:t>
                      </a:r>
                    </a:p>
                  </a:txBody>
                  <a:tcPr anchor="ctr"/>
                </a:tc>
                <a:tc>
                  <a:txBody>
                    <a:bodyPr/>
                    <a:lstStyle/>
                    <a:p>
                      <a:pPr algn="ctr"/>
                      <a:r>
                        <a:rPr lang="en-US" sz="1400" dirty="0"/>
                        <a:t>5/6 (83)</a:t>
                      </a:r>
                    </a:p>
                  </a:txBody>
                  <a:tcPr anchor="ctr"/>
                </a:tc>
                <a:tc>
                  <a:txBody>
                    <a:bodyPr/>
                    <a:lstStyle/>
                    <a:p>
                      <a:pPr algn="ctr"/>
                      <a:r>
                        <a:rPr lang="en-US" sz="1400" dirty="0"/>
                        <a:t>7/13 (54)</a:t>
                      </a:r>
                    </a:p>
                  </a:txBody>
                  <a:tcPr anchor="ctr"/>
                </a:tc>
                <a:extLst>
                  <a:ext uri="{0D108BD9-81ED-4DB2-BD59-A6C34878D82A}">
                    <a16:rowId xmlns:a16="http://schemas.microsoft.com/office/drawing/2014/main" val="733156694"/>
                  </a:ext>
                </a:extLst>
              </a:tr>
              <a:tr h="338750">
                <a:tc vMerge="1">
                  <a:txBody>
                    <a:bodyPr/>
                    <a:lstStyle/>
                    <a:p>
                      <a:endParaRPr lang="en-US" dirty="0"/>
                    </a:p>
                  </a:txBody>
                  <a:tcPr/>
                </a:tc>
                <a:tc>
                  <a:txBody>
                    <a:bodyPr/>
                    <a:lstStyle/>
                    <a:p>
                      <a:r>
                        <a:rPr lang="en-US" sz="1400" dirty="0"/>
                        <a:t>C (10-15)</a:t>
                      </a:r>
                    </a:p>
                  </a:txBody>
                  <a:tcPr anchor="ctr"/>
                </a:tc>
                <a:tc>
                  <a:txBody>
                    <a:bodyPr/>
                    <a:lstStyle/>
                    <a:p>
                      <a:pPr algn="ctr"/>
                      <a:r>
                        <a:rPr lang="en-US" sz="1400" dirty="0"/>
                        <a:t>0/6</a:t>
                      </a:r>
                    </a:p>
                  </a:txBody>
                  <a:tcPr anchor="ctr"/>
                </a:tc>
                <a:tc>
                  <a:txBody>
                    <a:bodyPr/>
                    <a:lstStyle/>
                    <a:p>
                      <a:pPr algn="ctr"/>
                      <a:r>
                        <a:rPr lang="en-US" sz="1400" dirty="0"/>
                        <a:t>6/13 (46)</a:t>
                      </a:r>
                    </a:p>
                  </a:txBody>
                  <a:tcPr anchor="ctr"/>
                </a:tc>
                <a:extLst>
                  <a:ext uri="{0D108BD9-81ED-4DB2-BD59-A6C34878D82A}">
                    <a16:rowId xmlns:a16="http://schemas.microsoft.com/office/drawing/2014/main" val="4072914937"/>
                  </a:ext>
                </a:extLst>
              </a:tr>
            </a:tbl>
          </a:graphicData>
        </a:graphic>
      </p:graphicFrame>
      <p:sp>
        <p:nvSpPr>
          <p:cNvPr id="6" name="TextBox 5">
            <a:extLst>
              <a:ext uri="{FF2B5EF4-FFF2-40B4-BE49-F238E27FC236}">
                <a16:creationId xmlns:a16="http://schemas.microsoft.com/office/drawing/2014/main" id="{F855B612-2BF5-4E42-8341-B2C98B406A99}"/>
              </a:ext>
            </a:extLst>
          </p:cNvPr>
          <p:cNvSpPr txBox="1"/>
          <p:nvPr/>
        </p:nvSpPr>
        <p:spPr>
          <a:xfrm>
            <a:off x="1070746" y="1111372"/>
            <a:ext cx="4200293" cy="443198"/>
          </a:xfrm>
          <a:prstGeom prst="rect">
            <a:avLst/>
          </a:prstGeom>
          <a:noFill/>
        </p:spPr>
        <p:txBody>
          <a:bodyPr wrap="square" lIns="0" tIns="0" rIns="0" bIns="0" rtlCol="0">
            <a:spAutoFit/>
          </a:bodyPr>
          <a:lstStyle/>
          <a:p>
            <a:pPr algn="ctr">
              <a:lnSpc>
                <a:spcPct val="90000"/>
              </a:lnSpc>
            </a:pPr>
            <a:r>
              <a:rPr lang="en-US" sz="1600" b="1" dirty="0"/>
              <a:t>Shift in CTP Class </a:t>
            </a:r>
            <a:br>
              <a:rPr lang="en-US" sz="1600" b="1" dirty="0"/>
            </a:br>
            <a:r>
              <a:rPr lang="en-US" sz="1600" b="1" dirty="0"/>
              <a:t>From Baseline</a:t>
            </a:r>
          </a:p>
        </p:txBody>
      </p:sp>
      <p:sp>
        <p:nvSpPr>
          <p:cNvPr id="25" name="TextBox 24">
            <a:extLst>
              <a:ext uri="{FF2B5EF4-FFF2-40B4-BE49-F238E27FC236}">
                <a16:creationId xmlns:a16="http://schemas.microsoft.com/office/drawing/2014/main" id="{97A7F9F4-996A-42A9-979A-AB9E9EEA9A11}"/>
              </a:ext>
            </a:extLst>
          </p:cNvPr>
          <p:cNvSpPr txBox="1"/>
          <p:nvPr/>
        </p:nvSpPr>
        <p:spPr>
          <a:xfrm>
            <a:off x="5271039" y="1111372"/>
            <a:ext cx="4200293" cy="443198"/>
          </a:xfrm>
          <a:prstGeom prst="rect">
            <a:avLst/>
          </a:prstGeom>
          <a:noFill/>
        </p:spPr>
        <p:txBody>
          <a:bodyPr wrap="square" lIns="0" tIns="0" rIns="0" bIns="0" rtlCol="0">
            <a:spAutoFit/>
          </a:bodyPr>
          <a:lstStyle/>
          <a:p>
            <a:pPr algn="ctr">
              <a:lnSpc>
                <a:spcPct val="90000"/>
              </a:lnSpc>
            </a:pPr>
            <a:r>
              <a:rPr lang="en-US" sz="1600" b="1" dirty="0"/>
              <a:t>Shift in MELD Score </a:t>
            </a:r>
            <a:br>
              <a:rPr lang="en-US" sz="1600" b="1" dirty="0"/>
            </a:br>
            <a:r>
              <a:rPr lang="en-US" sz="1600" b="1" dirty="0"/>
              <a:t>From Baseline</a:t>
            </a:r>
          </a:p>
        </p:txBody>
      </p:sp>
      <p:graphicFrame>
        <p:nvGraphicFramePr>
          <p:cNvPr id="7" name="Table 6">
            <a:extLst>
              <a:ext uri="{FF2B5EF4-FFF2-40B4-BE49-F238E27FC236}">
                <a16:creationId xmlns:a16="http://schemas.microsoft.com/office/drawing/2014/main" id="{EA390405-4502-490C-A2B6-3DC2EFCF6B7D}"/>
              </a:ext>
            </a:extLst>
          </p:cNvPr>
          <p:cNvGraphicFramePr>
            <a:graphicFrameLocks noGrp="1"/>
          </p:cNvGraphicFramePr>
          <p:nvPr>
            <p:extLst>
              <p:ext uri="{D42A27DB-BD31-4B8C-83A1-F6EECF244321}">
                <p14:modId xmlns:p14="http://schemas.microsoft.com/office/powerpoint/2010/main" val="3816895304"/>
              </p:ext>
            </p:extLst>
          </p:nvPr>
        </p:nvGraphicFramePr>
        <p:xfrm>
          <a:off x="5590983" y="1644423"/>
          <a:ext cx="3384288" cy="2187438"/>
        </p:xfrm>
        <a:graphic>
          <a:graphicData uri="http://schemas.openxmlformats.org/drawingml/2006/table">
            <a:tbl>
              <a:tblPr firstRow="1" bandRow="1">
                <a:tableStyleId>{6E25E649-3F16-4E02-A733-19D2CDBF48F0}</a:tableStyleId>
              </a:tblPr>
              <a:tblGrid>
                <a:gridCol w="1692144">
                  <a:extLst>
                    <a:ext uri="{9D8B030D-6E8A-4147-A177-3AD203B41FA5}">
                      <a16:colId xmlns:a16="http://schemas.microsoft.com/office/drawing/2014/main" val="562297721"/>
                    </a:ext>
                  </a:extLst>
                </a:gridCol>
                <a:gridCol w="1692144">
                  <a:extLst>
                    <a:ext uri="{9D8B030D-6E8A-4147-A177-3AD203B41FA5}">
                      <a16:colId xmlns:a16="http://schemas.microsoft.com/office/drawing/2014/main" val="3920150294"/>
                    </a:ext>
                  </a:extLst>
                </a:gridCol>
              </a:tblGrid>
              <a:tr h="578880">
                <a:tc>
                  <a:txBody>
                    <a:bodyPr/>
                    <a:lstStyle/>
                    <a:p>
                      <a:endParaRPr lang="en-US" sz="1400" dirty="0">
                        <a:solidFill>
                          <a:schemeClr val="tx1"/>
                        </a:solidFill>
                      </a:endParaRPr>
                    </a:p>
                  </a:txBody>
                  <a:tcPr anchor="ctr">
                    <a:solidFill>
                      <a:srgbClr val="97BAFF"/>
                    </a:solidFill>
                  </a:tcPr>
                </a:tc>
                <a:tc>
                  <a:txBody>
                    <a:bodyPr/>
                    <a:lstStyle/>
                    <a:p>
                      <a:pPr algn="ctr"/>
                      <a:r>
                        <a:rPr lang="en-US" sz="1400" dirty="0">
                          <a:solidFill>
                            <a:schemeClr val="tx1"/>
                          </a:solidFill>
                        </a:rPr>
                        <a:t>n/n (%)</a:t>
                      </a:r>
                    </a:p>
                  </a:txBody>
                  <a:tcPr anchor="ctr">
                    <a:solidFill>
                      <a:srgbClr val="97BAFF"/>
                    </a:solidFill>
                  </a:tcPr>
                </a:tc>
                <a:extLst>
                  <a:ext uri="{0D108BD9-81ED-4DB2-BD59-A6C34878D82A}">
                    <a16:rowId xmlns:a16="http://schemas.microsoft.com/office/drawing/2014/main" val="2899806562"/>
                  </a:ext>
                </a:extLst>
              </a:tr>
              <a:tr h="575876">
                <a:tc>
                  <a:txBody>
                    <a:bodyPr/>
                    <a:lstStyle/>
                    <a:p>
                      <a:r>
                        <a:rPr lang="en-US" sz="1400" dirty="0"/>
                        <a:t>Decrease (improvement)</a:t>
                      </a:r>
                    </a:p>
                  </a:txBody>
                  <a:tcPr anchor="ctr"/>
                </a:tc>
                <a:tc>
                  <a:txBody>
                    <a:bodyPr/>
                    <a:lstStyle/>
                    <a:p>
                      <a:pPr algn="ctr"/>
                      <a:r>
                        <a:rPr lang="en-US" sz="1400" dirty="0"/>
                        <a:t>10/19 (53)</a:t>
                      </a:r>
                    </a:p>
                  </a:txBody>
                  <a:tcPr anchor="ctr"/>
                </a:tc>
                <a:extLst>
                  <a:ext uri="{0D108BD9-81ED-4DB2-BD59-A6C34878D82A}">
                    <a16:rowId xmlns:a16="http://schemas.microsoft.com/office/drawing/2014/main" val="3497128402"/>
                  </a:ext>
                </a:extLst>
              </a:tr>
              <a:tr h="338750">
                <a:tc>
                  <a:txBody>
                    <a:bodyPr/>
                    <a:lstStyle/>
                    <a:p>
                      <a:r>
                        <a:rPr lang="en-US" sz="1400" dirty="0"/>
                        <a:t>No change</a:t>
                      </a:r>
                    </a:p>
                  </a:txBody>
                  <a:tcPr anchor="ctr"/>
                </a:tc>
                <a:tc>
                  <a:txBody>
                    <a:bodyPr/>
                    <a:lstStyle/>
                    <a:p>
                      <a:pPr algn="ctr"/>
                      <a:r>
                        <a:rPr lang="en-US" sz="1400" dirty="0"/>
                        <a:t>4/19 (21)</a:t>
                      </a:r>
                    </a:p>
                  </a:txBody>
                  <a:tcPr anchor="ctr"/>
                </a:tc>
                <a:extLst>
                  <a:ext uri="{0D108BD9-81ED-4DB2-BD59-A6C34878D82A}">
                    <a16:rowId xmlns:a16="http://schemas.microsoft.com/office/drawing/2014/main" val="705833632"/>
                  </a:ext>
                </a:extLst>
              </a:tr>
              <a:tr h="693932">
                <a:tc>
                  <a:txBody>
                    <a:bodyPr/>
                    <a:lstStyle/>
                    <a:p>
                      <a:r>
                        <a:rPr lang="en-US" sz="1400" dirty="0"/>
                        <a:t>Increase (worsening)</a:t>
                      </a:r>
                    </a:p>
                  </a:txBody>
                  <a:tcPr anchor="ctr"/>
                </a:tc>
                <a:tc>
                  <a:txBody>
                    <a:bodyPr/>
                    <a:lstStyle/>
                    <a:p>
                      <a:pPr algn="ctr"/>
                      <a:r>
                        <a:rPr lang="en-US" sz="1400" dirty="0"/>
                        <a:t>5/19 (26)</a:t>
                      </a:r>
                    </a:p>
                  </a:txBody>
                  <a:tcPr anchor="ctr"/>
                </a:tc>
                <a:extLst>
                  <a:ext uri="{0D108BD9-81ED-4DB2-BD59-A6C34878D82A}">
                    <a16:rowId xmlns:a16="http://schemas.microsoft.com/office/drawing/2014/main" val="4041678973"/>
                  </a:ext>
                </a:extLst>
              </a:tr>
            </a:tbl>
          </a:graphicData>
        </a:graphic>
      </p:graphicFrame>
      <p:sp>
        <p:nvSpPr>
          <p:cNvPr id="8" name="Rectangle 7">
            <a:extLst>
              <a:ext uri="{FF2B5EF4-FFF2-40B4-BE49-F238E27FC236}">
                <a16:creationId xmlns:a16="http://schemas.microsoft.com/office/drawing/2014/main" id="{328B338D-34A5-48F1-BA0B-7E52149FD2D9}"/>
              </a:ext>
            </a:extLst>
          </p:cNvPr>
          <p:cNvSpPr/>
          <p:nvPr/>
        </p:nvSpPr>
        <p:spPr>
          <a:xfrm>
            <a:off x="1169988" y="4339489"/>
            <a:ext cx="7113742" cy="584775"/>
          </a:xfrm>
          <a:prstGeom prst="rect">
            <a:avLst/>
          </a:prstGeom>
        </p:spPr>
        <p:txBody>
          <a:bodyPr wrap="square" lIns="90980" tIns="45490" rIns="90980" bIns="45490">
            <a:spAutoFit/>
          </a:bodyPr>
          <a:lstStyle/>
          <a:p>
            <a:pPr algn="ctr"/>
            <a:r>
              <a:rPr lang="en-US" sz="1600" b="1" dirty="0"/>
              <a:t>Improvement in liver function (CTP class and MELD score) at Week 24 was observed in 42–53% of patients</a:t>
            </a:r>
          </a:p>
        </p:txBody>
      </p:sp>
      <p:sp>
        <p:nvSpPr>
          <p:cNvPr id="10" name="TextBox 9"/>
          <p:cNvSpPr txBox="1"/>
          <p:nvPr/>
        </p:nvSpPr>
        <p:spPr>
          <a:xfrm>
            <a:off x="157961" y="3888665"/>
            <a:ext cx="7125166" cy="221599"/>
          </a:xfrm>
          <a:prstGeom prst="rect">
            <a:avLst/>
          </a:prstGeom>
          <a:noFill/>
        </p:spPr>
        <p:txBody>
          <a:bodyPr wrap="square" lIns="0" tIns="0" rIns="0" bIns="0" rtlCol="0">
            <a:spAutoFit/>
          </a:bodyPr>
          <a:lstStyle/>
          <a:p>
            <a:pPr>
              <a:lnSpc>
                <a:spcPct val="90000"/>
              </a:lnSpc>
            </a:pPr>
            <a:r>
              <a:rPr lang="en-GB" sz="800" dirty="0">
                <a:solidFill>
                  <a:prstClr val="black"/>
                </a:solidFill>
              </a:rPr>
              <a:t>*2 patients excluded due to lack of follow-up CPT assessment</a:t>
            </a:r>
          </a:p>
          <a:p>
            <a:pPr>
              <a:lnSpc>
                <a:spcPct val="90000"/>
              </a:lnSpc>
            </a:pPr>
            <a:r>
              <a:rPr lang="en-US" sz="800" baseline="30000" dirty="0"/>
              <a:t>≠</a:t>
            </a:r>
            <a:r>
              <a:rPr lang="en-GB" sz="800" dirty="0">
                <a:solidFill>
                  <a:prstClr val="black"/>
                </a:solidFill>
              </a:rPr>
              <a:t>3 patients excluded as they has on-study LT</a:t>
            </a:r>
          </a:p>
        </p:txBody>
      </p:sp>
      <p:sp>
        <p:nvSpPr>
          <p:cNvPr id="11"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44328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fld id="{94BD5F9E-BC76-487B-A2BC-019AD28A14BF}" type="slidenum">
              <a:rPr lang="en-US" smtClean="0">
                <a:solidFill>
                  <a:prstClr val="black"/>
                </a:solidFill>
              </a:rPr>
              <a:pPr/>
              <a:t>16</a:t>
            </a:fld>
            <a:endParaRPr lang="en-US">
              <a:solidFill>
                <a:prstClr val="black"/>
              </a:solidFill>
            </a:endParaRPr>
          </a:p>
        </p:txBody>
      </p:sp>
      <p:sp>
        <p:nvSpPr>
          <p:cNvPr id="2" name="Title 1"/>
          <p:cNvSpPr>
            <a:spLocks noGrp="1"/>
          </p:cNvSpPr>
          <p:nvPr>
            <p:ph type="title"/>
          </p:nvPr>
        </p:nvSpPr>
        <p:spPr>
          <a:xfrm>
            <a:off x="457200" y="370403"/>
            <a:ext cx="8482806" cy="507423"/>
          </a:xfrm>
        </p:spPr>
        <p:txBody>
          <a:bodyPr/>
          <a:lstStyle/>
          <a:p>
            <a:r>
              <a:rPr lang="en-US" altLang="en-US" dirty="0"/>
              <a:t>SOF/VEL for 4 Weeks in </a:t>
            </a:r>
            <a:r>
              <a:rPr lang="en-US" dirty="0"/>
              <a:t>Heart or Lung Transplant Recipients</a:t>
            </a:r>
          </a:p>
        </p:txBody>
      </p:sp>
      <p:sp>
        <p:nvSpPr>
          <p:cNvPr id="13" name="Text Placeholder 3">
            <a:extLst>
              <a:ext uri="{FF2B5EF4-FFF2-40B4-BE49-F238E27FC236}">
                <a16:creationId xmlns:a16="http://schemas.microsoft.com/office/drawing/2014/main" id="{ADABF352-AEF9-48DA-A42B-A5E5F480461D}"/>
              </a:ext>
            </a:extLst>
          </p:cNvPr>
          <p:cNvSpPr>
            <a:spLocks noGrp="1"/>
          </p:cNvSpPr>
          <p:nvPr>
            <p:ph type="body" sz="quarter" idx="17"/>
          </p:nvPr>
        </p:nvSpPr>
        <p:spPr>
          <a:xfrm>
            <a:off x="457200" y="205056"/>
            <a:ext cx="8229600" cy="226991"/>
          </a:xfrm>
        </p:spPr>
        <p:txBody>
          <a:bodyPr/>
          <a:lstStyle/>
          <a:p>
            <a:pPr>
              <a:spcBef>
                <a:spcPct val="0"/>
              </a:spcBef>
              <a:buClr>
                <a:srgbClr val="E2E2E2">
                  <a:lumMod val="75000"/>
                </a:srgbClr>
              </a:buClr>
            </a:pPr>
            <a:r>
              <a:rPr lang="en-US" sz="1400" dirty="0">
                <a:solidFill>
                  <a:srgbClr val="000000"/>
                </a:solidFill>
                <a:cs typeface="Arial" charset="0"/>
              </a:rPr>
              <a:t>DONATE HCV: </a:t>
            </a:r>
            <a:r>
              <a:rPr lang="en-US" sz="1400" dirty="0"/>
              <a:t>Donors of Hepatitis C NAT</a:t>
            </a:r>
            <a:r>
              <a:rPr lang="en-US" sz="1400" baseline="30000" dirty="0"/>
              <a:t>1</a:t>
            </a:r>
            <a:r>
              <a:rPr lang="en-US" sz="1400" dirty="0"/>
              <a:t> Positive Thoracic Allografts for Transplantation Evaluation in Non-HCV Recipients</a:t>
            </a:r>
            <a:endParaRPr lang="en-US" sz="1400" dirty="0">
              <a:solidFill>
                <a:prstClr val="black"/>
              </a:solidFill>
            </a:endParaRPr>
          </a:p>
        </p:txBody>
      </p:sp>
      <p:sp>
        <p:nvSpPr>
          <p:cNvPr id="17" name="Footer Placeholder 4"/>
          <p:cNvSpPr>
            <a:spLocks noGrp="1"/>
          </p:cNvSpPr>
          <p:nvPr>
            <p:ph type="ftr" sz="quarter" idx="15"/>
          </p:nvPr>
        </p:nvSpPr>
        <p:spPr>
          <a:xfrm>
            <a:off x="298498" y="4990166"/>
            <a:ext cx="2034822" cy="123444"/>
          </a:xfrm>
        </p:spPr>
        <p:txBody>
          <a:bodyPr/>
          <a:lstStyle/>
          <a:p>
            <a:r>
              <a:rPr lang="en-US" dirty="0">
                <a:solidFill>
                  <a:prstClr val="black"/>
                </a:solidFill>
              </a:rPr>
              <a:t>Woolley et al, &amp; supplementary appendix, </a:t>
            </a:r>
          </a:p>
          <a:p>
            <a:r>
              <a:rPr lang="en-US" dirty="0">
                <a:solidFill>
                  <a:prstClr val="black"/>
                </a:solidFill>
              </a:rPr>
              <a:t>NEJM, April 3, 2019</a:t>
            </a:r>
          </a:p>
        </p:txBody>
      </p:sp>
      <p:sp>
        <p:nvSpPr>
          <p:cNvPr id="12" name="Content Placeholder 2"/>
          <p:cNvSpPr txBox="1">
            <a:spLocks/>
          </p:cNvSpPr>
          <p:nvPr/>
        </p:nvSpPr>
        <p:spPr>
          <a:xfrm>
            <a:off x="4313653" y="1487502"/>
            <a:ext cx="4517441" cy="984791"/>
          </a:xfrm>
          <a:prstGeom prst="rect">
            <a:avLst/>
          </a:prstGeom>
        </p:spPr>
        <p:txBody>
          <a:bodyPr vert="horz" lIns="0" tIns="45714" rIns="0" bIns="45714" rtlCol="0">
            <a:noAutofit/>
          </a:bodyPr>
          <a:lstStyle>
            <a:lvl1pPr marL="171450" indent="-171450" algn="l" defTabSz="685800" rtl="0" eaLnBrk="1" latinLnBrk="0" hangingPunct="1">
              <a:lnSpc>
                <a:spcPct val="90000"/>
              </a:lnSpc>
              <a:spcBef>
                <a:spcPts val="750"/>
              </a:spcBef>
              <a:buClr>
                <a:schemeClr val="accent6"/>
              </a:buClr>
              <a:buSzPct val="80000"/>
              <a:buFont typeface="Arial" panose="020B0604020202020204" pitchFamily="34" charset="0"/>
              <a:buChar char="•"/>
              <a:defRPr sz="1800" kern="1200">
                <a:solidFill>
                  <a:schemeClr val="tx1"/>
                </a:solidFill>
                <a:latin typeface="Helvetica" charset="0"/>
                <a:ea typeface="Helvetica" charset="0"/>
                <a:cs typeface="Helvetica" charset="0"/>
              </a:defRPr>
            </a:lvl1pPr>
            <a:lvl2pPr marL="460375" indent="-282575" algn="l" defTabSz="685800" rtl="0" eaLnBrk="1" latinLnBrk="0" hangingPunct="1">
              <a:lnSpc>
                <a:spcPct val="90000"/>
              </a:lnSpc>
              <a:spcBef>
                <a:spcPts val="375"/>
              </a:spcBef>
              <a:buClr>
                <a:schemeClr val="accent6"/>
              </a:buClr>
              <a:buSzPct val="80000"/>
              <a:buFont typeface=".AppleSystemUIFont" charset="-120"/>
              <a:buChar char="—"/>
              <a:tabLst/>
              <a:defRPr sz="1800" kern="1200">
                <a:solidFill>
                  <a:schemeClr val="tx1"/>
                </a:solidFill>
                <a:latin typeface="Helvetica" charset="0"/>
                <a:ea typeface="Helvetica" charset="0"/>
                <a:cs typeface="Helvetica" charset="0"/>
              </a:defRPr>
            </a:lvl2pPr>
            <a:lvl3pPr marL="630238" indent="-169863" algn="l" defTabSz="685800" rtl="0" eaLnBrk="1" latinLnBrk="0" hangingPunct="1">
              <a:lnSpc>
                <a:spcPct val="90000"/>
              </a:lnSpc>
              <a:spcBef>
                <a:spcPts val="375"/>
              </a:spcBef>
              <a:buClr>
                <a:schemeClr val="accent6"/>
              </a:buClr>
              <a:buSzPct val="80000"/>
              <a:buFont typeface="Wingdings" charset="2"/>
              <a:buChar char="§"/>
              <a:tabLst/>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Clr>
                <a:schemeClr val="accent6"/>
              </a:buClr>
              <a:buSzPct val="80000"/>
              <a:buFont typeface="Arial" panose="020B0604020202020204" pitchFamily="34" charset="0"/>
              <a:buChar char="•"/>
              <a:defRPr sz="180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Clr>
                <a:schemeClr val="accent6"/>
              </a:buClr>
              <a:buSzPct val="80000"/>
              <a:buFont typeface="Arial" panose="020B0604020202020204" pitchFamily="34" charset="0"/>
              <a:buChar char="•"/>
              <a:defRPr sz="18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spcAft>
                <a:spcPts val="600"/>
              </a:spcAft>
              <a:buClr>
                <a:prstClr val="black"/>
              </a:buClr>
            </a:pPr>
            <a:r>
              <a:rPr lang="en-US" sz="1200" dirty="0">
                <a:solidFill>
                  <a:prstClr val="black"/>
                </a:solidFill>
              </a:rPr>
              <a:t>15/16 organ recipients (94%) evaluated 12 months after transplantation had graft survival at 12 months</a:t>
            </a:r>
          </a:p>
          <a:p>
            <a:pPr>
              <a:lnSpc>
                <a:spcPct val="100000"/>
              </a:lnSpc>
              <a:spcBef>
                <a:spcPts val="600"/>
              </a:spcBef>
              <a:spcAft>
                <a:spcPts val="600"/>
              </a:spcAft>
              <a:buClr>
                <a:prstClr val="black"/>
              </a:buClr>
            </a:pPr>
            <a:r>
              <a:rPr lang="en-US" sz="1200" dirty="0">
                <a:solidFill>
                  <a:prstClr val="black"/>
                </a:solidFill>
              </a:rPr>
              <a:t>Grade 3 or 4 AEs, n=155</a:t>
            </a:r>
          </a:p>
          <a:p>
            <a:pPr>
              <a:lnSpc>
                <a:spcPct val="100000"/>
              </a:lnSpc>
              <a:spcBef>
                <a:spcPts val="600"/>
              </a:spcBef>
              <a:spcAft>
                <a:spcPts val="600"/>
              </a:spcAft>
              <a:buClr>
                <a:prstClr val="black"/>
              </a:buClr>
            </a:pPr>
            <a:r>
              <a:rPr lang="en-US" sz="1200" dirty="0">
                <a:solidFill>
                  <a:prstClr val="black"/>
                </a:solidFill>
              </a:rPr>
              <a:t>Serious AEs, n=98 </a:t>
            </a:r>
          </a:p>
          <a:p>
            <a:pPr>
              <a:lnSpc>
                <a:spcPct val="100000"/>
              </a:lnSpc>
              <a:spcBef>
                <a:spcPts val="600"/>
              </a:spcBef>
              <a:spcAft>
                <a:spcPts val="600"/>
              </a:spcAft>
              <a:buClr>
                <a:prstClr val="black"/>
              </a:buClr>
            </a:pPr>
            <a:r>
              <a:rPr lang="en-US" sz="1200" dirty="0">
                <a:solidFill>
                  <a:prstClr val="black"/>
                </a:solidFill>
              </a:rPr>
              <a:t>Grade 4 respiratory failures (&lt;30 days), n=5</a:t>
            </a:r>
          </a:p>
          <a:p>
            <a:pPr>
              <a:lnSpc>
                <a:spcPct val="100000"/>
              </a:lnSpc>
              <a:spcBef>
                <a:spcPts val="600"/>
              </a:spcBef>
              <a:spcAft>
                <a:spcPts val="600"/>
              </a:spcAft>
              <a:buClr>
                <a:prstClr val="black"/>
              </a:buClr>
            </a:pPr>
            <a:r>
              <a:rPr lang="en-US" sz="1200" dirty="0">
                <a:solidFill>
                  <a:prstClr val="black"/>
                </a:solidFill>
              </a:rPr>
              <a:t>Mean length of hospital stay after transplantation was shorter in patients who received lungs from HCV-infected donors </a:t>
            </a:r>
          </a:p>
          <a:p>
            <a:pPr>
              <a:lnSpc>
                <a:spcPct val="100000"/>
              </a:lnSpc>
              <a:spcBef>
                <a:spcPts val="600"/>
              </a:spcBef>
              <a:spcAft>
                <a:spcPts val="600"/>
              </a:spcAft>
              <a:buClr>
                <a:prstClr val="black"/>
              </a:buClr>
            </a:pPr>
            <a:r>
              <a:rPr lang="en-US" sz="1200" dirty="0">
                <a:solidFill>
                  <a:prstClr val="black"/>
                </a:solidFill>
              </a:rPr>
              <a:t>Fewer patients who received a heart from an HCV-infected donor stayed in a rehabilitation facility after transplantation</a:t>
            </a:r>
          </a:p>
          <a:p>
            <a:pPr>
              <a:lnSpc>
                <a:spcPct val="100000"/>
              </a:lnSpc>
              <a:spcBef>
                <a:spcPts val="600"/>
              </a:spcBef>
              <a:spcAft>
                <a:spcPts val="600"/>
              </a:spcAft>
              <a:buClr>
                <a:prstClr val="black"/>
              </a:buClr>
            </a:pPr>
            <a:endParaRPr lang="en-US" sz="1200" dirty="0">
              <a:solidFill>
                <a:prstClr val="black"/>
              </a:solidFill>
            </a:endParaRPr>
          </a:p>
        </p:txBody>
      </p:sp>
      <p:grpSp>
        <p:nvGrpSpPr>
          <p:cNvPr id="14" name="Group 13"/>
          <p:cNvGrpSpPr/>
          <p:nvPr/>
        </p:nvGrpSpPr>
        <p:grpSpPr>
          <a:xfrm>
            <a:off x="967147" y="1210684"/>
            <a:ext cx="2555415" cy="2956714"/>
            <a:chOff x="3644902" y="1892300"/>
            <a:chExt cx="3113348" cy="3655217"/>
          </a:xfrm>
        </p:grpSpPr>
        <p:graphicFrame>
          <p:nvGraphicFramePr>
            <p:cNvPr id="16" name="Content Placeholder 6">
              <a:extLst>
                <a:ext uri="{FF2B5EF4-FFF2-40B4-BE49-F238E27FC236}">
                  <a16:creationId xmlns:a16="http://schemas.microsoft.com/office/drawing/2014/main" id="{594A10E7-4F47-4E20-914E-571BFE750D67}"/>
                </a:ext>
              </a:extLst>
            </p:cNvPr>
            <p:cNvGraphicFramePr>
              <a:graphicFrameLocks/>
            </p:cNvGraphicFramePr>
            <p:nvPr>
              <p:extLst>
                <p:ext uri="{D42A27DB-BD31-4B8C-83A1-F6EECF244321}">
                  <p14:modId xmlns:p14="http://schemas.microsoft.com/office/powerpoint/2010/main" val="3863856463"/>
                </p:ext>
              </p:extLst>
            </p:nvPr>
          </p:nvGraphicFramePr>
          <p:xfrm>
            <a:off x="3644902" y="1892300"/>
            <a:ext cx="3113348" cy="365521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5031112" y="4449411"/>
              <a:ext cx="780034" cy="547900"/>
            </a:xfrm>
            <a:prstGeom prst="rect">
              <a:avLst/>
            </a:prstGeom>
            <a:noFill/>
          </p:spPr>
          <p:txBody>
            <a:bodyPr wrap="square" lIns="0" tIns="0" rIns="0" bIns="0" rtlCol="0">
              <a:spAutoFit/>
            </a:bodyPr>
            <a:lstStyle/>
            <a:p>
              <a:pPr algn="ctr">
                <a:lnSpc>
                  <a:spcPct val="90000"/>
                </a:lnSpc>
              </a:pPr>
              <a:r>
                <a:rPr lang="en-US" sz="1600" dirty="0"/>
                <a:t>40/</a:t>
              </a:r>
            </a:p>
            <a:p>
              <a:pPr algn="ctr">
                <a:lnSpc>
                  <a:spcPct val="90000"/>
                </a:lnSpc>
              </a:pPr>
              <a:r>
                <a:rPr lang="en-US" sz="1600" dirty="0"/>
                <a:t>40</a:t>
              </a:r>
            </a:p>
          </p:txBody>
        </p:sp>
      </p:grpSp>
      <p:sp>
        <p:nvSpPr>
          <p:cNvPr id="9" name="TextBox 8"/>
          <p:cNvSpPr txBox="1"/>
          <p:nvPr/>
        </p:nvSpPr>
        <p:spPr>
          <a:xfrm rot="16200000">
            <a:off x="-415511" y="2462809"/>
            <a:ext cx="2325153" cy="193899"/>
          </a:xfrm>
          <a:prstGeom prst="rect">
            <a:avLst/>
          </a:prstGeom>
          <a:noFill/>
        </p:spPr>
        <p:txBody>
          <a:bodyPr wrap="square" lIns="0" tIns="0" rIns="0" bIns="0" rtlCol="0">
            <a:spAutoFit/>
          </a:bodyPr>
          <a:lstStyle/>
          <a:p>
            <a:pPr algn="ctr">
              <a:lnSpc>
                <a:spcPct val="90000"/>
              </a:lnSpc>
            </a:pPr>
            <a:r>
              <a:rPr lang="en-US" sz="1400" b="1" dirty="0">
                <a:solidFill>
                  <a:prstClr val="black"/>
                </a:solidFill>
              </a:rPr>
              <a:t>SVR4/12, %</a:t>
            </a:r>
          </a:p>
        </p:txBody>
      </p:sp>
      <p:sp>
        <p:nvSpPr>
          <p:cNvPr id="3" name="TextBox 2"/>
          <p:cNvSpPr txBox="1"/>
          <p:nvPr/>
        </p:nvSpPr>
        <p:spPr>
          <a:xfrm>
            <a:off x="267875" y="4281716"/>
            <a:ext cx="8876125" cy="387798"/>
          </a:xfrm>
          <a:prstGeom prst="rect">
            <a:avLst/>
          </a:prstGeom>
          <a:noFill/>
        </p:spPr>
        <p:txBody>
          <a:bodyPr wrap="square" lIns="0" tIns="0" rIns="0" bIns="0" rtlCol="0">
            <a:spAutoFit/>
          </a:bodyPr>
          <a:lstStyle/>
          <a:p>
            <a:pPr algn="ctr">
              <a:lnSpc>
                <a:spcPct val="90000"/>
              </a:lnSpc>
            </a:pPr>
            <a:r>
              <a:rPr lang="en-US" sz="1400" b="1" dirty="0">
                <a:solidFill>
                  <a:prstClr val="black"/>
                </a:solidFill>
              </a:rPr>
              <a:t>A short course of SOF/VEL was safe and effective in HCV- transplant recipients who received an organ from an HCV+ donor</a:t>
            </a:r>
          </a:p>
        </p:txBody>
      </p:sp>
      <p:sp>
        <p:nvSpPr>
          <p:cNvPr id="23" name="TextBox 22"/>
          <p:cNvSpPr txBox="1"/>
          <p:nvPr/>
        </p:nvSpPr>
        <p:spPr>
          <a:xfrm>
            <a:off x="267875" y="4724914"/>
            <a:ext cx="1830629" cy="123111"/>
          </a:xfrm>
          <a:prstGeom prst="rect">
            <a:avLst/>
          </a:prstGeom>
          <a:noFill/>
        </p:spPr>
        <p:txBody>
          <a:bodyPr wrap="none" lIns="0" tIns="0" rIns="0" bIns="0" rtlCol="0">
            <a:spAutoFit/>
          </a:bodyPr>
          <a:lstStyle/>
          <a:p>
            <a:r>
              <a:rPr lang="en-US" sz="800" dirty="0">
                <a:solidFill>
                  <a:prstClr val="black"/>
                </a:solidFill>
              </a:rPr>
              <a:t>1 – NAT = nucleic acid amplification test</a:t>
            </a:r>
          </a:p>
        </p:txBody>
      </p:sp>
      <p:sp>
        <p:nvSpPr>
          <p:cNvPr id="5" name="TextBox 4"/>
          <p:cNvSpPr txBox="1"/>
          <p:nvPr/>
        </p:nvSpPr>
        <p:spPr>
          <a:xfrm>
            <a:off x="2254343" y="1147884"/>
            <a:ext cx="341440" cy="221599"/>
          </a:xfrm>
          <a:prstGeom prst="rect">
            <a:avLst/>
          </a:prstGeom>
          <a:noFill/>
        </p:spPr>
        <p:txBody>
          <a:bodyPr wrap="none" lIns="0" tIns="0" rIns="0" bIns="0" rtlCol="0">
            <a:spAutoFit/>
          </a:bodyPr>
          <a:lstStyle/>
          <a:p>
            <a:pPr>
              <a:lnSpc>
                <a:spcPct val="90000"/>
              </a:lnSpc>
            </a:pPr>
            <a:r>
              <a:rPr lang="en-US" sz="1600" b="1" dirty="0">
                <a:solidFill>
                  <a:prstClr val="black"/>
                </a:solidFill>
              </a:rPr>
              <a:t>100</a:t>
            </a:r>
          </a:p>
        </p:txBody>
      </p:sp>
      <p:sp>
        <p:nvSpPr>
          <p:cNvPr id="22" name="Rectangle 3">
            <a:extLst>
              <a:ext uri="{FF2B5EF4-FFF2-40B4-BE49-F238E27FC236}">
                <a16:creationId xmlns:a16="http://schemas.microsoft.com/office/drawing/2014/main" id="{497E11D6-9897-8E4D-841C-237A83BBEED8}"/>
              </a:ext>
            </a:extLst>
          </p:cNvPr>
          <p:cNvSpPr>
            <a:spLocks noChangeArrowheads="1"/>
          </p:cNvSpPr>
          <p:nvPr/>
        </p:nvSpPr>
        <p:spPr bwMode="auto">
          <a:xfrm>
            <a:off x="8831094" y="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350" eaLnBrk="1" hangingPunct="1">
              <a:lnSpc>
                <a:spcPct val="100000"/>
              </a:lnSpc>
              <a:spcBef>
                <a:spcPct val="0"/>
              </a:spcBef>
              <a:buClrTx/>
              <a:buSzTx/>
              <a:buNone/>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96993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533E826E-FB74-4062-BA35-DD5D401F82B8}"/>
              </a:ext>
            </a:extLst>
          </p:cNvPr>
          <p:cNvGraphicFramePr/>
          <p:nvPr>
            <p:extLst>
              <p:ext uri="{D42A27DB-BD31-4B8C-83A1-F6EECF244321}">
                <p14:modId xmlns:p14="http://schemas.microsoft.com/office/powerpoint/2010/main" val="2245256198"/>
              </p:ext>
            </p:extLst>
          </p:nvPr>
        </p:nvGraphicFramePr>
        <p:xfrm>
          <a:off x="5555673" y="1742930"/>
          <a:ext cx="3540455" cy="24819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91886" y="349829"/>
            <a:ext cx="8604631" cy="507423"/>
          </a:xfrm>
        </p:spPr>
        <p:txBody>
          <a:bodyPr/>
          <a:lstStyle/>
          <a:p>
            <a:r>
              <a:rPr lang="en-US" dirty="0"/>
              <a:t>Drug-Drug Interactions in HCV Therapy</a:t>
            </a:r>
          </a:p>
        </p:txBody>
      </p:sp>
      <p:sp>
        <p:nvSpPr>
          <p:cNvPr id="4" name="Footer Placeholder 3"/>
          <p:cNvSpPr>
            <a:spLocks noGrp="1"/>
          </p:cNvSpPr>
          <p:nvPr>
            <p:ph type="ftr" sz="quarter" idx="11"/>
          </p:nvPr>
        </p:nvSpPr>
        <p:spPr>
          <a:xfrm>
            <a:off x="485081" y="4961636"/>
            <a:ext cx="4192858" cy="53916"/>
          </a:xfrm>
        </p:spPr>
        <p:txBody>
          <a:bodyPr/>
          <a:lstStyle/>
          <a:p>
            <a:r>
              <a:rPr lang="en-US" dirty="0">
                <a:solidFill>
                  <a:prstClr val="black"/>
                </a:solidFill>
              </a:rPr>
              <a:t>Schulte, EASL, 2019, THU-178</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17</a:t>
            </a:fld>
            <a:endParaRPr lang="en-US">
              <a:solidFill>
                <a:prstClr val="black"/>
              </a:solidFill>
            </a:endParaRP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01" y="106476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668 patients evaluated for risk and frequency of DDI</a:t>
            </a:r>
          </a:p>
        </p:txBody>
      </p:sp>
      <p:graphicFrame>
        <p:nvGraphicFramePr>
          <p:cNvPr id="24" name="Table 23">
            <a:extLst>
              <a:ext uri="{FF2B5EF4-FFF2-40B4-BE49-F238E27FC236}">
                <a16:creationId xmlns:a16="http://schemas.microsoft.com/office/drawing/2014/main" id="{9DBB3E5D-39B5-4B4C-8FD4-473964AF42D1}"/>
              </a:ext>
            </a:extLst>
          </p:cNvPr>
          <p:cNvGraphicFramePr>
            <a:graphicFrameLocks noGrp="1"/>
          </p:cNvGraphicFramePr>
          <p:nvPr>
            <p:extLst>
              <p:ext uri="{D42A27DB-BD31-4B8C-83A1-F6EECF244321}">
                <p14:modId xmlns:p14="http://schemas.microsoft.com/office/powerpoint/2010/main" val="965266054"/>
              </p:ext>
            </p:extLst>
          </p:nvPr>
        </p:nvGraphicFramePr>
        <p:xfrm>
          <a:off x="457202" y="1508079"/>
          <a:ext cx="2050472" cy="2544620"/>
        </p:xfrm>
        <a:graphic>
          <a:graphicData uri="http://schemas.openxmlformats.org/drawingml/2006/table">
            <a:tbl>
              <a:tblPr firstRow="1" bandRow="1">
                <a:tableStyleId>{6E25E649-3F16-4E02-A733-19D2CDBF48F0}</a:tableStyleId>
              </a:tblPr>
              <a:tblGrid>
                <a:gridCol w="1350816">
                  <a:extLst>
                    <a:ext uri="{9D8B030D-6E8A-4147-A177-3AD203B41FA5}">
                      <a16:colId xmlns:a16="http://schemas.microsoft.com/office/drawing/2014/main" val="797179976"/>
                    </a:ext>
                  </a:extLst>
                </a:gridCol>
                <a:gridCol w="699656">
                  <a:extLst>
                    <a:ext uri="{9D8B030D-6E8A-4147-A177-3AD203B41FA5}">
                      <a16:colId xmlns:a16="http://schemas.microsoft.com/office/drawing/2014/main" val="2615110997"/>
                    </a:ext>
                  </a:extLst>
                </a:gridCol>
              </a:tblGrid>
              <a:tr h="377292">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en-US" sz="1000" b="1" dirty="0">
                          <a:solidFill>
                            <a:schemeClr val="bg1"/>
                          </a:solidFill>
                        </a:rPr>
                        <a:t>Baseline Characteristics</a:t>
                      </a:r>
                    </a:p>
                  </a:txBody>
                  <a:tcPr marL="45720" marR="45720" marT="9144" marB="9144" anchor="ctr"/>
                </a:tc>
                <a:tc>
                  <a:txBody>
                    <a:bodyPr/>
                    <a:lstStyle/>
                    <a:p>
                      <a:pPr algn="ctr" fontAlgn="b"/>
                      <a:r>
                        <a:rPr lang="en-US" sz="1000" b="1" i="0" u="none" strike="noStrike" dirty="0">
                          <a:solidFill>
                            <a:schemeClr val="bg1"/>
                          </a:solidFill>
                          <a:effectLst/>
                          <a:latin typeface="+mn-lt"/>
                        </a:rPr>
                        <a:t>N=668</a:t>
                      </a:r>
                    </a:p>
                  </a:txBody>
                  <a:tcPr marL="45720" marR="45720" marT="9144" marB="9144" anchor="ctr"/>
                </a:tc>
                <a:extLst>
                  <a:ext uri="{0D108BD9-81ED-4DB2-BD59-A6C34878D82A}">
                    <a16:rowId xmlns:a16="http://schemas.microsoft.com/office/drawing/2014/main" val="1099919398"/>
                  </a:ext>
                </a:extLst>
              </a:tr>
              <a:tr h="377292">
                <a:tc>
                  <a:txBody>
                    <a:bodyPr/>
                    <a:lstStyle/>
                    <a:p>
                      <a:pPr algn="l" fontAlgn="b"/>
                      <a:r>
                        <a:rPr lang="en-US" sz="1000" b="0" i="0" u="none" strike="noStrike" dirty="0">
                          <a:solidFill>
                            <a:srgbClr val="000000"/>
                          </a:solidFill>
                          <a:effectLst/>
                          <a:latin typeface="+mn-lt"/>
                        </a:rPr>
                        <a:t>Mean age, years (range)</a:t>
                      </a:r>
                    </a:p>
                  </a:txBody>
                  <a:tcPr marL="45720" marR="45720" marT="9144" marB="9144" anchor="ctr"/>
                </a:tc>
                <a:tc>
                  <a:txBody>
                    <a:bodyPr/>
                    <a:lstStyle/>
                    <a:p>
                      <a:pPr algn="ctr" fontAlgn="b"/>
                      <a:r>
                        <a:rPr lang="en-US" sz="1000" b="0" i="0" u="none" strike="noStrike" dirty="0">
                          <a:solidFill>
                            <a:srgbClr val="000000"/>
                          </a:solidFill>
                          <a:effectLst/>
                          <a:latin typeface="+mn-lt"/>
                        </a:rPr>
                        <a:t>56 (18-85)</a:t>
                      </a:r>
                    </a:p>
                  </a:txBody>
                  <a:tcPr marL="45720" marR="45720" marT="9144" marB="9144" anchor="ctr"/>
                </a:tc>
                <a:extLst>
                  <a:ext uri="{0D108BD9-81ED-4DB2-BD59-A6C34878D82A}">
                    <a16:rowId xmlns:a16="http://schemas.microsoft.com/office/drawing/2014/main" val="1466767997"/>
                  </a:ext>
                </a:extLst>
              </a:tr>
              <a:tr h="258862">
                <a:tc>
                  <a:txBody>
                    <a:bodyPr/>
                    <a:lstStyle/>
                    <a:p>
                      <a:pPr algn="l" fontAlgn="b"/>
                      <a:r>
                        <a:rPr lang="en-US" sz="1000" b="0" i="0" u="none" strike="noStrike" dirty="0">
                          <a:solidFill>
                            <a:srgbClr val="000000"/>
                          </a:solidFill>
                          <a:effectLst/>
                          <a:latin typeface="+mn-lt"/>
                        </a:rPr>
                        <a:t>Female, %</a:t>
                      </a:r>
                    </a:p>
                  </a:txBody>
                  <a:tcPr marL="45720" marR="45720" marT="9144" marB="9144" anchor="ctr"/>
                </a:tc>
                <a:tc>
                  <a:txBody>
                    <a:bodyPr/>
                    <a:lstStyle/>
                    <a:p>
                      <a:pPr algn="ctr" fontAlgn="b"/>
                      <a:r>
                        <a:rPr lang="en-US" sz="1000" b="0" i="0" u="none" strike="noStrike" dirty="0">
                          <a:solidFill>
                            <a:srgbClr val="000000"/>
                          </a:solidFill>
                          <a:effectLst/>
                          <a:latin typeface="+mn-lt"/>
                        </a:rPr>
                        <a:t>301 (45)</a:t>
                      </a:r>
                    </a:p>
                  </a:txBody>
                  <a:tcPr marL="45720" marR="45720" marT="9144" marB="9144" anchor="ctr"/>
                </a:tc>
                <a:extLst>
                  <a:ext uri="{0D108BD9-81ED-4DB2-BD59-A6C34878D82A}">
                    <a16:rowId xmlns:a16="http://schemas.microsoft.com/office/drawing/2014/main" val="970999703"/>
                  </a:ext>
                </a:extLst>
              </a:tr>
              <a:tr h="315489">
                <a:tc>
                  <a:txBody>
                    <a:bodyPr/>
                    <a:lstStyle/>
                    <a:p>
                      <a:pPr algn="l" fontAlgn="b"/>
                      <a:r>
                        <a:rPr lang="en-US" sz="1000" b="0" i="0" u="none" strike="noStrike" dirty="0">
                          <a:solidFill>
                            <a:srgbClr val="000000"/>
                          </a:solidFill>
                          <a:effectLst/>
                          <a:latin typeface="+mn-lt"/>
                        </a:rPr>
                        <a:t>Cirrhosis, %</a:t>
                      </a:r>
                    </a:p>
                  </a:txBody>
                  <a:tcPr marL="45720" marR="45720" marT="9144" marB="9144" anchor="ctr"/>
                </a:tc>
                <a:tc>
                  <a:txBody>
                    <a:bodyPr/>
                    <a:lstStyle/>
                    <a:p>
                      <a:pPr algn="ctr" fontAlgn="b"/>
                      <a:r>
                        <a:rPr lang="en-US" sz="1000" b="0" i="0" u="none" strike="noStrike" dirty="0">
                          <a:solidFill>
                            <a:srgbClr val="000000"/>
                          </a:solidFill>
                          <a:effectLst/>
                          <a:latin typeface="+mn-lt"/>
                        </a:rPr>
                        <a:t>282 (42)</a:t>
                      </a:r>
                    </a:p>
                  </a:txBody>
                  <a:tcPr marL="45720" marR="45720" marT="9144" marB="9144" anchor="ctr"/>
                </a:tc>
                <a:extLst>
                  <a:ext uri="{0D108BD9-81ED-4DB2-BD59-A6C34878D82A}">
                    <a16:rowId xmlns:a16="http://schemas.microsoft.com/office/drawing/2014/main" val="3279973725"/>
                  </a:ext>
                </a:extLst>
              </a:tr>
              <a:tr h="283132">
                <a:tc>
                  <a:txBody>
                    <a:bodyPr/>
                    <a:lstStyle/>
                    <a:p>
                      <a:pPr algn="l" fontAlgn="b"/>
                      <a:r>
                        <a:rPr lang="en-US" sz="1000" b="0" i="0" u="none" strike="noStrike" dirty="0">
                          <a:solidFill>
                            <a:srgbClr val="000000"/>
                          </a:solidFill>
                          <a:effectLst/>
                          <a:latin typeface="+mn-lt"/>
                        </a:rPr>
                        <a:t>&gt;74 years, %</a:t>
                      </a:r>
                    </a:p>
                  </a:txBody>
                  <a:tcPr marL="45720" marR="45720" marT="9144" marB="9144" anchor="ctr"/>
                </a:tc>
                <a:tc>
                  <a:txBody>
                    <a:bodyPr/>
                    <a:lstStyle/>
                    <a:p>
                      <a:pPr algn="ctr" fontAlgn="b"/>
                      <a:r>
                        <a:rPr lang="en-US" sz="1000" b="0" i="0" u="none" strike="noStrike" dirty="0">
                          <a:solidFill>
                            <a:srgbClr val="000000"/>
                          </a:solidFill>
                          <a:effectLst/>
                          <a:latin typeface="+mn-lt"/>
                        </a:rPr>
                        <a:t>7</a:t>
                      </a:r>
                    </a:p>
                  </a:txBody>
                  <a:tcPr marL="45720" marR="45720" marT="9144" marB="9144" anchor="ctr"/>
                </a:tc>
                <a:extLst>
                  <a:ext uri="{0D108BD9-81ED-4DB2-BD59-A6C34878D82A}">
                    <a16:rowId xmlns:a16="http://schemas.microsoft.com/office/drawing/2014/main" val="2520473221"/>
                  </a:ext>
                </a:extLst>
              </a:tr>
              <a:tr h="377292">
                <a:tc>
                  <a:txBody>
                    <a:bodyPr/>
                    <a:lstStyle/>
                    <a:p>
                      <a:pPr algn="l" fontAlgn="b"/>
                      <a:r>
                        <a:rPr lang="en-US" sz="1000" b="0" i="0" u="none" strike="noStrike" dirty="0">
                          <a:solidFill>
                            <a:srgbClr val="000000"/>
                          </a:solidFill>
                          <a:effectLst/>
                          <a:latin typeface="+mn-lt"/>
                        </a:rPr>
                        <a:t>Number of different medications, n</a:t>
                      </a:r>
                    </a:p>
                  </a:txBody>
                  <a:tcPr marL="45720" marR="45720" marT="9144" marB="9144" anchor="ctr"/>
                </a:tc>
                <a:tc>
                  <a:txBody>
                    <a:bodyPr/>
                    <a:lstStyle/>
                    <a:p>
                      <a:pPr algn="ctr" fontAlgn="b"/>
                      <a:r>
                        <a:rPr lang="en-US" sz="1000" b="0" i="0" u="none" strike="noStrike" dirty="0">
                          <a:solidFill>
                            <a:srgbClr val="000000"/>
                          </a:solidFill>
                          <a:effectLst/>
                          <a:latin typeface="+mn-lt"/>
                        </a:rPr>
                        <a:t>350</a:t>
                      </a:r>
                    </a:p>
                  </a:txBody>
                  <a:tcPr marL="45720" marR="45720" marT="9144" marB="9144" anchor="ctr"/>
                </a:tc>
                <a:extLst>
                  <a:ext uri="{0D108BD9-81ED-4DB2-BD59-A6C34878D82A}">
                    <a16:rowId xmlns:a16="http://schemas.microsoft.com/office/drawing/2014/main" val="1698933154"/>
                  </a:ext>
                </a:extLst>
              </a:tr>
              <a:tr h="555261">
                <a:tc>
                  <a:txBody>
                    <a:bodyPr/>
                    <a:lstStyle/>
                    <a:p>
                      <a:pPr algn="l" fontAlgn="b"/>
                      <a:r>
                        <a:rPr lang="en-US" sz="1000" b="0" i="0" u="none" strike="noStrike" dirty="0">
                          <a:solidFill>
                            <a:srgbClr val="000000"/>
                          </a:solidFill>
                          <a:effectLst/>
                          <a:latin typeface="+mn-lt"/>
                        </a:rPr>
                        <a:t>Median number of medications used/</a:t>
                      </a:r>
                      <a:r>
                        <a:rPr lang="en-US" sz="1000" b="0" i="0" u="none" strike="noStrike" baseline="0" dirty="0">
                          <a:solidFill>
                            <a:srgbClr val="000000"/>
                          </a:solidFill>
                          <a:effectLst/>
                          <a:latin typeface="+mn-lt"/>
                        </a:rPr>
                        <a:t> </a:t>
                      </a:r>
                      <a:r>
                        <a:rPr lang="en-US" sz="1000" b="0" i="0" u="none" strike="noStrike" dirty="0">
                          <a:solidFill>
                            <a:srgbClr val="000000"/>
                          </a:solidFill>
                          <a:effectLst/>
                          <a:latin typeface="+mn-lt"/>
                        </a:rPr>
                        <a:t>patient</a:t>
                      </a:r>
                    </a:p>
                  </a:txBody>
                  <a:tcPr marL="45720" marR="45720" marT="9144" marB="9144" anchor="ctr"/>
                </a:tc>
                <a:tc>
                  <a:txBody>
                    <a:bodyPr/>
                    <a:lstStyle/>
                    <a:p>
                      <a:pPr algn="ctr" fontAlgn="b"/>
                      <a:r>
                        <a:rPr lang="en-US" sz="1000" b="0" i="0" u="none" strike="noStrike" dirty="0">
                          <a:solidFill>
                            <a:srgbClr val="000000"/>
                          </a:solidFill>
                          <a:effectLst/>
                          <a:latin typeface="+mn-lt"/>
                        </a:rPr>
                        <a:t>3 (0-19)</a:t>
                      </a:r>
                    </a:p>
                  </a:txBody>
                  <a:tcPr marL="45720" marR="45720" marT="9144" marB="9144" anchor="ctr"/>
                </a:tc>
                <a:extLst>
                  <a:ext uri="{0D108BD9-81ED-4DB2-BD59-A6C34878D82A}">
                    <a16:rowId xmlns:a16="http://schemas.microsoft.com/office/drawing/2014/main" val="3771752221"/>
                  </a:ext>
                </a:extLst>
              </a:tr>
            </a:tbl>
          </a:graphicData>
        </a:graphic>
      </p:graphicFrame>
      <p:sp>
        <p:nvSpPr>
          <p:cNvPr id="6" name="TextBox 5"/>
          <p:cNvSpPr txBox="1"/>
          <p:nvPr/>
        </p:nvSpPr>
        <p:spPr>
          <a:xfrm>
            <a:off x="2280081" y="4592771"/>
            <a:ext cx="5789183" cy="387798"/>
          </a:xfrm>
          <a:prstGeom prst="rect">
            <a:avLst/>
          </a:prstGeom>
          <a:noFill/>
        </p:spPr>
        <p:txBody>
          <a:bodyPr wrap="square" lIns="0" tIns="0" rIns="0" bIns="0" rtlCol="0">
            <a:spAutoFit/>
          </a:bodyPr>
          <a:lstStyle/>
          <a:p>
            <a:pPr algn="ctr" defTabSz="909450">
              <a:lnSpc>
                <a:spcPct val="90000"/>
              </a:lnSpc>
            </a:pPr>
            <a:r>
              <a:rPr lang="en-US" sz="1400" b="1" dirty="0">
                <a:solidFill>
                  <a:prstClr val="black"/>
                </a:solidFill>
              </a:rPr>
              <a:t>HCV patients frequently receive multiple co-medications, </a:t>
            </a:r>
            <a:br>
              <a:rPr lang="en-US" sz="1400" b="1" dirty="0">
                <a:solidFill>
                  <a:prstClr val="black"/>
                </a:solidFill>
              </a:rPr>
            </a:br>
            <a:r>
              <a:rPr lang="en-US" sz="1400" b="1" dirty="0">
                <a:solidFill>
                  <a:prstClr val="black"/>
                </a:solidFill>
              </a:rPr>
              <a:t>and DDIs are more common with protease inhibitor regimens</a:t>
            </a:r>
          </a:p>
        </p:txBody>
      </p:sp>
      <p:sp>
        <p:nvSpPr>
          <p:cNvPr id="13" name="TextBox 12">
            <a:extLst>
              <a:ext uri="{FF2B5EF4-FFF2-40B4-BE49-F238E27FC236}">
                <a16:creationId xmlns:a16="http://schemas.microsoft.com/office/drawing/2014/main" id="{F32F9F5F-2AEC-4E4C-BE01-6A87A6DA9B1C}"/>
              </a:ext>
            </a:extLst>
          </p:cNvPr>
          <p:cNvSpPr txBox="1"/>
          <p:nvPr/>
        </p:nvSpPr>
        <p:spPr>
          <a:xfrm>
            <a:off x="2680855" y="1589586"/>
            <a:ext cx="2493818" cy="387798"/>
          </a:xfrm>
          <a:prstGeom prst="rect">
            <a:avLst/>
          </a:prstGeom>
          <a:noFill/>
        </p:spPr>
        <p:txBody>
          <a:bodyPr wrap="square" lIns="0" tIns="0" rIns="0" bIns="0" rtlCol="0">
            <a:spAutoFit/>
          </a:bodyPr>
          <a:lstStyle/>
          <a:p>
            <a:pPr algn="ctr" defTabSz="909450">
              <a:lnSpc>
                <a:spcPct val="90000"/>
              </a:lnSpc>
            </a:pPr>
            <a:r>
              <a:rPr lang="en-US" sz="1400" b="1" dirty="0">
                <a:solidFill>
                  <a:prstClr val="black"/>
                </a:solidFill>
              </a:rPr>
              <a:t>No. of Patients with ≥8 Drugs at Baseline</a:t>
            </a:r>
          </a:p>
        </p:txBody>
      </p:sp>
      <p:graphicFrame>
        <p:nvGraphicFramePr>
          <p:cNvPr id="9" name="Chart 8">
            <a:extLst>
              <a:ext uri="{FF2B5EF4-FFF2-40B4-BE49-F238E27FC236}">
                <a16:creationId xmlns:a16="http://schemas.microsoft.com/office/drawing/2014/main" id="{B832D05C-F3FF-4163-A3A3-1E765485CCAE}"/>
              </a:ext>
            </a:extLst>
          </p:cNvPr>
          <p:cNvGraphicFramePr/>
          <p:nvPr>
            <p:extLst>
              <p:ext uri="{D42A27DB-BD31-4B8C-83A1-F6EECF244321}">
                <p14:modId xmlns:p14="http://schemas.microsoft.com/office/powerpoint/2010/main" val="2485769892"/>
              </p:ext>
            </p:extLst>
          </p:nvPr>
        </p:nvGraphicFramePr>
        <p:xfrm>
          <a:off x="2486892" y="1977384"/>
          <a:ext cx="3053296" cy="258076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6904B80-AA77-49DD-BA00-D2068F58E1B6}"/>
              </a:ext>
            </a:extLst>
          </p:cNvPr>
          <p:cNvSpPr txBox="1"/>
          <p:nvPr/>
        </p:nvSpPr>
        <p:spPr>
          <a:xfrm>
            <a:off x="2881994" y="3659033"/>
            <a:ext cx="489856" cy="152349"/>
          </a:xfrm>
          <a:prstGeom prst="rect">
            <a:avLst/>
          </a:prstGeom>
          <a:noFill/>
        </p:spPr>
        <p:txBody>
          <a:bodyPr wrap="square" lIns="0" tIns="0" rIns="0" bIns="0" rtlCol="0">
            <a:spAutoFit/>
          </a:bodyPr>
          <a:lstStyle/>
          <a:p>
            <a:pPr algn="ctr">
              <a:lnSpc>
                <a:spcPct val="90000"/>
              </a:lnSpc>
            </a:pPr>
            <a:r>
              <a:rPr lang="en-US" sz="1100" dirty="0">
                <a:solidFill>
                  <a:schemeClr val="bg1"/>
                </a:solidFill>
              </a:rPr>
              <a:t>n=162</a:t>
            </a:r>
          </a:p>
        </p:txBody>
      </p:sp>
      <p:sp>
        <p:nvSpPr>
          <p:cNvPr id="15" name="TextBox 14">
            <a:extLst>
              <a:ext uri="{FF2B5EF4-FFF2-40B4-BE49-F238E27FC236}">
                <a16:creationId xmlns:a16="http://schemas.microsoft.com/office/drawing/2014/main" id="{D6904B80-AA77-49DD-BA00-D2068F58E1B6}"/>
              </a:ext>
            </a:extLst>
          </p:cNvPr>
          <p:cNvSpPr txBox="1"/>
          <p:nvPr/>
        </p:nvSpPr>
        <p:spPr>
          <a:xfrm>
            <a:off x="3834494" y="3665909"/>
            <a:ext cx="489856" cy="152349"/>
          </a:xfrm>
          <a:prstGeom prst="rect">
            <a:avLst/>
          </a:prstGeom>
          <a:noFill/>
        </p:spPr>
        <p:txBody>
          <a:bodyPr wrap="square" lIns="0" tIns="0" rIns="0" bIns="0" rtlCol="0">
            <a:spAutoFit/>
          </a:bodyPr>
          <a:lstStyle/>
          <a:p>
            <a:pPr algn="ctr">
              <a:lnSpc>
                <a:spcPct val="90000"/>
              </a:lnSpc>
            </a:pPr>
            <a:r>
              <a:rPr lang="en-US" sz="1100" dirty="0">
                <a:solidFill>
                  <a:schemeClr val="bg1"/>
                </a:solidFill>
              </a:rPr>
              <a:t>n=256</a:t>
            </a:r>
          </a:p>
        </p:txBody>
      </p:sp>
      <p:sp>
        <p:nvSpPr>
          <p:cNvPr id="16" name="TextBox 15">
            <a:extLst>
              <a:ext uri="{FF2B5EF4-FFF2-40B4-BE49-F238E27FC236}">
                <a16:creationId xmlns:a16="http://schemas.microsoft.com/office/drawing/2014/main" id="{D6904B80-AA77-49DD-BA00-D2068F58E1B6}"/>
              </a:ext>
            </a:extLst>
          </p:cNvPr>
          <p:cNvSpPr txBox="1"/>
          <p:nvPr/>
        </p:nvSpPr>
        <p:spPr>
          <a:xfrm>
            <a:off x="4814209" y="3659032"/>
            <a:ext cx="489856" cy="152349"/>
          </a:xfrm>
          <a:prstGeom prst="rect">
            <a:avLst/>
          </a:prstGeom>
          <a:noFill/>
        </p:spPr>
        <p:txBody>
          <a:bodyPr wrap="square" lIns="0" tIns="0" rIns="0" bIns="0" rtlCol="0">
            <a:spAutoFit/>
          </a:bodyPr>
          <a:lstStyle/>
          <a:p>
            <a:pPr algn="ctr">
              <a:lnSpc>
                <a:spcPct val="90000"/>
              </a:lnSpc>
            </a:pPr>
            <a:r>
              <a:rPr lang="en-US" sz="1100" dirty="0">
                <a:solidFill>
                  <a:schemeClr val="bg1"/>
                </a:solidFill>
              </a:rPr>
              <a:t>n=250</a:t>
            </a:r>
          </a:p>
        </p:txBody>
      </p:sp>
      <p:sp>
        <p:nvSpPr>
          <p:cNvPr id="17" name="Text Placeholder 5"/>
          <p:cNvSpPr>
            <a:spLocks noGrp="1"/>
          </p:cNvSpPr>
          <p:nvPr>
            <p:ph type="body" sz="quarter" idx="13"/>
          </p:nvPr>
        </p:nvSpPr>
        <p:spPr>
          <a:xfrm>
            <a:off x="416579" y="96927"/>
            <a:ext cx="8229600" cy="226991"/>
          </a:xfrm>
        </p:spPr>
        <p:txBody>
          <a:bodyPr/>
          <a:lstStyle/>
          <a:p>
            <a:r>
              <a:rPr lang="en-US" dirty="0"/>
              <a:t>German Real World Cohort</a:t>
            </a:r>
          </a:p>
        </p:txBody>
      </p:sp>
      <p:sp>
        <p:nvSpPr>
          <p:cNvPr id="18"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19" name="Picture 18">
            <a:extLst>
              <a:ext uri="{FF2B5EF4-FFF2-40B4-BE49-F238E27FC236}">
                <a16:creationId xmlns:a16="http://schemas.microsoft.com/office/drawing/2014/main" id="{3FB804D3-AD10-4D32-B207-D58205EA6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6722" y="112705"/>
            <a:ext cx="614374" cy="614374"/>
          </a:xfrm>
          <a:prstGeom prst="rect">
            <a:avLst/>
          </a:prstGeom>
        </p:spPr>
      </p:pic>
    </p:spTree>
    <p:extLst>
      <p:ext uri="{BB962C8B-B14F-4D97-AF65-F5344CB8AC3E}">
        <p14:creationId xmlns:p14="http://schemas.microsoft.com/office/powerpoint/2010/main" val="156488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SOF/VEL/VOX</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544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56517871"/>
              </p:ext>
            </p:extLst>
          </p:nvPr>
        </p:nvGraphicFramePr>
        <p:xfrm>
          <a:off x="714701" y="1291432"/>
          <a:ext cx="8014880" cy="321232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1"/>
          <p:cNvSpPr>
            <a:spLocks noGrp="1" noChangeArrowheads="1"/>
          </p:cNvSpPr>
          <p:nvPr>
            <p:ph type="title"/>
          </p:nvPr>
        </p:nvSpPr>
        <p:spPr>
          <a:xfrm>
            <a:off x="457209" y="350044"/>
            <a:ext cx="8539163" cy="507206"/>
          </a:xfrm>
        </p:spPr>
        <p:txBody>
          <a:bodyPr/>
          <a:lstStyle/>
          <a:p>
            <a:r>
              <a:rPr lang="en-US" altLang="en-US" dirty="0"/>
              <a:t>Real-World Effectiveness of SOF/VEL/VOX at EASL 2019</a:t>
            </a:r>
          </a:p>
        </p:txBody>
      </p:sp>
      <p:sp>
        <p:nvSpPr>
          <p:cNvPr id="4" name="Footer Placeholder 3"/>
          <p:cNvSpPr>
            <a:spLocks noGrp="1"/>
          </p:cNvSpPr>
          <p:nvPr>
            <p:ph type="ftr" sz="quarter" idx="4294967295"/>
          </p:nvPr>
        </p:nvSpPr>
        <p:spPr>
          <a:xfrm>
            <a:off x="457200" y="4902994"/>
            <a:ext cx="7831777" cy="240506"/>
          </a:xfrm>
          <a:prstGeom prst="rect">
            <a:avLst/>
          </a:prstGeom>
        </p:spPr>
        <p:txBody>
          <a:bodyPr/>
          <a:lstStyle/>
          <a:p>
            <a:pPr defTabSz="912308">
              <a:defRPr/>
            </a:pPr>
            <a:r>
              <a:rPr lang="en-US" sz="700" dirty="0">
                <a:solidFill>
                  <a:prstClr val="black"/>
                </a:solidFill>
              </a:rPr>
              <a:t>Bacon, EASL, 2019, THU-116; </a:t>
            </a:r>
            <a:r>
              <a:rPr lang="en-US" sz="700" dirty="0" err="1">
                <a:solidFill>
                  <a:prstClr val="black"/>
                </a:solidFill>
              </a:rPr>
              <a:t>Vermehren</a:t>
            </a:r>
            <a:r>
              <a:rPr lang="en-US" sz="700" dirty="0">
                <a:solidFill>
                  <a:prstClr val="black"/>
                </a:solidFill>
              </a:rPr>
              <a:t>, EASL, 2019, THU-188; </a:t>
            </a:r>
            <a:r>
              <a:rPr lang="en-US" sz="700" dirty="0" err="1">
                <a:solidFill>
                  <a:prstClr val="black"/>
                </a:solidFill>
              </a:rPr>
              <a:t>Degasperi</a:t>
            </a:r>
            <a:r>
              <a:rPr lang="en-US" sz="700" dirty="0">
                <a:solidFill>
                  <a:prstClr val="black"/>
                </a:solidFill>
              </a:rPr>
              <a:t>, EASL, 2019, THU-131; </a:t>
            </a:r>
            <a:r>
              <a:rPr lang="en-US" sz="700" dirty="0" err="1">
                <a:solidFill>
                  <a:prstClr val="black"/>
                </a:solidFill>
              </a:rPr>
              <a:t>Hezode</a:t>
            </a:r>
            <a:r>
              <a:rPr lang="en-US" sz="700" dirty="0">
                <a:solidFill>
                  <a:prstClr val="black"/>
                </a:solidFill>
              </a:rPr>
              <a:t>, EASL, 2019, THU-142 </a:t>
            </a:r>
          </a:p>
          <a:p>
            <a:pPr defTabSz="912308">
              <a:defRPr/>
            </a:pPr>
            <a:endParaRPr lang="en-US" sz="700" dirty="0">
              <a:solidFill>
                <a:prstClr val="black"/>
              </a:solidFill>
            </a:endParaRPr>
          </a:p>
        </p:txBody>
      </p:sp>
      <p:sp>
        <p:nvSpPr>
          <p:cNvPr id="5" name="Slide Number Placeholder 4"/>
          <p:cNvSpPr>
            <a:spLocks noGrp="1"/>
          </p:cNvSpPr>
          <p:nvPr>
            <p:ph type="sldNum" sz="quarter" idx="4294967295"/>
          </p:nvPr>
        </p:nvSpPr>
        <p:spPr>
          <a:xfrm>
            <a:off x="8439150" y="4902994"/>
            <a:ext cx="247650" cy="126206"/>
          </a:xfrm>
          <a:prstGeom prst="rect">
            <a:avLst/>
          </a:prstGeom>
        </p:spPr>
        <p:txBody>
          <a:bodyPr/>
          <a:lstStyle>
            <a:lvl1pPr defTabSz="911591">
              <a:defRPr>
                <a:solidFill>
                  <a:schemeClr val="tx1"/>
                </a:solidFill>
                <a:latin typeface="Arial" pitchFamily="34" charset="0"/>
              </a:defRPr>
            </a:lvl1pPr>
            <a:lvl2pPr marL="556947" indent="-214218" defTabSz="911591">
              <a:defRPr>
                <a:solidFill>
                  <a:schemeClr val="tx1"/>
                </a:solidFill>
                <a:latin typeface="Arial" pitchFamily="34" charset="0"/>
              </a:defRPr>
            </a:lvl2pPr>
            <a:lvl3pPr marL="856850" indent="-171374" defTabSz="911591">
              <a:defRPr>
                <a:solidFill>
                  <a:schemeClr val="tx1"/>
                </a:solidFill>
                <a:latin typeface="Arial" pitchFamily="34" charset="0"/>
              </a:defRPr>
            </a:lvl3pPr>
            <a:lvl4pPr marL="1199580" indent="-171374" defTabSz="911591">
              <a:defRPr>
                <a:solidFill>
                  <a:schemeClr val="tx1"/>
                </a:solidFill>
                <a:latin typeface="Arial" pitchFamily="34" charset="0"/>
              </a:defRPr>
            </a:lvl4pPr>
            <a:lvl5pPr marL="1542311" indent="-171374" defTabSz="911591">
              <a:defRPr>
                <a:solidFill>
                  <a:schemeClr val="tx1"/>
                </a:solidFill>
                <a:latin typeface="Arial" pitchFamily="34" charset="0"/>
              </a:defRPr>
            </a:lvl5pPr>
            <a:lvl6pPr marL="1885057" indent="-171374" defTabSz="911591" fontAlgn="base">
              <a:spcBef>
                <a:spcPct val="0"/>
              </a:spcBef>
              <a:spcAft>
                <a:spcPct val="0"/>
              </a:spcAft>
              <a:defRPr>
                <a:solidFill>
                  <a:schemeClr val="tx1"/>
                </a:solidFill>
                <a:latin typeface="Arial" pitchFamily="34" charset="0"/>
              </a:defRPr>
            </a:lvl6pPr>
            <a:lvl7pPr marL="2227796" indent="-171374" defTabSz="911591" fontAlgn="base">
              <a:spcBef>
                <a:spcPct val="0"/>
              </a:spcBef>
              <a:spcAft>
                <a:spcPct val="0"/>
              </a:spcAft>
              <a:defRPr>
                <a:solidFill>
                  <a:schemeClr val="tx1"/>
                </a:solidFill>
                <a:latin typeface="Arial" pitchFamily="34" charset="0"/>
              </a:defRPr>
            </a:lvl7pPr>
            <a:lvl8pPr marL="2570534" indent="-171374" defTabSz="911591" fontAlgn="base">
              <a:spcBef>
                <a:spcPct val="0"/>
              </a:spcBef>
              <a:spcAft>
                <a:spcPct val="0"/>
              </a:spcAft>
              <a:defRPr>
                <a:solidFill>
                  <a:schemeClr val="tx1"/>
                </a:solidFill>
                <a:latin typeface="Arial" pitchFamily="34" charset="0"/>
              </a:defRPr>
            </a:lvl8pPr>
            <a:lvl9pPr marL="2913281" indent="-171374" defTabSz="911591" fontAlgn="base">
              <a:spcBef>
                <a:spcPct val="0"/>
              </a:spcBef>
              <a:spcAft>
                <a:spcPct val="0"/>
              </a:spcAft>
              <a:defRPr>
                <a:solidFill>
                  <a:schemeClr val="tx1"/>
                </a:solidFill>
                <a:latin typeface="Arial" pitchFamily="34" charset="0"/>
              </a:defRPr>
            </a:lvl9pPr>
          </a:lstStyle>
          <a:p>
            <a:fld id="{AB251114-AC0C-481C-AB7E-31405A7529CB}" type="slidenum">
              <a:rPr lang="en-US" altLang="en-US">
                <a:solidFill>
                  <a:srgbClr val="000000"/>
                </a:solidFill>
              </a:rPr>
              <a:pPr/>
              <a:t>19</a:t>
            </a:fld>
            <a:endParaRPr lang="en-US" altLang="en-US">
              <a:solidFill>
                <a:srgbClr val="000000"/>
              </a:solidFill>
            </a:endParaRPr>
          </a:p>
        </p:txBody>
      </p:sp>
      <p:sp>
        <p:nvSpPr>
          <p:cNvPr id="6" name="Text Placeholder 5"/>
          <p:cNvSpPr>
            <a:spLocks noGrp="1"/>
          </p:cNvSpPr>
          <p:nvPr>
            <p:ph type="body" sz="quarter" idx="13"/>
          </p:nvPr>
        </p:nvSpPr>
        <p:spPr>
          <a:xfrm>
            <a:off x="457200" y="115493"/>
            <a:ext cx="8229600" cy="227409"/>
          </a:xfrm>
        </p:spPr>
        <p:txBody>
          <a:bodyPr/>
          <a:lstStyle/>
          <a:p>
            <a:pPr defTabSz="912308" fontAlgn="auto">
              <a:spcAft>
                <a:spcPts val="0"/>
              </a:spcAft>
              <a:buClr>
                <a:schemeClr val="bg2">
                  <a:lumMod val="75000"/>
                </a:schemeClr>
              </a:buClr>
              <a:defRPr/>
            </a:pPr>
            <a:endParaRPr lang="en-US" dirty="0"/>
          </a:p>
        </p:txBody>
      </p:sp>
      <p:sp>
        <p:nvSpPr>
          <p:cNvPr id="25" name="TextBox 24">
            <a:extLst>
              <a:ext uri="{FF2B5EF4-FFF2-40B4-BE49-F238E27FC236}">
                <a16:creationId xmlns:a16="http://schemas.microsoft.com/office/drawing/2014/main" id="{CC732D16-EDF1-4634-A00F-590DE4AB04B5}"/>
              </a:ext>
            </a:extLst>
          </p:cNvPr>
          <p:cNvSpPr txBox="1"/>
          <p:nvPr/>
        </p:nvSpPr>
        <p:spPr>
          <a:xfrm>
            <a:off x="542108" y="4563161"/>
            <a:ext cx="8472489" cy="193899"/>
          </a:xfrm>
          <a:prstGeom prst="rect">
            <a:avLst/>
          </a:prstGeom>
          <a:noFill/>
        </p:spPr>
        <p:txBody>
          <a:bodyPr wrap="square" lIns="0" tIns="0" rIns="0" bIns="0">
            <a:spAutoFit/>
          </a:bodyPr>
          <a:lstStyle/>
          <a:p>
            <a:pPr algn="ctr" defTabSz="912308">
              <a:lnSpc>
                <a:spcPct val="90000"/>
              </a:lnSpc>
              <a:defRPr/>
            </a:pPr>
            <a:r>
              <a:rPr lang="en-US" sz="1400" b="1" dirty="0">
                <a:solidFill>
                  <a:prstClr val="black"/>
                </a:solidFill>
              </a:rPr>
              <a:t>SOF/VEL/VOX is effective in real-world cohorts of DAA experienced patients</a:t>
            </a:r>
          </a:p>
        </p:txBody>
      </p:sp>
      <p:sp>
        <p:nvSpPr>
          <p:cNvPr id="8231" name="TextBox 7"/>
          <p:cNvSpPr txBox="1">
            <a:spLocks noChangeArrowheads="1"/>
          </p:cNvSpPr>
          <p:nvPr/>
        </p:nvSpPr>
        <p:spPr bwMode="auto">
          <a:xfrm rot="16200000">
            <a:off x="241314" y="2780583"/>
            <a:ext cx="1440656" cy="1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defRPr>
            </a:lvl1pPr>
            <a:lvl2pPr marL="742950" indent="-285750" defTabSz="1216025">
              <a:defRPr>
                <a:solidFill>
                  <a:schemeClr val="tx1"/>
                </a:solidFill>
                <a:latin typeface="Arial" pitchFamily="34" charset="0"/>
              </a:defRPr>
            </a:lvl2pPr>
            <a:lvl3pPr marL="1143000" indent="-228600" defTabSz="1216025">
              <a:defRPr>
                <a:solidFill>
                  <a:schemeClr val="tx1"/>
                </a:solidFill>
                <a:latin typeface="Arial" pitchFamily="34" charset="0"/>
              </a:defRPr>
            </a:lvl3pPr>
            <a:lvl4pPr marL="1600200" indent="-228600" defTabSz="1216025">
              <a:defRPr>
                <a:solidFill>
                  <a:schemeClr val="tx1"/>
                </a:solidFill>
                <a:latin typeface="Arial" pitchFamily="34" charset="0"/>
              </a:defRPr>
            </a:lvl4pPr>
            <a:lvl5pPr marL="2057400" indent="-228600" defTabSz="1216025">
              <a:defRPr>
                <a:solidFill>
                  <a:schemeClr val="tx1"/>
                </a:solidFill>
                <a:latin typeface="Arial" pitchFamily="34" charset="0"/>
              </a:defRPr>
            </a:lvl5pPr>
            <a:lvl6pPr marL="2514600" indent="-228600" defTabSz="1216025" fontAlgn="base">
              <a:spcBef>
                <a:spcPct val="0"/>
              </a:spcBef>
              <a:spcAft>
                <a:spcPct val="0"/>
              </a:spcAft>
              <a:defRPr>
                <a:solidFill>
                  <a:schemeClr val="tx1"/>
                </a:solidFill>
                <a:latin typeface="Arial" pitchFamily="34" charset="0"/>
              </a:defRPr>
            </a:lvl6pPr>
            <a:lvl7pPr marL="2971800" indent="-228600" defTabSz="1216025" fontAlgn="base">
              <a:spcBef>
                <a:spcPct val="0"/>
              </a:spcBef>
              <a:spcAft>
                <a:spcPct val="0"/>
              </a:spcAft>
              <a:defRPr>
                <a:solidFill>
                  <a:schemeClr val="tx1"/>
                </a:solidFill>
                <a:latin typeface="Arial" pitchFamily="34" charset="0"/>
              </a:defRPr>
            </a:lvl7pPr>
            <a:lvl8pPr marL="3429000" indent="-228600" defTabSz="1216025" fontAlgn="base">
              <a:spcBef>
                <a:spcPct val="0"/>
              </a:spcBef>
              <a:spcAft>
                <a:spcPct val="0"/>
              </a:spcAft>
              <a:defRPr>
                <a:solidFill>
                  <a:schemeClr val="tx1"/>
                </a:solidFill>
                <a:latin typeface="Arial" pitchFamily="34" charset="0"/>
              </a:defRPr>
            </a:lvl8pPr>
            <a:lvl9pPr marL="3886200" indent="-228600" defTabSz="1216025"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pPr>
            <a:r>
              <a:rPr lang="en-GB" altLang="en-US" sz="1100" b="1" dirty="0">
                <a:solidFill>
                  <a:srgbClr val="000000"/>
                </a:solidFill>
              </a:rPr>
              <a:t>SVR, % (PP)</a:t>
            </a:r>
          </a:p>
        </p:txBody>
      </p:sp>
      <p:sp>
        <p:nvSpPr>
          <p:cNvPr id="28" name="Rectangle 27">
            <a:extLst>
              <a:ext uri="{FF2B5EF4-FFF2-40B4-BE49-F238E27FC236}">
                <a16:creationId xmlns:a16="http://schemas.microsoft.com/office/drawing/2014/main" id="{7B2E7DA3-FFF6-439C-A79D-4485220B327D}"/>
              </a:ext>
            </a:extLst>
          </p:cNvPr>
          <p:cNvSpPr/>
          <p:nvPr/>
        </p:nvSpPr>
        <p:spPr>
          <a:xfrm>
            <a:off x="2203049" y="3754729"/>
            <a:ext cx="415529"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200" dirty="0">
                <a:solidFill>
                  <a:schemeClr val="bg1"/>
                </a:solidFill>
              </a:rPr>
              <a:t>88/</a:t>
            </a:r>
          </a:p>
          <a:p>
            <a:pPr algn="ctr" defTabSz="685494">
              <a:lnSpc>
                <a:spcPct val="90000"/>
              </a:lnSpc>
              <a:defRPr/>
            </a:pPr>
            <a:r>
              <a:rPr lang="fr-BE" sz="1200" dirty="0">
                <a:solidFill>
                  <a:schemeClr val="bg1"/>
                </a:solidFill>
              </a:rPr>
              <a:t>89</a:t>
            </a:r>
            <a:endParaRPr lang="nl-BE" sz="1200" dirty="0">
              <a:solidFill>
                <a:schemeClr val="bg1"/>
              </a:solidFill>
            </a:endParaRPr>
          </a:p>
        </p:txBody>
      </p:sp>
      <p:sp>
        <p:nvSpPr>
          <p:cNvPr id="29" name="Rectangle 28">
            <a:extLst>
              <a:ext uri="{FF2B5EF4-FFF2-40B4-BE49-F238E27FC236}">
                <a16:creationId xmlns:a16="http://schemas.microsoft.com/office/drawing/2014/main" id="{92539FA7-2CCF-4A3D-8FB4-AAF37D234792}"/>
              </a:ext>
            </a:extLst>
          </p:cNvPr>
          <p:cNvSpPr/>
          <p:nvPr/>
        </p:nvSpPr>
        <p:spPr>
          <a:xfrm>
            <a:off x="3945291" y="3754728"/>
            <a:ext cx="415529"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200" dirty="0">
                <a:solidFill>
                  <a:schemeClr val="bg1"/>
                </a:solidFill>
              </a:rPr>
              <a:t>74/74</a:t>
            </a:r>
            <a:endParaRPr lang="nl-BE" sz="1200" dirty="0">
              <a:solidFill>
                <a:schemeClr val="bg1"/>
              </a:solidFill>
            </a:endParaRPr>
          </a:p>
        </p:txBody>
      </p:sp>
      <p:sp>
        <p:nvSpPr>
          <p:cNvPr id="30" name="Rectangle 29">
            <a:extLst>
              <a:ext uri="{FF2B5EF4-FFF2-40B4-BE49-F238E27FC236}">
                <a16:creationId xmlns:a16="http://schemas.microsoft.com/office/drawing/2014/main" id="{E1362086-BB04-4390-9E88-EB5EF42E4CA0}"/>
              </a:ext>
            </a:extLst>
          </p:cNvPr>
          <p:cNvSpPr/>
          <p:nvPr/>
        </p:nvSpPr>
        <p:spPr>
          <a:xfrm>
            <a:off x="5697099" y="3754729"/>
            <a:ext cx="415529"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200" dirty="0">
                <a:solidFill>
                  <a:schemeClr val="bg1"/>
                </a:solidFill>
              </a:rPr>
              <a:t>67/71</a:t>
            </a:r>
            <a:endParaRPr lang="nl-BE" sz="1200" dirty="0">
              <a:solidFill>
                <a:schemeClr val="bg1"/>
              </a:solidFill>
            </a:endParaRPr>
          </a:p>
        </p:txBody>
      </p:sp>
      <p:sp>
        <p:nvSpPr>
          <p:cNvPr id="31" name="Rectangle 30">
            <a:extLst>
              <a:ext uri="{FF2B5EF4-FFF2-40B4-BE49-F238E27FC236}">
                <a16:creationId xmlns:a16="http://schemas.microsoft.com/office/drawing/2014/main" id="{A7440661-D280-492B-85BF-DA62C5367415}"/>
              </a:ext>
            </a:extLst>
          </p:cNvPr>
          <p:cNvSpPr/>
          <p:nvPr/>
        </p:nvSpPr>
        <p:spPr>
          <a:xfrm>
            <a:off x="7463354" y="3754727"/>
            <a:ext cx="415528"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200" dirty="0">
                <a:solidFill>
                  <a:schemeClr val="bg1"/>
                </a:solidFill>
              </a:rPr>
              <a:t>42/</a:t>
            </a:r>
          </a:p>
          <a:p>
            <a:pPr algn="ctr" defTabSz="685494">
              <a:lnSpc>
                <a:spcPct val="90000"/>
              </a:lnSpc>
              <a:defRPr/>
            </a:pPr>
            <a:r>
              <a:rPr lang="fr-BE" sz="1200" dirty="0">
                <a:solidFill>
                  <a:schemeClr val="bg1"/>
                </a:solidFill>
              </a:rPr>
              <a:t>44</a:t>
            </a:r>
            <a:endParaRPr lang="nl-BE" sz="1200" dirty="0">
              <a:solidFill>
                <a:schemeClr val="bg1"/>
              </a:solidFill>
            </a:endParaRPr>
          </a:p>
        </p:txBody>
      </p:sp>
      <p:sp>
        <p:nvSpPr>
          <p:cNvPr id="20" name="Footer Placeholder 3"/>
          <p:cNvSpPr txBox="1">
            <a:spLocks/>
          </p:cNvSpPr>
          <p:nvPr/>
        </p:nvSpPr>
        <p:spPr>
          <a:xfrm>
            <a:off x="471054" y="4905756"/>
            <a:ext cx="3048000" cy="123444"/>
          </a:xfrm>
          <a:prstGeom prst="rect">
            <a:avLst/>
          </a:prstGeom>
        </p:spPr>
        <p:txBody>
          <a:bodyPr/>
          <a:lstStyle>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a:lstStyle>
          <a:p>
            <a:pPr defTabSz="909518"/>
            <a:endParaRPr lang="en-US" dirty="0">
              <a:solidFill>
                <a:prstClr val="black"/>
              </a:solidFill>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990" y="1148315"/>
            <a:ext cx="1043063" cy="28496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121" y="1102130"/>
            <a:ext cx="1164521" cy="37733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3" name="Picture 22">
            <a:extLst>
              <a:ext uri="{FF2B5EF4-FFF2-40B4-BE49-F238E27FC236}">
                <a16:creationId xmlns:a16="http://schemas.microsoft.com/office/drawing/2014/main" id="{DD50478C-76DA-43F3-B5B6-7FC78E992A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545636" y="1021374"/>
            <a:ext cx="718456" cy="538843"/>
          </a:xfrm>
          <a:prstGeom prst="rect">
            <a:avLst/>
          </a:prstGeom>
        </p:spPr>
      </p:pic>
      <p:pic>
        <p:nvPicPr>
          <p:cNvPr id="24" name="Picture 23">
            <a:extLst>
              <a:ext uri="{FF2B5EF4-FFF2-40B4-BE49-F238E27FC236}">
                <a16:creationId xmlns:a16="http://schemas.microsoft.com/office/drawing/2014/main" id="{0106081B-258E-4CC1-B464-06DF382E2A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3532" y="1020738"/>
            <a:ext cx="555171" cy="540115"/>
          </a:xfrm>
          <a:prstGeom prst="rect">
            <a:avLst/>
          </a:prstGeom>
        </p:spPr>
      </p:pic>
      <p:pic>
        <p:nvPicPr>
          <p:cNvPr id="18" name="Picture 17">
            <a:extLst>
              <a:ext uri="{FF2B5EF4-FFF2-40B4-BE49-F238E27FC236}">
                <a16:creationId xmlns:a16="http://schemas.microsoft.com/office/drawing/2014/main" id="{3FB804D3-AD10-4D32-B207-D58205EA60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2569" y="1075784"/>
            <a:ext cx="430022" cy="430022"/>
          </a:xfrm>
          <a:prstGeom prst="rect">
            <a:avLst/>
          </a:prstGeom>
        </p:spPr>
      </p:pic>
      <p:sp>
        <p:nvSpPr>
          <p:cNvPr id="19"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85750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a:defRPr/>
            </a:pPr>
            <a:r>
              <a:rPr lang="en-US" dirty="0"/>
              <a:t>These non-promotional slides are intended to be used as educational material only in response to an unsolicited question or request</a:t>
            </a:r>
          </a:p>
          <a:p>
            <a:pPr>
              <a:defRPr/>
            </a:pPr>
            <a:endParaRPr lang="en-US" dirty="0"/>
          </a:p>
          <a:p>
            <a:pPr>
              <a:defRPr/>
            </a:pPr>
            <a:r>
              <a:rPr lang="en-US" dirty="0"/>
              <a:t>The double-dagger (</a:t>
            </a:r>
            <a:r>
              <a:rPr lang="en-US" dirty="0">
                <a:solidFill>
                  <a:srgbClr val="FF0000"/>
                </a:solidFill>
                <a:cs typeface="Arial" charset="0"/>
              </a:rPr>
              <a:t>‡</a:t>
            </a:r>
            <a:r>
              <a:rPr lang="en-US" dirty="0"/>
              <a:t>) symbol indicates that these slides may contain information that is not within FDA approved product labeling and has not otherwise been approved by the FDA</a:t>
            </a:r>
          </a:p>
        </p:txBody>
      </p:sp>
      <p:sp>
        <p:nvSpPr>
          <p:cNvPr id="4" name="Slide Number Placeholder 3"/>
          <p:cNvSpPr>
            <a:spLocks noGrp="1"/>
          </p:cNvSpPr>
          <p:nvPr>
            <p:ph type="sldNum" sz="quarter" idx="12"/>
          </p:nvPr>
        </p:nvSpPr>
        <p:spPr/>
        <p:txBody>
          <a:bodyPr/>
          <a:lstStyle/>
          <a:p>
            <a:fld id="{94BD5F9E-BC76-487B-A2BC-019AD28A14B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1969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77983362"/>
              </p:ext>
            </p:extLst>
          </p:nvPr>
        </p:nvGraphicFramePr>
        <p:xfrm>
          <a:off x="2904532" y="1045029"/>
          <a:ext cx="6096000" cy="3397317"/>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1"/>
          <p:cNvSpPr>
            <a:spLocks noGrp="1" noChangeArrowheads="1"/>
          </p:cNvSpPr>
          <p:nvPr>
            <p:ph type="title"/>
          </p:nvPr>
        </p:nvSpPr>
        <p:spPr>
          <a:xfrm>
            <a:off x="457209" y="350044"/>
            <a:ext cx="8539163" cy="507206"/>
          </a:xfrm>
        </p:spPr>
        <p:txBody>
          <a:bodyPr/>
          <a:lstStyle/>
          <a:p>
            <a:r>
              <a:rPr lang="en-US" altLang="en-US" sz="2100" dirty="0"/>
              <a:t>Real-World Effectiveness of SOF/VEL/VOX for 12 weeks in DAA failures</a:t>
            </a:r>
          </a:p>
        </p:txBody>
      </p:sp>
      <p:sp>
        <p:nvSpPr>
          <p:cNvPr id="4" name="Footer Placeholder 3"/>
          <p:cNvSpPr>
            <a:spLocks noGrp="1"/>
          </p:cNvSpPr>
          <p:nvPr>
            <p:ph type="ftr" sz="quarter" idx="15"/>
          </p:nvPr>
        </p:nvSpPr>
        <p:spPr/>
        <p:txBody>
          <a:bodyPr/>
          <a:lstStyle/>
          <a:p>
            <a:pPr defTabSz="912308">
              <a:defRPr/>
            </a:pPr>
            <a:r>
              <a:rPr lang="en-US" dirty="0">
                <a:solidFill>
                  <a:prstClr val="black"/>
                </a:solidFill>
              </a:rPr>
              <a:t>Bacon, EASL, 2019, THU-116</a:t>
            </a:r>
          </a:p>
        </p:txBody>
      </p:sp>
      <p:sp>
        <p:nvSpPr>
          <p:cNvPr id="5" name="Slide Number Placeholder 4"/>
          <p:cNvSpPr>
            <a:spLocks noGrp="1"/>
          </p:cNvSpPr>
          <p:nvPr>
            <p:ph type="sldNum" sz="quarter" idx="16"/>
          </p:nvPr>
        </p:nvSpPr>
        <p:spPr/>
        <p:txBody>
          <a:bodyPr/>
          <a:lstStyle>
            <a:lvl1pPr defTabSz="911591">
              <a:defRPr>
                <a:solidFill>
                  <a:schemeClr val="tx1"/>
                </a:solidFill>
                <a:latin typeface="Arial" pitchFamily="34" charset="0"/>
              </a:defRPr>
            </a:lvl1pPr>
            <a:lvl2pPr marL="556947" indent="-214218" defTabSz="911591">
              <a:defRPr>
                <a:solidFill>
                  <a:schemeClr val="tx1"/>
                </a:solidFill>
                <a:latin typeface="Arial" pitchFamily="34" charset="0"/>
              </a:defRPr>
            </a:lvl2pPr>
            <a:lvl3pPr marL="856850" indent="-171374" defTabSz="911591">
              <a:defRPr>
                <a:solidFill>
                  <a:schemeClr val="tx1"/>
                </a:solidFill>
                <a:latin typeface="Arial" pitchFamily="34" charset="0"/>
              </a:defRPr>
            </a:lvl3pPr>
            <a:lvl4pPr marL="1199580" indent="-171374" defTabSz="911591">
              <a:defRPr>
                <a:solidFill>
                  <a:schemeClr val="tx1"/>
                </a:solidFill>
                <a:latin typeface="Arial" pitchFamily="34" charset="0"/>
              </a:defRPr>
            </a:lvl4pPr>
            <a:lvl5pPr marL="1542311" indent="-171374" defTabSz="911591">
              <a:defRPr>
                <a:solidFill>
                  <a:schemeClr val="tx1"/>
                </a:solidFill>
                <a:latin typeface="Arial" pitchFamily="34" charset="0"/>
              </a:defRPr>
            </a:lvl5pPr>
            <a:lvl6pPr marL="1885057" indent="-171374" defTabSz="911591" fontAlgn="base">
              <a:spcBef>
                <a:spcPct val="0"/>
              </a:spcBef>
              <a:spcAft>
                <a:spcPct val="0"/>
              </a:spcAft>
              <a:defRPr>
                <a:solidFill>
                  <a:schemeClr val="tx1"/>
                </a:solidFill>
                <a:latin typeface="Arial" pitchFamily="34" charset="0"/>
              </a:defRPr>
            </a:lvl6pPr>
            <a:lvl7pPr marL="2227796" indent="-171374" defTabSz="911591" fontAlgn="base">
              <a:spcBef>
                <a:spcPct val="0"/>
              </a:spcBef>
              <a:spcAft>
                <a:spcPct val="0"/>
              </a:spcAft>
              <a:defRPr>
                <a:solidFill>
                  <a:schemeClr val="tx1"/>
                </a:solidFill>
                <a:latin typeface="Arial" pitchFamily="34" charset="0"/>
              </a:defRPr>
            </a:lvl7pPr>
            <a:lvl8pPr marL="2570534" indent="-171374" defTabSz="911591" fontAlgn="base">
              <a:spcBef>
                <a:spcPct val="0"/>
              </a:spcBef>
              <a:spcAft>
                <a:spcPct val="0"/>
              </a:spcAft>
              <a:defRPr>
                <a:solidFill>
                  <a:schemeClr val="tx1"/>
                </a:solidFill>
                <a:latin typeface="Arial" pitchFamily="34" charset="0"/>
              </a:defRPr>
            </a:lvl8pPr>
            <a:lvl9pPr marL="2913281" indent="-171374" defTabSz="911591" fontAlgn="base">
              <a:spcBef>
                <a:spcPct val="0"/>
              </a:spcBef>
              <a:spcAft>
                <a:spcPct val="0"/>
              </a:spcAft>
              <a:defRPr>
                <a:solidFill>
                  <a:schemeClr val="tx1"/>
                </a:solidFill>
                <a:latin typeface="Arial" pitchFamily="34" charset="0"/>
              </a:defRPr>
            </a:lvl9pPr>
          </a:lstStyle>
          <a:p>
            <a:fld id="{AB251114-AC0C-481C-AB7E-31405A7529CB}" type="slidenum">
              <a:rPr lang="en-US" altLang="en-US">
                <a:solidFill>
                  <a:srgbClr val="000000"/>
                </a:solidFill>
              </a:rPr>
              <a:pPr/>
              <a:t>20</a:t>
            </a:fld>
            <a:endParaRPr lang="en-US" altLang="en-US">
              <a:solidFill>
                <a:srgbClr val="000000"/>
              </a:solidFill>
            </a:endParaRPr>
          </a:p>
        </p:txBody>
      </p:sp>
      <p:sp>
        <p:nvSpPr>
          <p:cNvPr id="6" name="Text Placeholder 5"/>
          <p:cNvSpPr>
            <a:spLocks noGrp="1"/>
          </p:cNvSpPr>
          <p:nvPr>
            <p:ph type="body" sz="quarter" idx="13"/>
          </p:nvPr>
        </p:nvSpPr>
        <p:spPr>
          <a:xfrm>
            <a:off x="457200" y="115493"/>
            <a:ext cx="8229600" cy="227409"/>
          </a:xfrm>
        </p:spPr>
        <p:txBody>
          <a:bodyPr/>
          <a:lstStyle/>
          <a:p>
            <a:pPr defTabSz="912308" fontAlgn="auto">
              <a:spcAft>
                <a:spcPts val="0"/>
              </a:spcAft>
              <a:buClr>
                <a:schemeClr val="bg2">
                  <a:lumMod val="75000"/>
                </a:schemeClr>
              </a:buClr>
              <a:defRPr/>
            </a:pPr>
            <a:r>
              <a:rPr lang="en-US" dirty="0"/>
              <a:t>TRIO: USA Real World Cohort</a:t>
            </a:r>
          </a:p>
        </p:txBody>
      </p:sp>
      <p:graphicFrame>
        <p:nvGraphicFramePr>
          <p:cNvPr id="13" name="Table 12">
            <a:extLst>
              <a:ext uri="{FF2B5EF4-FFF2-40B4-BE49-F238E27FC236}">
                <a16:creationId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3523692540"/>
              </p:ext>
            </p:extLst>
          </p:nvPr>
        </p:nvGraphicFramePr>
        <p:xfrm>
          <a:off x="473272" y="1235121"/>
          <a:ext cx="2200655" cy="3200405"/>
        </p:xfrm>
        <a:graphic>
          <a:graphicData uri="http://schemas.openxmlformats.org/drawingml/2006/table">
            <a:tbl>
              <a:tblPr firstRow="1" bandRow="1">
                <a:tableStyleId>{6E25E649-3F16-4E02-A733-19D2CDBF48F0}</a:tableStyleId>
              </a:tblPr>
              <a:tblGrid>
                <a:gridCol w="1394747">
                  <a:extLst>
                    <a:ext uri="{9D8B030D-6E8A-4147-A177-3AD203B41FA5}">
                      <a16:colId xmlns:a16="http://schemas.microsoft.com/office/drawing/2014/main" val="797179976"/>
                    </a:ext>
                  </a:extLst>
                </a:gridCol>
                <a:gridCol w="805908">
                  <a:extLst>
                    <a:ext uri="{9D8B030D-6E8A-4147-A177-3AD203B41FA5}">
                      <a16:colId xmlns:a16="http://schemas.microsoft.com/office/drawing/2014/main" val="2615110997"/>
                    </a:ext>
                  </a:extLst>
                </a:gridCol>
              </a:tblGrid>
              <a:tr h="368200">
                <a:tc>
                  <a:txBody>
                    <a:bodyPr/>
                    <a:lstStyle/>
                    <a:p>
                      <a:pPr marL="0" marR="0" indent="0" algn="l" defTabSz="912330" rtl="0" eaLnBrk="1" fontAlgn="b" latinLnBrk="0" hangingPunct="1">
                        <a:lnSpc>
                          <a:spcPct val="100000"/>
                        </a:lnSpc>
                        <a:spcBef>
                          <a:spcPts val="0"/>
                        </a:spcBef>
                        <a:spcAft>
                          <a:spcPts val="0"/>
                        </a:spcAft>
                        <a:buClrTx/>
                        <a:buSzTx/>
                        <a:buFontTx/>
                        <a:buNone/>
                        <a:tabLst/>
                        <a:defRPr/>
                      </a:pPr>
                      <a:r>
                        <a:rPr lang="en-US" altLang="en-US" sz="1050" b="1" dirty="0">
                          <a:solidFill>
                            <a:schemeClr val="bg1"/>
                          </a:solidFill>
                        </a:rPr>
                        <a:t>Baseline Characteristics</a:t>
                      </a:r>
                    </a:p>
                  </a:txBody>
                  <a:tcPr marL="0" marR="0" marT="0" marB="0" anchor="ctr">
                    <a:solidFill>
                      <a:srgbClr val="00B050"/>
                    </a:solidFill>
                  </a:tcPr>
                </a:tc>
                <a:tc>
                  <a:txBody>
                    <a:bodyPr/>
                    <a:lstStyle/>
                    <a:p>
                      <a:pPr algn="ctr" fontAlgn="b"/>
                      <a:r>
                        <a:rPr lang="en-US" sz="1050" u="none" strike="noStrike" dirty="0">
                          <a:effectLst/>
                        </a:rPr>
                        <a:t>N=196</a:t>
                      </a:r>
                      <a:endParaRPr lang="en-US" sz="1050" b="1" i="0" u="none" strike="noStrike" dirty="0">
                        <a:solidFill>
                          <a:schemeClr val="bg1"/>
                        </a:solidFill>
                        <a:effectLst/>
                        <a:latin typeface="Calibri (Body)"/>
                      </a:endParaRPr>
                    </a:p>
                  </a:txBody>
                  <a:tcPr marL="0" marR="0" marT="0" marB="0" anchor="ctr">
                    <a:solidFill>
                      <a:srgbClr val="00B050"/>
                    </a:solidFill>
                  </a:tcPr>
                </a:tc>
                <a:extLst>
                  <a:ext uri="{0D108BD9-81ED-4DB2-BD59-A6C34878D82A}">
                    <a16:rowId xmlns:a16="http://schemas.microsoft.com/office/drawing/2014/main" val="1099919398"/>
                  </a:ext>
                </a:extLst>
              </a:tr>
              <a:tr h="245486">
                <a:tc>
                  <a:txBody>
                    <a:bodyPr/>
                    <a:lstStyle/>
                    <a:p>
                      <a:pPr algn="l" fontAlgn="b"/>
                      <a:r>
                        <a:rPr lang="en-US" sz="1050" u="none" strike="noStrike" dirty="0">
                          <a:effectLst/>
                        </a:rPr>
                        <a:t> Male, n (%)</a:t>
                      </a:r>
                      <a:endParaRPr lang="en-US" sz="1050" b="1"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rPr>
                        <a:t>144 (73)</a:t>
                      </a:r>
                      <a:endParaRPr lang="en-US" sz="1050" b="0" i="0" u="none" strike="noStrike" dirty="0">
                        <a:solidFill>
                          <a:srgbClr val="000000"/>
                        </a:solidFill>
                        <a:effectLst/>
                        <a:latin typeface="Calibri" panose="020F0502020204030204" pitchFamily="34" charset="0"/>
                      </a:endParaRPr>
                    </a:p>
                  </a:txBody>
                  <a:tcPr marL="7622" marR="7622" marT="7620" marB="0" anchor="ctr"/>
                </a:tc>
                <a:extLst>
                  <a:ext uri="{0D108BD9-81ED-4DB2-BD59-A6C34878D82A}">
                    <a16:rowId xmlns:a16="http://schemas.microsoft.com/office/drawing/2014/main" val="261548645"/>
                  </a:ext>
                </a:extLst>
              </a:tr>
              <a:tr h="245486">
                <a:tc>
                  <a:txBody>
                    <a:bodyPr/>
                    <a:lstStyle/>
                    <a:p>
                      <a:pPr algn="l" fontAlgn="b"/>
                      <a:r>
                        <a:rPr lang="en-US" sz="1050" u="none" strike="noStrike" dirty="0">
                          <a:effectLst/>
                        </a:rPr>
                        <a:t> Age, mean (range)</a:t>
                      </a:r>
                      <a:endParaRPr lang="en-US" sz="1050" b="1"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rPr>
                        <a:t>61 (26-82)</a:t>
                      </a:r>
                      <a:endParaRPr lang="en-US" sz="1050" b="0" i="0" u="none" strike="noStrike" dirty="0">
                        <a:solidFill>
                          <a:srgbClr val="000000"/>
                        </a:solidFill>
                        <a:effectLst/>
                        <a:latin typeface="Calibri" panose="020F0502020204030204" pitchFamily="34" charset="0"/>
                      </a:endParaRPr>
                    </a:p>
                  </a:txBody>
                  <a:tcPr marL="7622" marR="7622" marT="7620" marB="0" anchor="ctr"/>
                </a:tc>
                <a:extLst>
                  <a:ext uri="{0D108BD9-81ED-4DB2-BD59-A6C34878D82A}">
                    <a16:rowId xmlns:a16="http://schemas.microsoft.com/office/drawing/2014/main" val="4293435370"/>
                  </a:ext>
                </a:extLst>
              </a:tr>
              <a:tr h="245486">
                <a:tc>
                  <a:txBody>
                    <a:bodyPr/>
                    <a:lstStyle/>
                    <a:p>
                      <a:pPr algn="l" fontAlgn="b"/>
                      <a:r>
                        <a:rPr lang="en-US" sz="1050" u="none" strike="noStrike" dirty="0">
                          <a:effectLst/>
                        </a:rPr>
                        <a:t> Cirrhosis, n (%)</a:t>
                      </a:r>
                      <a:endParaRPr lang="en-US" sz="1050" b="0"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rPr>
                        <a:t>82 (42)</a:t>
                      </a:r>
                      <a:endParaRPr lang="en-US" sz="1050" b="0" i="0" u="none" strike="noStrike" dirty="0">
                        <a:solidFill>
                          <a:srgbClr val="000000"/>
                        </a:solidFill>
                        <a:effectLst/>
                        <a:latin typeface="Calibri" panose="020F0502020204030204" pitchFamily="34" charset="0"/>
                      </a:endParaRPr>
                    </a:p>
                  </a:txBody>
                  <a:tcPr marL="7622" marR="7622" marT="7620" marB="0" anchor="ctr"/>
                </a:tc>
                <a:extLst>
                  <a:ext uri="{0D108BD9-81ED-4DB2-BD59-A6C34878D82A}">
                    <a16:rowId xmlns:a16="http://schemas.microsoft.com/office/drawing/2014/main" val="3360911508"/>
                  </a:ext>
                </a:extLst>
              </a:tr>
              <a:tr h="245486">
                <a:tc>
                  <a:txBody>
                    <a:bodyPr/>
                    <a:lstStyle/>
                    <a:p>
                      <a:pPr algn="l" fontAlgn="b"/>
                      <a:r>
                        <a:rPr lang="en-US" sz="1050" u="none" strike="noStrike" dirty="0">
                          <a:effectLst/>
                        </a:rPr>
                        <a:t> CKD Stage 4, n (%)</a:t>
                      </a:r>
                      <a:endParaRPr lang="en-US" sz="1050" b="0"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rPr>
                        <a:t>2 (1)</a:t>
                      </a:r>
                      <a:endParaRPr lang="en-US" sz="1050" b="0" i="0" u="none" strike="noStrike" dirty="0">
                        <a:solidFill>
                          <a:srgbClr val="000000"/>
                        </a:solidFill>
                        <a:effectLst/>
                        <a:latin typeface="Calibri" panose="020F0502020204030204" pitchFamily="34" charset="0"/>
                      </a:endParaRPr>
                    </a:p>
                  </a:txBody>
                  <a:tcPr marL="7622" marR="7622" marT="7620" marB="0" anchor="ctr"/>
                </a:tc>
                <a:extLst>
                  <a:ext uri="{0D108BD9-81ED-4DB2-BD59-A6C34878D82A}">
                    <a16:rowId xmlns:a16="http://schemas.microsoft.com/office/drawing/2014/main" val="1058627908"/>
                  </a:ext>
                </a:extLst>
              </a:tr>
              <a:tr h="245486">
                <a:tc>
                  <a:txBody>
                    <a:bodyPr/>
                    <a:lstStyle/>
                    <a:p>
                      <a:pPr algn="l" fontAlgn="b"/>
                      <a:r>
                        <a:rPr lang="en-US" sz="1050" u="none" strike="noStrike" dirty="0">
                          <a:effectLst/>
                        </a:rPr>
                        <a:t> HIV Co-Infected, n (%)</a:t>
                      </a:r>
                      <a:endParaRPr lang="en-US" sz="1050" b="0"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latin typeface="+mn-lt"/>
                        </a:rPr>
                        <a:t>6 (3)</a:t>
                      </a:r>
                      <a:endParaRPr lang="en-US" sz="1050" b="0" i="0" u="none" strike="noStrike" dirty="0">
                        <a:solidFill>
                          <a:srgbClr val="000000"/>
                        </a:solidFill>
                        <a:effectLst/>
                        <a:latin typeface="+mn-lt"/>
                      </a:endParaRPr>
                    </a:p>
                  </a:txBody>
                  <a:tcPr marL="7622" marR="7622" marT="7620" marB="0" anchor="ctr"/>
                </a:tc>
                <a:extLst>
                  <a:ext uri="{0D108BD9-81ED-4DB2-BD59-A6C34878D82A}">
                    <a16:rowId xmlns:a16="http://schemas.microsoft.com/office/drawing/2014/main" val="2705203987"/>
                  </a:ext>
                </a:extLst>
              </a:tr>
              <a:tr h="1113803">
                <a:tc>
                  <a:txBody>
                    <a:bodyPr/>
                    <a:lstStyle/>
                    <a:p>
                      <a:pPr algn="l" fontAlgn="b"/>
                      <a:r>
                        <a:rPr lang="en-US" sz="1050" u="none" strike="noStrike" dirty="0">
                          <a:effectLst/>
                        </a:rPr>
                        <a:t> GT,</a:t>
                      </a:r>
                      <a:r>
                        <a:rPr lang="en-US" sz="1050" u="none" strike="noStrike" baseline="0" dirty="0">
                          <a:effectLst/>
                        </a:rPr>
                        <a:t> n (%)</a:t>
                      </a:r>
                      <a:endParaRPr lang="en-US" sz="1050" u="none" strike="noStrike" dirty="0">
                        <a:effectLst/>
                      </a:endParaRPr>
                    </a:p>
                    <a:p>
                      <a:pPr algn="l" fontAlgn="b"/>
                      <a:r>
                        <a:rPr lang="en-US" sz="1050" u="none" strike="noStrike" dirty="0">
                          <a:effectLst/>
                        </a:rPr>
                        <a:t>1a</a:t>
                      </a:r>
                    </a:p>
                    <a:p>
                      <a:pPr algn="l" fontAlgn="b"/>
                      <a:r>
                        <a:rPr lang="en-US" sz="1050" u="none" strike="noStrike" dirty="0">
                          <a:effectLst/>
                        </a:rPr>
                        <a:t>1b</a:t>
                      </a:r>
                    </a:p>
                    <a:p>
                      <a:pPr algn="l" fontAlgn="b"/>
                      <a:r>
                        <a:rPr lang="en-US" sz="1050" u="none" strike="noStrike" dirty="0">
                          <a:effectLst/>
                        </a:rPr>
                        <a:t>2</a:t>
                      </a:r>
                    </a:p>
                    <a:p>
                      <a:pPr algn="l" fontAlgn="b"/>
                      <a:r>
                        <a:rPr lang="en-US" sz="1050" u="none" strike="noStrike" dirty="0">
                          <a:effectLst/>
                        </a:rPr>
                        <a:t>3</a:t>
                      </a:r>
                    </a:p>
                    <a:p>
                      <a:pPr algn="l" fontAlgn="b"/>
                      <a:r>
                        <a:rPr lang="en-US" sz="1050" u="none" strike="noStrike" dirty="0">
                          <a:effectLst/>
                        </a:rPr>
                        <a:t>4</a:t>
                      </a:r>
                      <a:r>
                        <a:rPr lang="en-US" sz="1050" u="none" strike="noStrike" dirty="0">
                          <a:effectLst/>
                          <a:latin typeface="Arial" panose="020B0604020202020204" pitchFamily="34" charset="0"/>
                          <a:cs typeface="Arial" panose="020B0604020202020204" pitchFamily="34" charset="0"/>
                        </a:rPr>
                        <a:t>–</a:t>
                      </a:r>
                      <a:r>
                        <a:rPr lang="en-US" sz="1050" u="none" strike="noStrike" dirty="0">
                          <a:effectLst/>
                        </a:rPr>
                        <a:t>6</a:t>
                      </a:r>
                      <a:endParaRPr lang="en-US" sz="1050" b="0" i="0" u="none" strike="noStrike" dirty="0">
                        <a:solidFill>
                          <a:srgbClr val="000000"/>
                        </a:solidFill>
                        <a:effectLst/>
                        <a:latin typeface="Calibri (Body)"/>
                      </a:endParaRPr>
                    </a:p>
                  </a:txBody>
                  <a:tcPr marL="7622" marR="7622" marT="7620" marB="0" anchor="ctr"/>
                </a:tc>
                <a:tc>
                  <a:txBody>
                    <a:bodyPr/>
                    <a:lstStyle/>
                    <a:p>
                      <a:pPr algn="ctr" fontAlgn="b"/>
                      <a:endParaRPr lang="en-US" sz="1050" b="0" i="0" u="none" strike="noStrike" baseline="0" dirty="0">
                        <a:solidFill>
                          <a:srgbClr val="000000"/>
                        </a:solidFill>
                        <a:effectLst/>
                        <a:latin typeface="+mn-lt"/>
                      </a:endParaRPr>
                    </a:p>
                    <a:p>
                      <a:pPr algn="ctr" fontAlgn="b"/>
                      <a:r>
                        <a:rPr lang="en-US" sz="1050" b="0" i="0" u="none" strike="noStrike" baseline="0" dirty="0">
                          <a:solidFill>
                            <a:srgbClr val="000000"/>
                          </a:solidFill>
                          <a:effectLst/>
                          <a:latin typeface="+mn-lt"/>
                        </a:rPr>
                        <a:t>117 (60)</a:t>
                      </a:r>
                    </a:p>
                    <a:p>
                      <a:pPr algn="ctr" fontAlgn="b"/>
                      <a:r>
                        <a:rPr lang="en-US" sz="1050" b="0" i="0" u="none" strike="noStrike" baseline="0" dirty="0">
                          <a:solidFill>
                            <a:srgbClr val="000000"/>
                          </a:solidFill>
                          <a:effectLst/>
                          <a:latin typeface="+mn-lt"/>
                        </a:rPr>
                        <a:t>30 (15)</a:t>
                      </a:r>
                    </a:p>
                    <a:p>
                      <a:pPr algn="ctr" fontAlgn="b"/>
                      <a:r>
                        <a:rPr lang="en-US" sz="1050" b="0" i="0" u="none" strike="noStrike" baseline="0" dirty="0">
                          <a:solidFill>
                            <a:srgbClr val="000000"/>
                          </a:solidFill>
                          <a:effectLst/>
                          <a:latin typeface="+mn-lt"/>
                        </a:rPr>
                        <a:t>5 (3)</a:t>
                      </a:r>
                    </a:p>
                    <a:p>
                      <a:pPr algn="ctr" fontAlgn="b"/>
                      <a:r>
                        <a:rPr lang="en-US" sz="1050" b="0" i="0" u="none" strike="noStrike" baseline="0" dirty="0">
                          <a:solidFill>
                            <a:srgbClr val="000000"/>
                          </a:solidFill>
                          <a:effectLst/>
                          <a:latin typeface="+mn-lt"/>
                        </a:rPr>
                        <a:t>32 (16)</a:t>
                      </a:r>
                    </a:p>
                    <a:p>
                      <a:pPr algn="ctr" fontAlgn="b"/>
                      <a:r>
                        <a:rPr lang="en-US" sz="1050" b="0" i="0" u="none" strike="noStrike" baseline="0" dirty="0">
                          <a:solidFill>
                            <a:srgbClr val="000000"/>
                          </a:solidFill>
                          <a:effectLst/>
                          <a:latin typeface="+mn-lt"/>
                        </a:rPr>
                        <a:t>6 (3)</a:t>
                      </a:r>
                      <a:endParaRPr lang="en-US" sz="1050" b="0" i="0" u="none" strike="noStrike" dirty="0">
                        <a:solidFill>
                          <a:srgbClr val="000000"/>
                        </a:solidFill>
                        <a:effectLst/>
                        <a:latin typeface="+mn-lt"/>
                      </a:endParaRPr>
                    </a:p>
                  </a:txBody>
                  <a:tcPr marL="7622" marR="7622" marT="7620" marB="0" anchor="ctr"/>
                </a:tc>
                <a:extLst>
                  <a:ext uri="{0D108BD9-81ED-4DB2-BD59-A6C34878D82A}">
                    <a16:rowId xmlns:a16="http://schemas.microsoft.com/office/drawing/2014/main" val="1483311546"/>
                  </a:ext>
                </a:extLst>
              </a:tr>
              <a:tr h="245486">
                <a:tc>
                  <a:txBody>
                    <a:bodyPr/>
                    <a:lstStyle/>
                    <a:p>
                      <a:pPr algn="l" fontAlgn="b"/>
                      <a:r>
                        <a:rPr lang="en-US" sz="1050" u="none" strike="noStrike" dirty="0">
                          <a:effectLst/>
                        </a:rPr>
                        <a:t> TE, n (%)</a:t>
                      </a:r>
                      <a:endParaRPr lang="en-US" sz="1050" b="1"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rPr>
                        <a:t>173 (88)</a:t>
                      </a:r>
                      <a:endParaRPr lang="en-US" sz="1050" b="0" i="0" u="none" strike="noStrike" dirty="0">
                        <a:solidFill>
                          <a:srgbClr val="000000"/>
                        </a:solidFill>
                        <a:effectLst/>
                        <a:latin typeface="Calibri" panose="020F0502020204030204" pitchFamily="34" charset="0"/>
                      </a:endParaRPr>
                    </a:p>
                  </a:txBody>
                  <a:tcPr marL="7622" marR="7622" marT="7620" marB="0" anchor="ctr"/>
                </a:tc>
                <a:extLst>
                  <a:ext uri="{0D108BD9-81ED-4DB2-BD59-A6C34878D82A}">
                    <a16:rowId xmlns:a16="http://schemas.microsoft.com/office/drawing/2014/main" val="2769287480"/>
                  </a:ext>
                </a:extLst>
              </a:tr>
              <a:tr h="245486">
                <a:tc>
                  <a:txBody>
                    <a:bodyPr/>
                    <a:lstStyle/>
                    <a:p>
                      <a:pPr algn="l" fontAlgn="b"/>
                      <a:r>
                        <a:rPr lang="en-US" sz="1050" u="none" strike="noStrike" dirty="0">
                          <a:effectLst/>
                        </a:rPr>
                        <a:t> + RBV, n (%)</a:t>
                      </a:r>
                      <a:endParaRPr lang="en-US" sz="1050" b="1" i="0" u="none" strike="noStrike" dirty="0">
                        <a:solidFill>
                          <a:srgbClr val="000000"/>
                        </a:solidFill>
                        <a:effectLst/>
                        <a:latin typeface="Calibri (Body)"/>
                      </a:endParaRPr>
                    </a:p>
                  </a:txBody>
                  <a:tcPr marL="7622" marR="7622" marT="7620" marB="0" anchor="ctr"/>
                </a:tc>
                <a:tc>
                  <a:txBody>
                    <a:bodyPr/>
                    <a:lstStyle/>
                    <a:p>
                      <a:pPr algn="ctr" fontAlgn="b"/>
                      <a:r>
                        <a:rPr lang="en-US" sz="1050" u="none" strike="noStrike" dirty="0">
                          <a:effectLst/>
                        </a:rPr>
                        <a:t>7 (4)</a:t>
                      </a:r>
                      <a:endParaRPr lang="en-US" sz="1050" b="0" i="0" u="none" strike="noStrike" dirty="0">
                        <a:solidFill>
                          <a:srgbClr val="000000"/>
                        </a:solidFill>
                        <a:effectLst/>
                        <a:latin typeface="Calibri (Body)"/>
                      </a:endParaRPr>
                    </a:p>
                  </a:txBody>
                  <a:tcPr marL="7622" marR="7622" marT="7620" marB="0" anchor="ctr"/>
                </a:tc>
                <a:extLst>
                  <a:ext uri="{0D108BD9-81ED-4DB2-BD59-A6C34878D82A}">
                    <a16:rowId xmlns:a16="http://schemas.microsoft.com/office/drawing/2014/main" val="772373996"/>
                  </a:ext>
                </a:extLst>
              </a:tr>
            </a:tbl>
          </a:graphicData>
        </a:graphic>
      </p:graphicFrame>
      <p:sp>
        <p:nvSpPr>
          <p:cNvPr id="25" name="TextBox 24">
            <a:extLst>
              <a:ext uri="{FF2B5EF4-FFF2-40B4-BE49-F238E27FC236}">
                <a16:creationId xmlns:a16="http://schemas.microsoft.com/office/drawing/2014/main" id="{CC732D16-EDF1-4634-A00F-590DE4AB04B5}"/>
              </a:ext>
            </a:extLst>
          </p:cNvPr>
          <p:cNvSpPr txBox="1"/>
          <p:nvPr/>
        </p:nvSpPr>
        <p:spPr>
          <a:xfrm>
            <a:off x="475111" y="4610084"/>
            <a:ext cx="8472489" cy="193899"/>
          </a:xfrm>
          <a:prstGeom prst="rect">
            <a:avLst/>
          </a:prstGeom>
          <a:noFill/>
        </p:spPr>
        <p:txBody>
          <a:bodyPr wrap="square" lIns="0" tIns="0" rIns="0" bIns="0">
            <a:spAutoFit/>
          </a:bodyPr>
          <a:lstStyle/>
          <a:p>
            <a:pPr algn="ctr" defTabSz="912308">
              <a:lnSpc>
                <a:spcPct val="90000"/>
              </a:lnSpc>
              <a:defRPr/>
            </a:pPr>
            <a:r>
              <a:rPr lang="en-US" sz="1400" b="1" dirty="0">
                <a:solidFill>
                  <a:prstClr val="black"/>
                </a:solidFill>
              </a:rPr>
              <a:t>SOF/VEL/VOX is an effective re-treatment, regardless of prior DAA regimen</a:t>
            </a:r>
          </a:p>
        </p:txBody>
      </p:sp>
      <p:sp>
        <p:nvSpPr>
          <p:cNvPr id="7" name="TextBox 6"/>
          <p:cNvSpPr txBox="1"/>
          <p:nvPr/>
        </p:nvSpPr>
        <p:spPr>
          <a:xfrm>
            <a:off x="4944667" y="4397560"/>
            <a:ext cx="2326481" cy="138113"/>
          </a:xfrm>
          <a:prstGeom prst="rect">
            <a:avLst/>
          </a:prstGeom>
          <a:noFill/>
        </p:spPr>
        <p:txBody>
          <a:bodyPr lIns="0" tIns="0" rIns="0" bIns="0">
            <a:spAutoFit/>
          </a:bodyPr>
          <a:lstStyle/>
          <a:p>
            <a:pPr algn="ctr" defTabSz="912308">
              <a:lnSpc>
                <a:spcPct val="90000"/>
              </a:lnSpc>
              <a:defRPr/>
            </a:pPr>
            <a:r>
              <a:rPr lang="en-GB" sz="1000" i="1" dirty="0">
                <a:solidFill>
                  <a:prstClr val="black"/>
                </a:solidFill>
              </a:rPr>
              <a:t>Prior Treatment regimens</a:t>
            </a:r>
          </a:p>
        </p:txBody>
      </p:sp>
      <p:sp>
        <p:nvSpPr>
          <p:cNvPr id="8231" name="TextBox 7"/>
          <p:cNvSpPr txBox="1">
            <a:spLocks noChangeArrowheads="1"/>
          </p:cNvSpPr>
          <p:nvPr/>
        </p:nvSpPr>
        <p:spPr bwMode="auto">
          <a:xfrm rot="16200000">
            <a:off x="2211366" y="2697862"/>
            <a:ext cx="1440656" cy="1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itchFamily="34" charset="0"/>
              </a:defRPr>
            </a:lvl1pPr>
            <a:lvl2pPr marL="742950" indent="-285750" defTabSz="1216025">
              <a:defRPr>
                <a:solidFill>
                  <a:schemeClr val="tx1"/>
                </a:solidFill>
                <a:latin typeface="Arial" pitchFamily="34" charset="0"/>
              </a:defRPr>
            </a:lvl2pPr>
            <a:lvl3pPr marL="1143000" indent="-228600" defTabSz="1216025">
              <a:defRPr>
                <a:solidFill>
                  <a:schemeClr val="tx1"/>
                </a:solidFill>
                <a:latin typeface="Arial" pitchFamily="34" charset="0"/>
              </a:defRPr>
            </a:lvl3pPr>
            <a:lvl4pPr marL="1600200" indent="-228600" defTabSz="1216025">
              <a:defRPr>
                <a:solidFill>
                  <a:schemeClr val="tx1"/>
                </a:solidFill>
                <a:latin typeface="Arial" pitchFamily="34" charset="0"/>
              </a:defRPr>
            </a:lvl4pPr>
            <a:lvl5pPr marL="2057400" indent="-228600" defTabSz="1216025">
              <a:defRPr>
                <a:solidFill>
                  <a:schemeClr val="tx1"/>
                </a:solidFill>
                <a:latin typeface="Arial" pitchFamily="34" charset="0"/>
              </a:defRPr>
            </a:lvl5pPr>
            <a:lvl6pPr marL="2514600" indent="-228600" defTabSz="1216025" fontAlgn="base">
              <a:spcBef>
                <a:spcPct val="0"/>
              </a:spcBef>
              <a:spcAft>
                <a:spcPct val="0"/>
              </a:spcAft>
              <a:defRPr>
                <a:solidFill>
                  <a:schemeClr val="tx1"/>
                </a:solidFill>
                <a:latin typeface="Arial" pitchFamily="34" charset="0"/>
              </a:defRPr>
            </a:lvl6pPr>
            <a:lvl7pPr marL="2971800" indent="-228600" defTabSz="1216025" fontAlgn="base">
              <a:spcBef>
                <a:spcPct val="0"/>
              </a:spcBef>
              <a:spcAft>
                <a:spcPct val="0"/>
              </a:spcAft>
              <a:defRPr>
                <a:solidFill>
                  <a:schemeClr val="tx1"/>
                </a:solidFill>
                <a:latin typeface="Arial" pitchFamily="34" charset="0"/>
              </a:defRPr>
            </a:lvl7pPr>
            <a:lvl8pPr marL="3429000" indent="-228600" defTabSz="1216025" fontAlgn="base">
              <a:spcBef>
                <a:spcPct val="0"/>
              </a:spcBef>
              <a:spcAft>
                <a:spcPct val="0"/>
              </a:spcAft>
              <a:defRPr>
                <a:solidFill>
                  <a:schemeClr val="tx1"/>
                </a:solidFill>
                <a:latin typeface="Arial" pitchFamily="34" charset="0"/>
              </a:defRPr>
            </a:lvl8pPr>
            <a:lvl9pPr marL="3886200" indent="-228600" defTabSz="1216025" fontAlgn="base">
              <a:spcBef>
                <a:spcPct val="0"/>
              </a:spcBef>
              <a:spcAft>
                <a:spcPct val="0"/>
              </a:spcAft>
              <a:defRPr>
                <a:solidFill>
                  <a:schemeClr val="tx1"/>
                </a:solidFill>
                <a:latin typeface="Arial" pitchFamily="34" charset="0"/>
              </a:defRPr>
            </a:lvl9pPr>
          </a:lstStyle>
          <a:p>
            <a:pPr algn="ctr" fontAlgn="base">
              <a:lnSpc>
                <a:spcPct val="90000"/>
              </a:lnSpc>
              <a:spcBef>
                <a:spcPct val="0"/>
              </a:spcBef>
              <a:spcAft>
                <a:spcPct val="0"/>
              </a:spcAft>
            </a:pPr>
            <a:r>
              <a:rPr lang="en-GB" altLang="en-US" sz="1100" b="1" dirty="0">
                <a:solidFill>
                  <a:srgbClr val="000000"/>
                </a:solidFill>
              </a:rPr>
              <a:t>SVR, % (PP)</a:t>
            </a:r>
          </a:p>
        </p:txBody>
      </p:sp>
      <p:cxnSp>
        <p:nvCxnSpPr>
          <p:cNvPr id="11" name="Straight Connector 10">
            <a:extLst>
              <a:ext uri="{FF2B5EF4-FFF2-40B4-BE49-F238E27FC236}">
                <a16:creationId xmlns:a16="http://schemas.microsoft.com/office/drawing/2014/main" id="{EAD0001A-9EE7-4C71-855E-C2F39D09B008}"/>
              </a:ext>
            </a:extLst>
          </p:cNvPr>
          <p:cNvCxnSpPr>
            <a:cxnSpLocks/>
          </p:cNvCxnSpPr>
          <p:nvPr/>
        </p:nvCxnSpPr>
        <p:spPr>
          <a:xfrm flipV="1">
            <a:off x="3811197" y="4334133"/>
            <a:ext cx="461248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7B2E7DA3-FFF6-439C-A79D-4485220B327D}"/>
              </a:ext>
            </a:extLst>
          </p:cNvPr>
          <p:cNvSpPr/>
          <p:nvPr/>
        </p:nvSpPr>
        <p:spPr>
          <a:xfrm>
            <a:off x="3871251" y="3621052"/>
            <a:ext cx="415529"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100" dirty="0">
                <a:solidFill>
                  <a:prstClr val="white"/>
                </a:solidFill>
              </a:rPr>
              <a:t>19/</a:t>
            </a:r>
          </a:p>
          <a:p>
            <a:pPr algn="ctr" defTabSz="685494">
              <a:lnSpc>
                <a:spcPct val="90000"/>
              </a:lnSpc>
              <a:defRPr/>
            </a:pPr>
            <a:r>
              <a:rPr lang="fr-BE" sz="1100" dirty="0">
                <a:solidFill>
                  <a:prstClr val="white"/>
                </a:solidFill>
              </a:rPr>
              <a:t>20</a:t>
            </a:r>
            <a:endParaRPr lang="nl-BE" sz="1100" dirty="0">
              <a:solidFill>
                <a:prstClr val="white"/>
              </a:solidFill>
            </a:endParaRPr>
          </a:p>
        </p:txBody>
      </p:sp>
      <p:sp>
        <p:nvSpPr>
          <p:cNvPr id="29" name="Rectangle 28">
            <a:extLst>
              <a:ext uri="{FF2B5EF4-FFF2-40B4-BE49-F238E27FC236}">
                <a16:creationId xmlns:a16="http://schemas.microsoft.com/office/drawing/2014/main" id="{92539FA7-2CCF-4A3D-8FB4-AAF37D234792}"/>
              </a:ext>
            </a:extLst>
          </p:cNvPr>
          <p:cNvSpPr/>
          <p:nvPr/>
        </p:nvSpPr>
        <p:spPr>
          <a:xfrm>
            <a:off x="5218357" y="3621052"/>
            <a:ext cx="415529"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100" dirty="0">
                <a:solidFill>
                  <a:prstClr val="white"/>
                </a:solidFill>
              </a:rPr>
              <a:t>88/</a:t>
            </a:r>
          </a:p>
          <a:p>
            <a:pPr algn="ctr" defTabSz="685494">
              <a:lnSpc>
                <a:spcPct val="90000"/>
              </a:lnSpc>
              <a:defRPr/>
            </a:pPr>
            <a:r>
              <a:rPr lang="fr-BE" sz="1100" dirty="0">
                <a:solidFill>
                  <a:prstClr val="white"/>
                </a:solidFill>
              </a:rPr>
              <a:t>89</a:t>
            </a:r>
            <a:endParaRPr lang="nl-BE" sz="1100" dirty="0">
              <a:solidFill>
                <a:prstClr val="white"/>
              </a:solidFill>
            </a:endParaRPr>
          </a:p>
        </p:txBody>
      </p:sp>
      <p:sp>
        <p:nvSpPr>
          <p:cNvPr id="30" name="Rectangle 29">
            <a:extLst>
              <a:ext uri="{FF2B5EF4-FFF2-40B4-BE49-F238E27FC236}">
                <a16:creationId xmlns:a16="http://schemas.microsoft.com/office/drawing/2014/main" id="{E1362086-BB04-4390-9E88-EB5EF42E4CA0}"/>
              </a:ext>
            </a:extLst>
          </p:cNvPr>
          <p:cNvSpPr/>
          <p:nvPr/>
        </p:nvSpPr>
        <p:spPr>
          <a:xfrm>
            <a:off x="6606286" y="3621052"/>
            <a:ext cx="415529"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100" dirty="0">
                <a:solidFill>
                  <a:prstClr val="white"/>
                </a:solidFill>
              </a:rPr>
              <a:t>17/</a:t>
            </a:r>
          </a:p>
          <a:p>
            <a:pPr algn="ctr" defTabSz="685494">
              <a:lnSpc>
                <a:spcPct val="90000"/>
              </a:lnSpc>
              <a:defRPr/>
            </a:pPr>
            <a:r>
              <a:rPr lang="fr-BE" sz="1100" dirty="0">
                <a:solidFill>
                  <a:prstClr val="white"/>
                </a:solidFill>
              </a:rPr>
              <a:t>17</a:t>
            </a:r>
            <a:endParaRPr lang="nl-BE" sz="1100" dirty="0">
              <a:solidFill>
                <a:prstClr val="white"/>
              </a:solidFill>
            </a:endParaRPr>
          </a:p>
        </p:txBody>
      </p:sp>
      <p:sp>
        <p:nvSpPr>
          <p:cNvPr id="31" name="Rectangle 30">
            <a:extLst>
              <a:ext uri="{FF2B5EF4-FFF2-40B4-BE49-F238E27FC236}">
                <a16:creationId xmlns:a16="http://schemas.microsoft.com/office/drawing/2014/main" id="{A7440661-D280-492B-85BF-DA62C5367415}"/>
              </a:ext>
            </a:extLst>
          </p:cNvPr>
          <p:cNvSpPr/>
          <p:nvPr/>
        </p:nvSpPr>
        <p:spPr>
          <a:xfrm>
            <a:off x="7933153" y="3621052"/>
            <a:ext cx="415528" cy="35242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anchor="ctr"/>
          <a:lstStyle/>
          <a:p>
            <a:pPr algn="ctr" defTabSz="685494">
              <a:lnSpc>
                <a:spcPct val="90000"/>
              </a:lnSpc>
              <a:defRPr/>
            </a:pPr>
            <a:r>
              <a:rPr lang="fr-BE" sz="1100" dirty="0">
                <a:solidFill>
                  <a:prstClr val="white"/>
                </a:solidFill>
              </a:rPr>
              <a:t>10/</a:t>
            </a:r>
          </a:p>
          <a:p>
            <a:pPr algn="ctr" defTabSz="685494">
              <a:lnSpc>
                <a:spcPct val="90000"/>
              </a:lnSpc>
              <a:defRPr/>
            </a:pPr>
            <a:r>
              <a:rPr lang="fr-BE" sz="1100" dirty="0">
                <a:solidFill>
                  <a:prstClr val="white"/>
                </a:solidFill>
              </a:rPr>
              <a:t>10</a:t>
            </a:r>
            <a:endParaRPr lang="nl-BE" sz="1100" dirty="0">
              <a:solidFill>
                <a:prstClr val="white"/>
              </a:solidFill>
            </a:endParaRPr>
          </a:p>
        </p:txBody>
      </p:sp>
      <p:pic>
        <p:nvPicPr>
          <p:cNvPr id="26" name="Picture 25">
            <a:extLst>
              <a:ext uri="{FF2B5EF4-FFF2-40B4-BE49-F238E27FC236}">
                <a16:creationId xmlns:a16="http://schemas.microsoft.com/office/drawing/2014/main" id="{9ED99A87-4A33-4710-B703-4E5C9D73F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060" y="2"/>
            <a:ext cx="552036" cy="552036"/>
          </a:xfrm>
          <a:prstGeom prst="rect">
            <a:avLst/>
          </a:prstGeom>
        </p:spPr>
      </p:pic>
      <p:sp>
        <p:nvSpPr>
          <p:cNvPr id="18"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60624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altLang="en-US" sz="2000" dirty="0"/>
              <a:t>Real-World effectiveness of SOF/VEL/VOX for 12 weeks in DAA failures</a:t>
            </a:r>
            <a:endParaRPr lang="en-US" sz="2000" dirty="0"/>
          </a:p>
        </p:txBody>
      </p:sp>
      <p:sp>
        <p:nvSpPr>
          <p:cNvPr id="4" name="Footer Placeholder 3"/>
          <p:cNvSpPr>
            <a:spLocks noGrp="1"/>
          </p:cNvSpPr>
          <p:nvPr>
            <p:ph type="ftr" sz="quarter" idx="11"/>
          </p:nvPr>
        </p:nvSpPr>
        <p:spPr>
          <a:xfrm>
            <a:off x="118333" y="4935268"/>
            <a:ext cx="3048000" cy="123444"/>
          </a:xfrm>
        </p:spPr>
        <p:txBody>
          <a:bodyPr/>
          <a:lstStyle/>
          <a:p>
            <a:pPr defTabSz="909518"/>
            <a:r>
              <a:rPr lang="en-US" dirty="0" err="1">
                <a:solidFill>
                  <a:prstClr val="black"/>
                </a:solidFill>
              </a:rPr>
              <a:t>Vermehren</a:t>
            </a:r>
            <a:r>
              <a:rPr lang="en-US" dirty="0">
                <a:solidFill>
                  <a:prstClr val="black"/>
                </a:solidFill>
              </a:rPr>
              <a:t>, EASL, 2019, THU-188</a:t>
            </a:r>
          </a:p>
        </p:txBody>
      </p:sp>
      <p:sp>
        <p:nvSpPr>
          <p:cNvPr id="5" name="Slide Number Placeholder 4"/>
          <p:cNvSpPr>
            <a:spLocks noGrp="1"/>
          </p:cNvSpPr>
          <p:nvPr>
            <p:ph type="sldNum" sz="quarter" idx="12"/>
          </p:nvPr>
        </p:nvSpPr>
        <p:spPr/>
        <p:txBody>
          <a:bodyPr/>
          <a:lstStyle/>
          <a:p>
            <a:pPr defTabSz="909518"/>
            <a:fld id="{94BD5F9E-BC76-487B-A2BC-019AD28A14BF}" type="slidenum">
              <a:rPr lang="en-US">
                <a:solidFill>
                  <a:prstClr val="black"/>
                </a:solidFill>
              </a:rPr>
              <a:pPr defTabSz="909518"/>
              <a:t>21</a:t>
            </a:fld>
            <a:endParaRPr lang="en-US">
              <a:solidFill>
                <a:prstClr val="black"/>
              </a:solidFill>
            </a:endParaRPr>
          </a:p>
        </p:txBody>
      </p:sp>
      <p:sp>
        <p:nvSpPr>
          <p:cNvPr id="6" name="Text Placeholder 5"/>
          <p:cNvSpPr>
            <a:spLocks noGrp="1"/>
          </p:cNvSpPr>
          <p:nvPr>
            <p:ph type="body" sz="quarter" idx="13"/>
          </p:nvPr>
        </p:nvSpPr>
        <p:spPr/>
        <p:txBody>
          <a:bodyPr/>
          <a:lstStyle/>
          <a:p>
            <a:r>
              <a:rPr lang="en-US" dirty="0"/>
              <a:t>DHC-R - Germany</a:t>
            </a:r>
          </a:p>
        </p:txBody>
      </p:sp>
      <p:graphicFrame>
        <p:nvGraphicFramePr>
          <p:cNvPr id="13" name="Table 12">
            <a:extLst>
              <a:ext uri="{FF2B5EF4-FFF2-40B4-BE49-F238E27FC236}">
                <a16:creationId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2943935561"/>
              </p:ext>
            </p:extLst>
          </p:nvPr>
        </p:nvGraphicFramePr>
        <p:xfrm>
          <a:off x="471420" y="1214651"/>
          <a:ext cx="3072549" cy="3427386"/>
        </p:xfrm>
        <a:graphic>
          <a:graphicData uri="http://schemas.openxmlformats.org/drawingml/2006/table">
            <a:tbl>
              <a:tblPr firstRow="1" bandRow="1">
                <a:tableStyleId>{6E25E649-3F16-4E02-A733-19D2CDBF48F0}</a:tableStyleId>
              </a:tblPr>
              <a:tblGrid>
                <a:gridCol w="1984967">
                  <a:extLst>
                    <a:ext uri="{9D8B030D-6E8A-4147-A177-3AD203B41FA5}">
                      <a16:colId xmlns:a16="http://schemas.microsoft.com/office/drawing/2014/main" val="797179976"/>
                    </a:ext>
                  </a:extLst>
                </a:gridCol>
                <a:gridCol w="1087582">
                  <a:extLst>
                    <a:ext uri="{9D8B030D-6E8A-4147-A177-3AD203B41FA5}">
                      <a16:colId xmlns:a16="http://schemas.microsoft.com/office/drawing/2014/main" val="2615110997"/>
                    </a:ext>
                  </a:extLst>
                </a:gridCol>
              </a:tblGrid>
              <a:tr h="305945">
                <a:tc>
                  <a:txBody>
                    <a:bodyPr/>
                    <a:lstStyle/>
                    <a:p>
                      <a:pPr marL="0" marR="0" indent="0" algn="l" defTabSz="909540" rtl="0" eaLnBrk="1" fontAlgn="b" latinLnBrk="0" hangingPunct="1">
                        <a:lnSpc>
                          <a:spcPct val="100000"/>
                        </a:lnSpc>
                        <a:spcBef>
                          <a:spcPts val="0"/>
                        </a:spcBef>
                        <a:spcAft>
                          <a:spcPts val="0"/>
                        </a:spcAft>
                        <a:buClrTx/>
                        <a:buSzTx/>
                        <a:buFontTx/>
                        <a:buNone/>
                        <a:tabLst/>
                        <a:defRPr/>
                      </a:pPr>
                      <a:r>
                        <a:rPr lang="en-US" sz="1100" b="1" dirty="0">
                          <a:solidFill>
                            <a:schemeClr val="bg1"/>
                          </a:solidFill>
                        </a:rPr>
                        <a:t>Baseline Characteristics</a:t>
                      </a:r>
                    </a:p>
                  </a:txBody>
                  <a:tcPr marL="45720" marR="0" marT="18288" marB="18288" anchor="ctr">
                    <a:solidFill>
                      <a:srgbClr val="00B050"/>
                    </a:solidFill>
                  </a:tcPr>
                </a:tc>
                <a:tc>
                  <a:txBody>
                    <a:bodyPr/>
                    <a:lstStyle/>
                    <a:p>
                      <a:pPr algn="ctr" fontAlgn="b"/>
                      <a:r>
                        <a:rPr lang="en-US" sz="1100" u="none" strike="noStrike" dirty="0">
                          <a:effectLst/>
                        </a:rPr>
                        <a:t>N=110</a:t>
                      </a:r>
                      <a:endParaRPr lang="en-US" sz="1100" b="1" i="0" u="none" strike="noStrike" dirty="0">
                        <a:solidFill>
                          <a:schemeClr val="bg1"/>
                        </a:solidFill>
                        <a:effectLst/>
                        <a:latin typeface="Calibri (Body)"/>
                      </a:endParaRPr>
                    </a:p>
                  </a:txBody>
                  <a:tcPr marL="0" marR="0" marT="18288" marB="18288" anchor="ctr">
                    <a:solidFill>
                      <a:srgbClr val="00B050"/>
                    </a:solidFill>
                  </a:tcPr>
                </a:tc>
                <a:extLst>
                  <a:ext uri="{0D108BD9-81ED-4DB2-BD59-A6C34878D82A}">
                    <a16:rowId xmlns:a16="http://schemas.microsoft.com/office/drawing/2014/main" val="1099919398"/>
                  </a:ext>
                </a:extLst>
              </a:tr>
              <a:tr h="299137">
                <a:tc>
                  <a:txBody>
                    <a:bodyPr/>
                    <a:lstStyle/>
                    <a:p>
                      <a:pPr algn="l" fontAlgn="b"/>
                      <a:r>
                        <a:rPr lang="en-US" sz="1100" b="0" i="0" u="none" strike="noStrike" dirty="0">
                          <a:solidFill>
                            <a:srgbClr val="000000"/>
                          </a:solidFill>
                          <a:effectLst/>
                          <a:latin typeface="+mn-lt"/>
                        </a:rPr>
                        <a:t>Age, median (IQR)</a:t>
                      </a:r>
                    </a:p>
                  </a:txBody>
                  <a:tcPr marL="45720" marR="7620" marT="18288" marB="18288" anchor="ctr"/>
                </a:tc>
                <a:tc>
                  <a:txBody>
                    <a:bodyPr/>
                    <a:lstStyle/>
                    <a:p>
                      <a:pPr algn="ctr" fontAlgn="b"/>
                      <a:r>
                        <a:rPr lang="en-US" sz="1100" b="0" i="0" u="none" strike="noStrike" dirty="0">
                          <a:solidFill>
                            <a:srgbClr val="000000"/>
                          </a:solidFill>
                          <a:effectLst/>
                          <a:latin typeface="+mn-lt"/>
                        </a:rPr>
                        <a:t>54 (16)</a:t>
                      </a:r>
                    </a:p>
                  </a:txBody>
                  <a:tcPr marL="7620" marR="7620" marT="18288" marB="18288" anchor="ctr"/>
                </a:tc>
                <a:extLst>
                  <a:ext uri="{0D108BD9-81ED-4DB2-BD59-A6C34878D82A}">
                    <a16:rowId xmlns:a16="http://schemas.microsoft.com/office/drawing/2014/main" val="261548645"/>
                  </a:ext>
                </a:extLst>
              </a:tr>
              <a:tr h="273689">
                <a:tc>
                  <a:txBody>
                    <a:bodyPr/>
                    <a:lstStyle/>
                    <a:p>
                      <a:pPr algn="l" fontAlgn="b"/>
                      <a:r>
                        <a:rPr lang="en-US" sz="1100" b="0" i="0" u="none" strike="noStrike" dirty="0">
                          <a:solidFill>
                            <a:srgbClr val="000000"/>
                          </a:solidFill>
                          <a:effectLst/>
                          <a:latin typeface="+mn-lt"/>
                        </a:rPr>
                        <a:t>Male, n (%)</a:t>
                      </a:r>
                    </a:p>
                  </a:txBody>
                  <a:tcPr marL="45720" marR="7620" marT="18288" marB="18288" anchor="ctr"/>
                </a:tc>
                <a:tc>
                  <a:txBody>
                    <a:bodyPr/>
                    <a:lstStyle/>
                    <a:p>
                      <a:pPr algn="ctr" fontAlgn="b"/>
                      <a:r>
                        <a:rPr lang="en-US" sz="1100" b="0" i="0" u="none" strike="noStrike" dirty="0">
                          <a:solidFill>
                            <a:srgbClr val="000000"/>
                          </a:solidFill>
                          <a:effectLst/>
                          <a:latin typeface="+mn-lt"/>
                        </a:rPr>
                        <a:t>94 (86)</a:t>
                      </a:r>
                    </a:p>
                  </a:txBody>
                  <a:tcPr marL="7620" marR="7620" marT="18288" marB="18288" anchor="ctr"/>
                </a:tc>
                <a:extLst>
                  <a:ext uri="{0D108BD9-81ED-4DB2-BD59-A6C34878D82A}">
                    <a16:rowId xmlns:a16="http://schemas.microsoft.com/office/drawing/2014/main" val="4293435370"/>
                  </a:ext>
                </a:extLst>
              </a:tr>
              <a:tr h="273689">
                <a:tc>
                  <a:txBody>
                    <a:bodyPr/>
                    <a:lstStyle/>
                    <a:p>
                      <a:pPr algn="l" fontAlgn="b"/>
                      <a:r>
                        <a:rPr lang="en-US" sz="1100" b="0" i="0" u="none" strike="noStrike" dirty="0">
                          <a:solidFill>
                            <a:srgbClr val="000000"/>
                          </a:solidFill>
                          <a:effectLst/>
                          <a:latin typeface="+mn-lt"/>
                        </a:rPr>
                        <a:t>Mean BMI, kg/m</a:t>
                      </a:r>
                      <a:r>
                        <a:rPr lang="en-US" sz="1100" b="0" i="0" u="none" strike="noStrike" baseline="30000" dirty="0">
                          <a:solidFill>
                            <a:srgbClr val="000000"/>
                          </a:solidFill>
                          <a:effectLst/>
                          <a:latin typeface="+mn-lt"/>
                        </a:rPr>
                        <a:t>2</a:t>
                      </a:r>
                    </a:p>
                  </a:txBody>
                  <a:tcPr marL="45720" marR="7620" marT="18288" marB="18288" anchor="ctr"/>
                </a:tc>
                <a:tc>
                  <a:txBody>
                    <a:bodyPr/>
                    <a:lstStyle/>
                    <a:p>
                      <a:pPr algn="ctr" fontAlgn="b"/>
                      <a:r>
                        <a:rPr lang="en-US" sz="1100" b="0" i="0" u="none" strike="noStrike" dirty="0">
                          <a:solidFill>
                            <a:srgbClr val="000000"/>
                          </a:solidFill>
                          <a:effectLst/>
                          <a:latin typeface="+mn-lt"/>
                        </a:rPr>
                        <a:t>28.3</a:t>
                      </a:r>
                    </a:p>
                  </a:txBody>
                  <a:tcPr marL="7620" marR="7620" marT="18288" marB="18288" anchor="ctr"/>
                </a:tc>
                <a:extLst>
                  <a:ext uri="{0D108BD9-81ED-4DB2-BD59-A6C34878D82A}">
                    <a16:rowId xmlns:a16="http://schemas.microsoft.com/office/drawing/2014/main" val="3360911508"/>
                  </a:ext>
                </a:extLst>
              </a:tr>
              <a:tr h="273689">
                <a:tc>
                  <a:txBody>
                    <a:bodyPr/>
                    <a:lstStyle/>
                    <a:p>
                      <a:pPr algn="l" fontAlgn="b"/>
                      <a:r>
                        <a:rPr lang="en-US" sz="1100" b="0" i="0" u="none" strike="noStrike" dirty="0">
                          <a:solidFill>
                            <a:srgbClr val="000000"/>
                          </a:solidFill>
                          <a:effectLst/>
                          <a:latin typeface="+mn-lt"/>
                        </a:rPr>
                        <a:t>GT 1 / 3 / 4, %</a:t>
                      </a:r>
                    </a:p>
                  </a:txBody>
                  <a:tcPr marL="45720" marR="7620" marT="18288" marB="18288" anchor="ctr"/>
                </a:tc>
                <a:tc>
                  <a:txBody>
                    <a:bodyPr/>
                    <a:lstStyle/>
                    <a:p>
                      <a:pPr algn="ctr" fontAlgn="b"/>
                      <a:r>
                        <a:rPr lang="en-US" sz="1100" b="0" i="0" u="none" strike="noStrike" dirty="0">
                          <a:solidFill>
                            <a:srgbClr val="000000"/>
                          </a:solidFill>
                          <a:effectLst/>
                          <a:latin typeface="+mn-lt"/>
                        </a:rPr>
                        <a:t>65 / 31 / 5</a:t>
                      </a:r>
                    </a:p>
                  </a:txBody>
                  <a:tcPr marL="7620" marR="7620" marT="18288" marB="18288" anchor="ctr"/>
                </a:tc>
                <a:extLst>
                  <a:ext uri="{0D108BD9-81ED-4DB2-BD59-A6C34878D82A}">
                    <a16:rowId xmlns:a16="http://schemas.microsoft.com/office/drawing/2014/main" val="1058627908"/>
                  </a:ext>
                </a:extLst>
              </a:tr>
              <a:tr h="273689">
                <a:tc>
                  <a:txBody>
                    <a:bodyPr/>
                    <a:lstStyle/>
                    <a:p>
                      <a:pPr algn="l" fontAlgn="b"/>
                      <a:r>
                        <a:rPr lang="en-US" sz="1100" b="0" i="0" u="none" strike="noStrike" dirty="0">
                          <a:solidFill>
                            <a:srgbClr val="000000"/>
                          </a:solidFill>
                          <a:effectLst/>
                          <a:latin typeface="+mn-lt"/>
                        </a:rPr>
                        <a:t>Cirrhosis, n (%)</a:t>
                      </a:r>
                    </a:p>
                  </a:txBody>
                  <a:tcPr marL="45720" marR="7620" marT="18288" marB="18288" anchor="ctr"/>
                </a:tc>
                <a:tc>
                  <a:txBody>
                    <a:bodyPr/>
                    <a:lstStyle/>
                    <a:p>
                      <a:pPr algn="ctr" fontAlgn="b"/>
                      <a:r>
                        <a:rPr lang="en-US" sz="1100" b="0" i="0" u="none" strike="noStrike" dirty="0">
                          <a:solidFill>
                            <a:srgbClr val="000000"/>
                          </a:solidFill>
                          <a:effectLst/>
                          <a:latin typeface="+mn-lt"/>
                        </a:rPr>
                        <a:t>30 (27)</a:t>
                      </a:r>
                    </a:p>
                  </a:txBody>
                  <a:tcPr marL="7620" marR="7620" marT="18288" marB="18288" anchor="ctr"/>
                </a:tc>
                <a:extLst>
                  <a:ext uri="{0D108BD9-81ED-4DB2-BD59-A6C34878D82A}">
                    <a16:rowId xmlns:a16="http://schemas.microsoft.com/office/drawing/2014/main" val="2705203987"/>
                  </a:ext>
                </a:extLst>
              </a:tr>
              <a:tr h="273689">
                <a:tc>
                  <a:txBody>
                    <a:bodyPr/>
                    <a:lstStyle/>
                    <a:p>
                      <a:pPr algn="l" fontAlgn="b"/>
                      <a:r>
                        <a:rPr lang="en-US" sz="1100" b="0" i="0" u="none" strike="noStrike" dirty="0">
                          <a:solidFill>
                            <a:srgbClr val="000000"/>
                          </a:solidFill>
                          <a:effectLst/>
                          <a:latin typeface="+mn-lt"/>
                        </a:rPr>
                        <a:t>Addition of RBV, n (%)</a:t>
                      </a:r>
                    </a:p>
                  </a:txBody>
                  <a:tcPr marL="45720" marR="7620" marT="18288" marB="18288" anchor="ctr"/>
                </a:tc>
                <a:tc>
                  <a:txBody>
                    <a:bodyPr/>
                    <a:lstStyle/>
                    <a:p>
                      <a:pPr algn="ctr" fontAlgn="b"/>
                      <a:r>
                        <a:rPr lang="en-US" sz="1100" b="0" i="0" u="none" strike="noStrike" dirty="0">
                          <a:solidFill>
                            <a:srgbClr val="000000"/>
                          </a:solidFill>
                          <a:effectLst/>
                          <a:latin typeface="+mn-lt"/>
                        </a:rPr>
                        <a:t>4 (3.6)</a:t>
                      </a:r>
                    </a:p>
                  </a:txBody>
                  <a:tcPr marL="7620" marR="7620" marT="18288" marB="18288" anchor="ctr"/>
                </a:tc>
                <a:extLst>
                  <a:ext uri="{0D108BD9-81ED-4DB2-BD59-A6C34878D82A}">
                    <a16:rowId xmlns:a16="http://schemas.microsoft.com/office/drawing/2014/main" val="4201983452"/>
                  </a:ext>
                </a:extLst>
              </a:tr>
              <a:tr h="1172371">
                <a:tc>
                  <a:txBody>
                    <a:bodyPr/>
                    <a:lstStyle/>
                    <a:p>
                      <a:pPr algn="l" fontAlgn="b"/>
                      <a:r>
                        <a:rPr lang="en-US" sz="1100" b="0" i="0" u="none" strike="noStrike" dirty="0">
                          <a:solidFill>
                            <a:srgbClr val="000000"/>
                          </a:solidFill>
                          <a:effectLst/>
                          <a:latin typeface="+mn-lt"/>
                        </a:rPr>
                        <a:t>Pre-treatment, n (%)</a:t>
                      </a:r>
                    </a:p>
                    <a:p>
                      <a:pPr algn="l" fontAlgn="b"/>
                      <a:r>
                        <a:rPr lang="en-US" sz="1100" b="0" i="0" u="none" strike="noStrike" dirty="0">
                          <a:solidFill>
                            <a:srgbClr val="000000"/>
                          </a:solidFill>
                          <a:effectLst/>
                          <a:latin typeface="+mn-lt"/>
                        </a:rPr>
                        <a:t>  LDV/SOF±RBV</a:t>
                      </a:r>
                    </a:p>
                    <a:p>
                      <a:pPr algn="l" fontAlgn="b"/>
                      <a:r>
                        <a:rPr lang="en-US" sz="1100" b="0" i="0" u="none" strike="noStrike" dirty="0">
                          <a:solidFill>
                            <a:srgbClr val="000000"/>
                          </a:solidFill>
                          <a:effectLst/>
                          <a:latin typeface="+mn-lt"/>
                        </a:rPr>
                        <a:t>  </a:t>
                      </a:r>
                      <a:r>
                        <a:rPr lang="en-US" sz="1100" b="0" i="0" u="none" strike="noStrike" dirty="0" err="1">
                          <a:solidFill>
                            <a:srgbClr val="000000"/>
                          </a:solidFill>
                          <a:effectLst/>
                          <a:latin typeface="+mn-lt"/>
                        </a:rPr>
                        <a:t>PrO±D±RBV</a:t>
                      </a:r>
                      <a:endParaRPr lang="en-US" sz="1100" b="0" i="0" u="none" strike="noStrike" dirty="0">
                        <a:solidFill>
                          <a:srgbClr val="000000"/>
                        </a:solidFill>
                        <a:effectLst/>
                        <a:latin typeface="+mn-lt"/>
                      </a:endParaRPr>
                    </a:p>
                    <a:p>
                      <a:pPr algn="l" fontAlgn="b"/>
                      <a:r>
                        <a:rPr lang="en-US" sz="1100" b="0" i="0" u="none" strike="noStrike" dirty="0">
                          <a:solidFill>
                            <a:srgbClr val="000000"/>
                          </a:solidFill>
                          <a:effectLst/>
                          <a:latin typeface="+mn-lt"/>
                        </a:rPr>
                        <a:t>  SOF/VEL±RBV</a:t>
                      </a:r>
                    </a:p>
                    <a:p>
                      <a:pPr algn="l" fontAlgn="b"/>
                      <a:r>
                        <a:rPr lang="en-US" sz="1100" b="0" i="0" u="none" strike="noStrike" dirty="0">
                          <a:solidFill>
                            <a:srgbClr val="000000"/>
                          </a:solidFill>
                          <a:effectLst/>
                          <a:latin typeface="+mn-lt"/>
                        </a:rPr>
                        <a:t>  Other</a:t>
                      </a:r>
                    </a:p>
                  </a:txBody>
                  <a:tcPr marL="45720" marR="7620" marT="18288" marB="18288" anchor="ctr"/>
                </a:tc>
                <a:tc>
                  <a:txBody>
                    <a:bodyPr/>
                    <a:lstStyle/>
                    <a:p>
                      <a:pPr algn="ctr" fontAlgn="b"/>
                      <a:endParaRPr lang="en-US" sz="1100" b="0" i="0" u="none" strike="noStrike" dirty="0">
                        <a:solidFill>
                          <a:srgbClr val="000000"/>
                        </a:solidFill>
                        <a:effectLst/>
                        <a:latin typeface="+mn-lt"/>
                      </a:endParaRPr>
                    </a:p>
                    <a:p>
                      <a:pPr algn="ctr" fontAlgn="b"/>
                      <a:r>
                        <a:rPr lang="en-US" sz="1100" b="0" i="0" u="none" strike="noStrike" dirty="0">
                          <a:solidFill>
                            <a:srgbClr val="000000"/>
                          </a:solidFill>
                          <a:effectLst/>
                          <a:latin typeface="+mn-lt"/>
                        </a:rPr>
                        <a:t>35 (32)</a:t>
                      </a:r>
                    </a:p>
                    <a:p>
                      <a:pPr algn="ctr" fontAlgn="b"/>
                      <a:r>
                        <a:rPr lang="en-US" sz="1100" b="0" i="0" u="none" strike="noStrike" dirty="0">
                          <a:solidFill>
                            <a:srgbClr val="000000"/>
                          </a:solidFill>
                          <a:effectLst/>
                          <a:latin typeface="+mn-lt"/>
                        </a:rPr>
                        <a:t>30 (27)</a:t>
                      </a:r>
                    </a:p>
                    <a:p>
                      <a:pPr algn="ctr" fontAlgn="b"/>
                      <a:r>
                        <a:rPr lang="en-US" sz="1100" b="0" i="0" u="none" strike="noStrike" dirty="0">
                          <a:solidFill>
                            <a:srgbClr val="000000"/>
                          </a:solidFill>
                          <a:effectLst/>
                          <a:latin typeface="+mn-lt"/>
                        </a:rPr>
                        <a:t>18 (16)</a:t>
                      </a:r>
                    </a:p>
                    <a:p>
                      <a:pPr algn="ctr" fontAlgn="b"/>
                      <a:r>
                        <a:rPr lang="en-US" sz="1100" b="0" i="0" u="none" strike="noStrike" dirty="0">
                          <a:solidFill>
                            <a:srgbClr val="000000"/>
                          </a:solidFill>
                          <a:effectLst/>
                          <a:latin typeface="+mn-lt"/>
                        </a:rPr>
                        <a:t>27 (25)</a:t>
                      </a:r>
                    </a:p>
                  </a:txBody>
                  <a:tcPr marL="7620" marR="7620" marT="18288" marB="18288" anchor="ctr"/>
                </a:tc>
                <a:extLst>
                  <a:ext uri="{0D108BD9-81ED-4DB2-BD59-A6C34878D82A}">
                    <a16:rowId xmlns:a16="http://schemas.microsoft.com/office/drawing/2014/main" val="1483311546"/>
                  </a:ext>
                </a:extLst>
              </a:tr>
              <a:tr h="281488">
                <a:tc>
                  <a:txBody>
                    <a:bodyPr/>
                    <a:lstStyle/>
                    <a:p>
                      <a:pPr algn="l" fontAlgn="b"/>
                      <a:r>
                        <a:rPr lang="en-US" sz="1100" b="0" i="0" u="none" strike="noStrike" dirty="0">
                          <a:solidFill>
                            <a:srgbClr val="000000"/>
                          </a:solidFill>
                          <a:effectLst/>
                          <a:latin typeface="+mn-lt"/>
                        </a:rPr>
                        <a:t>Months since pre-treatment</a:t>
                      </a:r>
                    </a:p>
                  </a:txBody>
                  <a:tcPr marL="45720" marR="7620" marT="18288" marB="18288" anchor="ctr"/>
                </a:tc>
                <a:tc>
                  <a:txBody>
                    <a:bodyPr/>
                    <a:lstStyle/>
                    <a:p>
                      <a:pPr algn="ctr" fontAlgn="b"/>
                      <a:r>
                        <a:rPr lang="en-US" sz="1100" b="0" i="0" u="none" strike="noStrike" dirty="0">
                          <a:solidFill>
                            <a:srgbClr val="000000"/>
                          </a:solidFill>
                          <a:effectLst/>
                          <a:latin typeface="+mn-lt"/>
                        </a:rPr>
                        <a:t>21±11</a:t>
                      </a:r>
                    </a:p>
                  </a:txBody>
                  <a:tcPr marL="7620" marR="7620" marT="18288" marB="18288" anchor="ctr"/>
                </a:tc>
                <a:extLst>
                  <a:ext uri="{0D108BD9-81ED-4DB2-BD59-A6C34878D82A}">
                    <a16:rowId xmlns:a16="http://schemas.microsoft.com/office/drawing/2014/main" val="2677106070"/>
                  </a:ext>
                </a:extLst>
              </a:tr>
            </a:tbl>
          </a:graphicData>
        </a:graphic>
      </p:graphicFrame>
      <p:graphicFrame>
        <p:nvGraphicFramePr>
          <p:cNvPr id="17" name="Chart 16">
            <a:extLst>
              <a:ext uri="{FF2B5EF4-FFF2-40B4-BE49-F238E27FC236}">
                <a16:creationId xmlns:a16="http://schemas.microsoft.com/office/drawing/2014/main" id="{9C3ACE06-464C-4770-9304-CB6430FBF96C}"/>
              </a:ext>
            </a:extLst>
          </p:cNvPr>
          <p:cNvGraphicFramePr/>
          <p:nvPr>
            <p:extLst>
              <p:ext uri="{D42A27DB-BD31-4B8C-83A1-F6EECF244321}">
                <p14:modId xmlns:p14="http://schemas.microsoft.com/office/powerpoint/2010/main" val="2529270133"/>
              </p:ext>
            </p:extLst>
          </p:nvPr>
        </p:nvGraphicFramePr>
        <p:xfrm>
          <a:off x="3841845" y="1198078"/>
          <a:ext cx="5351295" cy="394542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4DF06431-BEDF-4D86-A5A6-DC0FB766AA6C}"/>
              </a:ext>
            </a:extLst>
          </p:cNvPr>
          <p:cNvSpPr txBox="1"/>
          <p:nvPr/>
        </p:nvSpPr>
        <p:spPr>
          <a:xfrm>
            <a:off x="4967583" y="4096726"/>
            <a:ext cx="346587" cy="311624"/>
          </a:xfrm>
          <a:prstGeom prst="rect">
            <a:avLst/>
          </a:prstGeom>
          <a:noFill/>
        </p:spPr>
        <p:txBody>
          <a:bodyPr wrap="square" lIns="0" tIns="0" rIns="0" bIns="0" rtlCol="0">
            <a:spAutoFit/>
          </a:bodyPr>
          <a:lstStyle/>
          <a:p>
            <a:pPr algn="ctr" defTabSz="909518">
              <a:lnSpc>
                <a:spcPct val="90000"/>
              </a:lnSpc>
            </a:pPr>
            <a:r>
              <a:rPr lang="en-US" sz="1100" dirty="0">
                <a:solidFill>
                  <a:prstClr val="white"/>
                </a:solidFill>
              </a:rPr>
              <a:t>74/</a:t>
            </a:r>
            <a:br>
              <a:rPr lang="en-US" sz="1100" dirty="0">
                <a:solidFill>
                  <a:prstClr val="white"/>
                </a:solidFill>
              </a:rPr>
            </a:br>
            <a:r>
              <a:rPr lang="en-US" sz="1100" dirty="0">
                <a:solidFill>
                  <a:prstClr val="white"/>
                </a:solidFill>
              </a:rPr>
              <a:t>74</a:t>
            </a:r>
          </a:p>
        </p:txBody>
      </p:sp>
      <p:sp>
        <p:nvSpPr>
          <p:cNvPr id="21" name="TextBox 20">
            <a:extLst>
              <a:ext uri="{FF2B5EF4-FFF2-40B4-BE49-F238E27FC236}">
                <a16:creationId xmlns:a16="http://schemas.microsoft.com/office/drawing/2014/main" id="{B7907B78-E665-48BA-A286-592283F53112}"/>
              </a:ext>
            </a:extLst>
          </p:cNvPr>
          <p:cNvSpPr txBox="1"/>
          <p:nvPr/>
        </p:nvSpPr>
        <p:spPr>
          <a:xfrm>
            <a:off x="6512827" y="4096726"/>
            <a:ext cx="346587" cy="311624"/>
          </a:xfrm>
          <a:prstGeom prst="rect">
            <a:avLst/>
          </a:prstGeom>
          <a:noFill/>
        </p:spPr>
        <p:txBody>
          <a:bodyPr wrap="square" lIns="0" tIns="0" rIns="0" bIns="0" rtlCol="0">
            <a:spAutoFit/>
          </a:bodyPr>
          <a:lstStyle/>
          <a:p>
            <a:pPr algn="ctr" defTabSz="909518">
              <a:lnSpc>
                <a:spcPct val="90000"/>
              </a:lnSpc>
            </a:pPr>
            <a:r>
              <a:rPr lang="en-US" sz="1100" dirty="0">
                <a:solidFill>
                  <a:prstClr val="white"/>
                </a:solidFill>
              </a:rPr>
              <a:t>25/</a:t>
            </a:r>
            <a:br>
              <a:rPr lang="en-US" sz="1100" dirty="0">
                <a:solidFill>
                  <a:prstClr val="white"/>
                </a:solidFill>
              </a:rPr>
            </a:br>
            <a:r>
              <a:rPr lang="en-US" sz="1100" dirty="0">
                <a:solidFill>
                  <a:prstClr val="white"/>
                </a:solidFill>
              </a:rPr>
              <a:t>25</a:t>
            </a:r>
          </a:p>
        </p:txBody>
      </p:sp>
      <p:sp>
        <p:nvSpPr>
          <p:cNvPr id="23" name="TextBox 22">
            <a:extLst>
              <a:ext uri="{FF2B5EF4-FFF2-40B4-BE49-F238E27FC236}">
                <a16:creationId xmlns:a16="http://schemas.microsoft.com/office/drawing/2014/main" id="{D6904B80-AA77-49DD-BA00-D2068F58E1B6}"/>
              </a:ext>
            </a:extLst>
          </p:cNvPr>
          <p:cNvSpPr txBox="1"/>
          <p:nvPr/>
        </p:nvSpPr>
        <p:spPr>
          <a:xfrm>
            <a:off x="8069109" y="4096726"/>
            <a:ext cx="346587" cy="311624"/>
          </a:xfrm>
          <a:prstGeom prst="rect">
            <a:avLst/>
          </a:prstGeom>
          <a:noFill/>
        </p:spPr>
        <p:txBody>
          <a:bodyPr wrap="square" lIns="0" tIns="0" rIns="0" bIns="0" rtlCol="0">
            <a:spAutoFit/>
          </a:bodyPr>
          <a:lstStyle/>
          <a:p>
            <a:pPr algn="ctr" defTabSz="909518">
              <a:lnSpc>
                <a:spcPct val="90000"/>
              </a:lnSpc>
            </a:pPr>
            <a:r>
              <a:rPr lang="en-US" sz="1100" dirty="0">
                <a:solidFill>
                  <a:prstClr val="white"/>
                </a:solidFill>
              </a:rPr>
              <a:t>16/</a:t>
            </a:r>
            <a:br>
              <a:rPr lang="en-US" sz="1100" dirty="0">
                <a:solidFill>
                  <a:prstClr val="white"/>
                </a:solidFill>
              </a:rPr>
            </a:br>
            <a:r>
              <a:rPr lang="en-US" sz="1100" dirty="0">
                <a:solidFill>
                  <a:prstClr val="white"/>
                </a:solidFill>
              </a:rPr>
              <a:t>16</a:t>
            </a:r>
          </a:p>
        </p:txBody>
      </p:sp>
      <p:sp>
        <p:nvSpPr>
          <p:cNvPr id="7" name="Rectangle 6">
            <a:extLst>
              <a:ext uri="{FF2B5EF4-FFF2-40B4-BE49-F238E27FC236}">
                <a16:creationId xmlns:a16="http://schemas.microsoft.com/office/drawing/2014/main" id="{A0F36799-81FA-4783-8C1B-661518EF1441}"/>
              </a:ext>
            </a:extLst>
          </p:cNvPr>
          <p:cNvSpPr/>
          <p:nvPr/>
        </p:nvSpPr>
        <p:spPr>
          <a:xfrm>
            <a:off x="1426398" y="4744801"/>
            <a:ext cx="7117100" cy="285796"/>
          </a:xfrm>
          <a:prstGeom prst="rect">
            <a:avLst/>
          </a:prstGeom>
        </p:spPr>
        <p:txBody>
          <a:bodyPr wrap="square" lIns="91008" tIns="45504" rIns="91008" bIns="45504">
            <a:spAutoFit/>
          </a:bodyPr>
          <a:lstStyle/>
          <a:p>
            <a:pPr algn="ctr" defTabSz="912308">
              <a:lnSpc>
                <a:spcPct val="90000"/>
              </a:lnSpc>
              <a:defRPr/>
            </a:pPr>
            <a:r>
              <a:rPr lang="en-US" sz="1400" b="1" dirty="0">
                <a:solidFill>
                  <a:prstClr val="black"/>
                </a:solidFill>
              </a:rPr>
              <a:t>SOF/VEL/VOX is an effective therapy in DAA experienced patients</a:t>
            </a:r>
          </a:p>
        </p:txBody>
      </p:sp>
      <p:pic>
        <p:nvPicPr>
          <p:cNvPr id="15" name="Picture 14">
            <a:extLst>
              <a:ext uri="{FF2B5EF4-FFF2-40B4-BE49-F238E27FC236}">
                <a16:creationId xmlns:a16="http://schemas.microsoft.com/office/drawing/2014/main" id="{3FB804D3-AD10-4D32-B207-D58205EA6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3558" y="69850"/>
            <a:ext cx="539880" cy="539880"/>
          </a:xfrm>
          <a:prstGeom prst="rect">
            <a:avLst/>
          </a:prstGeom>
        </p:spPr>
      </p:pic>
      <p:sp>
        <p:nvSpPr>
          <p:cNvPr id="14"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424717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altLang="en-US" sz="2000" dirty="0"/>
              <a:t>Real-World Effectiveness of SOF/VEL/VOX for 12 Weeks in DAA Failures</a:t>
            </a:r>
            <a:endParaRPr lang="en-US" sz="2000" dirty="0"/>
          </a:p>
        </p:txBody>
      </p:sp>
      <p:sp>
        <p:nvSpPr>
          <p:cNvPr id="4" name="Footer Placeholder 3"/>
          <p:cNvSpPr>
            <a:spLocks noGrp="1"/>
          </p:cNvSpPr>
          <p:nvPr>
            <p:ph type="ftr" sz="quarter" idx="11"/>
          </p:nvPr>
        </p:nvSpPr>
        <p:spPr>
          <a:xfrm>
            <a:off x="457201" y="5024230"/>
            <a:ext cx="4192858" cy="53916"/>
          </a:xfrm>
        </p:spPr>
        <p:txBody>
          <a:bodyPr/>
          <a:lstStyle/>
          <a:p>
            <a:r>
              <a:rPr lang="en-US" dirty="0" err="1">
                <a:solidFill>
                  <a:prstClr val="black"/>
                </a:solidFill>
              </a:rPr>
              <a:t>Degasperi</a:t>
            </a:r>
            <a:r>
              <a:rPr lang="en-US" dirty="0">
                <a:solidFill>
                  <a:prstClr val="black"/>
                </a:solidFill>
              </a:rPr>
              <a:t>, EASL, 2019, THU-131</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22</a:t>
            </a:fld>
            <a:endParaRPr lang="en-US">
              <a:solidFill>
                <a:prstClr val="black"/>
              </a:solidFill>
            </a:endParaRP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76296"/>
            <a:ext cx="8229600" cy="226991"/>
          </a:xfrm>
        </p:spPr>
        <p:txBody>
          <a:bodyPr/>
          <a:lstStyle/>
          <a:p>
            <a:r>
              <a:rPr lang="en-US" dirty="0"/>
              <a:t>NAVIGATORE </a:t>
            </a:r>
            <a:r>
              <a:rPr lang="en-US" dirty="0" err="1"/>
              <a:t>Lombardia</a:t>
            </a:r>
            <a:r>
              <a:rPr lang="en-US" dirty="0"/>
              <a:t> - Italy</a:t>
            </a: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01" y="978979"/>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sz="1400" dirty="0">
                <a:solidFill>
                  <a:prstClr val="black"/>
                </a:solidFill>
              </a:rPr>
              <a:t>179 consecutive HCV patients treated from May – October 2018</a:t>
            </a:r>
          </a:p>
        </p:txBody>
      </p:sp>
      <p:graphicFrame>
        <p:nvGraphicFramePr>
          <p:cNvPr id="20" name="Table 19">
            <a:extLst>
              <a:ext uri="{FF2B5EF4-FFF2-40B4-BE49-F238E27FC236}">
                <a16:creationId xmlns:a16="http://schemas.microsoft.com/office/drawing/2014/main" id="{C3426379-F3D6-4132-8EE7-DC049B5C3029}"/>
              </a:ext>
            </a:extLst>
          </p:cNvPr>
          <p:cNvGraphicFramePr>
            <a:graphicFrameLocks noGrp="1"/>
          </p:cNvGraphicFramePr>
          <p:nvPr>
            <p:extLst>
              <p:ext uri="{D42A27DB-BD31-4B8C-83A1-F6EECF244321}">
                <p14:modId xmlns:p14="http://schemas.microsoft.com/office/powerpoint/2010/main" val="469740960"/>
              </p:ext>
            </p:extLst>
          </p:nvPr>
        </p:nvGraphicFramePr>
        <p:xfrm>
          <a:off x="457201" y="1233163"/>
          <a:ext cx="3520588" cy="3630168"/>
        </p:xfrm>
        <a:graphic>
          <a:graphicData uri="http://schemas.openxmlformats.org/drawingml/2006/table">
            <a:tbl>
              <a:tblPr firstRow="1" bandRow="1">
                <a:tableStyleId>{6E25E649-3F16-4E02-A733-19D2CDBF48F0}</a:tableStyleId>
              </a:tblPr>
              <a:tblGrid>
                <a:gridCol w="2013851">
                  <a:extLst>
                    <a:ext uri="{9D8B030D-6E8A-4147-A177-3AD203B41FA5}">
                      <a16:colId xmlns:a16="http://schemas.microsoft.com/office/drawing/2014/main" val="797179976"/>
                    </a:ext>
                  </a:extLst>
                </a:gridCol>
                <a:gridCol w="1506737">
                  <a:extLst>
                    <a:ext uri="{9D8B030D-6E8A-4147-A177-3AD203B41FA5}">
                      <a16:colId xmlns:a16="http://schemas.microsoft.com/office/drawing/2014/main" val="2615110997"/>
                    </a:ext>
                  </a:extLst>
                </a:gridCol>
              </a:tblGrid>
              <a:tr h="189738">
                <a:tc>
                  <a:txBody>
                    <a:bodyPr/>
                    <a:lstStyle/>
                    <a:p>
                      <a:pPr algn="l" fontAlgn="b"/>
                      <a:r>
                        <a:rPr lang="en-US" sz="1050" b="1" i="0" u="none" strike="noStrike" dirty="0">
                          <a:solidFill>
                            <a:schemeClr val="bg1"/>
                          </a:solidFill>
                          <a:effectLst/>
                          <a:latin typeface="+mn-lt"/>
                        </a:rPr>
                        <a:t>Baseline Characteristics</a:t>
                      </a:r>
                    </a:p>
                  </a:txBody>
                  <a:tcPr marL="45720" marR="45720" marT="9144" marB="9144" anchor="ctr">
                    <a:solidFill>
                      <a:srgbClr val="00B050"/>
                    </a:solidFill>
                  </a:tcPr>
                </a:tc>
                <a:tc>
                  <a:txBody>
                    <a:bodyPr/>
                    <a:lstStyle/>
                    <a:p>
                      <a:pPr algn="ctr" fontAlgn="b"/>
                      <a:r>
                        <a:rPr lang="en-US" sz="1050" b="1" i="0" u="none" strike="noStrike" dirty="0">
                          <a:solidFill>
                            <a:schemeClr val="bg1"/>
                          </a:solidFill>
                          <a:effectLst/>
                          <a:latin typeface="+mn-lt"/>
                        </a:rPr>
                        <a:t>N=179</a:t>
                      </a:r>
                    </a:p>
                  </a:txBody>
                  <a:tcPr marL="45720" marR="45720" marT="9144" marB="9144" anchor="ctr">
                    <a:solidFill>
                      <a:srgbClr val="00B050"/>
                    </a:solidFill>
                  </a:tcPr>
                </a:tc>
                <a:extLst>
                  <a:ext uri="{0D108BD9-81ED-4DB2-BD59-A6C34878D82A}">
                    <a16:rowId xmlns:a16="http://schemas.microsoft.com/office/drawing/2014/main" val="1099919398"/>
                  </a:ext>
                </a:extLst>
              </a:tr>
              <a:tr h="189738">
                <a:tc>
                  <a:txBody>
                    <a:bodyPr/>
                    <a:lstStyle/>
                    <a:p>
                      <a:pPr algn="l" fontAlgn="b"/>
                      <a:r>
                        <a:rPr lang="en-US" sz="1050" b="0" i="0" u="none" strike="noStrike" dirty="0">
                          <a:solidFill>
                            <a:srgbClr val="000000"/>
                          </a:solidFill>
                          <a:effectLst/>
                          <a:latin typeface="+mn-lt"/>
                        </a:rPr>
                        <a:t>Median age, years (range)</a:t>
                      </a:r>
                    </a:p>
                  </a:txBody>
                  <a:tcPr marL="45720" marR="45720" marT="9144" marB="9144" anchor="ctr"/>
                </a:tc>
                <a:tc>
                  <a:txBody>
                    <a:bodyPr/>
                    <a:lstStyle/>
                    <a:p>
                      <a:pPr algn="ctr" fontAlgn="b"/>
                      <a:r>
                        <a:rPr lang="en-US" sz="1050" b="0" i="0" u="none" strike="noStrike" dirty="0">
                          <a:solidFill>
                            <a:srgbClr val="000000"/>
                          </a:solidFill>
                          <a:effectLst/>
                          <a:latin typeface="+mn-lt"/>
                        </a:rPr>
                        <a:t>57 (18-88)</a:t>
                      </a:r>
                    </a:p>
                  </a:txBody>
                  <a:tcPr marL="45720" marR="45720" marT="9144" marB="9144" anchor="ctr"/>
                </a:tc>
                <a:extLst>
                  <a:ext uri="{0D108BD9-81ED-4DB2-BD59-A6C34878D82A}">
                    <a16:rowId xmlns:a16="http://schemas.microsoft.com/office/drawing/2014/main" val="1466767997"/>
                  </a:ext>
                </a:extLst>
              </a:tr>
              <a:tr h="189738">
                <a:tc>
                  <a:txBody>
                    <a:bodyPr/>
                    <a:lstStyle/>
                    <a:p>
                      <a:pPr algn="l" fontAlgn="b"/>
                      <a:r>
                        <a:rPr lang="en-US" sz="1050" b="0" i="0" u="none" strike="noStrike" dirty="0">
                          <a:solidFill>
                            <a:srgbClr val="000000"/>
                          </a:solidFill>
                          <a:effectLst/>
                          <a:latin typeface="+mn-lt"/>
                        </a:rPr>
                        <a:t>Male, %</a:t>
                      </a:r>
                    </a:p>
                  </a:txBody>
                  <a:tcPr marL="45720" marR="45720" marT="9144" marB="9144" anchor="ctr"/>
                </a:tc>
                <a:tc>
                  <a:txBody>
                    <a:bodyPr/>
                    <a:lstStyle/>
                    <a:p>
                      <a:pPr algn="ctr" fontAlgn="b"/>
                      <a:r>
                        <a:rPr lang="en-US" sz="1050" b="0" i="0" u="none" strike="noStrike" dirty="0">
                          <a:solidFill>
                            <a:srgbClr val="000000"/>
                          </a:solidFill>
                          <a:effectLst/>
                          <a:latin typeface="+mn-lt"/>
                        </a:rPr>
                        <a:t>132 (74)</a:t>
                      </a:r>
                    </a:p>
                  </a:txBody>
                  <a:tcPr marL="45720" marR="45720" marT="9144" marB="9144" anchor="ctr"/>
                </a:tc>
                <a:extLst>
                  <a:ext uri="{0D108BD9-81ED-4DB2-BD59-A6C34878D82A}">
                    <a16:rowId xmlns:a16="http://schemas.microsoft.com/office/drawing/2014/main" val="970999703"/>
                  </a:ext>
                </a:extLst>
              </a:tr>
              <a:tr h="189738">
                <a:tc>
                  <a:txBody>
                    <a:bodyPr/>
                    <a:lstStyle/>
                    <a:p>
                      <a:pPr algn="l" fontAlgn="b"/>
                      <a:r>
                        <a:rPr lang="en-US" sz="1050" b="0" i="0" u="none" strike="noStrike" dirty="0">
                          <a:solidFill>
                            <a:srgbClr val="000000"/>
                          </a:solidFill>
                          <a:effectLst/>
                          <a:latin typeface="+mn-lt"/>
                        </a:rPr>
                        <a:t>F0-F2 / F3 / F4, %</a:t>
                      </a:r>
                    </a:p>
                  </a:txBody>
                  <a:tcPr marL="45720" marR="45720" marT="9144" marB="9144" anchor="ctr"/>
                </a:tc>
                <a:tc>
                  <a:txBody>
                    <a:bodyPr/>
                    <a:lstStyle/>
                    <a:p>
                      <a:pPr algn="ctr" fontAlgn="b"/>
                      <a:r>
                        <a:rPr lang="en-US" sz="1050" b="0" i="0" u="none" strike="noStrike" dirty="0">
                          <a:solidFill>
                            <a:srgbClr val="000000"/>
                          </a:solidFill>
                          <a:effectLst/>
                          <a:latin typeface="+mn-lt"/>
                        </a:rPr>
                        <a:t>32 / 21 / 44</a:t>
                      </a:r>
                    </a:p>
                  </a:txBody>
                  <a:tcPr marL="45720" marR="45720" marT="9144" marB="9144" anchor="ctr"/>
                </a:tc>
                <a:extLst>
                  <a:ext uri="{0D108BD9-81ED-4DB2-BD59-A6C34878D82A}">
                    <a16:rowId xmlns:a16="http://schemas.microsoft.com/office/drawing/2014/main" val="3279973725"/>
                  </a:ext>
                </a:extLst>
              </a:tr>
              <a:tr h="189738">
                <a:tc>
                  <a:txBody>
                    <a:bodyPr/>
                    <a:lstStyle/>
                    <a:p>
                      <a:pPr algn="l" fontAlgn="b"/>
                      <a:r>
                        <a:rPr lang="en-US" sz="1050" b="0" i="0" u="none" strike="noStrike" dirty="0">
                          <a:solidFill>
                            <a:srgbClr val="000000"/>
                          </a:solidFill>
                          <a:effectLst/>
                          <a:latin typeface="+mn-lt"/>
                        </a:rPr>
                        <a:t>HBV coinfected, %</a:t>
                      </a:r>
                    </a:p>
                  </a:txBody>
                  <a:tcPr marL="45720" marR="45720" marT="9144" marB="9144" anchor="ctr"/>
                </a:tc>
                <a:tc>
                  <a:txBody>
                    <a:bodyPr/>
                    <a:lstStyle/>
                    <a:p>
                      <a:pPr algn="ctr" fontAlgn="b"/>
                      <a:r>
                        <a:rPr lang="en-US" sz="1050" b="0" i="0" u="none" strike="noStrike" dirty="0">
                          <a:solidFill>
                            <a:srgbClr val="000000"/>
                          </a:solidFill>
                          <a:effectLst/>
                          <a:latin typeface="+mn-lt"/>
                        </a:rPr>
                        <a:t>2 (1)</a:t>
                      </a:r>
                    </a:p>
                  </a:txBody>
                  <a:tcPr marL="45720" marR="45720" marT="9144" marB="9144" anchor="ctr"/>
                </a:tc>
                <a:extLst>
                  <a:ext uri="{0D108BD9-81ED-4DB2-BD59-A6C34878D82A}">
                    <a16:rowId xmlns:a16="http://schemas.microsoft.com/office/drawing/2014/main" val="2520473221"/>
                  </a:ext>
                </a:extLst>
              </a:tr>
              <a:tr h="189738">
                <a:tc>
                  <a:txBody>
                    <a:bodyPr/>
                    <a:lstStyle/>
                    <a:p>
                      <a:pPr algn="l" fontAlgn="b"/>
                      <a:r>
                        <a:rPr lang="en-US" sz="1050" b="0" i="0" u="none" strike="noStrike" dirty="0">
                          <a:solidFill>
                            <a:srgbClr val="000000"/>
                          </a:solidFill>
                          <a:effectLst/>
                          <a:latin typeface="+mn-lt"/>
                        </a:rPr>
                        <a:t>HIV coinfected, %</a:t>
                      </a:r>
                    </a:p>
                  </a:txBody>
                  <a:tcPr marL="45720" marR="45720" marT="9144" marB="9144" anchor="ctr"/>
                </a:tc>
                <a:tc>
                  <a:txBody>
                    <a:bodyPr/>
                    <a:lstStyle/>
                    <a:p>
                      <a:pPr algn="ctr" fontAlgn="b"/>
                      <a:r>
                        <a:rPr lang="en-US" sz="1050" b="0" i="0" u="none" strike="noStrike" dirty="0">
                          <a:solidFill>
                            <a:srgbClr val="000000"/>
                          </a:solidFill>
                          <a:effectLst/>
                          <a:latin typeface="+mn-lt"/>
                        </a:rPr>
                        <a:t>25 (14)</a:t>
                      </a:r>
                    </a:p>
                  </a:txBody>
                  <a:tcPr marL="45720" marR="45720" marT="9144" marB="9144" anchor="ctr"/>
                </a:tc>
                <a:extLst>
                  <a:ext uri="{0D108BD9-81ED-4DB2-BD59-A6C34878D82A}">
                    <a16:rowId xmlns:a16="http://schemas.microsoft.com/office/drawing/2014/main" val="1698933154"/>
                  </a:ext>
                </a:extLst>
              </a:tr>
              <a:tr h="104818">
                <a:tc>
                  <a:txBody>
                    <a:bodyPr/>
                    <a:lstStyle/>
                    <a:p>
                      <a:pPr algn="l" fontAlgn="b"/>
                      <a:r>
                        <a:rPr lang="en-US" sz="1050" b="0" i="0" u="none" strike="noStrike" dirty="0">
                          <a:solidFill>
                            <a:srgbClr val="000000"/>
                          </a:solidFill>
                          <a:effectLst/>
                          <a:latin typeface="+mn-lt"/>
                        </a:rPr>
                        <a:t>GT 1 / 2 / 3 / 4, %</a:t>
                      </a:r>
                    </a:p>
                  </a:txBody>
                  <a:tcPr marL="45720" marR="45720" marT="9144" marB="9144" anchor="ctr"/>
                </a:tc>
                <a:tc>
                  <a:txBody>
                    <a:bodyPr/>
                    <a:lstStyle/>
                    <a:p>
                      <a:pPr algn="ctr" fontAlgn="b"/>
                      <a:r>
                        <a:rPr lang="en-US" sz="1050" b="0" i="0" u="none" strike="noStrike" dirty="0">
                          <a:solidFill>
                            <a:srgbClr val="000000"/>
                          </a:solidFill>
                          <a:effectLst/>
                          <a:latin typeface="+mn-lt"/>
                        </a:rPr>
                        <a:t>58 / 10 / 23 / 9</a:t>
                      </a:r>
                    </a:p>
                  </a:txBody>
                  <a:tcPr marL="45720" marR="45720" marT="9144" marB="9144" anchor="ctr"/>
                </a:tc>
                <a:extLst>
                  <a:ext uri="{0D108BD9-81ED-4DB2-BD59-A6C34878D82A}">
                    <a16:rowId xmlns:a16="http://schemas.microsoft.com/office/drawing/2014/main" val="4231498746"/>
                  </a:ext>
                </a:extLst>
              </a:tr>
              <a:tr h="309687">
                <a:tc>
                  <a:txBody>
                    <a:bodyPr/>
                    <a:lstStyle/>
                    <a:p>
                      <a:pPr algn="l" fontAlgn="b"/>
                      <a:r>
                        <a:rPr lang="en-US" sz="1050" b="0" i="0" u="none" strike="noStrike" dirty="0">
                          <a:solidFill>
                            <a:srgbClr val="000000"/>
                          </a:solidFill>
                          <a:effectLst/>
                          <a:latin typeface="+mn-lt"/>
                        </a:rPr>
                        <a:t>Baseline HCV RNA, IU/mL</a:t>
                      </a:r>
                    </a:p>
                  </a:txBody>
                  <a:tcPr marL="45720" marR="45720" marT="9144" marB="9144" anchor="ctr"/>
                </a:tc>
                <a:tc>
                  <a:txBody>
                    <a:bodyPr/>
                    <a:lstStyle/>
                    <a:p>
                      <a:pPr algn="ctr" fontAlgn="b"/>
                      <a:r>
                        <a:rPr lang="en-US" sz="1050" b="0" i="0" u="none" strike="noStrike" dirty="0">
                          <a:solidFill>
                            <a:srgbClr val="000000"/>
                          </a:solidFill>
                          <a:effectLst/>
                          <a:latin typeface="+mn-lt"/>
                        </a:rPr>
                        <a:t>1,081,817 </a:t>
                      </a:r>
                    </a:p>
                    <a:p>
                      <a:pPr algn="ctr" fontAlgn="b"/>
                      <a:r>
                        <a:rPr lang="en-US" sz="1050" b="0" i="0" u="none" strike="noStrike" dirty="0">
                          <a:solidFill>
                            <a:srgbClr val="000000"/>
                          </a:solidFill>
                          <a:effectLst/>
                          <a:latin typeface="+mn-lt"/>
                        </a:rPr>
                        <a:t>(482-25,590,000)</a:t>
                      </a:r>
                    </a:p>
                  </a:txBody>
                  <a:tcPr marL="45720" marR="45720" marT="9144" marB="9144" anchor="ctr"/>
                </a:tc>
                <a:extLst>
                  <a:ext uri="{0D108BD9-81ED-4DB2-BD59-A6C34878D82A}">
                    <a16:rowId xmlns:a16="http://schemas.microsoft.com/office/drawing/2014/main" val="3525330402"/>
                  </a:ext>
                </a:extLst>
              </a:tr>
              <a:tr h="125392">
                <a:tc>
                  <a:txBody>
                    <a:bodyPr/>
                    <a:lstStyle/>
                    <a:p>
                      <a:pPr algn="l" fontAlgn="b"/>
                      <a:r>
                        <a:rPr lang="en-US" sz="1050" b="0" i="0" u="none" strike="noStrike" dirty="0">
                          <a:solidFill>
                            <a:srgbClr val="000000"/>
                          </a:solidFill>
                          <a:effectLst/>
                          <a:latin typeface="+mn-lt"/>
                        </a:rPr>
                        <a:t>Addition of RBV, %</a:t>
                      </a:r>
                    </a:p>
                  </a:txBody>
                  <a:tcPr marL="45720" marR="45720" marT="9144" marB="9144" anchor="ctr"/>
                </a:tc>
                <a:tc>
                  <a:txBody>
                    <a:bodyPr/>
                    <a:lstStyle/>
                    <a:p>
                      <a:pPr algn="ctr" fontAlgn="b"/>
                      <a:r>
                        <a:rPr lang="en-US" sz="1050" b="0" i="0" u="none" strike="noStrike" dirty="0">
                          <a:solidFill>
                            <a:srgbClr val="000000"/>
                          </a:solidFill>
                          <a:effectLst/>
                          <a:latin typeface="+mn-lt"/>
                        </a:rPr>
                        <a:t>22</a:t>
                      </a:r>
                    </a:p>
                  </a:txBody>
                  <a:tcPr marL="45720" marR="45720" marT="9144" marB="9144" anchor="ctr"/>
                </a:tc>
                <a:extLst>
                  <a:ext uri="{0D108BD9-81ED-4DB2-BD59-A6C34878D82A}">
                    <a16:rowId xmlns:a16="http://schemas.microsoft.com/office/drawing/2014/main" val="3874280139"/>
                  </a:ext>
                </a:extLst>
              </a:tr>
              <a:tr h="779297">
                <a:tc>
                  <a:txBody>
                    <a:bodyPr/>
                    <a:lstStyle/>
                    <a:p>
                      <a:pPr algn="l" fontAlgn="b"/>
                      <a:r>
                        <a:rPr lang="en-US" sz="1050" b="0" i="0" u="none" strike="noStrike" dirty="0">
                          <a:solidFill>
                            <a:srgbClr val="000000"/>
                          </a:solidFill>
                          <a:effectLst/>
                          <a:latin typeface="+mn-lt"/>
                        </a:rPr>
                        <a:t>Previous DAA±RBV, %</a:t>
                      </a:r>
                    </a:p>
                    <a:p>
                      <a:pPr algn="l" fontAlgn="b"/>
                      <a:r>
                        <a:rPr lang="en-US" sz="1050" b="0" i="0" u="none" strike="noStrike" dirty="0">
                          <a:solidFill>
                            <a:srgbClr val="000000"/>
                          </a:solidFill>
                          <a:effectLst/>
                          <a:latin typeface="+mn-lt"/>
                        </a:rPr>
                        <a:t>  nNS5B+NS5A or NS3</a:t>
                      </a:r>
                    </a:p>
                    <a:p>
                      <a:pPr algn="l" fontAlgn="b"/>
                      <a:r>
                        <a:rPr lang="en-US" sz="1050" b="0" i="0" u="none" strike="noStrike" dirty="0">
                          <a:solidFill>
                            <a:srgbClr val="000000"/>
                          </a:solidFill>
                          <a:effectLst/>
                          <a:latin typeface="+mn-lt"/>
                        </a:rPr>
                        <a:t>  NS3+NS5A</a:t>
                      </a:r>
                    </a:p>
                    <a:p>
                      <a:pPr algn="l" fontAlgn="b"/>
                      <a:r>
                        <a:rPr lang="en-US" sz="1050" b="0" i="0" u="none" strike="noStrike" dirty="0">
                          <a:solidFill>
                            <a:srgbClr val="000000"/>
                          </a:solidFill>
                          <a:effectLst/>
                          <a:latin typeface="+mn-lt"/>
                        </a:rPr>
                        <a:t>  NS3+NS5A±nnNS5B</a:t>
                      </a:r>
                    </a:p>
                    <a:p>
                      <a:pPr marL="85725" indent="0" algn="l" fontAlgn="b"/>
                      <a:r>
                        <a:rPr lang="en-US" sz="1050" b="0" i="0" u="none" strike="noStrike" dirty="0">
                          <a:solidFill>
                            <a:srgbClr val="000000"/>
                          </a:solidFill>
                          <a:effectLst/>
                          <a:latin typeface="+mn-lt"/>
                        </a:rPr>
                        <a:t>Other</a:t>
                      </a:r>
                    </a:p>
                  </a:txBody>
                  <a:tcPr marL="45720" marR="45720" marT="9144" marB="9144" anchor="ctr"/>
                </a:tc>
                <a:tc>
                  <a:txBody>
                    <a:bodyPr/>
                    <a:lstStyle/>
                    <a:p>
                      <a:pPr algn="ctr" fontAlgn="b"/>
                      <a:endParaRPr lang="en-US" sz="1050" b="0" i="0" u="none" strike="noStrike" dirty="0">
                        <a:solidFill>
                          <a:srgbClr val="000000"/>
                        </a:solidFill>
                        <a:effectLst/>
                        <a:latin typeface="+mn-lt"/>
                      </a:endParaRPr>
                    </a:p>
                    <a:p>
                      <a:pPr algn="ctr" fontAlgn="b"/>
                      <a:r>
                        <a:rPr lang="en-US" sz="1050" b="0" i="0" u="none" strike="noStrike" dirty="0">
                          <a:solidFill>
                            <a:srgbClr val="000000"/>
                          </a:solidFill>
                          <a:effectLst/>
                          <a:latin typeface="+mn-lt"/>
                        </a:rPr>
                        <a:t>58</a:t>
                      </a:r>
                    </a:p>
                    <a:p>
                      <a:pPr algn="ctr" fontAlgn="b"/>
                      <a:r>
                        <a:rPr lang="en-US" sz="1050" b="0" i="0" u="none" strike="noStrike" dirty="0">
                          <a:solidFill>
                            <a:srgbClr val="000000"/>
                          </a:solidFill>
                          <a:effectLst/>
                          <a:latin typeface="+mn-lt"/>
                        </a:rPr>
                        <a:t>18</a:t>
                      </a:r>
                    </a:p>
                    <a:p>
                      <a:pPr algn="ctr" fontAlgn="b"/>
                      <a:r>
                        <a:rPr lang="en-US" sz="1050" b="0" i="0" u="none" strike="noStrike" dirty="0">
                          <a:solidFill>
                            <a:srgbClr val="000000"/>
                          </a:solidFill>
                          <a:effectLst/>
                          <a:latin typeface="+mn-lt"/>
                        </a:rPr>
                        <a:t>20</a:t>
                      </a:r>
                    </a:p>
                    <a:p>
                      <a:pPr algn="ctr" fontAlgn="b"/>
                      <a:r>
                        <a:rPr lang="en-US" sz="1050" b="0" i="0" u="none" strike="noStrike" dirty="0">
                          <a:solidFill>
                            <a:srgbClr val="000000"/>
                          </a:solidFill>
                          <a:effectLst/>
                          <a:latin typeface="+mn-lt"/>
                        </a:rPr>
                        <a:t>4</a:t>
                      </a:r>
                    </a:p>
                  </a:txBody>
                  <a:tcPr marL="45720" marR="45720" marT="9144" marB="9144" anchor="ctr"/>
                </a:tc>
                <a:extLst>
                  <a:ext uri="{0D108BD9-81ED-4DB2-BD59-A6C34878D82A}">
                    <a16:rowId xmlns:a16="http://schemas.microsoft.com/office/drawing/2014/main" val="474754268"/>
                  </a:ext>
                </a:extLst>
              </a:tr>
              <a:tr h="815437">
                <a:tc>
                  <a:txBody>
                    <a:bodyPr/>
                    <a:lstStyle/>
                    <a:p>
                      <a:pPr algn="l" fontAlgn="b"/>
                      <a:r>
                        <a:rPr lang="en-US" sz="1050" b="0" i="0" u="none" strike="noStrike" dirty="0">
                          <a:solidFill>
                            <a:srgbClr val="000000"/>
                          </a:solidFill>
                          <a:effectLst/>
                          <a:latin typeface="+mn-lt"/>
                        </a:rPr>
                        <a:t>RAS, %</a:t>
                      </a:r>
                    </a:p>
                    <a:p>
                      <a:pPr algn="l" fontAlgn="b"/>
                      <a:r>
                        <a:rPr lang="en-US" sz="1050" b="0" i="0" u="none" strike="noStrike" dirty="0">
                          <a:solidFill>
                            <a:srgbClr val="000000"/>
                          </a:solidFill>
                          <a:effectLst/>
                          <a:latin typeface="+mn-lt"/>
                        </a:rPr>
                        <a:t>  NS3</a:t>
                      </a:r>
                    </a:p>
                    <a:p>
                      <a:pPr algn="l" fontAlgn="b"/>
                      <a:r>
                        <a:rPr lang="en-US" sz="1050" b="0" i="0" u="none" strike="noStrike" dirty="0">
                          <a:solidFill>
                            <a:srgbClr val="000000"/>
                          </a:solidFill>
                          <a:effectLst/>
                          <a:latin typeface="+mn-lt"/>
                        </a:rPr>
                        <a:t>  NS5A</a:t>
                      </a:r>
                    </a:p>
                    <a:p>
                      <a:pPr algn="l" fontAlgn="b"/>
                      <a:r>
                        <a:rPr lang="en-US" sz="1050" b="0" i="0" u="none" strike="noStrike" dirty="0">
                          <a:solidFill>
                            <a:srgbClr val="000000"/>
                          </a:solidFill>
                          <a:effectLst/>
                          <a:latin typeface="+mn-lt"/>
                        </a:rPr>
                        <a:t>  NS5B</a:t>
                      </a:r>
                    </a:p>
                    <a:p>
                      <a:pPr algn="l" fontAlgn="b"/>
                      <a:r>
                        <a:rPr lang="en-US" sz="1050" b="0" i="0" u="none" strike="noStrike" dirty="0">
                          <a:solidFill>
                            <a:srgbClr val="000000"/>
                          </a:solidFill>
                          <a:effectLst/>
                          <a:latin typeface="+mn-lt"/>
                        </a:rPr>
                        <a:t>  ≥2 RAS</a:t>
                      </a:r>
                    </a:p>
                    <a:p>
                      <a:pPr algn="l" fontAlgn="b"/>
                      <a:r>
                        <a:rPr lang="en-US" sz="1050" b="0" i="0" u="none" strike="noStrike" dirty="0">
                          <a:solidFill>
                            <a:srgbClr val="000000"/>
                          </a:solidFill>
                          <a:effectLst/>
                          <a:latin typeface="+mn-lt"/>
                        </a:rPr>
                        <a:t>No RAS</a:t>
                      </a:r>
                    </a:p>
                  </a:txBody>
                  <a:tcPr marL="45720" marR="45720" marT="9144" marB="9144" anchor="ctr"/>
                </a:tc>
                <a:tc>
                  <a:txBody>
                    <a:bodyPr/>
                    <a:lstStyle/>
                    <a:p>
                      <a:pPr algn="ctr" fontAlgn="b"/>
                      <a:endParaRPr lang="en-US" sz="1050" b="0" i="0" u="none" strike="noStrike" dirty="0">
                        <a:solidFill>
                          <a:srgbClr val="000000"/>
                        </a:solidFill>
                        <a:effectLst/>
                        <a:latin typeface="+mn-lt"/>
                      </a:endParaRPr>
                    </a:p>
                    <a:p>
                      <a:pPr algn="ctr" fontAlgn="b"/>
                      <a:r>
                        <a:rPr lang="en-US" sz="1050" b="0" i="0" u="none" strike="noStrike" dirty="0">
                          <a:solidFill>
                            <a:srgbClr val="000000"/>
                          </a:solidFill>
                          <a:effectLst/>
                          <a:latin typeface="+mn-lt"/>
                        </a:rPr>
                        <a:t>3</a:t>
                      </a:r>
                    </a:p>
                    <a:p>
                      <a:pPr algn="ctr" fontAlgn="b"/>
                      <a:r>
                        <a:rPr lang="en-US" sz="1050" b="0" i="0" u="none" strike="noStrike" dirty="0">
                          <a:solidFill>
                            <a:srgbClr val="000000"/>
                          </a:solidFill>
                          <a:effectLst/>
                          <a:latin typeface="+mn-lt"/>
                        </a:rPr>
                        <a:t>42</a:t>
                      </a:r>
                    </a:p>
                    <a:p>
                      <a:pPr algn="ctr" fontAlgn="b"/>
                      <a:r>
                        <a:rPr lang="en-US" sz="1050" b="0" i="0" u="none" strike="noStrike" dirty="0">
                          <a:solidFill>
                            <a:srgbClr val="000000"/>
                          </a:solidFill>
                          <a:effectLst/>
                          <a:latin typeface="+mn-lt"/>
                        </a:rPr>
                        <a:t>1</a:t>
                      </a:r>
                    </a:p>
                    <a:p>
                      <a:pPr algn="ctr" fontAlgn="b"/>
                      <a:r>
                        <a:rPr lang="en-US" sz="1050" b="0" i="0" u="none" strike="noStrike" dirty="0">
                          <a:solidFill>
                            <a:srgbClr val="000000"/>
                          </a:solidFill>
                          <a:effectLst/>
                          <a:latin typeface="+mn-lt"/>
                        </a:rPr>
                        <a:t>36</a:t>
                      </a:r>
                    </a:p>
                    <a:p>
                      <a:pPr algn="ctr" fontAlgn="b"/>
                      <a:r>
                        <a:rPr lang="en-US" sz="1050" b="0" i="0" u="none" strike="noStrike" dirty="0">
                          <a:solidFill>
                            <a:srgbClr val="000000"/>
                          </a:solidFill>
                          <a:effectLst/>
                          <a:latin typeface="+mn-lt"/>
                        </a:rPr>
                        <a:t>18</a:t>
                      </a:r>
                    </a:p>
                  </a:txBody>
                  <a:tcPr marL="45720" marR="45720" marT="9144" marB="9144" anchor="ctr"/>
                </a:tc>
                <a:extLst>
                  <a:ext uri="{0D108BD9-81ED-4DB2-BD59-A6C34878D82A}">
                    <a16:rowId xmlns:a16="http://schemas.microsoft.com/office/drawing/2014/main" val="1978166222"/>
                  </a:ext>
                </a:extLst>
              </a:tr>
            </a:tbl>
          </a:graphicData>
        </a:graphic>
      </p:graphicFrame>
      <p:graphicFrame>
        <p:nvGraphicFramePr>
          <p:cNvPr id="29" name="Chart 28">
            <a:extLst>
              <a:ext uri="{FF2B5EF4-FFF2-40B4-BE49-F238E27FC236}">
                <a16:creationId xmlns:a16="http://schemas.microsoft.com/office/drawing/2014/main" id="{974C04E8-E9D3-47FA-9754-AFE5939D073D}"/>
              </a:ext>
            </a:extLst>
          </p:cNvPr>
          <p:cNvGraphicFramePr/>
          <p:nvPr>
            <p:extLst>
              <p:ext uri="{D42A27DB-BD31-4B8C-83A1-F6EECF244321}">
                <p14:modId xmlns:p14="http://schemas.microsoft.com/office/powerpoint/2010/main" val="3227006320"/>
              </p:ext>
            </p:extLst>
          </p:nvPr>
        </p:nvGraphicFramePr>
        <p:xfrm>
          <a:off x="4042165" y="1305681"/>
          <a:ext cx="2735705" cy="325949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A78475B0-FDF5-46F2-A1FC-E94B8B5494D5}"/>
              </a:ext>
            </a:extLst>
          </p:cNvPr>
          <p:cNvSpPr txBox="1"/>
          <p:nvPr/>
        </p:nvSpPr>
        <p:spPr>
          <a:xfrm>
            <a:off x="5487940" y="4088985"/>
            <a:ext cx="278674" cy="311624"/>
          </a:xfrm>
          <a:prstGeom prst="rect">
            <a:avLst/>
          </a:prstGeom>
          <a:noFill/>
        </p:spPr>
        <p:txBody>
          <a:bodyPr wrap="square" lIns="0" tIns="0" rIns="0" bIns="0" rtlCol="0">
            <a:spAutoFit/>
          </a:bodyPr>
          <a:lstStyle/>
          <a:p>
            <a:pPr algn="ctr" defTabSz="910868">
              <a:lnSpc>
                <a:spcPct val="90000"/>
              </a:lnSpc>
            </a:pPr>
            <a:r>
              <a:rPr lang="en-US" sz="1100" dirty="0">
                <a:solidFill>
                  <a:prstClr val="white"/>
                </a:solidFill>
              </a:rPr>
              <a:t>67/</a:t>
            </a:r>
            <a:br>
              <a:rPr lang="en-US" sz="1100" dirty="0">
                <a:solidFill>
                  <a:prstClr val="white"/>
                </a:solidFill>
              </a:rPr>
            </a:br>
            <a:r>
              <a:rPr lang="en-US" sz="1100" dirty="0">
                <a:solidFill>
                  <a:prstClr val="white"/>
                </a:solidFill>
              </a:rPr>
              <a:t>71</a:t>
            </a:r>
          </a:p>
        </p:txBody>
      </p:sp>
      <p:sp>
        <p:nvSpPr>
          <p:cNvPr id="31" name="Rectangle 30">
            <a:extLst>
              <a:ext uri="{FF2B5EF4-FFF2-40B4-BE49-F238E27FC236}">
                <a16:creationId xmlns:a16="http://schemas.microsoft.com/office/drawing/2014/main" id="{1480CCDA-75FF-4509-B01E-0A39602C1DD2}"/>
              </a:ext>
            </a:extLst>
          </p:cNvPr>
          <p:cNvSpPr/>
          <p:nvPr/>
        </p:nvSpPr>
        <p:spPr>
          <a:xfrm>
            <a:off x="6408296" y="1722794"/>
            <a:ext cx="2490380" cy="1938675"/>
          </a:xfrm>
          <a:prstGeom prst="rect">
            <a:avLst/>
          </a:prstGeom>
        </p:spPr>
        <p:txBody>
          <a:bodyPr wrap="square" lIns="91126" tIns="45563" rIns="91126" bIns="45563">
            <a:spAutoFit/>
          </a:bodyPr>
          <a:lstStyle/>
          <a:p>
            <a:pPr marL="170822"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SVR rates were not affected by</a:t>
            </a:r>
          </a:p>
          <a:p>
            <a:pPr marL="625310" lvl="1"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HCV genotype</a:t>
            </a:r>
          </a:p>
          <a:p>
            <a:pPr marL="625310" lvl="1"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Presence of RAS</a:t>
            </a:r>
          </a:p>
          <a:p>
            <a:pPr marL="625310" lvl="1"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Addition of RBV</a:t>
            </a:r>
          </a:p>
          <a:p>
            <a:pPr marL="170822"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SVR rates were affected by </a:t>
            </a:r>
            <a:r>
              <a:rPr lang="en-US" sz="1200" dirty="0" err="1">
                <a:solidFill>
                  <a:prstClr val="black"/>
                </a:solidFill>
                <a:latin typeface="ArialMT"/>
              </a:rPr>
              <a:t>cirhosis</a:t>
            </a:r>
            <a:r>
              <a:rPr lang="en-US" sz="1200" dirty="0">
                <a:solidFill>
                  <a:prstClr val="black"/>
                </a:solidFill>
                <a:latin typeface="ArialMT"/>
              </a:rPr>
              <a:t> and detectable RNA at TW4</a:t>
            </a:r>
          </a:p>
          <a:p>
            <a:pPr marL="170822"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4 </a:t>
            </a:r>
            <a:r>
              <a:rPr lang="en-US" sz="1200" dirty="0" err="1">
                <a:solidFill>
                  <a:prstClr val="black"/>
                </a:solidFill>
                <a:latin typeface="ArialMT"/>
              </a:rPr>
              <a:t>virological</a:t>
            </a:r>
            <a:r>
              <a:rPr lang="en-US" sz="1200" dirty="0">
                <a:solidFill>
                  <a:prstClr val="black"/>
                </a:solidFill>
                <a:latin typeface="ArialMT"/>
              </a:rPr>
              <a:t> failures</a:t>
            </a:r>
          </a:p>
          <a:p>
            <a:pPr marL="625310" lvl="1"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3 relapses</a:t>
            </a:r>
          </a:p>
          <a:p>
            <a:pPr marL="625310" lvl="1" indent="-170822" defTabSz="910868">
              <a:buClr>
                <a:prstClr val="white">
                  <a:lumMod val="50000"/>
                </a:prstClr>
              </a:buClr>
              <a:buFont typeface="Wingdings" panose="05000000000000000000" pitchFamily="2" charset="2"/>
              <a:buChar char="§"/>
            </a:pPr>
            <a:r>
              <a:rPr lang="en-US" sz="1200" dirty="0">
                <a:solidFill>
                  <a:prstClr val="black"/>
                </a:solidFill>
                <a:latin typeface="ArialMT"/>
              </a:rPr>
              <a:t>1 non-relapse</a:t>
            </a:r>
          </a:p>
        </p:txBody>
      </p:sp>
      <p:sp>
        <p:nvSpPr>
          <p:cNvPr id="7" name="Rectangle 6"/>
          <p:cNvSpPr/>
          <p:nvPr/>
        </p:nvSpPr>
        <p:spPr>
          <a:xfrm>
            <a:off x="4326675" y="4647875"/>
            <a:ext cx="4572000" cy="480095"/>
          </a:xfrm>
          <a:prstGeom prst="rect">
            <a:avLst/>
          </a:prstGeom>
        </p:spPr>
        <p:txBody>
          <a:bodyPr lIns="91404" tIns="45702" rIns="91404" bIns="45702">
            <a:spAutoFit/>
          </a:bodyPr>
          <a:lstStyle/>
          <a:p>
            <a:pPr algn="ctr" defTabSz="912308">
              <a:lnSpc>
                <a:spcPct val="90000"/>
              </a:lnSpc>
              <a:defRPr/>
            </a:pPr>
            <a:r>
              <a:rPr lang="en-US" sz="1400" b="1" dirty="0">
                <a:solidFill>
                  <a:prstClr val="black"/>
                </a:solidFill>
              </a:rPr>
              <a:t>SOF/VEL/VOX is an effective therapy in DAA experienced patients</a:t>
            </a:r>
          </a:p>
        </p:txBody>
      </p:sp>
      <p:pic>
        <p:nvPicPr>
          <p:cNvPr id="14" name="Picture 13">
            <a:extLst>
              <a:ext uri="{FF2B5EF4-FFF2-40B4-BE49-F238E27FC236}">
                <a16:creationId xmlns:a16="http://schemas.microsoft.com/office/drawing/2014/main" id="{DD50478C-76DA-43F3-B5B6-7FC78E992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19" y="81643"/>
            <a:ext cx="718456" cy="538843"/>
          </a:xfrm>
          <a:prstGeom prst="rect">
            <a:avLst/>
          </a:prstGeom>
        </p:spPr>
      </p:pic>
      <p:sp>
        <p:nvSpPr>
          <p:cNvPr id="13"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06027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9"/>
            <a:ext cx="8686800" cy="507423"/>
          </a:xfrm>
        </p:spPr>
        <p:txBody>
          <a:bodyPr/>
          <a:lstStyle/>
          <a:p>
            <a:r>
              <a:rPr lang="en-US" altLang="en-US" sz="2000" dirty="0"/>
              <a:t>Real-World Effectiveness of SOF/VEL/VOX±RBV for 12 Weeks in DAA Failures</a:t>
            </a:r>
            <a:endParaRPr lang="en-US" sz="2000" dirty="0"/>
          </a:p>
        </p:txBody>
      </p:sp>
      <p:sp>
        <p:nvSpPr>
          <p:cNvPr id="4" name="Footer Placeholder 3"/>
          <p:cNvSpPr>
            <a:spLocks noGrp="1"/>
          </p:cNvSpPr>
          <p:nvPr>
            <p:ph type="ftr" sz="quarter" idx="11"/>
          </p:nvPr>
        </p:nvSpPr>
        <p:spPr>
          <a:xfrm>
            <a:off x="355362" y="4984985"/>
            <a:ext cx="4192858" cy="53916"/>
          </a:xfrm>
        </p:spPr>
        <p:txBody>
          <a:bodyPr/>
          <a:lstStyle/>
          <a:p>
            <a:pPr defTabSz="909405"/>
            <a:r>
              <a:rPr lang="en-US" dirty="0" err="1">
                <a:solidFill>
                  <a:prstClr val="black"/>
                </a:solidFill>
              </a:rPr>
              <a:t>Hezode</a:t>
            </a:r>
            <a:r>
              <a:rPr lang="en-US" dirty="0">
                <a:solidFill>
                  <a:prstClr val="black"/>
                </a:solidFill>
              </a:rPr>
              <a:t>, EASL, 2019, THU-142</a:t>
            </a:r>
          </a:p>
        </p:txBody>
      </p:sp>
      <p:sp>
        <p:nvSpPr>
          <p:cNvPr id="5" name="Slide Number Placeholder 4"/>
          <p:cNvSpPr>
            <a:spLocks noGrp="1"/>
          </p:cNvSpPr>
          <p:nvPr>
            <p:ph type="sldNum" sz="quarter" idx="12"/>
          </p:nvPr>
        </p:nvSpPr>
        <p:spPr/>
        <p:txBody>
          <a:bodyPr/>
          <a:lstStyle/>
          <a:p>
            <a:pPr defTabSz="909405"/>
            <a:fld id="{94BD5F9E-BC76-487B-A2BC-019AD28A14BF}" type="slidenum">
              <a:rPr lang="en-US">
                <a:solidFill>
                  <a:prstClr val="black"/>
                </a:solidFill>
              </a:rPr>
              <a:pPr defTabSz="909405"/>
              <a:t>23</a:t>
            </a:fld>
            <a:endParaRPr lang="en-US">
              <a:solidFill>
                <a:prstClr val="black"/>
              </a:solidFill>
            </a:endParaRP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1"/>
            <a:ext cx="8229600" cy="226991"/>
          </a:xfrm>
        </p:spPr>
        <p:txBody>
          <a:bodyPr/>
          <a:lstStyle/>
          <a:p>
            <a:r>
              <a:rPr lang="en-US" sz="1400" dirty="0"/>
              <a:t>French</a:t>
            </a:r>
            <a:r>
              <a:rPr lang="en-US" dirty="0"/>
              <a:t> Compassionate Use Program</a:t>
            </a:r>
          </a:p>
        </p:txBody>
      </p:sp>
      <p:graphicFrame>
        <p:nvGraphicFramePr>
          <p:cNvPr id="20" name="Table 19">
            <a:extLst>
              <a:ext uri="{FF2B5EF4-FFF2-40B4-BE49-F238E27FC236}">
                <a16:creationId xmlns:a16="http://schemas.microsoft.com/office/drawing/2014/main" id="{C3426379-F3D6-4132-8EE7-DC049B5C3029}"/>
              </a:ext>
            </a:extLst>
          </p:cNvPr>
          <p:cNvGraphicFramePr>
            <a:graphicFrameLocks noGrp="1"/>
          </p:cNvGraphicFramePr>
          <p:nvPr>
            <p:extLst>
              <p:ext uri="{D42A27DB-BD31-4B8C-83A1-F6EECF244321}">
                <p14:modId xmlns:p14="http://schemas.microsoft.com/office/powerpoint/2010/main" val="2626270084"/>
              </p:ext>
            </p:extLst>
          </p:nvPr>
        </p:nvGraphicFramePr>
        <p:xfrm>
          <a:off x="392411" y="1003487"/>
          <a:ext cx="3053080" cy="3798055"/>
        </p:xfrm>
        <a:graphic>
          <a:graphicData uri="http://schemas.openxmlformats.org/drawingml/2006/table">
            <a:tbl>
              <a:tblPr firstRow="1" bandRow="1">
                <a:tableStyleId>{6E25E649-3F16-4E02-A733-19D2CDBF48F0}</a:tableStyleId>
              </a:tblPr>
              <a:tblGrid>
                <a:gridCol w="2040890">
                  <a:extLst>
                    <a:ext uri="{9D8B030D-6E8A-4147-A177-3AD203B41FA5}">
                      <a16:colId xmlns:a16="http://schemas.microsoft.com/office/drawing/2014/main" val="797179976"/>
                    </a:ext>
                  </a:extLst>
                </a:gridCol>
                <a:gridCol w="1012190">
                  <a:extLst>
                    <a:ext uri="{9D8B030D-6E8A-4147-A177-3AD203B41FA5}">
                      <a16:colId xmlns:a16="http://schemas.microsoft.com/office/drawing/2014/main" val="2615110997"/>
                    </a:ext>
                  </a:extLst>
                </a:gridCol>
              </a:tblGrid>
              <a:tr h="241471">
                <a:tc>
                  <a:txBody>
                    <a:bodyPr/>
                    <a:lstStyle/>
                    <a:p>
                      <a:pPr marL="0" marR="0" indent="0" algn="l" defTabSz="909428" rtl="0" eaLnBrk="1" fontAlgn="b" latinLnBrk="0" hangingPunct="1">
                        <a:lnSpc>
                          <a:spcPct val="100000"/>
                        </a:lnSpc>
                        <a:spcBef>
                          <a:spcPts val="0"/>
                        </a:spcBef>
                        <a:spcAft>
                          <a:spcPts val="0"/>
                        </a:spcAft>
                        <a:buClrTx/>
                        <a:buSzTx/>
                        <a:buFontTx/>
                        <a:buNone/>
                        <a:tabLst/>
                        <a:defRPr/>
                      </a:pPr>
                      <a:r>
                        <a:rPr lang="en-US" sz="1050" b="1" dirty="0">
                          <a:solidFill>
                            <a:schemeClr val="bg1"/>
                          </a:solidFill>
                        </a:rPr>
                        <a:t>Baseline Characteristics</a:t>
                      </a:r>
                    </a:p>
                  </a:txBody>
                  <a:tcPr marL="45720" marR="45720" marT="9144" marB="9144" anchor="ctr">
                    <a:solidFill>
                      <a:srgbClr val="00B050"/>
                    </a:solidFill>
                  </a:tcPr>
                </a:tc>
                <a:tc>
                  <a:txBody>
                    <a:bodyPr/>
                    <a:lstStyle/>
                    <a:p>
                      <a:pPr algn="ctr" fontAlgn="b"/>
                      <a:r>
                        <a:rPr lang="en-US" sz="1050" b="1" i="0" u="none" strike="noStrike" dirty="0">
                          <a:solidFill>
                            <a:schemeClr val="bg1"/>
                          </a:solidFill>
                          <a:effectLst/>
                          <a:latin typeface="+mn-lt"/>
                        </a:rPr>
                        <a:t>N=46</a:t>
                      </a:r>
                    </a:p>
                  </a:txBody>
                  <a:tcPr marL="45720" marR="45720" marT="9144" marB="9144" anchor="ctr">
                    <a:solidFill>
                      <a:srgbClr val="00B050"/>
                    </a:solidFill>
                  </a:tcPr>
                </a:tc>
                <a:extLst>
                  <a:ext uri="{0D108BD9-81ED-4DB2-BD59-A6C34878D82A}">
                    <a16:rowId xmlns:a16="http://schemas.microsoft.com/office/drawing/2014/main" val="1099919398"/>
                  </a:ext>
                </a:extLst>
              </a:tr>
              <a:tr h="202181">
                <a:tc>
                  <a:txBody>
                    <a:bodyPr/>
                    <a:lstStyle/>
                    <a:p>
                      <a:pPr algn="l" fontAlgn="b"/>
                      <a:r>
                        <a:rPr lang="en-US" sz="1050" b="0" i="0" u="none" strike="noStrike" dirty="0">
                          <a:solidFill>
                            <a:srgbClr val="000000"/>
                          </a:solidFill>
                          <a:effectLst/>
                          <a:latin typeface="+mn-lt"/>
                        </a:rPr>
                        <a:t>Male, n</a:t>
                      </a:r>
                      <a:r>
                        <a:rPr lang="en-US" sz="1050" b="0" i="0" u="none" strike="noStrike" baseline="0" dirty="0">
                          <a:solidFill>
                            <a:srgbClr val="000000"/>
                          </a:solidFill>
                          <a:effectLst/>
                          <a:latin typeface="+mn-lt"/>
                        </a:rPr>
                        <a:t> (%)</a:t>
                      </a:r>
                      <a:endParaRPr lang="en-US" sz="1050" b="0" i="0" u="none" strike="noStrike" dirty="0">
                        <a:solidFill>
                          <a:srgbClr val="000000"/>
                        </a:solidFill>
                        <a:effectLst/>
                        <a:latin typeface="+mn-lt"/>
                      </a:endParaRPr>
                    </a:p>
                  </a:txBody>
                  <a:tcPr marL="45720" marR="45720" marT="9144" marB="9144" anchor="ctr"/>
                </a:tc>
                <a:tc>
                  <a:txBody>
                    <a:bodyPr/>
                    <a:lstStyle/>
                    <a:p>
                      <a:pPr algn="ctr" fontAlgn="b"/>
                      <a:r>
                        <a:rPr lang="en-US" sz="1050" b="0" i="0" u="none" strike="noStrike" dirty="0">
                          <a:solidFill>
                            <a:srgbClr val="000000"/>
                          </a:solidFill>
                          <a:effectLst/>
                          <a:latin typeface="+mn-lt"/>
                        </a:rPr>
                        <a:t>33 (72)</a:t>
                      </a:r>
                    </a:p>
                  </a:txBody>
                  <a:tcPr marL="45720" marR="45720" marT="9144" marB="9144" anchor="ctr"/>
                </a:tc>
                <a:extLst>
                  <a:ext uri="{0D108BD9-81ED-4DB2-BD59-A6C34878D82A}">
                    <a16:rowId xmlns:a16="http://schemas.microsoft.com/office/drawing/2014/main" val="1466767997"/>
                  </a:ext>
                </a:extLst>
              </a:tr>
              <a:tr h="183841">
                <a:tc>
                  <a:txBody>
                    <a:bodyPr/>
                    <a:lstStyle/>
                    <a:p>
                      <a:pPr algn="l" fontAlgn="b"/>
                      <a:r>
                        <a:rPr lang="en-US" sz="1050" b="0" i="0" u="none" strike="noStrike" dirty="0">
                          <a:solidFill>
                            <a:srgbClr val="000000"/>
                          </a:solidFill>
                          <a:effectLst/>
                          <a:latin typeface="+mn-lt"/>
                        </a:rPr>
                        <a:t>Mean age, years</a:t>
                      </a:r>
                    </a:p>
                  </a:txBody>
                  <a:tcPr marL="45720" marR="45720" marT="9144" marB="9144" anchor="ctr"/>
                </a:tc>
                <a:tc>
                  <a:txBody>
                    <a:bodyPr/>
                    <a:lstStyle/>
                    <a:p>
                      <a:pPr algn="ctr" fontAlgn="b"/>
                      <a:r>
                        <a:rPr lang="en-US" sz="1050" b="0" i="0" u="none" strike="noStrike" dirty="0">
                          <a:solidFill>
                            <a:srgbClr val="000000"/>
                          </a:solidFill>
                          <a:effectLst/>
                          <a:latin typeface="+mn-lt"/>
                        </a:rPr>
                        <a:t>59</a:t>
                      </a:r>
                    </a:p>
                  </a:txBody>
                  <a:tcPr marL="45720" marR="45720" marT="9144" marB="9144" anchor="ctr"/>
                </a:tc>
                <a:extLst>
                  <a:ext uri="{0D108BD9-81ED-4DB2-BD59-A6C34878D82A}">
                    <a16:rowId xmlns:a16="http://schemas.microsoft.com/office/drawing/2014/main" val="970999703"/>
                  </a:ext>
                </a:extLst>
              </a:tr>
              <a:tr h="598637">
                <a:tc>
                  <a:txBody>
                    <a:bodyPr/>
                    <a:lstStyle/>
                    <a:p>
                      <a:pPr algn="l" fontAlgn="b"/>
                      <a:r>
                        <a:rPr lang="en-US" sz="1050" b="0" i="0" u="none" strike="noStrike" dirty="0">
                          <a:solidFill>
                            <a:srgbClr val="000000"/>
                          </a:solidFill>
                          <a:effectLst/>
                          <a:latin typeface="+mn-lt"/>
                        </a:rPr>
                        <a:t>Therapy, n (%)</a:t>
                      </a:r>
                    </a:p>
                    <a:p>
                      <a:pPr algn="l" fontAlgn="b"/>
                      <a:r>
                        <a:rPr lang="en-US" sz="1050" b="0" i="0" u="none" strike="noStrike" dirty="0">
                          <a:solidFill>
                            <a:srgbClr val="000000"/>
                          </a:solidFill>
                          <a:effectLst/>
                          <a:latin typeface="+mn-lt"/>
                        </a:rPr>
                        <a:t>  8 weeks</a:t>
                      </a:r>
                    </a:p>
                    <a:p>
                      <a:pPr algn="l" fontAlgn="b"/>
                      <a:r>
                        <a:rPr lang="en-US" sz="1050" b="0" i="0" u="none" strike="noStrike" dirty="0">
                          <a:solidFill>
                            <a:srgbClr val="000000"/>
                          </a:solidFill>
                          <a:effectLst/>
                          <a:latin typeface="+mn-lt"/>
                        </a:rPr>
                        <a:t>  12 weeks</a:t>
                      </a:r>
                    </a:p>
                    <a:p>
                      <a:pPr algn="l" fontAlgn="b"/>
                      <a:r>
                        <a:rPr lang="en-US" sz="1050" b="0" i="0" u="none" strike="noStrike" dirty="0">
                          <a:solidFill>
                            <a:srgbClr val="000000"/>
                          </a:solidFill>
                          <a:effectLst/>
                          <a:latin typeface="+mn-lt"/>
                        </a:rPr>
                        <a:t>  12 weeks + RBV</a:t>
                      </a:r>
                    </a:p>
                  </a:txBody>
                  <a:tcPr marL="45720" marR="45720" marT="9144" marB="9144" anchor="ctr"/>
                </a:tc>
                <a:tc>
                  <a:txBody>
                    <a:bodyPr/>
                    <a:lstStyle/>
                    <a:p>
                      <a:pPr algn="ctr" fontAlgn="b"/>
                      <a:endParaRPr lang="en-US" sz="1050" b="0" i="0" u="none" strike="noStrike" dirty="0">
                        <a:solidFill>
                          <a:srgbClr val="000000"/>
                        </a:solidFill>
                        <a:effectLst/>
                        <a:latin typeface="+mn-lt"/>
                      </a:endParaRPr>
                    </a:p>
                    <a:p>
                      <a:pPr algn="ctr" fontAlgn="b"/>
                      <a:r>
                        <a:rPr lang="en-US" sz="1050" b="0" i="0" u="none" strike="noStrike" dirty="0">
                          <a:solidFill>
                            <a:srgbClr val="000000"/>
                          </a:solidFill>
                          <a:effectLst/>
                          <a:latin typeface="+mn-lt"/>
                        </a:rPr>
                        <a:t>1 (2.2)</a:t>
                      </a:r>
                    </a:p>
                    <a:p>
                      <a:pPr algn="ctr" fontAlgn="b"/>
                      <a:r>
                        <a:rPr lang="en-US" sz="1050" b="0" i="0" u="none" strike="noStrike" dirty="0">
                          <a:solidFill>
                            <a:srgbClr val="000000"/>
                          </a:solidFill>
                          <a:effectLst/>
                          <a:latin typeface="+mn-lt"/>
                        </a:rPr>
                        <a:t>36* (78.3)</a:t>
                      </a:r>
                    </a:p>
                    <a:p>
                      <a:pPr algn="ctr" fontAlgn="b"/>
                      <a:r>
                        <a:rPr lang="en-US" sz="1050" b="0" i="0" u="none" strike="noStrike" dirty="0">
                          <a:solidFill>
                            <a:srgbClr val="000000"/>
                          </a:solidFill>
                          <a:effectLst/>
                          <a:latin typeface="+mn-lt"/>
                        </a:rPr>
                        <a:t>9 (19.6)</a:t>
                      </a:r>
                    </a:p>
                  </a:txBody>
                  <a:tcPr marL="45720" marR="45720" marT="9144" marB="9144" anchor="ctr"/>
                </a:tc>
                <a:extLst>
                  <a:ext uri="{0D108BD9-81ED-4DB2-BD59-A6C34878D82A}">
                    <a16:rowId xmlns:a16="http://schemas.microsoft.com/office/drawing/2014/main" val="3279973725"/>
                  </a:ext>
                </a:extLst>
              </a:tr>
              <a:tr h="228176">
                <a:tc>
                  <a:txBody>
                    <a:bodyPr/>
                    <a:lstStyle/>
                    <a:p>
                      <a:pPr algn="l" fontAlgn="b"/>
                      <a:r>
                        <a:rPr lang="en-US" sz="1050" b="0" i="0" u="none" strike="noStrike" dirty="0">
                          <a:solidFill>
                            <a:srgbClr val="000000"/>
                          </a:solidFill>
                          <a:effectLst/>
                          <a:latin typeface="+mn-lt"/>
                        </a:rPr>
                        <a:t>GT 1 / 2 / 3 / 4 / 5, %</a:t>
                      </a:r>
                    </a:p>
                  </a:txBody>
                  <a:tcPr marL="45720" marR="45720" marT="9144" marB="9144" anchor="ctr"/>
                </a:tc>
                <a:tc>
                  <a:txBody>
                    <a:bodyPr/>
                    <a:lstStyle/>
                    <a:p>
                      <a:pPr algn="ctr" fontAlgn="b"/>
                      <a:r>
                        <a:rPr lang="en-US" sz="1050" b="0" i="0" u="none" strike="noStrike" dirty="0">
                          <a:solidFill>
                            <a:srgbClr val="000000"/>
                          </a:solidFill>
                          <a:effectLst/>
                          <a:latin typeface="+mn-lt"/>
                        </a:rPr>
                        <a:t>33 / 9 / 39 / 17 / 2</a:t>
                      </a:r>
                    </a:p>
                  </a:txBody>
                  <a:tcPr marL="45720" marR="45720" marT="9144" marB="9144" anchor="ctr"/>
                </a:tc>
                <a:extLst>
                  <a:ext uri="{0D108BD9-81ED-4DB2-BD59-A6C34878D82A}">
                    <a16:rowId xmlns:a16="http://schemas.microsoft.com/office/drawing/2014/main" val="2520473221"/>
                  </a:ext>
                </a:extLst>
              </a:tr>
              <a:tr h="180474">
                <a:tc>
                  <a:txBody>
                    <a:bodyPr/>
                    <a:lstStyle/>
                    <a:p>
                      <a:pPr algn="l" fontAlgn="b"/>
                      <a:r>
                        <a:rPr lang="en-US" sz="1050" b="0" i="0" u="none" strike="noStrike" dirty="0">
                          <a:solidFill>
                            <a:srgbClr val="000000"/>
                          </a:solidFill>
                          <a:effectLst/>
                          <a:latin typeface="+mn-lt"/>
                        </a:rPr>
                        <a:t>Cirrhosis, n (%)</a:t>
                      </a:r>
                    </a:p>
                  </a:txBody>
                  <a:tcPr marL="45720" marR="45720" marT="9144" marB="9144" anchor="ctr"/>
                </a:tc>
                <a:tc>
                  <a:txBody>
                    <a:bodyPr/>
                    <a:lstStyle/>
                    <a:p>
                      <a:pPr algn="ctr" fontAlgn="b"/>
                      <a:r>
                        <a:rPr lang="en-US" sz="1050" b="0" i="0" u="none" strike="noStrike" dirty="0">
                          <a:solidFill>
                            <a:srgbClr val="000000"/>
                          </a:solidFill>
                          <a:effectLst/>
                          <a:latin typeface="+mn-lt"/>
                        </a:rPr>
                        <a:t>41 (89)</a:t>
                      </a:r>
                    </a:p>
                  </a:txBody>
                  <a:tcPr marL="45720" marR="45720" marT="9144" marB="9144" anchor="ctr"/>
                </a:tc>
                <a:extLst>
                  <a:ext uri="{0D108BD9-81ED-4DB2-BD59-A6C34878D82A}">
                    <a16:rowId xmlns:a16="http://schemas.microsoft.com/office/drawing/2014/main" val="1698933154"/>
                  </a:ext>
                </a:extLst>
              </a:tr>
              <a:tr h="171450">
                <a:tc>
                  <a:txBody>
                    <a:bodyPr/>
                    <a:lstStyle/>
                    <a:p>
                      <a:pPr algn="l" fontAlgn="b"/>
                      <a:r>
                        <a:rPr lang="en-US" sz="1050" b="0" i="0" u="none" strike="noStrike" dirty="0">
                          <a:solidFill>
                            <a:srgbClr val="000000"/>
                          </a:solidFill>
                          <a:effectLst/>
                          <a:latin typeface="+mn-lt"/>
                        </a:rPr>
                        <a:t>History of liver </a:t>
                      </a:r>
                      <a:r>
                        <a:rPr lang="en-US" sz="1050" b="0" i="0" u="none" strike="noStrike" dirty="0" err="1">
                          <a:solidFill>
                            <a:srgbClr val="000000"/>
                          </a:solidFill>
                          <a:effectLst/>
                          <a:latin typeface="+mn-lt"/>
                        </a:rPr>
                        <a:t>tx</a:t>
                      </a:r>
                      <a:r>
                        <a:rPr lang="en-US" sz="1050" b="0" i="0" u="none" strike="noStrike" dirty="0">
                          <a:solidFill>
                            <a:srgbClr val="000000"/>
                          </a:solidFill>
                          <a:effectLst/>
                          <a:latin typeface="+mn-lt"/>
                        </a:rPr>
                        <a:t>, n (%)</a:t>
                      </a:r>
                    </a:p>
                  </a:txBody>
                  <a:tcPr marL="45720" marR="45720" marT="9144" marB="9144" anchor="ctr"/>
                </a:tc>
                <a:tc>
                  <a:txBody>
                    <a:bodyPr/>
                    <a:lstStyle/>
                    <a:p>
                      <a:pPr algn="ctr" fontAlgn="b"/>
                      <a:r>
                        <a:rPr lang="en-US" sz="1050" b="0" i="0" u="none" strike="noStrike" dirty="0">
                          <a:solidFill>
                            <a:srgbClr val="000000"/>
                          </a:solidFill>
                          <a:effectLst/>
                          <a:latin typeface="+mn-lt"/>
                        </a:rPr>
                        <a:t>2</a:t>
                      </a:r>
                      <a:r>
                        <a:rPr lang="en-US" sz="1050" b="0" i="0" u="none" strike="noStrike" baseline="0" dirty="0">
                          <a:solidFill>
                            <a:srgbClr val="000000"/>
                          </a:solidFill>
                          <a:effectLst/>
                          <a:latin typeface="+mn-lt"/>
                        </a:rPr>
                        <a:t> (4)</a:t>
                      </a:r>
                      <a:endParaRPr lang="en-US" sz="1050" b="0" i="0" u="none" strike="noStrike" dirty="0">
                        <a:solidFill>
                          <a:srgbClr val="000000"/>
                        </a:solidFill>
                        <a:effectLst/>
                        <a:latin typeface="+mn-lt"/>
                      </a:endParaRPr>
                    </a:p>
                  </a:txBody>
                  <a:tcPr marL="45720" marR="45720" marT="9144" marB="9144" anchor="ctr"/>
                </a:tc>
                <a:extLst>
                  <a:ext uri="{0D108BD9-81ED-4DB2-BD59-A6C34878D82A}">
                    <a16:rowId xmlns:a16="http://schemas.microsoft.com/office/drawing/2014/main" val="1984941445"/>
                  </a:ext>
                </a:extLst>
              </a:tr>
              <a:tr h="162426">
                <a:tc>
                  <a:txBody>
                    <a:bodyPr/>
                    <a:lstStyle/>
                    <a:p>
                      <a:pPr algn="l" fontAlgn="b"/>
                      <a:r>
                        <a:rPr lang="en-US" sz="1050" b="0" i="0" u="none" strike="noStrike" dirty="0">
                          <a:solidFill>
                            <a:srgbClr val="000000"/>
                          </a:solidFill>
                          <a:effectLst/>
                          <a:latin typeface="+mn-lt"/>
                        </a:rPr>
                        <a:t>HIV coinfection, n (%)</a:t>
                      </a:r>
                    </a:p>
                  </a:txBody>
                  <a:tcPr marL="45720" marR="45720" marT="9144" marB="9144" anchor="ctr"/>
                </a:tc>
                <a:tc>
                  <a:txBody>
                    <a:bodyPr/>
                    <a:lstStyle/>
                    <a:p>
                      <a:pPr algn="ctr" fontAlgn="b"/>
                      <a:r>
                        <a:rPr lang="en-US" sz="1050" b="0" i="0" u="none" strike="noStrike" dirty="0">
                          <a:solidFill>
                            <a:srgbClr val="000000"/>
                          </a:solidFill>
                          <a:effectLst/>
                          <a:latin typeface="+mn-lt"/>
                        </a:rPr>
                        <a:t>5 (11)</a:t>
                      </a:r>
                    </a:p>
                  </a:txBody>
                  <a:tcPr marL="45720" marR="45720" marT="9144" marB="9144" anchor="ctr"/>
                </a:tc>
                <a:extLst>
                  <a:ext uri="{0D108BD9-81ED-4DB2-BD59-A6C34878D82A}">
                    <a16:rowId xmlns:a16="http://schemas.microsoft.com/office/drawing/2014/main" val="3834057179"/>
                  </a:ext>
                </a:extLst>
              </a:tr>
              <a:tr h="704088">
                <a:tc>
                  <a:txBody>
                    <a:bodyPr/>
                    <a:lstStyle/>
                    <a:p>
                      <a:pPr algn="l" fontAlgn="b"/>
                      <a:r>
                        <a:rPr lang="en-US" sz="1050" b="1" i="0" u="none" strike="noStrike" dirty="0">
                          <a:solidFill>
                            <a:srgbClr val="000000"/>
                          </a:solidFill>
                          <a:effectLst/>
                          <a:latin typeface="+mn-lt"/>
                        </a:rPr>
                        <a:t>Previous treatment regimens, n (%)</a:t>
                      </a:r>
                    </a:p>
                    <a:p>
                      <a:pPr marL="180975" lvl="1" indent="0" algn="l" fontAlgn="b"/>
                      <a:r>
                        <a:rPr lang="en-US" sz="1050" b="0" i="0" u="none" strike="noStrike" dirty="0">
                          <a:solidFill>
                            <a:srgbClr val="000000"/>
                          </a:solidFill>
                          <a:effectLst/>
                          <a:latin typeface="+mn-lt"/>
                        </a:rPr>
                        <a:t>SOF + DAC </a:t>
                      </a:r>
                    </a:p>
                    <a:p>
                      <a:pPr marL="180975" lvl="1" indent="0" algn="l" fontAlgn="b"/>
                      <a:r>
                        <a:rPr lang="en-US" sz="1050" b="0" i="0" u="none" strike="noStrike" dirty="0">
                          <a:solidFill>
                            <a:srgbClr val="000000"/>
                          </a:solidFill>
                          <a:effectLst/>
                          <a:latin typeface="+mn-lt"/>
                        </a:rPr>
                        <a:t>LDV + SOF</a:t>
                      </a:r>
                    </a:p>
                    <a:p>
                      <a:pPr marL="180975" lvl="1" indent="0" algn="l" fontAlgn="b"/>
                      <a:r>
                        <a:rPr lang="en-US" sz="1050" b="0" i="0" u="none" strike="noStrike" dirty="0">
                          <a:solidFill>
                            <a:srgbClr val="000000"/>
                          </a:solidFill>
                          <a:effectLst/>
                          <a:latin typeface="+mn-lt"/>
                        </a:rPr>
                        <a:t>OBT/PTV/RTV ± DSV</a:t>
                      </a:r>
                    </a:p>
                    <a:p>
                      <a:pPr marL="180975" lvl="1" indent="0" algn="l" fontAlgn="b"/>
                      <a:r>
                        <a:rPr lang="en-US" sz="1050" b="0" i="0" u="none" strike="noStrike" dirty="0">
                          <a:solidFill>
                            <a:srgbClr val="000000"/>
                          </a:solidFill>
                          <a:effectLst/>
                          <a:latin typeface="+mn-lt"/>
                        </a:rPr>
                        <a:t>GRZ/ELB</a:t>
                      </a:r>
                    </a:p>
                  </a:txBody>
                  <a:tcPr marL="45720" marR="45720" marT="9144" marB="9144" anchor="ctr"/>
                </a:tc>
                <a:tc>
                  <a:txBody>
                    <a:bodyPr/>
                    <a:lstStyle/>
                    <a:p>
                      <a:pPr algn="ctr" fontAlgn="b"/>
                      <a:endParaRPr lang="en-US" sz="1050" b="0" i="0" u="none" strike="noStrike" dirty="0">
                        <a:solidFill>
                          <a:srgbClr val="000000"/>
                        </a:solidFill>
                        <a:effectLst/>
                        <a:latin typeface="+mn-lt"/>
                      </a:endParaRPr>
                    </a:p>
                    <a:p>
                      <a:pPr algn="ctr" fontAlgn="b"/>
                      <a:r>
                        <a:rPr lang="en-US" sz="1050" b="0" i="0" u="none" strike="noStrike" dirty="0">
                          <a:solidFill>
                            <a:srgbClr val="000000"/>
                          </a:solidFill>
                          <a:effectLst/>
                          <a:latin typeface="+mn-lt"/>
                        </a:rPr>
                        <a:t>23 (50)</a:t>
                      </a:r>
                    </a:p>
                    <a:p>
                      <a:pPr algn="ctr" fontAlgn="b"/>
                      <a:r>
                        <a:rPr lang="en-US" sz="1050" b="0" i="0" u="none" strike="noStrike" dirty="0">
                          <a:solidFill>
                            <a:srgbClr val="000000"/>
                          </a:solidFill>
                          <a:effectLst/>
                          <a:latin typeface="+mn-lt"/>
                        </a:rPr>
                        <a:t>16 (35)</a:t>
                      </a:r>
                    </a:p>
                    <a:p>
                      <a:pPr algn="ctr" fontAlgn="b"/>
                      <a:r>
                        <a:rPr lang="en-US" sz="1050" b="0" i="0" u="none" strike="noStrike" dirty="0">
                          <a:solidFill>
                            <a:srgbClr val="000000"/>
                          </a:solidFill>
                          <a:effectLst/>
                          <a:latin typeface="+mn-lt"/>
                        </a:rPr>
                        <a:t>5 (11)</a:t>
                      </a:r>
                    </a:p>
                    <a:p>
                      <a:pPr algn="ctr" fontAlgn="b"/>
                      <a:r>
                        <a:rPr lang="en-US" sz="1050" b="0" i="0" u="none" strike="noStrike" dirty="0">
                          <a:solidFill>
                            <a:srgbClr val="000000"/>
                          </a:solidFill>
                          <a:effectLst/>
                          <a:latin typeface="+mn-lt"/>
                        </a:rPr>
                        <a:t>2 (4)</a:t>
                      </a:r>
                    </a:p>
                  </a:txBody>
                  <a:tcPr marL="45720" marR="45720" marT="9144" marB="9144" anchor="ctr"/>
                </a:tc>
                <a:extLst>
                  <a:ext uri="{0D108BD9-81ED-4DB2-BD59-A6C34878D82A}">
                    <a16:rowId xmlns:a16="http://schemas.microsoft.com/office/drawing/2014/main" val="2741012763"/>
                  </a:ext>
                </a:extLst>
              </a:tr>
              <a:tr h="566928">
                <a:tc>
                  <a:txBody>
                    <a:bodyPr/>
                    <a:lstStyle/>
                    <a:p>
                      <a:pPr algn="l" fontAlgn="b"/>
                      <a:r>
                        <a:rPr lang="en-US" sz="1050" b="1" i="0" u="none" strike="noStrike" dirty="0">
                          <a:solidFill>
                            <a:srgbClr val="000000"/>
                          </a:solidFill>
                          <a:effectLst/>
                          <a:latin typeface="+mn-lt"/>
                        </a:rPr>
                        <a:t>Baseline RAS, n (%)</a:t>
                      </a:r>
                    </a:p>
                    <a:p>
                      <a:pPr marL="180975" lvl="1" indent="0" algn="l" fontAlgn="b"/>
                      <a:r>
                        <a:rPr lang="en-US" sz="1050" b="0" i="0" u="none" strike="noStrike" dirty="0">
                          <a:solidFill>
                            <a:srgbClr val="000000"/>
                          </a:solidFill>
                          <a:effectLst/>
                          <a:latin typeface="+mn-lt"/>
                        </a:rPr>
                        <a:t>NS5A alone</a:t>
                      </a:r>
                    </a:p>
                    <a:p>
                      <a:pPr marL="180975" lvl="1" indent="0" algn="l" fontAlgn="b"/>
                      <a:r>
                        <a:rPr lang="en-US" sz="1050" b="0" i="0" u="none" strike="noStrike" dirty="0">
                          <a:solidFill>
                            <a:srgbClr val="000000"/>
                          </a:solidFill>
                          <a:effectLst/>
                          <a:latin typeface="+mn-lt"/>
                        </a:rPr>
                        <a:t>NS3+NS5A</a:t>
                      </a:r>
                    </a:p>
                    <a:p>
                      <a:pPr marL="180975" lvl="1" indent="0" algn="l" fontAlgn="b"/>
                      <a:r>
                        <a:rPr lang="en-US" sz="1050" b="0" i="0" u="none" strike="noStrike" dirty="0">
                          <a:solidFill>
                            <a:srgbClr val="000000"/>
                          </a:solidFill>
                          <a:effectLst/>
                          <a:latin typeface="+mn-lt"/>
                        </a:rPr>
                        <a:t>None</a:t>
                      </a:r>
                    </a:p>
                  </a:txBody>
                  <a:tcPr marL="45720" marR="45720" marT="9144" marB="9144" anchor="ctr"/>
                </a:tc>
                <a:tc>
                  <a:txBody>
                    <a:bodyPr/>
                    <a:lstStyle/>
                    <a:p>
                      <a:pPr algn="ctr" fontAlgn="b"/>
                      <a:endParaRPr lang="en-US" sz="1050" b="0" i="0" u="none" strike="noStrike" dirty="0">
                        <a:solidFill>
                          <a:srgbClr val="000000"/>
                        </a:solidFill>
                        <a:effectLst/>
                        <a:latin typeface="+mn-lt"/>
                      </a:endParaRPr>
                    </a:p>
                    <a:p>
                      <a:pPr algn="ctr" fontAlgn="b"/>
                      <a:r>
                        <a:rPr lang="en-US" sz="1050" b="0" i="0" u="none" strike="noStrike" dirty="0">
                          <a:solidFill>
                            <a:srgbClr val="000000"/>
                          </a:solidFill>
                          <a:effectLst/>
                          <a:latin typeface="+mn-lt"/>
                        </a:rPr>
                        <a:t>26 (65)</a:t>
                      </a:r>
                    </a:p>
                    <a:p>
                      <a:pPr algn="ctr" fontAlgn="b"/>
                      <a:r>
                        <a:rPr lang="en-US" sz="1050" b="0" i="0" u="none" strike="noStrike" dirty="0">
                          <a:solidFill>
                            <a:srgbClr val="000000"/>
                          </a:solidFill>
                          <a:effectLst/>
                          <a:latin typeface="+mn-lt"/>
                        </a:rPr>
                        <a:t>8 (20)</a:t>
                      </a:r>
                    </a:p>
                    <a:p>
                      <a:pPr algn="ctr" fontAlgn="b"/>
                      <a:r>
                        <a:rPr lang="en-US" sz="1050" b="0" i="0" u="none" strike="noStrike" dirty="0">
                          <a:solidFill>
                            <a:srgbClr val="000000"/>
                          </a:solidFill>
                          <a:effectLst/>
                          <a:latin typeface="+mn-lt"/>
                        </a:rPr>
                        <a:t>6 (15)</a:t>
                      </a:r>
                    </a:p>
                  </a:txBody>
                  <a:tcPr marL="45720" marR="45720" marT="9144" marB="9144" anchor="ctr"/>
                </a:tc>
                <a:extLst>
                  <a:ext uri="{0D108BD9-81ED-4DB2-BD59-A6C34878D82A}">
                    <a16:rowId xmlns:a16="http://schemas.microsoft.com/office/drawing/2014/main" val="3386807031"/>
                  </a:ext>
                </a:extLst>
              </a:tr>
            </a:tbl>
          </a:graphicData>
        </a:graphic>
      </p:graphicFrame>
      <p:sp>
        <p:nvSpPr>
          <p:cNvPr id="11" name="Rectangle 10">
            <a:extLst>
              <a:ext uri="{FF2B5EF4-FFF2-40B4-BE49-F238E27FC236}">
                <a16:creationId xmlns:a16="http://schemas.microsoft.com/office/drawing/2014/main" id="{B4DFA6CE-CA38-442B-BB5E-07D379E39E3B}"/>
              </a:ext>
            </a:extLst>
          </p:cNvPr>
          <p:cNvSpPr/>
          <p:nvPr/>
        </p:nvSpPr>
        <p:spPr>
          <a:xfrm>
            <a:off x="3884259" y="4502326"/>
            <a:ext cx="5122354" cy="500135"/>
          </a:xfrm>
          <a:prstGeom prst="rect">
            <a:avLst/>
          </a:prstGeom>
        </p:spPr>
        <p:txBody>
          <a:bodyPr wrap="square" lIns="68249" tIns="34289" rIns="68249" bIns="34289">
            <a:spAutoFit/>
          </a:bodyPr>
          <a:lstStyle/>
          <a:p>
            <a:pPr algn="ctr" defTabSz="909405"/>
            <a:r>
              <a:rPr lang="en-US" sz="1400" b="1" dirty="0">
                <a:solidFill>
                  <a:prstClr val="black"/>
                </a:solidFill>
              </a:rPr>
              <a:t>SOF/VEL/VOX for 12 weeks is effective in patients with cirrhosis who failed with DAA combination</a:t>
            </a:r>
          </a:p>
        </p:txBody>
      </p:sp>
      <p:graphicFrame>
        <p:nvGraphicFramePr>
          <p:cNvPr id="19" name="Chart 18">
            <a:extLst>
              <a:ext uri="{FF2B5EF4-FFF2-40B4-BE49-F238E27FC236}">
                <a16:creationId xmlns:a16="http://schemas.microsoft.com/office/drawing/2014/main" id="{6607566F-69F3-4B37-AE3E-85EF8726539B}"/>
              </a:ext>
            </a:extLst>
          </p:cNvPr>
          <p:cNvGraphicFramePr/>
          <p:nvPr>
            <p:extLst>
              <p:ext uri="{D42A27DB-BD31-4B8C-83A1-F6EECF244321}">
                <p14:modId xmlns:p14="http://schemas.microsoft.com/office/powerpoint/2010/main" val="395282049"/>
              </p:ext>
            </p:extLst>
          </p:nvPr>
        </p:nvGraphicFramePr>
        <p:xfrm>
          <a:off x="3556894" y="1169501"/>
          <a:ext cx="2981066" cy="333282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035238BF-5D9C-411E-876D-3D044ED92CE7}"/>
              </a:ext>
            </a:extLst>
          </p:cNvPr>
          <p:cNvSpPr txBox="1"/>
          <p:nvPr/>
        </p:nvSpPr>
        <p:spPr>
          <a:xfrm>
            <a:off x="5132262" y="3911803"/>
            <a:ext cx="546496" cy="332399"/>
          </a:xfrm>
          <a:prstGeom prst="rect">
            <a:avLst/>
          </a:prstGeom>
          <a:noFill/>
        </p:spPr>
        <p:txBody>
          <a:bodyPr wrap="square" lIns="0" tIns="0" rIns="0" bIns="0" rtlCol="0">
            <a:spAutoFit/>
          </a:bodyPr>
          <a:lstStyle/>
          <a:p>
            <a:pPr algn="ctr" defTabSz="909405">
              <a:lnSpc>
                <a:spcPct val="90000"/>
              </a:lnSpc>
            </a:pPr>
            <a:r>
              <a:rPr lang="en-US" sz="1200" dirty="0">
                <a:solidFill>
                  <a:prstClr val="white"/>
                </a:solidFill>
              </a:rPr>
              <a:t> 42/</a:t>
            </a:r>
            <a:br>
              <a:rPr lang="en-US" sz="1200" dirty="0">
                <a:solidFill>
                  <a:prstClr val="white"/>
                </a:solidFill>
              </a:rPr>
            </a:br>
            <a:r>
              <a:rPr lang="en-US" sz="1200" dirty="0">
                <a:solidFill>
                  <a:prstClr val="white"/>
                </a:solidFill>
              </a:rPr>
              <a:t>  44* </a:t>
            </a:r>
          </a:p>
        </p:txBody>
      </p:sp>
      <p:sp>
        <p:nvSpPr>
          <p:cNvPr id="13" name="Footer Placeholder 3">
            <a:extLst>
              <a:ext uri="{FF2B5EF4-FFF2-40B4-BE49-F238E27FC236}">
                <a16:creationId xmlns:a16="http://schemas.microsoft.com/office/drawing/2014/main" id="{2AC27BB1-F0AC-46C8-8A90-0F6130D16753}"/>
              </a:ext>
            </a:extLst>
          </p:cNvPr>
          <p:cNvSpPr txBox="1">
            <a:spLocks/>
          </p:cNvSpPr>
          <p:nvPr/>
        </p:nvSpPr>
        <p:spPr>
          <a:xfrm>
            <a:off x="323850" y="4757576"/>
            <a:ext cx="4192858" cy="183469"/>
          </a:xfrm>
          <a:prstGeom prst="rect">
            <a:avLst/>
          </a:prstGeom>
        </p:spPr>
        <p:txBody>
          <a:bodyPr vert="horz" lIns="0" tIns="0" rIns="0" bIns="0" rtlCol="0" anchor="b"/>
          <a:lstStyle>
            <a:defPPr>
              <a:defRPr lang="nl-BE"/>
            </a:defPPr>
            <a:lvl1pPr marL="0" algn="l" defTabSz="914400" rtl="0" eaLnBrk="1" latinLnBrk="0" hangingPunct="1">
              <a:defRPr sz="10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9405"/>
            <a:r>
              <a:rPr lang="en-US" sz="800" dirty="0">
                <a:solidFill>
                  <a:prstClr val="black"/>
                </a:solidFill>
              </a:rPr>
              <a:t>*2 patients did not start treatment due to the occurrence of HCC before starting treatment</a:t>
            </a:r>
          </a:p>
        </p:txBody>
      </p:sp>
      <p:sp>
        <p:nvSpPr>
          <p:cNvPr id="15" name="Rectangle 14">
            <a:extLst>
              <a:ext uri="{FF2B5EF4-FFF2-40B4-BE49-F238E27FC236}">
                <a16:creationId xmlns:a16="http://schemas.microsoft.com/office/drawing/2014/main" id="{BBC69B0C-8A28-496B-9638-4CE7D6D80DFC}"/>
              </a:ext>
            </a:extLst>
          </p:cNvPr>
          <p:cNvSpPr/>
          <p:nvPr/>
        </p:nvSpPr>
        <p:spPr>
          <a:xfrm>
            <a:off x="6400537" y="3623263"/>
            <a:ext cx="2606076" cy="577079"/>
          </a:xfrm>
          <a:prstGeom prst="rect">
            <a:avLst/>
          </a:prstGeom>
        </p:spPr>
        <p:txBody>
          <a:bodyPr wrap="square" lIns="68249" tIns="34289" rIns="68249" bIns="34289">
            <a:spAutoFit/>
          </a:bodyPr>
          <a:lstStyle/>
          <a:p>
            <a:pPr marL="127925" indent="-127925" defTabSz="682043">
              <a:buClr>
                <a:prstClr val="white">
                  <a:lumMod val="50000"/>
                </a:prstClr>
              </a:buClr>
              <a:buFont typeface="Wingdings" panose="05000000000000000000" pitchFamily="2" charset="2"/>
              <a:buChar char="§"/>
            </a:pPr>
            <a:r>
              <a:rPr lang="en-US" sz="1100" dirty="0">
                <a:solidFill>
                  <a:prstClr val="black"/>
                </a:solidFill>
                <a:latin typeface="ArialMT"/>
              </a:rPr>
              <a:t>No DAA-related serious AEs reported</a:t>
            </a:r>
          </a:p>
          <a:p>
            <a:pPr marL="127925" indent="-127925" defTabSz="682043">
              <a:buClr>
                <a:prstClr val="white">
                  <a:lumMod val="50000"/>
                </a:prstClr>
              </a:buClr>
              <a:buFont typeface="Wingdings" panose="05000000000000000000" pitchFamily="2" charset="2"/>
              <a:buChar char="§"/>
            </a:pPr>
            <a:r>
              <a:rPr lang="en-US" sz="1100" dirty="0">
                <a:solidFill>
                  <a:prstClr val="black"/>
                </a:solidFill>
                <a:latin typeface="ArialMT"/>
              </a:rPr>
              <a:t>No AE leading to drug discontinuation</a:t>
            </a:r>
          </a:p>
          <a:p>
            <a:pPr marL="127925" indent="-127925" defTabSz="682043">
              <a:buClr>
                <a:prstClr val="white">
                  <a:lumMod val="50000"/>
                </a:prstClr>
              </a:buClr>
              <a:buFont typeface="Wingdings" panose="05000000000000000000" pitchFamily="2" charset="2"/>
              <a:buChar char="§"/>
            </a:pPr>
            <a:r>
              <a:rPr lang="en-US" sz="1100" dirty="0">
                <a:solidFill>
                  <a:prstClr val="black"/>
                </a:solidFill>
                <a:latin typeface="ArialMT"/>
              </a:rPr>
              <a:t>2 patients relapsed (one with Y93H)</a:t>
            </a:r>
          </a:p>
        </p:txBody>
      </p:sp>
      <p:pic>
        <p:nvPicPr>
          <p:cNvPr id="14" name="Picture 13">
            <a:extLst>
              <a:ext uri="{FF2B5EF4-FFF2-40B4-BE49-F238E27FC236}">
                <a16:creationId xmlns:a16="http://schemas.microsoft.com/office/drawing/2014/main" id="{0106081B-258E-4CC1-B464-06DF382E2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0523" y="54874"/>
            <a:ext cx="555171" cy="540115"/>
          </a:xfrm>
          <a:prstGeom prst="rect">
            <a:avLst/>
          </a:prstGeom>
        </p:spPr>
      </p:pic>
      <p:sp>
        <p:nvSpPr>
          <p:cNvPr id="1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24193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Improving the Care Cascade</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5512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sz="2000" dirty="0"/>
              <a:t>Pharmacy-Led vs Conventional Treatment for HCV Positive Patients Receiving OST</a:t>
            </a:r>
          </a:p>
        </p:txBody>
      </p:sp>
      <p:sp>
        <p:nvSpPr>
          <p:cNvPr id="4" name="Footer Placeholder 3"/>
          <p:cNvSpPr>
            <a:spLocks noGrp="1"/>
          </p:cNvSpPr>
          <p:nvPr>
            <p:ph type="ftr" sz="quarter" idx="11"/>
          </p:nvPr>
        </p:nvSpPr>
        <p:spPr/>
        <p:txBody>
          <a:bodyPr/>
          <a:lstStyle/>
          <a:p>
            <a:r>
              <a:rPr lang="en-US" dirty="0"/>
              <a:t>DBST, dried blood spot test.</a:t>
            </a:r>
          </a:p>
          <a:p>
            <a:r>
              <a:rPr lang="en-US" dirty="0"/>
              <a:t>Radley, EASL, 2019, LB-27</a:t>
            </a:r>
          </a:p>
        </p:txBody>
      </p:sp>
      <p:sp>
        <p:nvSpPr>
          <p:cNvPr id="5" name="Slide Number Placeholder 4"/>
          <p:cNvSpPr>
            <a:spLocks noGrp="1"/>
          </p:cNvSpPr>
          <p:nvPr>
            <p:ph type="sldNum" sz="quarter" idx="12"/>
          </p:nvPr>
        </p:nvSpPr>
        <p:spPr/>
        <p:txBody>
          <a:bodyPr/>
          <a:lstStyle/>
          <a:p>
            <a:fld id="{94BD5F9E-BC76-487B-A2BC-019AD28A14BF}" type="slidenum">
              <a:rPr lang="en-US" smtClean="0"/>
              <a:pPr/>
              <a:t>25</a:t>
            </a:fld>
            <a:endParaRPr lang="en-US"/>
          </a:p>
        </p:txBody>
      </p:sp>
      <p:sp>
        <p:nvSpPr>
          <p:cNvPr id="6" name="Text Placeholder 5"/>
          <p:cNvSpPr>
            <a:spLocks noGrp="1"/>
          </p:cNvSpPr>
          <p:nvPr>
            <p:ph type="body" sz="quarter" idx="13"/>
          </p:nvPr>
        </p:nvSpPr>
        <p:spPr/>
        <p:txBody>
          <a:bodyPr/>
          <a:lstStyle/>
          <a:p>
            <a:r>
              <a:rPr lang="en-US" dirty="0" err="1"/>
              <a:t>SuperDOT</a:t>
            </a:r>
            <a:r>
              <a:rPr lang="en-US" dirty="0"/>
              <a:t>-C (Scotland)</a:t>
            </a: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0" y="1025819"/>
            <a:ext cx="8229600" cy="22860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en-US" sz="1400" dirty="0"/>
              <a:t>Cluster randomized trial comparing pharmacy-led test and treat pathway where pharmacists completed the assessment for treatment on site</a:t>
            </a:r>
          </a:p>
        </p:txBody>
      </p:sp>
      <p:graphicFrame>
        <p:nvGraphicFramePr>
          <p:cNvPr id="8" name="Table 7">
            <a:extLst>
              <a:ext uri="{FF2B5EF4-FFF2-40B4-BE49-F238E27FC236}">
                <a16:creationId xmlns:a16="http://schemas.microsoft.com/office/drawing/2014/main" id="{3D90512F-778D-45FA-9F04-E709648DB0D2}"/>
              </a:ext>
            </a:extLst>
          </p:cNvPr>
          <p:cNvGraphicFramePr>
            <a:graphicFrameLocks noGrp="1"/>
          </p:cNvGraphicFramePr>
          <p:nvPr>
            <p:extLst>
              <p:ext uri="{D42A27DB-BD31-4B8C-83A1-F6EECF244321}">
                <p14:modId xmlns:p14="http://schemas.microsoft.com/office/powerpoint/2010/main" val="167354075"/>
              </p:ext>
            </p:extLst>
          </p:nvPr>
        </p:nvGraphicFramePr>
        <p:xfrm>
          <a:off x="338075" y="1562669"/>
          <a:ext cx="3578760" cy="2224585"/>
        </p:xfrm>
        <a:graphic>
          <a:graphicData uri="http://schemas.openxmlformats.org/drawingml/2006/table">
            <a:tbl>
              <a:tblPr firstRow="1" bandRow="1">
                <a:tableStyleId>{6E25E649-3F16-4E02-A733-19D2CDBF48F0}</a:tableStyleId>
              </a:tblPr>
              <a:tblGrid>
                <a:gridCol w="1429765">
                  <a:extLst>
                    <a:ext uri="{9D8B030D-6E8A-4147-A177-3AD203B41FA5}">
                      <a16:colId xmlns:a16="http://schemas.microsoft.com/office/drawing/2014/main" val="1591480710"/>
                    </a:ext>
                  </a:extLst>
                </a:gridCol>
                <a:gridCol w="960120">
                  <a:extLst>
                    <a:ext uri="{9D8B030D-6E8A-4147-A177-3AD203B41FA5}">
                      <a16:colId xmlns:a16="http://schemas.microsoft.com/office/drawing/2014/main" val="2098812128"/>
                    </a:ext>
                  </a:extLst>
                </a:gridCol>
                <a:gridCol w="1188875">
                  <a:extLst>
                    <a:ext uri="{9D8B030D-6E8A-4147-A177-3AD203B41FA5}">
                      <a16:colId xmlns:a16="http://schemas.microsoft.com/office/drawing/2014/main" val="4175801887"/>
                    </a:ext>
                  </a:extLst>
                </a:gridCol>
              </a:tblGrid>
              <a:tr h="566323">
                <a:tc>
                  <a:txBody>
                    <a:bodyPr/>
                    <a:lstStyle/>
                    <a:p>
                      <a:pPr marL="0" marR="0" indent="0" algn="l" defTabSz="909225"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Participant Testing</a:t>
                      </a:r>
                    </a:p>
                  </a:txBody>
                  <a:tcPr anchor="ctr">
                    <a:noFill/>
                  </a:tcPr>
                </a:tc>
                <a:tc>
                  <a:txBody>
                    <a:bodyPr/>
                    <a:lstStyle/>
                    <a:p>
                      <a:pPr algn="ctr"/>
                      <a:r>
                        <a:rPr lang="en-US" sz="1200" dirty="0"/>
                        <a:t>Pharmacy</a:t>
                      </a:r>
                      <a:r>
                        <a:rPr lang="en-US" sz="1200" baseline="0" dirty="0"/>
                        <a:t>-Led</a:t>
                      </a:r>
                      <a:endParaRPr lang="en-US" sz="1200" dirty="0"/>
                    </a:p>
                  </a:txBody>
                  <a:tcPr anchor="ctr">
                    <a:solidFill>
                      <a:schemeClr val="accent2"/>
                    </a:solidFill>
                  </a:tcPr>
                </a:tc>
                <a:tc>
                  <a:txBody>
                    <a:bodyPr/>
                    <a:lstStyle/>
                    <a:p>
                      <a:pPr algn="ctr"/>
                      <a:r>
                        <a:rPr lang="en-US" sz="1200" dirty="0"/>
                        <a:t>Conventional</a:t>
                      </a:r>
                    </a:p>
                  </a:txBody>
                  <a:tcPr anchor="ctr">
                    <a:solidFill>
                      <a:schemeClr val="accent1"/>
                    </a:solidFill>
                  </a:tcPr>
                </a:tc>
                <a:extLst>
                  <a:ext uri="{0D108BD9-81ED-4DB2-BD59-A6C34878D82A}">
                    <a16:rowId xmlns:a16="http://schemas.microsoft.com/office/drawing/2014/main" val="523625783"/>
                  </a:ext>
                </a:extLst>
              </a:tr>
              <a:tr h="552754">
                <a:tc>
                  <a:txBody>
                    <a:bodyPr/>
                    <a:lstStyle/>
                    <a:p>
                      <a:r>
                        <a:rPr lang="en-US" sz="1200" dirty="0"/>
                        <a:t>Available OST</a:t>
                      </a:r>
                      <a:r>
                        <a:rPr lang="en-US" sz="1200" baseline="0" dirty="0"/>
                        <a:t> recipients, n</a:t>
                      </a:r>
                      <a:endParaRPr lang="en-US" sz="1200" dirty="0"/>
                    </a:p>
                  </a:txBody>
                  <a:tcPr anchor="ctr"/>
                </a:tc>
                <a:tc>
                  <a:txBody>
                    <a:bodyPr/>
                    <a:lstStyle/>
                    <a:p>
                      <a:pPr algn="ctr"/>
                      <a:r>
                        <a:rPr lang="en-US" sz="1200" dirty="0"/>
                        <a:t>641</a:t>
                      </a:r>
                    </a:p>
                  </a:txBody>
                  <a:tcPr anchor="ctr"/>
                </a:tc>
                <a:tc>
                  <a:txBody>
                    <a:bodyPr/>
                    <a:lstStyle/>
                    <a:p>
                      <a:pPr algn="ctr"/>
                      <a:r>
                        <a:rPr lang="en-US" sz="1200" dirty="0"/>
                        <a:t>660</a:t>
                      </a:r>
                    </a:p>
                  </a:txBody>
                  <a:tcPr anchor="ctr"/>
                </a:tc>
                <a:extLst>
                  <a:ext uri="{0D108BD9-81ED-4DB2-BD59-A6C34878D82A}">
                    <a16:rowId xmlns:a16="http://schemas.microsoft.com/office/drawing/2014/main" val="787855459"/>
                  </a:ext>
                </a:extLst>
              </a:tr>
              <a:tr h="552754">
                <a:tc>
                  <a:txBody>
                    <a:bodyPr/>
                    <a:lstStyle/>
                    <a:p>
                      <a:r>
                        <a:rPr lang="en-US" sz="1200" dirty="0"/>
                        <a:t>Accepted offer of a DBST, n (%)</a:t>
                      </a:r>
                    </a:p>
                  </a:txBody>
                  <a:tcPr anchor="ctr"/>
                </a:tc>
                <a:tc>
                  <a:txBody>
                    <a:bodyPr/>
                    <a:lstStyle/>
                    <a:p>
                      <a:pPr algn="ctr"/>
                      <a:r>
                        <a:rPr lang="en-US" sz="1200" dirty="0"/>
                        <a:t>250 (37%)</a:t>
                      </a:r>
                    </a:p>
                  </a:txBody>
                  <a:tcPr anchor="ctr"/>
                </a:tc>
                <a:tc>
                  <a:txBody>
                    <a:bodyPr/>
                    <a:lstStyle/>
                    <a:p>
                      <a:pPr algn="ctr"/>
                      <a:r>
                        <a:rPr lang="en-US" sz="1200" dirty="0"/>
                        <a:t>139 (21%)</a:t>
                      </a:r>
                    </a:p>
                  </a:txBody>
                  <a:tcPr anchor="ctr"/>
                </a:tc>
                <a:extLst>
                  <a:ext uri="{0D108BD9-81ED-4DB2-BD59-A6C34878D82A}">
                    <a16:rowId xmlns:a16="http://schemas.microsoft.com/office/drawing/2014/main" val="125126234"/>
                  </a:ext>
                </a:extLst>
              </a:tr>
              <a:tr h="552754">
                <a:tc>
                  <a:txBody>
                    <a:bodyPr/>
                    <a:lstStyle/>
                    <a:p>
                      <a:r>
                        <a:rPr lang="en-US" sz="1200" dirty="0"/>
                        <a:t>New DBST Ab positive</a:t>
                      </a:r>
                    </a:p>
                  </a:txBody>
                  <a:tcPr anchor="ctr"/>
                </a:tc>
                <a:tc>
                  <a:txBody>
                    <a:bodyPr/>
                    <a:lstStyle/>
                    <a:p>
                      <a:pPr algn="ctr"/>
                      <a:r>
                        <a:rPr lang="en-US" sz="1200" dirty="0"/>
                        <a:t>176</a:t>
                      </a:r>
                    </a:p>
                  </a:txBody>
                  <a:tcPr anchor="ctr"/>
                </a:tc>
                <a:tc>
                  <a:txBody>
                    <a:bodyPr/>
                    <a:lstStyle/>
                    <a:p>
                      <a:pPr algn="ctr"/>
                      <a:r>
                        <a:rPr lang="en-US" sz="1200" dirty="0"/>
                        <a:t>106</a:t>
                      </a:r>
                    </a:p>
                  </a:txBody>
                  <a:tcPr anchor="ctr"/>
                </a:tc>
                <a:extLst>
                  <a:ext uri="{0D108BD9-81ED-4DB2-BD59-A6C34878D82A}">
                    <a16:rowId xmlns:a16="http://schemas.microsoft.com/office/drawing/2014/main" val="2435451962"/>
                  </a:ext>
                </a:extLst>
              </a:tr>
            </a:tbl>
          </a:graphicData>
        </a:graphic>
      </p:graphicFrame>
      <p:sp>
        <p:nvSpPr>
          <p:cNvPr id="15" name="Rectangle 14">
            <a:extLst>
              <a:ext uri="{FF2B5EF4-FFF2-40B4-BE49-F238E27FC236}">
                <a16:creationId xmlns:a16="http://schemas.microsoft.com/office/drawing/2014/main" id="{0153F9EA-4594-4815-B561-13B45FC4FB92}"/>
              </a:ext>
            </a:extLst>
          </p:cNvPr>
          <p:cNvSpPr/>
          <p:nvPr/>
        </p:nvSpPr>
        <p:spPr>
          <a:xfrm>
            <a:off x="457200" y="3934831"/>
            <a:ext cx="8229600" cy="892088"/>
          </a:xfrm>
          <a:prstGeom prst="rect">
            <a:avLst/>
          </a:prstGeom>
        </p:spPr>
        <p:txBody>
          <a:bodyPr wrap="square" lIns="90980" tIns="45490" rIns="90980" bIns="45490">
            <a:spAutoFit/>
          </a:bodyPr>
          <a:lstStyle/>
          <a:p>
            <a:pPr algn="ctr"/>
            <a:r>
              <a:rPr lang="en-US" sz="1400" b="1" dirty="0"/>
              <a:t>A Pharmacy-led patient pathway resulted in a cure rate of 51%, </a:t>
            </a:r>
            <a:br>
              <a:rPr lang="en-US" sz="1400" b="1" dirty="0"/>
            </a:br>
            <a:r>
              <a:rPr lang="en-US" sz="1400" b="1" dirty="0"/>
              <a:t>compared to a Conventional pathway which resulted in 35% cure rate</a:t>
            </a:r>
          </a:p>
          <a:p>
            <a:pPr algn="ctr"/>
            <a:endParaRPr lang="en-US" sz="1000" b="1" dirty="0"/>
          </a:p>
          <a:p>
            <a:pPr algn="ctr"/>
            <a:r>
              <a:rPr lang="en-US" sz="1400" b="1" dirty="0"/>
              <a:t>Screening and testing of patients at the same site increases the number and likelihood of cure</a:t>
            </a:r>
          </a:p>
        </p:txBody>
      </p:sp>
      <p:graphicFrame>
        <p:nvGraphicFramePr>
          <p:cNvPr id="13" name="Chart 12">
            <a:extLst>
              <a:ext uri="{FF2B5EF4-FFF2-40B4-BE49-F238E27FC236}">
                <a16:creationId xmlns:a16="http://schemas.microsoft.com/office/drawing/2014/main" id="{B8CCF0D3-AA6B-45E3-AD4A-C27FB53277F8}"/>
              </a:ext>
            </a:extLst>
          </p:cNvPr>
          <p:cNvGraphicFramePr/>
          <p:nvPr>
            <p:extLst>
              <p:ext uri="{D42A27DB-BD31-4B8C-83A1-F6EECF244321}">
                <p14:modId xmlns:p14="http://schemas.microsoft.com/office/powerpoint/2010/main" val="1481337646"/>
              </p:ext>
            </p:extLst>
          </p:nvPr>
        </p:nvGraphicFramePr>
        <p:xfrm>
          <a:off x="4139952" y="1363980"/>
          <a:ext cx="4546848" cy="2809050"/>
        </p:xfrm>
        <a:graphic>
          <a:graphicData uri="http://schemas.openxmlformats.org/drawingml/2006/chart">
            <c:chart xmlns:c="http://schemas.openxmlformats.org/drawingml/2006/chart" xmlns:r="http://schemas.openxmlformats.org/officeDocument/2006/relationships" r:id="rId3"/>
          </a:graphicData>
        </a:graphic>
      </p:graphicFrame>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214" y="83562"/>
            <a:ext cx="841020" cy="63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39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1"/>
            <a:ext cx="8539316" cy="704852"/>
          </a:xfrm>
        </p:spPr>
        <p:txBody>
          <a:bodyPr/>
          <a:lstStyle/>
          <a:p>
            <a:r>
              <a:rPr lang="en-US" sz="2200" dirty="0"/>
              <a:t>Complete Linkage to Care Through Same Day ‘Test &amp; Treat'</a:t>
            </a:r>
          </a:p>
        </p:txBody>
      </p:sp>
      <p:sp>
        <p:nvSpPr>
          <p:cNvPr id="4" name="Footer Placeholder 3"/>
          <p:cNvSpPr>
            <a:spLocks noGrp="1"/>
          </p:cNvSpPr>
          <p:nvPr>
            <p:ph type="ftr" sz="quarter" idx="11"/>
          </p:nvPr>
        </p:nvSpPr>
        <p:spPr>
          <a:xfrm>
            <a:off x="457200" y="4972522"/>
            <a:ext cx="4192858" cy="53916"/>
          </a:xfrm>
        </p:spPr>
        <p:txBody>
          <a:bodyPr/>
          <a:lstStyle/>
          <a:p>
            <a:r>
              <a:rPr lang="en-US" dirty="0"/>
              <a:t>RDT, rapid detection test.</a:t>
            </a:r>
          </a:p>
          <a:p>
            <a:r>
              <a:rPr lang="en-US" dirty="0" err="1"/>
              <a:t>Shiha</a:t>
            </a:r>
            <a:r>
              <a:rPr lang="en-US" dirty="0"/>
              <a:t>, EASL, 2019, PS-069</a:t>
            </a:r>
          </a:p>
        </p:txBody>
      </p:sp>
      <p:sp>
        <p:nvSpPr>
          <p:cNvPr id="5" name="Slide Number Placeholder 4"/>
          <p:cNvSpPr>
            <a:spLocks noGrp="1"/>
          </p:cNvSpPr>
          <p:nvPr>
            <p:ph type="sldNum" sz="quarter" idx="12"/>
          </p:nvPr>
        </p:nvSpPr>
        <p:spPr/>
        <p:txBody>
          <a:bodyPr/>
          <a:lstStyle/>
          <a:p>
            <a:fld id="{94BD5F9E-BC76-487B-A2BC-019AD28A14BF}" type="slidenum">
              <a:rPr lang="en-US" smtClean="0"/>
              <a:pPr/>
              <a:t>26</a:t>
            </a:fld>
            <a:endParaRPr lang="en-US"/>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en-US" sz="1400" dirty="0"/>
              <a:t>Pilot study to establish the feasibility of a same day “test and treat” model in a high burden setting in Egypt</a:t>
            </a:r>
          </a:p>
        </p:txBody>
      </p:sp>
      <p:graphicFrame>
        <p:nvGraphicFramePr>
          <p:cNvPr id="3" name="Chart 2"/>
          <p:cNvGraphicFramePr/>
          <p:nvPr>
            <p:extLst>
              <p:ext uri="{D42A27DB-BD31-4B8C-83A1-F6EECF244321}">
                <p14:modId xmlns:p14="http://schemas.microsoft.com/office/powerpoint/2010/main" val="180085377"/>
              </p:ext>
            </p:extLst>
          </p:nvPr>
        </p:nvGraphicFramePr>
        <p:xfrm>
          <a:off x="1320140" y="1356224"/>
          <a:ext cx="6096000" cy="365964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162300" y="2310765"/>
            <a:ext cx="4610100" cy="1971675"/>
          </a:xfrm>
          <a:prstGeom prst="rect">
            <a:avLst/>
          </a:prstGeom>
          <a:noFill/>
          <a:ln w="19050" cmpd="thickThi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endParaRPr lang="en-GB" dirty="0"/>
          </a:p>
        </p:txBody>
      </p:sp>
      <p:sp>
        <p:nvSpPr>
          <p:cNvPr id="7" name="Down Arrow Callout 6"/>
          <p:cNvSpPr/>
          <p:nvPr/>
        </p:nvSpPr>
        <p:spPr>
          <a:xfrm>
            <a:off x="2019302" y="2114348"/>
            <a:ext cx="942975" cy="392835"/>
          </a:xfrm>
          <a:prstGeom prst="downArrowCallou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r>
              <a:rPr lang="en-GB" sz="1000" dirty="0"/>
              <a:t>475 screened</a:t>
            </a:r>
          </a:p>
        </p:txBody>
      </p:sp>
      <p:sp>
        <p:nvSpPr>
          <p:cNvPr id="12" name="Left-Right Arrow Callout 11"/>
          <p:cNvSpPr/>
          <p:nvPr/>
        </p:nvSpPr>
        <p:spPr>
          <a:xfrm>
            <a:off x="1834489" y="1564410"/>
            <a:ext cx="5581650" cy="281130"/>
          </a:xfrm>
          <a:prstGeom prst="leftRightArrowCallout">
            <a:avLst/>
          </a:prstGeom>
          <a:solidFill>
            <a:srgbClr val="00B0F0"/>
          </a:solidFill>
          <a:ln w="1905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r>
              <a:rPr lang="en-GB" sz="1400" dirty="0"/>
              <a:t>3 hours</a:t>
            </a:r>
          </a:p>
        </p:txBody>
      </p:sp>
      <p:sp>
        <p:nvSpPr>
          <p:cNvPr id="13" name="TextBox 12"/>
          <p:cNvSpPr txBox="1"/>
          <p:nvPr/>
        </p:nvSpPr>
        <p:spPr>
          <a:xfrm>
            <a:off x="644818" y="4318586"/>
            <a:ext cx="7506626" cy="387798"/>
          </a:xfrm>
          <a:prstGeom prst="rect">
            <a:avLst/>
          </a:prstGeom>
          <a:noFill/>
        </p:spPr>
        <p:txBody>
          <a:bodyPr wrap="square" lIns="0" tIns="0" rIns="0" bIns="0" rtlCol="0">
            <a:spAutoFit/>
          </a:bodyPr>
          <a:lstStyle/>
          <a:p>
            <a:pPr algn="ctr">
              <a:lnSpc>
                <a:spcPct val="90000"/>
              </a:lnSpc>
            </a:pPr>
            <a:r>
              <a:rPr lang="en-US" sz="1400" b="1" dirty="0"/>
              <a:t>100% linkage to care and treatment initiation with a same day 'Test and Treat' approach using a multidisciplinary team and POC portable instrument</a:t>
            </a:r>
            <a:endParaRPr lang="en-GB" sz="1400" b="1" dirty="0"/>
          </a:p>
        </p:txBody>
      </p:sp>
      <p:sp>
        <p:nvSpPr>
          <p:cNvPr id="14" name="TextBox 13"/>
          <p:cNvSpPr txBox="1"/>
          <p:nvPr/>
        </p:nvSpPr>
        <p:spPr>
          <a:xfrm>
            <a:off x="1238250" y="1564411"/>
            <a:ext cx="662914" cy="443198"/>
          </a:xfrm>
          <a:prstGeom prst="rect">
            <a:avLst/>
          </a:prstGeom>
          <a:noFill/>
        </p:spPr>
        <p:txBody>
          <a:bodyPr wrap="square" lIns="0" tIns="0" rIns="0" bIns="0" rtlCol="0">
            <a:spAutoFit/>
          </a:bodyPr>
          <a:lstStyle/>
          <a:p>
            <a:pPr algn="ctr">
              <a:lnSpc>
                <a:spcPct val="90000"/>
              </a:lnSpc>
            </a:pPr>
            <a:r>
              <a:rPr lang="en-GB" sz="1200" b="1" dirty="0"/>
              <a:t>Test</a:t>
            </a:r>
          </a:p>
          <a:p>
            <a:pPr algn="ctr">
              <a:lnSpc>
                <a:spcPct val="90000"/>
              </a:lnSpc>
            </a:pPr>
            <a:r>
              <a:rPr lang="en-GB" sz="1000" b="1" dirty="0"/>
              <a:t>HCV Ab</a:t>
            </a:r>
          </a:p>
          <a:p>
            <a:pPr algn="ctr">
              <a:lnSpc>
                <a:spcPct val="90000"/>
              </a:lnSpc>
            </a:pPr>
            <a:r>
              <a:rPr lang="en-GB" sz="1000" b="1" dirty="0"/>
              <a:t>HCV RNA</a:t>
            </a:r>
          </a:p>
        </p:txBody>
      </p:sp>
      <p:sp>
        <p:nvSpPr>
          <p:cNvPr id="26" name="TextBox 25"/>
          <p:cNvSpPr txBox="1"/>
          <p:nvPr/>
        </p:nvSpPr>
        <p:spPr>
          <a:xfrm>
            <a:off x="7440945" y="1619828"/>
            <a:ext cx="662914" cy="166199"/>
          </a:xfrm>
          <a:prstGeom prst="rect">
            <a:avLst/>
          </a:prstGeom>
          <a:noFill/>
        </p:spPr>
        <p:txBody>
          <a:bodyPr wrap="square" lIns="0" tIns="0" rIns="0" bIns="0" rtlCol="0">
            <a:spAutoFit/>
          </a:bodyPr>
          <a:lstStyle/>
          <a:p>
            <a:pPr algn="ctr">
              <a:lnSpc>
                <a:spcPct val="90000"/>
              </a:lnSpc>
            </a:pPr>
            <a:r>
              <a:rPr lang="en-GB" sz="1200" b="1" dirty="0"/>
              <a:t>Treat</a:t>
            </a:r>
          </a:p>
        </p:txBody>
      </p:sp>
      <p:sp>
        <p:nvSpPr>
          <p:cNvPr id="27" name="TextBox 26"/>
          <p:cNvSpPr txBox="1"/>
          <p:nvPr/>
        </p:nvSpPr>
        <p:spPr>
          <a:xfrm>
            <a:off x="3267075" y="1900523"/>
            <a:ext cx="2743200" cy="276999"/>
          </a:xfrm>
          <a:prstGeom prst="rect">
            <a:avLst/>
          </a:prstGeom>
          <a:noFill/>
        </p:spPr>
        <p:txBody>
          <a:bodyPr wrap="square" lIns="0" tIns="0" rIns="0" bIns="0" rtlCol="0">
            <a:spAutoFit/>
          </a:bodyPr>
          <a:lstStyle/>
          <a:p>
            <a:pPr algn="ctr">
              <a:lnSpc>
                <a:spcPct val="90000"/>
              </a:lnSpc>
            </a:pPr>
            <a:r>
              <a:rPr lang="en-GB" sz="1000" b="1" dirty="0"/>
              <a:t>Liver function, Renal function, CBC, </a:t>
            </a:r>
            <a:r>
              <a:rPr lang="en-GB" sz="1000" b="1" dirty="0" err="1"/>
              <a:t>Fibroscan</a:t>
            </a:r>
            <a:endParaRPr lang="en-GB" sz="1000" b="1" dirty="0"/>
          </a:p>
        </p:txBody>
      </p:sp>
      <p:sp>
        <p:nvSpPr>
          <p:cNvPr id="8" name="TextBox 7"/>
          <p:cNvSpPr txBox="1"/>
          <p:nvPr/>
        </p:nvSpPr>
        <p:spPr>
          <a:xfrm rot="16200000">
            <a:off x="335280" y="3098484"/>
            <a:ext cx="1805940" cy="166199"/>
          </a:xfrm>
          <a:prstGeom prst="rect">
            <a:avLst/>
          </a:prstGeom>
          <a:noFill/>
        </p:spPr>
        <p:txBody>
          <a:bodyPr wrap="square" lIns="0" tIns="0" rIns="0" bIns="0" rtlCol="0">
            <a:spAutoFit/>
          </a:bodyPr>
          <a:lstStyle/>
          <a:p>
            <a:pPr algn="ctr">
              <a:lnSpc>
                <a:spcPct val="90000"/>
              </a:lnSpc>
            </a:pPr>
            <a:r>
              <a:rPr lang="en-GB" sz="1200" dirty="0"/>
              <a:t>Number of patients</a:t>
            </a:r>
          </a:p>
        </p:txBody>
      </p:sp>
      <p:sp>
        <p:nvSpPr>
          <p:cNvPr id="16" name="Text Placeholder 5"/>
          <p:cNvSpPr>
            <a:spLocks noGrp="1"/>
          </p:cNvSpPr>
          <p:nvPr>
            <p:ph type="body" sz="quarter" idx="13"/>
          </p:nvPr>
        </p:nvSpPr>
        <p:spPr>
          <a:xfrm>
            <a:off x="457200" y="116139"/>
            <a:ext cx="8229600" cy="226991"/>
          </a:xfrm>
        </p:spPr>
        <p:txBody>
          <a:bodyPr/>
          <a:lstStyle/>
          <a:p>
            <a:r>
              <a:rPr lang="en-US" dirty="0"/>
              <a:t>Pilot ‘Test and Treat’ study - Egypt</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901" y="47672"/>
            <a:ext cx="709232" cy="70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38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2401"/>
            <a:ext cx="8539316" cy="704852"/>
          </a:xfrm>
        </p:spPr>
        <p:txBody>
          <a:bodyPr/>
          <a:lstStyle/>
          <a:p>
            <a:r>
              <a:rPr lang="en-US" sz="2100" dirty="0"/>
              <a:t>Outreach to Isolated Populations via Same Day Test and Treat Model </a:t>
            </a:r>
          </a:p>
        </p:txBody>
      </p:sp>
      <p:sp>
        <p:nvSpPr>
          <p:cNvPr id="5" name="Slide Number Placeholder 4"/>
          <p:cNvSpPr>
            <a:spLocks noGrp="1"/>
          </p:cNvSpPr>
          <p:nvPr>
            <p:ph type="sldNum" sz="quarter" idx="12"/>
          </p:nvPr>
        </p:nvSpPr>
        <p:spPr/>
        <p:txBody>
          <a:bodyPr/>
          <a:lstStyle/>
          <a:p>
            <a:fld id="{94BD5F9E-BC76-487B-A2BC-019AD28A14BF}" type="slidenum">
              <a:rPr lang="en-US" smtClean="0"/>
              <a:pPr/>
              <a:t>27</a:t>
            </a:fld>
            <a:endParaRPr lang="en-US"/>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en-US" sz="1400" dirty="0"/>
              <a:t>Pilot study to establish the feasibility of a same day “test and treat” model in a high burden setting in France</a:t>
            </a:r>
          </a:p>
        </p:txBody>
      </p:sp>
      <p:graphicFrame>
        <p:nvGraphicFramePr>
          <p:cNvPr id="3" name="Chart 2"/>
          <p:cNvGraphicFramePr/>
          <p:nvPr>
            <p:extLst>
              <p:ext uri="{D42A27DB-BD31-4B8C-83A1-F6EECF244321}">
                <p14:modId xmlns:p14="http://schemas.microsoft.com/office/powerpoint/2010/main" val="4224674738"/>
              </p:ext>
            </p:extLst>
          </p:nvPr>
        </p:nvGraphicFramePr>
        <p:xfrm>
          <a:off x="1320140" y="1356224"/>
          <a:ext cx="6096000" cy="365964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162300" y="2310765"/>
            <a:ext cx="4610100" cy="2061161"/>
          </a:xfrm>
          <a:prstGeom prst="rect">
            <a:avLst/>
          </a:prstGeom>
          <a:noFill/>
          <a:ln w="19050" cmpd="thickThi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endParaRPr lang="en-GB" dirty="0"/>
          </a:p>
        </p:txBody>
      </p:sp>
      <p:sp>
        <p:nvSpPr>
          <p:cNvPr id="12" name="Left-Right Arrow Callout 11"/>
          <p:cNvSpPr/>
          <p:nvPr/>
        </p:nvSpPr>
        <p:spPr>
          <a:xfrm>
            <a:off x="1834489" y="1421797"/>
            <a:ext cx="5581650" cy="281130"/>
          </a:xfrm>
          <a:prstGeom prst="leftRightArrowCallout">
            <a:avLst/>
          </a:prstGeom>
          <a:solidFill>
            <a:srgbClr val="00B0F0"/>
          </a:solidFill>
          <a:ln w="1905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r>
              <a:rPr lang="en-GB" sz="1400" dirty="0"/>
              <a:t>5 hours</a:t>
            </a:r>
          </a:p>
        </p:txBody>
      </p:sp>
      <p:sp>
        <p:nvSpPr>
          <p:cNvPr id="13" name="TextBox 12"/>
          <p:cNvSpPr txBox="1"/>
          <p:nvPr/>
        </p:nvSpPr>
        <p:spPr>
          <a:xfrm>
            <a:off x="327660" y="4489781"/>
            <a:ext cx="8343900" cy="193899"/>
          </a:xfrm>
          <a:prstGeom prst="rect">
            <a:avLst/>
          </a:prstGeom>
          <a:noFill/>
        </p:spPr>
        <p:txBody>
          <a:bodyPr wrap="square" lIns="0" tIns="0" rIns="0" bIns="0" rtlCol="0">
            <a:spAutoFit/>
          </a:bodyPr>
          <a:lstStyle/>
          <a:p>
            <a:pPr algn="ctr">
              <a:lnSpc>
                <a:spcPct val="90000"/>
              </a:lnSpc>
            </a:pPr>
            <a:r>
              <a:rPr lang="en-US" sz="1400" b="1" dirty="0"/>
              <a:t>5 hour ‘Test and Treat’ session enables increased access to treatment for isolated populations</a:t>
            </a:r>
            <a:endParaRPr lang="en-GB" sz="1400" b="1" dirty="0"/>
          </a:p>
        </p:txBody>
      </p:sp>
      <p:sp>
        <p:nvSpPr>
          <p:cNvPr id="14" name="TextBox 13"/>
          <p:cNvSpPr txBox="1"/>
          <p:nvPr/>
        </p:nvSpPr>
        <p:spPr>
          <a:xfrm>
            <a:off x="119989" y="1396689"/>
            <a:ext cx="1714500" cy="1074140"/>
          </a:xfrm>
          <a:prstGeom prst="rect">
            <a:avLst/>
          </a:prstGeom>
          <a:noFill/>
        </p:spPr>
        <p:txBody>
          <a:bodyPr wrap="square" lIns="0" tIns="0" rIns="0" bIns="0" rtlCol="0">
            <a:spAutoFit/>
          </a:bodyPr>
          <a:lstStyle/>
          <a:p>
            <a:pPr algn="ctr" defTabSz="913995">
              <a:lnSpc>
                <a:spcPct val="90000"/>
              </a:lnSpc>
              <a:defRPr/>
            </a:pPr>
            <a:r>
              <a:rPr lang="en-GB" sz="1200" b="1" dirty="0"/>
              <a:t>Test</a:t>
            </a:r>
            <a:endParaRPr lang="en-GB" sz="1000" b="1" dirty="0"/>
          </a:p>
          <a:p>
            <a:pPr marL="179920" indent="-71973" defTabSz="913995">
              <a:buFont typeface="Arial" panose="020B0604020202020204" pitchFamily="34" charset="0"/>
              <a:buChar char="•"/>
              <a:defRPr/>
            </a:pPr>
            <a:r>
              <a:rPr lang="en-US" sz="1000" dirty="0"/>
              <a:t>Adult with social insurance</a:t>
            </a:r>
          </a:p>
          <a:p>
            <a:pPr marL="179920" indent="-71973" defTabSz="913995">
              <a:buFont typeface="Arial" panose="020B0604020202020204" pitchFamily="34" charset="0"/>
              <a:buChar char="•"/>
              <a:defRPr/>
            </a:pPr>
            <a:r>
              <a:rPr lang="en-US" sz="1000" dirty="0"/>
              <a:t>HCV Ab+</a:t>
            </a:r>
          </a:p>
          <a:p>
            <a:pPr marL="179920" indent="-71973" defTabSz="913995">
              <a:buFont typeface="Arial" panose="020B0604020202020204" pitchFamily="34" charset="0"/>
              <a:buChar char="•"/>
              <a:defRPr/>
            </a:pPr>
            <a:r>
              <a:rPr lang="en-US" sz="1000" dirty="0"/>
              <a:t>Unknown viral load </a:t>
            </a:r>
          </a:p>
          <a:p>
            <a:pPr marL="179920" indent="-71973" defTabSz="913995">
              <a:buFont typeface="Arial" panose="020B0604020202020204" pitchFamily="34" charset="0"/>
              <a:buChar char="•"/>
              <a:defRPr/>
            </a:pPr>
            <a:r>
              <a:rPr lang="en-US" sz="1000" dirty="0"/>
              <a:t>Previously treated patients w/o control after treatment </a:t>
            </a:r>
          </a:p>
          <a:p>
            <a:pPr algn="ctr">
              <a:lnSpc>
                <a:spcPct val="90000"/>
              </a:lnSpc>
            </a:pPr>
            <a:endParaRPr lang="en-GB" sz="1000" b="1" dirty="0"/>
          </a:p>
        </p:txBody>
      </p:sp>
      <p:sp>
        <p:nvSpPr>
          <p:cNvPr id="26" name="TextBox 25"/>
          <p:cNvSpPr txBox="1"/>
          <p:nvPr/>
        </p:nvSpPr>
        <p:spPr>
          <a:xfrm>
            <a:off x="7440945" y="1479262"/>
            <a:ext cx="662914" cy="166199"/>
          </a:xfrm>
          <a:prstGeom prst="rect">
            <a:avLst/>
          </a:prstGeom>
          <a:noFill/>
        </p:spPr>
        <p:txBody>
          <a:bodyPr wrap="square" lIns="0" tIns="0" rIns="0" bIns="0" rtlCol="0">
            <a:spAutoFit/>
          </a:bodyPr>
          <a:lstStyle/>
          <a:p>
            <a:pPr algn="ctr">
              <a:lnSpc>
                <a:spcPct val="90000"/>
              </a:lnSpc>
            </a:pPr>
            <a:r>
              <a:rPr lang="en-GB" sz="1200" b="1" dirty="0"/>
              <a:t>Treat</a:t>
            </a:r>
          </a:p>
        </p:txBody>
      </p:sp>
      <p:sp>
        <p:nvSpPr>
          <p:cNvPr id="27" name="TextBox 26"/>
          <p:cNvSpPr txBox="1"/>
          <p:nvPr/>
        </p:nvSpPr>
        <p:spPr>
          <a:xfrm>
            <a:off x="3253714" y="1702927"/>
            <a:ext cx="2743200" cy="461665"/>
          </a:xfrm>
          <a:prstGeom prst="rect">
            <a:avLst/>
          </a:prstGeom>
          <a:noFill/>
        </p:spPr>
        <p:txBody>
          <a:bodyPr wrap="square" lIns="0" tIns="0" rIns="0" bIns="0" rtlCol="0">
            <a:spAutoFit/>
          </a:bodyPr>
          <a:lstStyle/>
          <a:p>
            <a:pPr marL="107946" algn="ctr" defTabSz="913995">
              <a:defRPr/>
            </a:pPr>
            <a:r>
              <a:rPr lang="en-US" sz="1000" b="1" dirty="0" err="1"/>
              <a:t>Fibroscan</a:t>
            </a:r>
            <a:r>
              <a:rPr lang="en-US" sz="1000" b="1" dirty="0"/>
              <a:t>, HCV viral load, social interview, shared educational evaluation, harm reduction, </a:t>
            </a:r>
          </a:p>
        </p:txBody>
      </p:sp>
      <p:sp>
        <p:nvSpPr>
          <p:cNvPr id="8" name="TextBox 7"/>
          <p:cNvSpPr txBox="1"/>
          <p:nvPr/>
        </p:nvSpPr>
        <p:spPr>
          <a:xfrm rot="16200000">
            <a:off x="562747" y="3112335"/>
            <a:ext cx="1805940" cy="138499"/>
          </a:xfrm>
          <a:prstGeom prst="rect">
            <a:avLst/>
          </a:prstGeom>
          <a:noFill/>
        </p:spPr>
        <p:txBody>
          <a:bodyPr wrap="square" lIns="0" tIns="0" rIns="0" bIns="0" rtlCol="0">
            <a:spAutoFit/>
          </a:bodyPr>
          <a:lstStyle/>
          <a:p>
            <a:pPr algn="ctr">
              <a:lnSpc>
                <a:spcPct val="90000"/>
              </a:lnSpc>
            </a:pPr>
            <a:r>
              <a:rPr lang="en-GB" sz="1000" dirty="0"/>
              <a:t>Number of patients</a:t>
            </a:r>
          </a:p>
        </p:txBody>
      </p:sp>
      <p:sp>
        <p:nvSpPr>
          <p:cNvPr id="16" name="Text Placeholder 5"/>
          <p:cNvSpPr>
            <a:spLocks noGrp="1"/>
          </p:cNvSpPr>
          <p:nvPr>
            <p:ph type="body" sz="quarter" idx="13"/>
          </p:nvPr>
        </p:nvSpPr>
        <p:spPr>
          <a:xfrm>
            <a:off x="457200" y="116139"/>
            <a:ext cx="8229600" cy="226991"/>
          </a:xfrm>
        </p:spPr>
        <p:txBody>
          <a:bodyPr/>
          <a:lstStyle/>
          <a:p>
            <a:r>
              <a:rPr lang="en-US" dirty="0"/>
              <a:t>Pilot ‘Test and Treat’ model with one 5 hour session- France</a:t>
            </a:r>
          </a:p>
        </p:txBody>
      </p:sp>
      <p:sp>
        <p:nvSpPr>
          <p:cNvPr id="17" name="Footer Placeholder 3"/>
          <p:cNvSpPr>
            <a:spLocks noGrp="1"/>
          </p:cNvSpPr>
          <p:nvPr>
            <p:ph type="ftr" sz="quarter" idx="11"/>
          </p:nvPr>
        </p:nvSpPr>
        <p:spPr>
          <a:xfrm>
            <a:off x="69927" y="5037070"/>
            <a:ext cx="4192858" cy="53916"/>
          </a:xfrm>
        </p:spPr>
        <p:txBody>
          <a:bodyPr/>
          <a:lstStyle/>
          <a:p>
            <a:pPr defTabSz="910103"/>
            <a:r>
              <a:rPr lang="en-US" dirty="0">
                <a:solidFill>
                  <a:prstClr val="black"/>
                </a:solidFill>
              </a:rPr>
              <a:t>*Treatment delayed for 2 patients due to default social rights</a:t>
            </a:r>
          </a:p>
          <a:p>
            <a:pPr defTabSz="910103"/>
            <a:r>
              <a:rPr lang="en-US" dirty="0">
                <a:solidFill>
                  <a:prstClr val="black"/>
                </a:solidFill>
              </a:rPr>
              <a:t>Remy, EASL, 2019, FRI-250</a:t>
            </a:r>
          </a:p>
        </p:txBody>
      </p:sp>
      <p:pic>
        <p:nvPicPr>
          <p:cNvPr id="15" name="Picture 14">
            <a:extLst>
              <a:ext uri="{FF2B5EF4-FFF2-40B4-BE49-F238E27FC236}">
                <a16:creationId xmlns:a16="http://schemas.microsoft.com/office/drawing/2014/main" id="{0106081B-258E-4CC1-B464-06DF382E2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4573" y="93689"/>
            <a:ext cx="555171" cy="540115"/>
          </a:xfrm>
          <a:prstGeom prst="rect">
            <a:avLst/>
          </a:prstGeom>
        </p:spPr>
      </p:pic>
    </p:spTree>
    <p:extLst>
      <p:ext uri="{BB962C8B-B14F-4D97-AF65-F5344CB8AC3E}">
        <p14:creationId xmlns:p14="http://schemas.microsoft.com/office/powerpoint/2010/main" val="391677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Flow Across Specialties Over HCV Care Cascade</a:t>
            </a:r>
            <a:endParaRPr lang="en-GB" dirty="0"/>
          </a:p>
        </p:txBody>
      </p:sp>
      <p:sp>
        <p:nvSpPr>
          <p:cNvPr id="9" name="Rectangle 8"/>
          <p:cNvSpPr/>
          <p:nvPr/>
        </p:nvSpPr>
        <p:spPr>
          <a:xfrm>
            <a:off x="1456860" y="1436890"/>
            <a:ext cx="1056148" cy="460649"/>
          </a:xfrm>
          <a:prstGeom prst="rect">
            <a:avLst/>
          </a:prstGeom>
          <a:solidFill>
            <a:schemeClr val="accent3">
              <a:lumMod val="25000"/>
              <a:lumOff val="75000"/>
            </a:schemeClr>
          </a:solidFill>
          <a:ln w="19050">
            <a:solidFill>
              <a:schemeClr val="accent3">
                <a:lumMod val="25000"/>
                <a:lumOff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r>
              <a:rPr lang="en-GB" sz="1100" dirty="0">
                <a:solidFill>
                  <a:prstClr val="white"/>
                </a:solidFill>
              </a:rPr>
              <a:t>Living with HCV infection</a:t>
            </a:r>
          </a:p>
        </p:txBody>
      </p:sp>
      <p:sp>
        <p:nvSpPr>
          <p:cNvPr id="15" name="Rectangle 14"/>
          <p:cNvSpPr/>
          <p:nvPr/>
        </p:nvSpPr>
        <p:spPr>
          <a:xfrm>
            <a:off x="2656992" y="2011658"/>
            <a:ext cx="1056148" cy="460649"/>
          </a:xfrm>
          <a:prstGeom prst="rect">
            <a:avLst/>
          </a:prstGeom>
          <a:solidFill>
            <a:schemeClr val="accent3">
              <a:lumMod val="50000"/>
              <a:lumOff val="50000"/>
            </a:schemeClr>
          </a:solidFill>
          <a:ln w="19050">
            <a:solidFill>
              <a:schemeClr val="accent3">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r>
              <a:rPr lang="en-GB" sz="1100" dirty="0">
                <a:solidFill>
                  <a:prstClr val="white"/>
                </a:solidFill>
              </a:rPr>
              <a:t>Detection:</a:t>
            </a:r>
          </a:p>
          <a:p>
            <a:pPr algn="ctr" defTabSz="909788">
              <a:lnSpc>
                <a:spcPct val="90000"/>
              </a:lnSpc>
            </a:pPr>
            <a:r>
              <a:rPr lang="en-GB" sz="1100" dirty="0">
                <a:solidFill>
                  <a:prstClr val="white"/>
                </a:solidFill>
              </a:rPr>
              <a:t>HCV Ab+</a:t>
            </a:r>
          </a:p>
        </p:txBody>
      </p:sp>
      <p:sp>
        <p:nvSpPr>
          <p:cNvPr id="16" name="Rectangle 15"/>
          <p:cNvSpPr/>
          <p:nvPr/>
        </p:nvSpPr>
        <p:spPr>
          <a:xfrm>
            <a:off x="3867963" y="2614413"/>
            <a:ext cx="1056148" cy="460649"/>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r>
              <a:rPr lang="en-GB" sz="1100" dirty="0">
                <a:solidFill>
                  <a:prstClr val="black"/>
                </a:solidFill>
              </a:rPr>
              <a:t>Confirmatory</a:t>
            </a:r>
          </a:p>
          <a:p>
            <a:pPr algn="ctr" defTabSz="909788">
              <a:lnSpc>
                <a:spcPct val="90000"/>
              </a:lnSpc>
            </a:pPr>
            <a:r>
              <a:rPr lang="en-GB" sz="1100" dirty="0">
                <a:solidFill>
                  <a:prstClr val="black"/>
                </a:solidFill>
              </a:rPr>
              <a:t>HCV RNA</a:t>
            </a:r>
          </a:p>
          <a:p>
            <a:pPr algn="ctr" defTabSz="909788">
              <a:lnSpc>
                <a:spcPct val="90000"/>
              </a:lnSpc>
            </a:pPr>
            <a:r>
              <a:rPr lang="en-GB" sz="1100" dirty="0">
                <a:solidFill>
                  <a:prstClr val="black"/>
                </a:solidFill>
              </a:rPr>
              <a:t>diagnosis</a:t>
            </a:r>
          </a:p>
        </p:txBody>
      </p:sp>
      <p:sp>
        <p:nvSpPr>
          <p:cNvPr id="17" name="Rectangle 16"/>
          <p:cNvSpPr/>
          <p:nvPr/>
        </p:nvSpPr>
        <p:spPr>
          <a:xfrm>
            <a:off x="5116926" y="3193613"/>
            <a:ext cx="1056148" cy="460649"/>
          </a:xfrm>
          <a:prstGeom prst="rect">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r>
              <a:rPr lang="en-GB" sz="1100" dirty="0">
                <a:solidFill>
                  <a:prstClr val="black"/>
                </a:solidFill>
              </a:rPr>
              <a:t>Liver disease </a:t>
            </a:r>
          </a:p>
          <a:p>
            <a:pPr algn="ctr" defTabSz="909788">
              <a:lnSpc>
                <a:spcPct val="90000"/>
              </a:lnSpc>
            </a:pPr>
            <a:r>
              <a:rPr lang="en-GB" sz="1100" dirty="0">
                <a:solidFill>
                  <a:prstClr val="black"/>
                </a:solidFill>
              </a:rPr>
              <a:t>assessed</a:t>
            </a:r>
          </a:p>
        </p:txBody>
      </p:sp>
      <p:sp>
        <p:nvSpPr>
          <p:cNvPr id="18" name="Rectangle 17"/>
          <p:cNvSpPr/>
          <p:nvPr/>
        </p:nvSpPr>
        <p:spPr>
          <a:xfrm>
            <a:off x="6372039" y="3781357"/>
            <a:ext cx="1056148" cy="460649"/>
          </a:xfrm>
          <a:prstGeom prst="rect">
            <a:avLst/>
          </a:prstGeom>
          <a:solidFill>
            <a:srgbClr val="FF5F41"/>
          </a:solidFill>
          <a:ln w="19050">
            <a:solidFill>
              <a:srgbClr val="FF5F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r>
              <a:rPr lang="en-GB" sz="1100" dirty="0">
                <a:solidFill>
                  <a:prstClr val="black"/>
                </a:solidFill>
              </a:rPr>
              <a:t>Treatment</a:t>
            </a:r>
          </a:p>
        </p:txBody>
      </p:sp>
      <p:sp>
        <p:nvSpPr>
          <p:cNvPr id="19" name="Footer Placeholder 3"/>
          <p:cNvSpPr>
            <a:spLocks noGrp="1"/>
          </p:cNvSpPr>
          <p:nvPr>
            <p:ph type="ftr" sz="quarter" idx="11"/>
          </p:nvPr>
        </p:nvSpPr>
        <p:spPr>
          <a:xfrm>
            <a:off x="161196" y="4953000"/>
            <a:ext cx="4192858" cy="161023"/>
          </a:xfrm>
        </p:spPr>
        <p:txBody>
          <a:bodyPr/>
          <a:lstStyle/>
          <a:p>
            <a:r>
              <a:rPr lang="en-US" dirty="0">
                <a:solidFill>
                  <a:prstClr val="black"/>
                </a:solidFill>
              </a:rPr>
              <a:t>Adapted from </a:t>
            </a:r>
            <a:r>
              <a:rPr lang="en-US" dirty="0" err="1">
                <a:solidFill>
                  <a:prstClr val="black"/>
                </a:solidFill>
              </a:rPr>
              <a:t>Reau</a:t>
            </a:r>
            <a:r>
              <a:rPr lang="en-US" dirty="0">
                <a:solidFill>
                  <a:prstClr val="black"/>
                </a:solidFill>
              </a:rPr>
              <a:t>, EASL, 2019, PS-066</a:t>
            </a:r>
          </a:p>
        </p:txBody>
      </p:sp>
      <p:sp>
        <p:nvSpPr>
          <p:cNvPr id="23" name="Curved Left Arrow 22"/>
          <p:cNvSpPr/>
          <p:nvPr/>
        </p:nvSpPr>
        <p:spPr>
          <a:xfrm rot="18930120">
            <a:off x="2738610" y="1354776"/>
            <a:ext cx="265540" cy="624875"/>
          </a:xfrm>
          <a:prstGeom prst="curvedLeftArrow">
            <a:avLst/>
          </a:prstGeom>
          <a:solidFill>
            <a:schemeClr val="accent4">
              <a:lumMod val="60000"/>
              <a:lumOff val="40000"/>
            </a:schemeClr>
          </a:solidFill>
          <a:ln w="19050">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24" name="Curved Left Arrow 23"/>
          <p:cNvSpPr/>
          <p:nvPr/>
        </p:nvSpPr>
        <p:spPr>
          <a:xfrm rot="18930120">
            <a:off x="3937785" y="1986597"/>
            <a:ext cx="265540" cy="624875"/>
          </a:xfrm>
          <a:prstGeom prst="curvedLeftArrow">
            <a:avLst/>
          </a:prstGeom>
          <a:solidFill>
            <a:schemeClr val="accent4">
              <a:lumMod val="60000"/>
              <a:lumOff val="40000"/>
            </a:schemeClr>
          </a:solidFill>
          <a:ln w="19050">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25" name="Curved Left Arrow 24"/>
          <p:cNvSpPr/>
          <p:nvPr/>
        </p:nvSpPr>
        <p:spPr>
          <a:xfrm rot="18930120">
            <a:off x="5136300" y="2539503"/>
            <a:ext cx="265540" cy="624875"/>
          </a:xfrm>
          <a:prstGeom prst="curvedLeftArrow">
            <a:avLst/>
          </a:prstGeom>
          <a:solidFill>
            <a:schemeClr val="accent4">
              <a:lumMod val="60000"/>
              <a:lumOff val="40000"/>
            </a:schemeClr>
          </a:solidFill>
          <a:ln w="19050">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26" name="Curved Left Arrow 25"/>
          <p:cNvSpPr/>
          <p:nvPr/>
        </p:nvSpPr>
        <p:spPr>
          <a:xfrm rot="18930120">
            <a:off x="6370341" y="3125692"/>
            <a:ext cx="265540" cy="624875"/>
          </a:xfrm>
          <a:prstGeom prst="curvedLeftArrow">
            <a:avLst/>
          </a:prstGeom>
          <a:solidFill>
            <a:schemeClr val="accent4">
              <a:lumMod val="60000"/>
              <a:lumOff val="40000"/>
            </a:schemeClr>
          </a:solidFill>
          <a:ln w="19050">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28" name="Curved Right Arrow 27"/>
          <p:cNvSpPr/>
          <p:nvPr/>
        </p:nvSpPr>
        <p:spPr>
          <a:xfrm rot="18030336">
            <a:off x="2154810" y="1910322"/>
            <a:ext cx="274481" cy="662914"/>
          </a:xfrm>
          <a:prstGeom prst="curvedRightArrow">
            <a:avLst/>
          </a:prstGeom>
          <a:solidFill>
            <a:schemeClr val="accent5">
              <a:lumMod val="60000"/>
              <a:lumOff val="40000"/>
            </a:schemeClr>
          </a:solidFill>
          <a:ln w="19050">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29" name="Curved Right Arrow 28"/>
          <p:cNvSpPr/>
          <p:nvPr/>
        </p:nvSpPr>
        <p:spPr>
          <a:xfrm rot="18030336">
            <a:off x="3375683" y="2448381"/>
            <a:ext cx="274481" cy="662914"/>
          </a:xfrm>
          <a:prstGeom prst="curvedRightArrow">
            <a:avLst/>
          </a:prstGeom>
          <a:solidFill>
            <a:schemeClr val="accent5">
              <a:lumMod val="60000"/>
              <a:lumOff val="40000"/>
            </a:schemeClr>
          </a:solidFill>
          <a:ln w="19050">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30" name="Curved Right Arrow 29"/>
          <p:cNvSpPr/>
          <p:nvPr/>
        </p:nvSpPr>
        <p:spPr>
          <a:xfrm rot="18030336">
            <a:off x="5875047" y="3640713"/>
            <a:ext cx="274481" cy="662914"/>
          </a:xfrm>
          <a:prstGeom prst="curvedRightArrow">
            <a:avLst/>
          </a:prstGeom>
          <a:solidFill>
            <a:schemeClr val="accent5">
              <a:lumMod val="60000"/>
              <a:lumOff val="40000"/>
            </a:schemeClr>
          </a:solidFill>
          <a:ln w="19050">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31" name="Curved Right Arrow 30"/>
          <p:cNvSpPr/>
          <p:nvPr/>
        </p:nvSpPr>
        <p:spPr>
          <a:xfrm rot="18030336">
            <a:off x="4614105" y="3077055"/>
            <a:ext cx="274481" cy="662914"/>
          </a:xfrm>
          <a:prstGeom prst="curvedRightArrow">
            <a:avLst/>
          </a:prstGeom>
          <a:solidFill>
            <a:schemeClr val="accent5">
              <a:lumMod val="60000"/>
              <a:lumOff val="40000"/>
            </a:schemeClr>
          </a:solidFill>
          <a:ln w="19050">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30" tIns="45515" rIns="91030" bIns="45515" rtlCol="0" anchor="ctr"/>
          <a:lstStyle/>
          <a:p>
            <a:pPr algn="ctr" defTabSz="909788">
              <a:lnSpc>
                <a:spcPct val="90000"/>
              </a:lnSpc>
            </a:pPr>
            <a:endParaRPr lang="en-GB" sz="1600" dirty="0">
              <a:solidFill>
                <a:prstClr val="black"/>
              </a:solidFill>
            </a:endParaRPr>
          </a:p>
        </p:txBody>
      </p:sp>
      <p:sp>
        <p:nvSpPr>
          <p:cNvPr id="34" name="TextBox 33"/>
          <p:cNvSpPr txBox="1"/>
          <p:nvPr/>
        </p:nvSpPr>
        <p:spPr>
          <a:xfrm>
            <a:off x="5377671" y="4037274"/>
            <a:ext cx="410369" cy="221599"/>
          </a:xfrm>
          <a:prstGeom prst="rect">
            <a:avLst/>
          </a:prstGeom>
          <a:noFill/>
        </p:spPr>
        <p:txBody>
          <a:bodyPr wrap="none" lIns="0" tIns="0" rIns="0" bIns="0" rtlCol="0">
            <a:spAutoFit/>
          </a:bodyPr>
          <a:lstStyle/>
          <a:p>
            <a:pPr defTabSz="909788">
              <a:lnSpc>
                <a:spcPct val="90000"/>
              </a:lnSpc>
            </a:pPr>
            <a:r>
              <a:rPr lang="en-GB" sz="1600" dirty="0">
                <a:solidFill>
                  <a:srgbClr val="45842C">
                    <a:lumMod val="75000"/>
                  </a:srgbClr>
                </a:solidFill>
              </a:rPr>
              <a:t>17%</a:t>
            </a:r>
          </a:p>
        </p:txBody>
      </p:sp>
      <p:sp>
        <p:nvSpPr>
          <p:cNvPr id="35" name="TextBox 34"/>
          <p:cNvSpPr txBox="1"/>
          <p:nvPr/>
        </p:nvSpPr>
        <p:spPr>
          <a:xfrm>
            <a:off x="6736453" y="3327329"/>
            <a:ext cx="296556" cy="221599"/>
          </a:xfrm>
          <a:prstGeom prst="rect">
            <a:avLst/>
          </a:prstGeom>
          <a:noFill/>
        </p:spPr>
        <p:txBody>
          <a:bodyPr wrap="none" lIns="0" tIns="0" rIns="0" bIns="0" rtlCol="0">
            <a:spAutoFit/>
          </a:bodyPr>
          <a:lstStyle/>
          <a:p>
            <a:pPr defTabSz="909788">
              <a:lnSpc>
                <a:spcPct val="90000"/>
              </a:lnSpc>
            </a:pPr>
            <a:r>
              <a:rPr lang="en-GB" sz="1600" dirty="0">
                <a:solidFill>
                  <a:schemeClr val="accent4">
                    <a:lumMod val="60000"/>
                    <a:lumOff val="40000"/>
                  </a:schemeClr>
                </a:solidFill>
              </a:rPr>
              <a:t>5%</a:t>
            </a:r>
          </a:p>
        </p:txBody>
      </p:sp>
      <p:sp>
        <p:nvSpPr>
          <p:cNvPr id="36" name="TextBox 35"/>
          <p:cNvSpPr txBox="1"/>
          <p:nvPr/>
        </p:nvSpPr>
        <p:spPr>
          <a:xfrm>
            <a:off x="4089633" y="3464276"/>
            <a:ext cx="410369" cy="221599"/>
          </a:xfrm>
          <a:prstGeom prst="rect">
            <a:avLst/>
          </a:prstGeom>
          <a:noFill/>
        </p:spPr>
        <p:txBody>
          <a:bodyPr wrap="none" lIns="0" tIns="0" rIns="0" bIns="0" rtlCol="0">
            <a:spAutoFit/>
          </a:bodyPr>
          <a:lstStyle/>
          <a:p>
            <a:pPr defTabSz="909788">
              <a:lnSpc>
                <a:spcPct val="90000"/>
              </a:lnSpc>
            </a:pPr>
            <a:r>
              <a:rPr lang="en-GB" sz="1600" dirty="0">
                <a:solidFill>
                  <a:srgbClr val="45842C">
                    <a:lumMod val="75000"/>
                  </a:srgbClr>
                </a:solidFill>
              </a:rPr>
              <a:t>67%</a:t>
            </a:r>
          </a:p>
        </p:txBody>
      </p:sp>
      <p:sp>
        <p:nvSpPr>
          <p:cNvPr id="37" name="TextBox 36"/>
          <p:cNvSpPr txBox="1"/>
          <p:nvPr/>
        </p:nvSpPr>
        <p:spPr>
          <a:xfrm>
            <a:off x="2894322" y="2843237"/>
            <a:ext cx="410369" cy="221599"/>
          </a:xfrm>
          <a:prstGeom prst="rect">
            <a:avLst/>
          </a:prstGeom>
          <a:noFill/>
        </p:spPr>
        <p:txBody>
          <a:bodyPr wrap="none" lIns="0" tIns="0" rIns="0" bIns="0" rtlCol="0">
            <a:spAutoFit/>
          </a:bodyPr>
          <a:lstStyle/>
          <a:p>
            <a:pPr defTabSz="909788">
              <a:lnSpc>
                <a:spcPct val="90000"/>
              </a:lnSpc>
            </a:pPr>
            <a:r>
              <a:rPr lang="en-GB" sz="1600" dirty="0">
                <a:solidFill>
                  <a:srgbClr val="45842C">
                    <a:lumMod val="75000"/>
                  </a:srgbClr>
                </a:solidFill>
              </a:rPr>
              <a:t>81%</a:t>
            </a:r>
          </a:p>
        </p:txBody>
      </p:sp>
      <p:sp>
        <p:nvSpPr>
          <p:cNvPr id="38" name="TextBox 37"/>
          <p:cNvSpPr txBox="1"/>
          <p:nvPr/>
        </p:nvSpPr>
        <p:spPr>
          <a:xfrm>
            <a:off x="1729698" y="2255269"/>
            <a:ext cx="296556" cy="221599"/>
          </a:xfrm>
          <a:prstGeom prst="rect">
            <a:avLst/>
          </a:prstGeom>
          <a:noFill/>
        </p:spPr>
        <p:txBody>
          <a:bodyPr wrap="none" lIns="0" tIns="0" rIns="0" bIns="0" rtlCol="0">
            <a:spAutoFit/>
          </a:bodyPr>
          <a:lstStyle/>
          <a:p>
            <a:pPr defTabSz="909788">
              <a:lnSpc>
                <a:spcPct val="90000"/>
              </a:lnSpc>
            </a:pPr>
            <a:r>
              <a:rPr lang="en-GB" sz="1600" dirty="0">
                <a:solidFill>
                  <a:srgbClr val="45842C">
                    <a:lumMod val="75000"/>
                  </a:srgbClr>
                </a:solidFill>
              </a:rPr>
              <a:t>6%</a:t>
            </a:r>
          </a:p>
        </p:txBody>
      </p:sp>
      <p:sp>
        <p:nvSpPr>
          <p:cNvPr id="39" name="TextBox 38"/>
          <p:cNvSpPr txBox="1"/>
          <p:nvPr/>
        </p:nvSpPr>
        <p:spPr>
          <a:xfrm>
            <a:off x="5491710" y="2741141"/>
            <a:ext cx="410369" cy="221599"/>
          </a:xfrm>
          <a:prstGeom prst="rect">
            <a:avLst/>
          </a:prstGeom>
          <a:noFill/>
        </p:spPr>
        <p:txBody>
          <a:bodyPr wrap="none" lIns="0" tIns="0" rIns="0" bIns="0" rtlCol="0">
            <a:spAutoFit/>
          </a:bodyPr>
          <a:lstStyle/>
          <a:p>
            <a:pPr defTabSz="909788">
              <a:lnSpc>
                <a:spcPct val="90000"/>
              </a:lnSpc>
            </a:pPr>
            <a:r>
              <a:rPr lang="en-GB" sz="1600" dirty="0">
                <a:solidFill>
                  <a:schemeClr val="accent4">
                    <a:lumMod val="60000"/>
                    <a:lumOff val="40000"/>
                  </a:schemeClr>
                </a:solidFill>
              </a:rPr>
              <a:t>40%</a:t>
            </a:r>
          </a:p>
        </p:txBody>
      </p:sp>
      <p:sp>
        <p:nvSpPr>
          <p:cNvPr id="40" name="TextBox 39"/>
          <p:cNvSpPr txBox="1"/>
          <p:nvPr/>
        </p:nvSpPr>
        <p:spPr>
          <a:xfrm>
            <a:off x="4290636" y="2188234"/>
            <a:ext cx="410369" cy="221599"/>
          </a:xfrm>
          <a:prstGeom prst="rect">
            <a:avLst/>
          </a:prstGeom>
          <a:noFill/>
        </p:spPr>
        <p:txBody>
          <a:bodyPr wrap="none" lIns="0" tIns="0" rIns="0" bIns="0" rtlCol="0">
            <a:spAutoFit/>
          </a:bodyPr>
          <a:lstStyle/>
          <a:p>
            <a:pPr defTabSz="909788">
              <a:lnSpc>
                <a:spcPct val="90000"/>
              </a:lnSpc>
            </a:pPr>
            <a:r>
              <a:rPr lang="en-GB" sz="1600" dirty="0">
                <a:solidFill>
                  <a:schemeClr val="accent4">
                    <a:lumMod val="60000"/>
                    <a:lumOff val="40000"/>
                  </a:schemeClr>
                </a:solidFill>
              </a:rPr>
              <a:t>54%</a:t>
            </a:r>
          </a:p>
        </p:txBody>
      </p:sp>
      <p:sp>
        <p:nvSpPr>
          <p:cNvPr id="41" name="TextBox 40"/>
          <p:cNvSpPr txBox="1"/>
          <p:nvPr/>
        </p:nvSpPr>
        <p:spPr>
          <a:xfrm>
            <a:off x="3099664" y="1578589"/>
            <a:ext cx="410369" cy="221599"/>
          </a:xfrm>
          <a:prstGeom prst="rect">
            <a:avLst/>
          </a:prstGeom>
          <a:noFill/>
        </p:spPr>
        <p:txBody>
          <a:bodyPr wrap="none" lIns="0" tIns="0" rIns="0" bIns="0" rtlCol="0">
            <a:spAutoFit/>
          </a:bodyPr>
          <a:lstStyle/>
          <a:p>
            <a:pPr defTabSz="909788">
              <a:lnSpc>
                <a:spcPct val="90000"/>
              </a:lnSpc>
            </a:pPr>
            <a:r>
              <a:rPr lang="en-GB" sz="1600" dirty="0">
                <a:solidFill>
                  <a:schemeClr val="accent4">
                    <a:lumMod val="60000"/>
                    <a:lumOff val="40000"/>
                  </a:schemeClr>
                </a:solidFill>
              </a:rPr>
              <a:t>37%</a:t>
            </a:r>
          </a:p>
        </p:txBody>
      </p:sp>
      <p:sp>
        <p:nvSpPr>
          <p:cNvPr id="43" name="TextBox 42"/>
          <p:cNvSpPr txBox="1"/>
          <p:nvPr/>
        </p:nvSpPr>
        <p:spPr>
          <a:xfrm>
            <a:off x="728597" y="3473569"/>
            <a:ext cx="3126907" cy="221599"/>
          </a:xfrm>
          <a:prstGeom prst="rect">
            <a:avLst/>
          </a:prstGeom>
          <a:noFill/>
        </p:spPr>
        <p:txBody>
          <a:bodyPr wrap="square" lIns="0" tIns="0" rIns="0" bIns="0" rtlCol="0">
            <a:spAutoFit/>
          </a:bodyPr>
          <a:lstStyle/>
          <a:p>
            <a:pPr algn="ctr" defTabSz="909788">
              <a:lnSpc>
                <a:spcPct val="90000"/>
              </a:lnSpc>
            </a:pPr>
            <a:r>
              <a:rPr lang="en-GB" sz="1600" dirty="0">
                <a:solidFill>
                  <a:srgbClr val="45842C">
                    <a:lumMod val="75000"/>
                  </a:srgbClr>
                </a:solidFill>
              </a:rPr>
              <a:t>HCV Specialist diagnosis</a:t>
            </a:r>
          </a:p>
        </p:txBody>
      </p:sp>
      <p:sp>
        <p:nvSpPr>
          <p:cNvPr id="45" name="Rectangle 44">
            <a:extLst>
              <a:ext uri="{FF2B5EF4-FFF2-40B4-BE49-F238E27FC236}">
                <a16:creationId xmlns:a16="http://schemas.microsoft.com/office/drawing/2014/main" id="{46F814C2-E38C-496C-850E-DCAD92A6CFA6}"/>
              </a:ext>
            </a:extLst>
          </p:cNvPr>
          <p:cNvSpPr/>
          <p:nvPr/>
        </p:nvSpPr>
        <p:spPr>
          <a:xfrm>
            <a:off x="461261" y="4363910"/>
            <a:ext cx="7981951" cy="522806"/>
          </a:xfrm>
          <a:prstGeom prst="rect">
            <a:avLst/>
          </a:prstGeom>
        </p:spPr>
        <p:txBody>
          <a:bodyPr wrap="square" lIns="91030" tIns="45515" rIns="91030" bIns="45515">
            <a:spAutoFit/>
          </a:bodyPr>
          <a:lstStyle/>
          <a:p>
            <a:pPr algn="ctr" defTabSz="909788"/>
            <a:r>
              <a:rPr lang="en-US" sz="1400" b="1" dirty="0">
                <a:solidFill>
                  <a:prstClr val="black"/>
                </a:solidFill>
              </a:rPr>
              <a:t>Significant gaps remain in all stages of the cascade of care for HCV, and improved efforts are needed for every physician specialty to address them</a:t>
            </a:r>
          </a:p>
        </p:txBody>
      </p:sp>
      <p:sp>
        <p:nvSpPr>
          <p:cNvPr id="32" name="Rectangle 31">
            <a:extLst>
              <a:ext uri="{FF2B5EF4-FFF2-40B4-BE49-F238E27FC236}">
                <a16:creationId xmlns:a16="http://schemas.microsoft.com/office/drawing/2014/main" id="{46F814C2-E38C-496C-850E-DCAD92A6CFA6}"/>
              </a:ext>
            </a:extLst>
          </p:cNvPr>
          <p:cNvSpPr/>
          <p:nvPr/>
        </p:nvSpPr>
        <p:spPr>
          <a:xfrm>
            <a:off x="333377" y="965042"/>
            <a:ext cx="8696325" cy="276999"/>
          </a:xfrm>
          <a:prstGeom prst="rect">
            <a:avLst/>
          </a:prstGeom>
        </p:spPr>
        <p:txBody>
          <a:bodyPr wrap="square" lIns="91030" tIns="45515" rIns="91030" bIns="45515">
            <a:spAutoFit/>
          </a:bodyPr>
          <a:lstStyle/>
          <a:p>
            <a:pPr defTabSz="909788"/>
            <a:r>
              <a:rPr lang="en-US" sz="1200" dirty="0">
                <a:solidFill>
                  <a:prstClr val="black"/>
                </a:solidFill>
              </a:rPr>
              <a:t>Approximately 17 million patients screened with 974,277 patients HCV antibody positive</a:t>
            </a:r>
          </a:p>
        </p:txBody>
      </p:sp>
      <p:sp>
        <p:nvSpPr>
          <p:cNvPr id="3" name="Rectangle 2"/>
          <p:cNvSpPr/>
          <p:nvPr/>
        </p:nvSpPr>
        <p:spPr>
          <a:xfrm>
            <a:off x="716091" y="3232425"/>
            <a:ext cx="3139414" cy="843673"/>
          </a:xfrm>
          <a:prstGeom prst="rect">
            <a:avLst/>
          </a:prstGeom>
          <a:solidFill>
            <a:schemeClr val="accent5">
              <a:lumMod val="60000"/>
              <a:lumOff val="40000"/>
            </a:schemeClr>
          </a:solidFill>
          <a:ln w="19050">
            <a:solidFill>
              <a:schemeClr val="accent5">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spcCol="0" rtlCol="0" anchor="ctr"/>
          <a:lstStyle/>
          <a:p>
            <a:pPr algn="ctr">
              <a:lnSpc>
                <a:spcPct val="90000"/>
              </a:lnSpc>
            </a:pPr>
            <a:r>
              <a:rPr lang="en-GB" dirty="0"/>
              <a:t>HCV Specialist Diagnosis</a:t>
            </a:r>
          </a:p>
        </p:txBody>
      </p:sp>
      <p:sp>
        <p:nvSpPr>
          <p:cNvPr id="44" name="Rectangle 43"/>
          <p:cNvSpPr/>
          <p:nvPr/>
        </p:nvSpPr>
        <p:spPr>
          <a:xfrm>
            <a:off x="5147820" y="1628634"/>
            <a:ext cx="3139414" cy="843673"/>
          </a:xfrm>
          <a:prstGeom prst="rect">
            <a:avLst/>
          </a:prstGeom>
          <a:solidFill>
            <a:schemeClr val="accent4">
              <a:lumMod val="60000"/>
              <a:lumOff val="40000"/>
            </a:schemeClr>
          </a:solidFill>
          <a:ln w="19050">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126" tIns="45563" rIns="91126" bIns="45563" spcCol="0" rtlCol="0" anchor="ctr"/>
          <a:lstStyle/>
          <a:p>
            <a:pPr algn="ctr">
              <a:lnSpc>
                <a:spcPct val="90000"/>
              </a:lnSpc>
            </a:pPr>
            <a:r>
              <a:rPr lang="en-GB" dirty="0"/>
              <a:t>Generalist Diagnosis</a:t>
            </a:r>
          </a:p>
        </p:txBody>
      </p:sp>
      <p:sp>
        <p:nvSpPr>
          <p:cNvPr id="33" name="Text Placeholder 5"/>
          <p:cNvSpPr>
            <a:spLocks noGrp="1"/>
          </p:cNvSpPr>
          <p:nvPr>
            <p:ph type="body" sz="quarter" idx="13"/>
          </p:nvPr>
        </p:nvSpPr>
        <p:spPr>
          <a:xfrm>
            <a:off x="457200" y="116139"/>
            <a:ext cx="8229600" cy="226991"/>
          </a:xfrm>
        </p:spPr>
        <p:txBody>
          <a:bodyPr/>
          <a:lstStyle/>
          <a:p>
            <a:r>
              <a:rPr lang="en-US" dirty="0"/>
              <a:t>US Real-World Retrospective Analysis</a:t>
            </a:r>
          </a:p>
        </p:txBody>
      </p:sp>
      <p:pic>
        <p:nvPicPr>
          <p:cNvPr id="42" name="Picture 41">
            <a:extLst>
              <a:ext uri="{FF2B5EF4-FFF2-40B4-BE49-F238E27FC236}">
                <a16:creationId xmlns:a16="http://schemas.microsoft.com/office/drawing/2014/main" id="{9ED99A87-4A33-4710-B703-4E5C9D73F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3127" y="125691"/>
            <a:ext cx="552036" cy="552036"/>
          </a:xfrm>
          <a:prstGeom prst="rect">
            <a:avLst/>
          </a:prstGeom>
        </p:spPr>
      </p:pic>
    </p:spTree>
    <p:extLst>
      <p:ext uri="{BB962C8B-B14F-4D97-AF65-F5344CB8AC3E}">
        <p14:creationId xmlns:p14="http://schemas.microsoft.com/office/powerpoint/2010/main" val="326577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Elimination</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7430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SOF/VEL</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742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5FA6C0E2-6A93-4D24-BDC9-596C12372E14}"/>
              </a:ext>
            </a:extLst>
          </p:cNvPr>
          <p:cNvGraphicFramePr/>
          <p:nvPr>
            <p:extLst>
              <p:ext uri="{D42A27DB-BD31-4B8C-83A1-F6EECF244321}">
                <p14:modId xmlns:p14="http://schemas.microsoft.com/office/powerpoint/2010/main" val="719312886"/>
              </p:ext>
            </p:extLst>
          </p:nvPr>
        </p:nvGraphicFramePr>
        <p:xfrm>
          <a:off x="304801" y="1538132"/>
          <a:ext cx="8839200" cy="26880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1" y="349829"/>
            <a:ext cx="8539316" cy="507423"/>
          </a:xfrm>
        </p:spPr>
        <p:txBody>
          <a:bodyPr/>
          <a:lstStyle/>
          <a:p>
            <a:r>
              <a:rPr lang="en-US" dirty="0"/>
              <a:t>WHO 2030 Target for Diagnosis and Treatment of HCV</a:t>
            </a:r>
          </a:p>
        </p:txBody>
      </p:sp>
      <p:sp>
        <p:nvSpPr>
          <p:cNvPr id="4" name="Footer Placeholder 3"/>
          <p:cNvSpPr>
            <a:spLocks noGrp="1"/>
          </p:cNvSpPr>
          <p:nvPr>
            <p:ph type="ftr" sz="quarter" idx="11"/>
          </p:nvPr>
        </p:nvSpPr>
        <p:spPr>
          <a:xfrm>
            <a:off x="457200" y="4972522"/>
            <a:ext cx="4192858" cy="53916"/>
          </a:xfrm>
        </p:spPr>
        <p:txBody>
          <a:bodyPr/>
          <a:lstStyle/>
          <a:p>
            <a:r>
              <a:rPr lang="en-US" dirty="0" err="1">
                <a:solidFill>
                  <a:prstClr val="black"/>
                </a:solidFill>
              </a:rPr>
              <a:t>Olafsson</a:t>
            </a:r>
            <a:r>
              <a:rPr lang="en-US" dirty="0">
                <a:solidFill>
                  <a:prstClr val="black"/>
                </a:solidFill>
              </a:rPr>
              <a:t>, EASL, 2019, THU-412</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30</a:t>
            </a:fld>
            <a:endParaRPr lang="en-US">
              <a:solidFill>
                <a:prstClr val="black"/>
              </a:solidFill>
            </a:endParaRP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 Since November 2018, 720 patients in Iceland infected with HCV were linked to care</a:t>
            </a: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9"/>
            <a:ext cx="8229600" cy="226991"/>
          </a:xfrm>
        </p:spPr>
        <p:txBody>
          <a:bodyPr/>
          <a:lstStyle/>
          <a:p>
            <a:r>
              <a:rPr lang="en-US" dirty="0"/>
              <a:t>Trap </a:t>
            </a:r>
            <a:r>
              <a:rPr lang="en-US" dirty="0" err="1"/>
              <a:t>HepC</a:t>
            </a:r>
            <a:endParaRPr lang="en-US" dirty="0"/>
          </a:p>
        </p:txBody>
      </p:sp>
      <p:sp>
        <p:nvSpPr>
          <p:cNvPr id="19" name="TextBox 18">
            <a:extLst>
              <a:ext uri="{FF2B5EF4-FFF2-40B4-BE49-F238E27FC236}">
                <a16:creationId xmlns:a16="http://schemas.microsoft.com/office/drawing/2014/main" id="{C7A39CEA-04DE-4E80-A05D-ED3865F2AF1E}"/>
              </a:ext>
            </a:extLst>
          </p:cNvPr>
          <p:cNvSpPr txBox="1"/>
          <p:nvPr/>
        </p:nvSpPr>
        <p:spPr>
          <a:xfrm>
            <a:off x="3203736" y="1484871"/>
            <a:ext cx="2948404"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Trap </a:t>
            </a:r>
            <a:r>
              <a:rPr lang="en-US" sz="1400" b="1" dirty="0" err="1">
                <a:solidFill>
                  <a:prstClr val="black"/>
                </a:solidFill>
              </a:rPr>
              <a:t>HepC</a:t>
            </a:r>
            <a:r>
              <a:rPr lang="en-US" sz="1400" b="1" dirty="0">
                <a:solidFill>
                  <a:prstClr val="black"/>
                </a:solidFill>
              </a:rPr>
              <a:t> Cascade of Care</a:t>
            </a:r>
          </a:p>
        </p:txBody>
      </p:sp>
      <p:sp>
        <p:nvSpPr>
          <p:cNvPr id="22" name="TextBox 21">
            <a:extLst>
              <a:ext uri="{FF2B5EF4-FFF2-40B4-BE49-F238E27FC236}">
                <a16:creationId xmlns:a16="http://schemas.microsoft.com/office/drawing/2014/main" id="{AFCA50BC-10A1-4B30-B01F-B9BC026023B8}"/>
              </a:ext>
            </a:extLst>
          </p:cNvPr>
          <p:cNvSpPr txBox="1"/>
          <p:nvPr/>
        </p:nvSpPr>
        <p:spPr>
          <a:xfrm>
            <a:off x="371477" y="4349152"/>
            <a:ext cx="8315325" cy="438581"/>
          </a:xfrm>
          <a:prstGeom prst="rect">
            <a:avLst/>
          </a:prstGeom>
          <a:noFill/>
        </p:spPr>
        <p:txBody>
          <a:bodyPr wrap="square" lIns="0" tIns="0" rIns="0" bIns="0" rtlCol="0">
            <a:spAutoFit/>
          </a:bodyPr>
          <a:lstStyle/>
          <a:p>
            <a:pPr algn="ctr"/>
            <a:r>
              <a:rPr lang="en-US" sz="1400" b="1" dirty="0">
                <a:solidFill>
                  <a:prstClr val="black"/>
                </a:solidFill>
              </a:rPr>
              <a:t>Iceland may already have reached the 2030 WHO elimination</a:t>
            </a:r>
          </a:p>
          <a:p>
            <a:pPr algn="ctr"/>
            <a:r>
              <a:rPr lang="en-US" sz="1400" b="1" dirty="0">
                <a:solidFill>
                  <a:prstClr val="black"/>
                </a:solidFill>
              </a:rPr>
              <a:t>targets of 90% diagnosis and treatment of 80% of eligible patients</a:t>
            </a:r>
          </a:p>
        </p:txBody>
      </p:sp>
      <p:sp>
        <p:nvSpPr>
          <p:cNvPr id="3" name="TextBox 2">
            <a:extLst>
              <a:ext uri="{FF2B5EF4-FFF2-40B4-BE49-F238E27FC236}">
                <a16:creationId xmlns:a16="http://schemas.microsoft.com/office/drawing/2014/main" id="{662BC89B-BED6-460E-B438-178B4631F048}"/>
              </a:ext>
            </a:extLst>
          </p:cNvPr>
          <p:cNvSpPr txBox="1"/>
          <p:nvPr/>
        </p:nvSpPr>
        <p:spPr>
          <a:xfrm>
            <a:off x="3062478" y="2060318"/>
            <a:ext cx="513971" cy="166199"/>
          </a:xfrm>
          <a:prstGeom prst="rect">
            <a:avLst/>
          </a:prstGeom>
          <a:noFill/>
        </p:spPr>
        <p:txBody>
          <a:bodyPr wrap="square" lIns="0" tIns="0" rIns="0" bIns="0" rtlCol="0">
            <a:spAutoFit/>
          </a:bodyPr>
          <a:lstStyle/>
          <a:p>
            <a:pPr algn="ctr">
              <a:lnSpc>
                <a:spcPct val="90000"/>
              </a:lnSpc>
            </a:pPr>
            <a:r>
              <a:rPr lang="en-US" sz="1200" b="1" dirty="0">
                <a:solidFill>
                  <a:prstClr val="black"/>
                </a:solidFill>
              </a:rPr>
              <a:t>93%</a:t>
            </a:r>
          </a:p>
        </p:txBody>
      </p:sp>
      <p:sp>
        <p:nvSpPr>
          <p:cNvPr id="16" name="TextBox 15">
            <a:extLst>
              <a:ext uri="{FF2B5EF4-FFF2-40B4-BE49-F238E27FC236}">
                <a16:creationId xmlns:a16="http://schemas.microsoft.com/office/drawing/2014/main" id="{C6DE91D4-5BA4-4A35-9DEE-05AFF32B969C}"/>
              </a:ext>
            </a:extLst>
          </p:cNvPr>
          <p:cNvSpPr txBox="1"/>
          <p:nvPr/>
        </p:nvSpPr>
        <p:spPr>
          <a:xfrm>
            <a:off x="7865731" y="2286595"/>
            <a:ext cx="513971" cy="166199"/>
          </a:xfrm>
          <a:prstGeom prst="rect">
            <a:avLst/>
          </a:prstGeom>
          <a:noFill/>
        </p:spPr>
        <p:txBody>
          <a:bodyPr wrap="square" lIns="0" tIns="0" rIns="0" bIns="0" rtlCol="0">
            <a:spAutoFit/>
          </a:bodyPr>
          <a:lstStyle/>
          <a:p>
            <a:pPr algn="ctr">
              <a:lnSpc>
                <a:spcPct val="90000"/>
              </a:lnSpc>
            </a:pPr>
            <a:r>
              <a:rPr lang="en-US" sz="1200" b="1" dirty="0">
                <a:solidFill>
                  <a:prstClr val="black"/>
                </a:solidFill>
              </a:rPr>
              <a:t>90%</a:t>
            </a:r>
          </a:p>
        </p:txBody>
      </p:sp>
      <p:sp>
        <p:nvSpPr>
          <p:cNvPr id="23" name="TextBox 22">
            <a:extLst>
              <a:ext uri="{FF2B5EF4-FFF2-40B4-BE49-F238E27FC236}">
                <a16:creationId xmlns:a16="http://schemas.microsoft.com/office/drawing/2014/main" id="{082D5D95-94AD-4310-BF69-2D06ED16162A}"/>
              </a:ext>
            </a:extLst>
          </p:cNvPr>
          <p:cNvSpPr txBox="1"/>
          <p:nvPr/>
        </p:nvSpPr>
        <p:spPr>
          <a:xfrm>
            <a:off x="4631187" y="2104246"/>
            <a:ext cx="513971" cy="166199"/>
          </a:xfrm>
          <a:prstGeom prst="rect">
            <a:avLst/>
          </a:prstGeom>
          <a:noFill/>
        </p:spPr>
        <p:txBody>
          <a:bodyPr wrap="square" lIns="0" tIns="0" rIns="0" bIns="0" rtlCol="0">
            <a:spAutoFit/>
          </a:bodyPr>
          <a:lstStyle/>
          <a:p>
            <a:pPr algn="ctr">
              <a:lnSpc>
                <a:spcPct val="90000"/>
              </a:lnSpc>
            </a:pPr>
            <a:r>
              <a:rPr lang="en-US" sz="1200" b="1" dirty="0">
                <a:solidFill>
                  <a:prstClr val="black"/>
                </a:solidFill>
              </a:rPr>
              <a:t>97%</a:t>
            </a:r>
          </a:p>
        </p:txBody>
      </p:sp>
      <p:sp>
        <p:nvSpPr>
          <p:cNvPr id="24" name="TextBox 23">
            <a:extLst>
              <a:ext uri="{FF2B5EF4-FFF2-40B4-BE49-F238E27FC236}">
                <a16:creationId xmlns:a16="http://schemas.microsoft.com/office/drawing/2014/main" id="{8E92EF23-0236-4733-BBC9-2CC7051A99EF}"/>
              </a:ext>
            </a:extLst>
          </p:cNvPr>
          <p:cNvSpPr txBox="1"/>
          <p:nvPr/>
        </p:nvSpPr>
        <p:spPr>
          <a:xfrm>
            <a:off x="6229557" y="2120396"/>
            <a:ext cx="513971" cy="166199"/>
          </a:xfrm>
          <a:prstGeom prst="rect">
            <a:avLst/>
          </a:prstGeom>
          <a:noFill/>
        </p:spPr>
        <p:txBody>
          <a:bodyPr wrap="square" lIns="0" tIns="0" rIns="0" bIns="0" rtlCol="0">
            <a:spAutoFit/>
          </a:bodyPr>
          <a:lstStyle/>
          <a:p>
            <a:pPr algn="ctr">
              <a:lnSpc>
                <a:spcPct val="90000"/>
              </a:lnSpc>
            </a:pPr>
            <a:r>
              <a:rPr lang="en-US" sz="1200" b="1" dirty="0">
                <a:solidFill>
                  <a:prstClr val="black"/>
                </a:solidFill>
              </a:rPr>
              <a:t>98%</a:t>
            </a:r>
          </a:p>
        </p:txBody>
      </p:sp>
      <p:cxnSp>
        <p:nvCxnSpPr>
          <p:cNvPr id="26" name="Straight Connector 25">
            <a:extLst>
              <a:ext uri="{FF2B5EF4-FFF2-40B4-BE49-F238E27FC236}">
                <a16:creationId xmlns:a16="http://schemas.microsoft.com/office/drawing/2014/main" id="{25967727-6FF7-462D-B219-2564D874F04C}"/>
              </a:ext>
            </a:extLst>
          </p:cNvPr>
          <p:cNvCxnSpPr/>
          <p:nvPr/>
        </p:nvCxnSpPr>
        <p:spPr>
          <a:xfrm>
            <a:off x="6048375" y="2600252"/>
            <a:ext cx="876300" cy="0"/>
          </a:xfrm>
          <a:prstGeom prst="line">
            <a:avLst/>
          </a:prstGeom>
          <a:ln w="19050">
            <a:solidFill>
              <a:schemeClr val="bg1"/>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
            <a:extLst>
              <a:ext uri="{FF2B5EF4-FFF2-40B4-BE49-F238E27FC236}">
                <a16:creationId xmlns:a16="http://schemas.microsoft.com/office/drawing/2014/main" id="{93B02ECB-BA39-42E0-A746-F6E8606AF625}"/>
              </a:ext>
            </a:extLst>
          </p:cNvPr>
          <p:cNvSpPr txBox="1"/>
          <p:nvPr/>
        </p:nvSpPr>
        <p:spPr>
          <a:xfrm>
            <a:off x="6152140" y="2781022"/>
            <a:ext cx="772535" cy="4985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dirty="0">
                <a:solidFill>
                  <a:prstClr val="white"/>
                </a:solidFill>
              </a:rPr>
              <a:t>WHO treatment target</a:t>
            </a:r>
          </a:p>
          <a:p>
            <a:pPr algn="ctr">
              <a:lnSpc>
                <a:spcPct val="90000"/>
              </a:lnSpc>
            </a:pPr>
            <a:r>
              <a:rPr lang="en-US" sz="900" b="1" dirty="0">
                <a:solidFill>
                  <a:prstClr val="white"/>
                </a:solidFill>
              </a:rPr>
              <a:t>80%</a:t>
            </a:r>
          </a:p>
        </p:txBody>
      </p:sp>
      <p:cxnSp>
        <p:nvCxnSpPr>
          <p:cNvPr id="29" name="Straight Arrow Connector 28">
            <a:extLst>
              <a:ext uri="{FF2B5EF4-FFF2-40B4-BE49-F238E27FC236}">
                <a16:creationId xmlns:a16="http://schemas.microsoft.com/office/drawing/2014/main" id="{95395452-B26A-4807-AEF3-2F985746A771}"/>
              </a:ext>
            </a:extLst>
          </p:cNvPr>
          <p:cNvCxnSpPr/>
          <p:nvPr/>
        </p:nvCxnSpPr>
        <p:spPr>
          <a:xfrm flipV="1">
            <a:off x="6486525" y="2617559"/>
            <a:ext cx="0" cy="123825"/>
          </a:xfrm>
          <a:prstGeom prst="straightConnector1">
            <a:avLst/>
          </a:prstGeom>
          <a:ln w="190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D02811-528D-4F22-8B01-1118A21FB5FA}"/>
              </a:ext>
            </a:extLst>
          </p:cNvPr>
          <p:cNvCxnSpPr/>
          <p:nvPr/>
        </p:nvCxnSpPr>
        <p:spPr>
          <a:xfrm>
            <a:off x="2914651" y="2437889"/>
            <a:ext cx="809625" cy="0"/>
          </a:xfrm>
          <a:prstGeom prst="line">
            <a:avLst/>
          </a:prstGeom>
          <a:ln w="19050">
            <a:solidFill>
              <a:schemeClr val="bg1"/>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5">
            <a:extLst>
              <a:ext uri="{FF2B5EF4-FFF2-40B4-BE49-F238E27FC236}">
                <a16:creationId xmlns:a16="http://schemas.microsoft.com/office/drawing/2014/main" id="{B0B0DFDE-D8A2-480F-BCBC-6BAE8E626608}"/>
              </a:ext>
            </a:extLst>
          </p:cNvPr>
          <p:cNvSpPr txBox="1"/>
          <p:nvPr/>
        </p:nvSpPr>
        <p:spPr>
          <a:xfrm>
            <a:off x="2914651" y="2618918"/>
            <a:ext cx="809625" cy="4985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900" b="1" dirty="0">
                <a:solidFill>
                  <a:prstClr val="white"/>
                </a:solidFill>
              </a:rPr>
              <a:t>WHO diagnosis</a:t>
            </a:r>
          </a:p>
          <a:p>
            <a:pPr algn="ctr">
              <a:lnSpc>
                <a:spcPct val="90000"/>
              </a:lnSpc>
            </a:pPr>
            <a:r>
              <a:rPr lang="en-US" sz="900" b="1" dirty="0">
                <a:solidFill>
                  <a:prstClr val="white"/>
                </a:solidFill>
              </a:rPr>
              <a:t>target</a:t>
            </a:r>
          </a:p>
          <a:p>
            <a:pPr algn="ctr">
              <a:lnSpc>
                <a:spcPct val="90000"/>
              </a:lnSpc>
            </a:pPr>
            <a:r>
              <a:rPr lang="en-US" sz="900" b="1" dirty="0">
                <a:solidFill>
                  <a:prstClr val="white"/>
                </a:solidFill>
              </a:rPr>
              <a:t>90%</a:t>
            </a:r>
          </a:p>
        </p:txBody>
      </p:sp>
      <p:cxnSp>
        <p:nvCxnSpPr>
          <p:cNvPr id="33" name="Straight Arrow Connector 32">
            <a:extLst>
              <a:ext uri="{FF2B5EF4-FFF2-40B4-BE49-F238E27FC236}">
                <a16:creationId xmlns:a16="http://schemas.microsoft.com/office/drawing/2014/main" id="{B5329991-B19B-4BFF-AAAF-91730D43D326}"/>
              </a:ext>
            </a:extLst>
          </p:cNvPr>
          <p:cNvCxnSpPr/>
          <p:nvPr/>
        </p:nvCxnSpPr>
        <p:spPr>
          <a:xfrm flipV="1">
            <a:off x="5589960" y="2476427"/>
            <a:ext cx="0" cy="123825"/>
          </a:xfrm>
          <a:prstGeom prst="straightConnector1">
            <a:avLst/>
          </a:prstGeom>
          <a:ln w="190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5395452-B26A-4807-AEF3-2F985746A771}"/>
              </a:ext>
            </a:extLst>
          </p:cNvPr>
          <p:cNvCxnSpPr/>
          <p:nvPr/>
        </p:nvCxnSpPr>
        <p:spPr>
          <a:xfrm flipV="1">
            <a:off x="3345921" y="2476426"/>
            <a:ext cx="0" cy="123825"/>
          </a:xfrm>
          <a:prstGeom prst="straightConnector1">
            <a:avLst/>
          </a:prstGeom>
          <a:ln w="190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533" y="57954"/>
            <a:ext cx="821267" cy="71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39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Comparison of SVR in Active IVDU vs Others</a:t>
            </a:r>
          </a:p>
        </p:txBody>
      </p:sp>
      <p:sp>
        <p:nvSpPr>
          <p:cNvPr id="4" name="Footer Placeholder 3"/>
          <p:cNvSpPr>
            <a:spLocks noGrp="1"/>
          </p:cNvSpPr>
          <p:nvPr>
            <p:ph type="ftr" sz="quarter" idx="11"/>
          </p:nvPr>
        </p:nvSpPr>
        <p:spPr>
          <a:xfrm>
            <a:off x="457200" y="4900234"/>
            <a:ext cx="6190938" cy="126206"/>
          </a:xfrm>
        </p:spPr>
        <p:txBody>
          <a:bodyPr/>
          <a:lstStyle/>
          <a:p>
            <a:r>
              <a:rPr lang="en-US" dirty="0">
                <a:solidFill>
                  <a:prstClr val="black"/>
                </a:solidFill>
              </a:rPr>
              <a:t>Adapted from </a:t>
            </a:r>
            <a:r>
              <a:rPr lang="en-US" dirty="0" err="1">
                <a:solidFill>
                  <a:prstClr val="black"/>
                </a:solidFill>
              </a:rPr>
              <a:t>Gottfredsson</a:t>
            </a:r>
            <a:r>
              <a:rPr lang="en-US" dirty="0">
                <a:solidFill>
                  <a:prstClr val="black"/>
                </a:solidFill>
              </a:rPr>
              <a:t>, EASL, 2019, PS-072</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31</a:t>
            </a:fld>
            <a:endParaRPr lang="en-US">
              <a:solidFill>
                <a:prstClr val="black"/>
              </a:solidFill>
            </a:endParaRPr>
          </a:p>
        </p:txBody>
      </p:sp>
      <p:sp>
        <p:nvSpPr>
          <p:cNvPr id="12"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139"/>
            <a:ext cx="8229600" cy="226991"/>
          </a:xfrm>
        </p:spPr>
        <p:txBody>
          <a:bodyPr/>
          <a:lstStyle/>
          <a:p>
            <a:r>
              <a:rPr lang="en-US" dirty="0"/>
              <a:t>Trap </a:t>
            </a:r>
            <a:r>
              <a:rPr lang="en-US" dirty="0" err="1"/>
              <a:t>HepC</a:t>
            </a:r>
            <a:endParaRPr lang="en-US" dirty="0"/>
          </a:p>
        </p:txBody>
      </p:sp>
      <p:sp>
        <p:nvSpPr>
          <p:cNvPr id="9" name="TextBox 8">
            <a:extLst>
              <a:ext uri="{FF2B5EF4-FFF2-40B4-BE49-F238E27FC236}">
                <a16:creationId xmlns:a16="http://schemas.microsoft.com/office/drawing/2014/main" id="{B409DB81-347F-4071-8E74-2CBBE23E1AFF}"/>
              </a:ext>
            </a:extLst>
          </p:cNvPr>
          <p:cNvSpPr txBox="1"/>
          <p:nvPr/>
        </p:nvSpPr>
        <p:spPr>
          <a:xfrm>
            <a:off x="4698221" y="1266807"/>
            <a:ext cx="3647112"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Comparison of Outcomes</a:t>
            </a:r>
          </a:p>
        </p:txBody>
      </p:sp>
      <p:graphicFrame>
        <p:nvGraphicFramePr>
          <p:cNvPr id="11" name="Chart 10">
            <a:extLst>
              <a:ext uri="{FF2B5EF4-FFF2-40B4-BE49-F238E27FC236}">
                <a16:creationId xmlns:a16="http://schemas.microsoft.com/office/drawing/2014/main" id="{1B98AE3E-8D61-407E-9A46-1B1526F5FEE0}"/>
              </a:ext>
            </a:extLst>
          </p:cNvPr>
          <p:cNvGraphicFramePr/>
          <p:nvPr>
            <p:extLst>
              <p:ext uri="{D42A27DB-BD31-4B8C-83A1-F6EECF244321}">
                <p14:modId xmlns:p14="http://schemas.microsoft.com/office/powerpoint/2010/main" val="2812467532"/>
              </p:ext>
            </p:extLst>
          </p:nvPr>
        </p:nvGraphicFramePr>
        <p:xfrm>
          <a:off x="470173" y="1268694"/>
          <a:ext cx="3916281" cy="285464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F0DA66BF-ADB8-44AF-9ABC-82980D4A85BF}"/>
              </a:ext>
            </a:extLst>
          </p:cNvPr>
          <p:cNvSpPr txBox="1"/>
          <p:nvPr/>
        </p:nvSpPr>
        <p:spPr>
          <a:xfrm>
            <a:off x="2279571" y="1590666"/>
            <a:ext cx="771620" cy="155812"/>
          </a:xfrm>
          <a:prstGeom prst="rect">
            <a:avLst/>
          </a:prstGeom>
          <a:solidFill>
            <a:schemeClr val="bg1"/>
          </a:solidFill>
        </p:spPr>
        <p:txBody>
          <a:bodyPr wrap="square" lIns="0" tIns="0" rIns="0" bIns="0" rtlCol="0">
            <a:spAutoFit/>
          </a:bodyPr>
          <a:lstStyle/>
          <a:p>
            <a:pPr algn="ctr">
              <a:lnSpc>
                <a:spcPct val="90000"/>
              </a:lnSpc>
            </a:pPr>
            <a:r>
              <a:rPr lang="en-US" sz="1100" i="1" dirty="0">
                <a:solidFill>
                  <a:prstClr val="black"/>
                </a:solidFill>
              </a:rPr>
              <a:t>p=</a:t>
            </a:r>
            <a:r>
              <a:rPr lang="en-US" sz="1100" dirty="0">
                <a:solidFill>
                  <a:prstClr val="black"/>
                </a:solidFill>
              </a:rPr>
              <a:t>0.0254</a:t>
            </a:r>
            <a:endParaRPr lang="en-US" sz="1100" i="1" dirty="0">
              <a:solidFill>
                <a:prstClr val="black"/>
              </a:solidFill>
            </a:endParaRPr>
          </a:p>
        </p:txBody>
      </p:sp>
      <p:graphicFrame>
        <p:nvGraphicFramePr>
          <p:cNvPr id="16" name="Table 15">
            <a:extLst>
              <a:ext uri="{FF2B5EF4-FFF2-40B4-BE49-F238E27FC236}">
                <a16:creationId xmlns:a16="http://schemas.microsoft.com/office/drawing/2014/main" id="{1DF2DE59-ECF2-4D2D-9570-58D54AF39896}"/>
              </a:ext>
            </a:extLst>
          </p:cNvPr>
          <p:cNvGraphicFramePr>
            <a:graphicFrameLocks noGrp="1"/>
          </p:cNvGraphicFramePr>
          <p:nvPr>
            <p:extLst>
              <p:ext uri="{D42A27DB-BD31-4B8C-83A1-F6EECF244321}">
                <p14:modId xmlns:p14="http://schemas.microsoft.com/office/powerpoint/2010/main" val="3709363923"/>
              </p:ext>
            </p:extLst>
          </p:nvPr>
        </p:nvGraphicFramePr>
        <p:xfrm>
          <a:off x="4579106" y="1646097"/>
          <a:ext cx="4357723" cy="2272433"/>
        </p:xfrm>
        <a:graphic>
          <a:graphicData uri="http://schemas.openxmlformats.org/drawingml/2006/table">
            <a:tbl>
              <a:tblPr firstRow="1" bandRow="1">
                <a:tableStyleId>{6E25E649-3F16-4E02-A733-19D2CDBF48F0}</a:tableStyleId>
              </a:tblPr>
              <a:tblGrid>
                <a:gridCol w="2075107">
                  <a:extLst>
                    <a:ext uri="{9D8B030D-6E8A-4147-A177-3AD203B41FA5}">
                      <a16:colId xmlns:a16="http://schemas.microsoft.com/office/drawing/2014/main" val="797179976"/>
                    </a:ext>
                  </a:extLst>
                </a:gridCol>
                <a:gridCol w="1236215">
                  <a:extLst>
                    <a:ext uri="{9D8B030D-6E8A-4147-A177-3AD203B41FA5}">
                      <a16:colId xmlns:a16="http://schemas.microsoft.com/office/drawing/2014/main" val="2615110997"/>
                    </a:ext>
                  </a:extLst>
                </a:gridCol>
                <a:gridCol w="1046401">
                  <a:extLst>
                    <a:ext uri="{9D8B030D-6E8A-4147-A177-3AD203B41FA5}">
                      <a16:colId xmlns:a16="http://schemas.microsoft.com/office/drawing/2014/main" val="2996246498"/>
                    </a:ext>
                  </a:extLst>
                </a:gridCol>
              </a:tblGrid>
              <a:tr h="283293">
                <a:tc>
                  <a:txBody>
                    <a:bodyPr/>
                    <a:lstStyle/>
                    <a:p>
                      <a:pPr algn="l" fontAlgn="b"/>
                      <a:endParaRPr lang="en-US" sz="1200" b="1" i="0" u="none" strike="noStrike" dirty="0">
                        <a:solidFill>
                          <a:schemeClr val="bg1"/>
                        </a:solidFill>
                        <a:effectLst/>
                        <a:latin typeface="+mn-lt"/>
                      </a:endParaRPr>
                    </a:p>
                  </a:txBody>
                  <a:tcPr marL="45720" marR="45720" marT="9144" marB="9144"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bg1"/>
                          </a:solidFill>
                          <a:effectLst/>
                          <a:latin typeface="+mn-lt"/>
                        </a:rPr>
                        <a:t>RR (95% CI)</a:t>
                      </a:r>
                    </a:p>
                  </a:txBody>
                  <a:tcPr marL="45720" marR="45720" marT="9144" marB="9144" anchor="ctr"/>
                </a:tc>
                <a:tc>
                  <a:txBody>
                    <a:bodyPr/>
                    <a:lstStyle/>
                    <a:p>
                      <a:pPr algn="ctr" fontAlgn="b"/>
                      <a:r>
                        <a:rPr lang="en-US" sz="1200" b="1" i="1" u="none" strike="noStrike" dirty="0">
                          <a:solidFill>
                            <a:schemeClr val="bg1"/>
                          </a:solidFill>
                          <a:effectLst/>
                          <a:latin typeface="+mn-lt"/>
                        </a:rPr>
                        <a:t>p</a:t>
                      </a:r>
                      <a:r>
                        <a:rPr lang="en-US" sz="1200" b="1" i="0" u="none" strike="noStrike" dirty="0">
                          <a:solidFill>
                            <a:schemeClr val="bg1"/>
                          </a:solidFill>
                          <a:effectLst/>
                          <a:latin typeface="+mn-lt"/>
                        </a:rPr>
                        <a:t>-value</a:t>
                      </a:r>
                      <a:endParaRPr lang="en-US" sz="1200" b="1" i="1" u="none" strike="noStrike" dirty="0">
                        <a:solidFill>
                          <a:schemeClr val="bg1"/>
                        </a:solidFill>
                        <a:effectLst/>
                        <a:latin typeface="+mn-lt"/>
                      </a:endParaRPr>
                    </a:p>
                  </a:txBody>
                  <a:tcPr marL="45720" marR="45720" marT="9144" marB="9144" anchor="ctr"/>
                </a:tc>
                <a:extLst>
                  <a:ext uri="{0D108BD9-81ED-4DB2-BD59-A6C34878D82A}">
                    <a16:rowId xmlns:a16="http://schemas.microsoft.com/office/drawing/2014/main" val="1099919398"/>
                  </a:ext>
                </a:extLst>
              </a:tr>
              <a:tr h="286180">
                <a:tc>
                  <a:txBody>
                    <a:bodyPr/>
                    <a:lstStyle/>
                    <a:p>
                      <a:pPr algn="l" fontAlgn="b"/>
                      <a:r>
                        <a:rPr lang="en-US" sz="1200" b="0" i="0" u="none" strike="noStrike" dirty="0">
                          <a:solidFill>
                            <a:srgbClr val="000000"/>
                          </a:solidFill>
                          <a:effectLst/>
                          <a:latin typeface="+mn-lt"/>
                        </a:rPr>
                        <a:t>Halfway house</a:t>
                      </a:r>
                    </a:p>
                  </a:txBody>
                  <a:tcPr marL="45720" marR="45720" marT="9144" marB="9144" anchor="ctr"/>
                </a:tc>
                <a:tc>
                  <a:txBody>
                    <a:bodyPr/>
                    <a:lstStyle/>
                    <a:p>
                      <a:pPr algn="ctr" fontAlgn="b"/>
                      <a:r>
                        <a:rPr lang="en-US" sz="1200" b="0" i="0" u="none" strike="noStrike" dirty="0">
                          <a:solidFill>
                            <a:srgbClr val="000000"/>
                          </a:solidFill>
                          <a:effectLst/>
                          <a:latin typeface="+mn-lt"/>
                        </a:rPr>
                        <a:t>0.4 (0.1, 1.2)</a:t>
                      </a:r>
                    </a:p>
                  </a:txBody>
                  <a:tcPr marL="45720" marR="45720" marT="9144" marB="9144" anchor="ctr"/>
                </a:tc>
                <a:tc>
                  <a:txBody>
                    <a:bodyPr/>
                    <a:lstStyle/>
                    <a:p>
                      <a:pPr algn="ctr" fontAlgn="b"/>
                      <a:r>
                        <a:rPr lang="en-US" sz="1200" b="0" i="0" u="none" strike="noStrike" dirty="0">
                          <a:solidFill>
                            <a:srgbClr val="000000"/>
                          </a:solidFill>
                          <a:effectLst/>
                          <a:latin typeface="+mn-lt"/>
                        </a:rPr>
                        <a:t>0.0676</a:t>
                      </a:r>
                    </a:p>
                  </a:txBody>
                  <a:tcPr marL="45720" marR="45720" marT="9144" marB="9144" anchor="ctr"/>
                </a:tc>
                <a:extLst>
                  <a:ext uri="{0D108BD9-81ED-4DB2-BD59-A6C34878D82A}">
                    <a16:rowId xmlns:a16="http://schemas.microsoft.com/office/drawing/2014/main" val="4293435370"/>
                  </a:ext>
                </a:extLst>
              </a:tr>
              <a:tr h="286180">
                <a:tc>
                  <a:txBody>
                    <a:bodyPr/>
                    <a:lstStyle/>
                    <a:p>
                      <a:pPr algn="l" fontAlgn="b"/>
                      <a:r>
                        <a:rPr lang="en-US" sz="1200" b="0" i="0" u="none" strike="noStrike" dirty="0">
                          <a:solidFill>
                            <a:srgbClr val="000000"/>
                          </a:solidFill>
                          <a:effectLst/>
                          <a:latin typeface="+mn-lt"/>
                        </a:rPr>
                        <a:t>Homelessness</a:t>
                      </a:r>
                    </a:p>
                  </a:txBody>
                  <a:tcPr marL="45720" marR="45720" marT="9144" marB="9144" anchor="ctr"/>
                </a:tc>
                <a:tc>
                  <a:txBody>
                    <a:bodyPr/>
                    <a:lstStyle/>
                    <a:p>
                      <a:pPr algn="ctr" fontAlgn="b"/>
                      <a:r>
                        <a:rPr lang="en-US" sz="1200" b="0" i="0" u="none" strike="noStrike" dirty="0">
                          <a:solidFill>
                            <a:srgbClr val="000000"/>
                          </a:solidFill>
                          <a:effectLst/>
                          <a:latin typeface="+mn-lt"/>
                        </a:rPr>
                        <a:t>2.4 (1.3, 4.4)</a:t>
                      </a:r>
                    </a:p>
                  </a:txBody>
                  <a:tcPr marL="45720" marR="45720" marT="9144" marB="9144" anchor="ctr"/>
                </a:tc>
                <a:tc>
                  <a:txBody>
                    <a:bodyPr/>
                    <a:lstStyle/>
                    <a:p>
                      <a:pPr algn="ctr" fontAlgn="b"/>
                      <a:r>
                        <a:rPr lang="en-US" sz="1200" b="0" i="0" u="none" strike="noStrike" dirty="0">
                          <a:solidFill>
                            <a:srgbClr val="000000"/>
                          </a:solidFill>
                          <a:effectLst/>
                          <a:latin typeface="+mn-lt"/>
                        </a:rPr>
                        <a:t>0.0077</a:t>
                      </a:r>
                    </a:p>
                  </a:txBody>
                  <a:tcPr marL="45720" marR="45720" marT="9144" marB="9144" anchor="ctr"/>
                </a:tc>
                <a:extLst>
                  <a:ext uri="{0D108BD9-81ED-4DB2-BD59-A6C34878D82A}">
                    <a16:rowId xmlns:a16="http://schemas.microsoft.com/office/drawing/2014/main" val="10002"/>
                  </a:ext>
                </a:extLst>
              </a:tr>
              <a:tr h="422210">
                <a:tc>
                  <a:txBody>
                    <a:bodyPr/>
                    <a:lstStyle/>
                    <a:p>
                      <a:pPr algn="l" fontAlgn="b"/>
                      <a:r>
                        <a:rPr lang="en-US" sz="1200" b="0" i="0" u="none" strike="noStrike" dirty="0">
                          <a:solidFill>
                            <a:srgbClr val="000000"/>
                          </a:solidFill>
                          <a:latin typeface="+mn-lt"/>
                        </a:rPr>
                        <a:t>IVDU use in last 7 days before baseline visit</a:t>
                      </a:r>
                    </a:p>
                  </a:txBody>
                  <a:tcPr marL="7741" marR="7741" marT="7741" marB="0" anchor="b"/>
                </a:tc>
                <a:tc>
                  <a:txBody>
                    <a:bodyPr/>
                    <a:lstStyle/>
                    <a:p>
                      <a:pPr algn="ctr" fontAlgn="b"/>
                      <a:r>
                        <a:rPr lang="en-US" sz="1200" b="0" i="0" u="none" strike="noStrike" dirty="0">
                          <a:solidFill>
                            <a:srgbClr val="000000"/>
                          </a:solidFill>
                          <a:effectLst/>
                          <a:latin typeface="+mn-lt"/>
                        </a:rPr>
                        <a:t>1.7 (0.95,3.1)</a:t>
                      </a:r>
                    </a:p>
                  </a:txBody>
                  <a:tcPr marL="45720" marR="45720" marT="9144" marB="9144" anchor="ctr"/>
                </a:tc>
                <a:tc>
                  <a:txBody>
                    <a:bodyPr/>
                    <a:lstStyle/>
                    <a:p>
                      <a:pPr algn="ctr" fontAlgn="b"/>
                      <a:r>
                        <a:rPr lang="en-US" sz="1200" b="0" i="0" u="none" strike="noStrike" dirty="0">
                          <a:solidFill>
                            <a:srgbClr val="000000"/>
                          </a:solidFill>
                          <a:effectLst/>
                          <a:latin typeface="+mn-lt"/>
                        </a:rPr>
                        <a:t>0.0811</a:t>
                      </a:r>
                    </a:p>
                  </a:txBody>
                  <a:tcPr marL="45720" marR="45720" marT="9144" marB="9144" anchor="ctr"/>
                </a:tc>
                <a:extLst>
                  <a:ext uri="{0D108BD9-81ED-4DB2-BD59-A6C34878D82A}">
                    <a16:rowId xmlns:a16="http://schemas.microsoft.com/office/drawing/2014/main" val="10003"/>
                  </a:ext>
                </a:extLst>
              </a:tr>
              <a:tr h="422210">
                <a:tc>
                  <a:txBody>
                    <a:bodyPr/>
                    <a:lstStyle/>
                    <a:p>
                      <a:pPr algn="l" fontAlgn="b"/>
                      <a:r>
                        <a:rPr lang="en-US" sz="1200" b="0" i="0" u="none" strike="noStrike" dirty="0">
                          <a:solidFill>
                            <a:srgbClr val="000000"/>
                          </a:solidFill>
                          <a:latin typeface="+mn-lt"/>
                        </a:rPr>
                        <a:t>IVDU use in last 30 days before baseline visit</a:t>
                      </a:r>
                    </a:p>
                  </a:txBody>
                  <a:tcPr marL="7741" marR="7741" marT="7741" marB="0" anchor="b"/>
                </a:tc>
                <a:tc>
                  <a:txBody>
                    <a:bodyPr/>
                    <a:lstStyle/>
                    <a:p>
                      <a:pPr algn="ctr" fontAlgn="b"/>
                      <a:r>
                        <a:rPr lang="en-US" sz="1200" b="0" i="0" u="none" strike="noStrike" dirty="0">
                          <a:solidFill>
                            <a:srgbClr val="000000"/>
                          </a:solidFill>
                          <a:effectLst/>
                          <a:latin typeface="+mn-lt"/>
                        </a:rPr>
                        <a:t>1.8 (0.96, 3.6)</a:t>
                      </a:r>
                    </a:p>
                  </a:txBody>
                  <a:tcPr marL="45720" marR="45720" marT="9144" marB="9144" anchor="ctr"/>
                </a:tc>
                <a:tc>
                  <a:txBody>
                    <a:bodyPr/>
                    <a:lstStyle/>
                    <a:p>
                      <a:pPr algn="ctr" fontAlgn="b"/>
                      <a:r>
                        <a:rPr lang="en-US" sz="1200" b="0" i="0" u="none" strike="noStrike" dirty="0">
                          <a:solidFill>
                            <a:srgbClr val="000000"/>
                          </a:solidFill>
                          <a:effectLst/>
                          <a:latin typeface="+mn-lt"/>
                        </a:rPr>
                        <a:t>0.0672</a:t>
                      </a:r>
                    </a:p>
                  </a:txBody>
                  <a:tcPr marL="45720" marR="45720" marT="9144" marB="9144" anchor="ctr"/>
                </a:tc>
                <a:extLst>
                  <a:ext uri="{0D108BD9-81ED-4DB2-BD59-A6C34878D82A}">
                    <a16:rowId xmlns:a16="http://schemas.microsoft.com/office/drawing/2014/main" val="10004"/>
                  </a:ext>
                </a:extLst>
              </a:tr>
              <a:tr h="286180">
                <a:tc>
                  <a:txBody>
                    <a:bodyPr/>
                    <a:lstStyle/>
                    <a:p>
                      <a:pPr algn="l" fontAlgn="b"/>
                      <a:r>
                        <a:rPr lang="en-US" sz="1200" b="0" i="0" u="none" strike="noStrike" dirty="0">
                          <a:solidFill>
                            <a:srgbClr val="000000"/>
                          </a:solidFill>
                          <a:latin typeface="+mn-lt"/>
                        </a:rPr>
                        <a:t>Opiates</a:t>
                      </a:r>
                    </a:p>
                  </a:txBody>
                  <a:tcPr marL="7741" marR="7741" marT="7741" marB="0" anchor="b"/>
                </a:tc>
                <a:tc>
                  <a:txBody>
                    <a:bodyPr/>
                    <a:lstStyle/>
                    <a:p>
                      <a:pPr algn="ctr" fontAlgn="b"/>
                      <a:r>
                        <a:rPr lang="en-US" sz="1200" b="0" i="0" u="none" strike="noStrike" dirty="0">
                          <a:solidFill>
                            <a:srgbClr val="000000"/>
                          </a:solidFill>
                          <a:effectLst/>
                          <a:latin typeface="+mn-lt"/>
                        </a:rPr>
                        <a:t>2.1 (1.1, 4.0)</a:t>
                      </a:r>
                    </a:p>
                  </a:txBody>
                  <a:tcPr marL="45720" marR="45720" marT="9144" marB="9144" anchor="ctr"/>
                </a:tc>
                <a:tc>
                  <a:txBody>
                    <a:bodyPr/>
                    <a:lstStyle/>
                    <a:p>
                      <a:pPr algn="ctr" fontAlgn="b"/>
                      <a:r>
                        <a:rPr lang="en-US" sz="1200" b="0" i="0" u="none" strike="noStrike" dirty="0">
                          <a:solidFill>
                            <a:srgbClr val="000000"/>
                          </a:solidFill>
                          <a:effectLst/>
                          <a:latin typeface="+mn-lt"/>
                        </a:rPr>
                        <a:t>0.0585</a:t>
                      </a:r>
                    </a:p>
                  </a:txBody>
                  <a:tcPr marL="45720" marR="45720" marT="9144" marB="9144" anchor="ctr"/>
                </a:tc>
                <a:extLst>
                  <a:ext uri="{0D108BD9-81ED-4DB2-BD59-A6C34878D82A}">
                    <a16:rowId xmlns:a16="http://schemas.microsoft.com/office/drawing/2014/main" val="10005"/>
                  </a:ext>
                </a:extLst>
              </a:tr>
              <a:tr h="286180">
                <a:tc>
                  <a:txBody>
                    <a:bodyPr/>
                    <a:lstStyle/>
                    <a:p>
                      <a:pPr algn="l" fontAlgn="b"/>
                      <a:r>
                        <a:rPr lang="en-US" sz="1200" b="0" i="0" u="none" strike="noStrike" dirty="0">
                          <a:solidFill>
                            <a:srgbClr val="000000"/>
                          </a:solidFill>
                          <a:latin typeface="+mn-lt"/>
                        </a:rPr>
                        <a:t>Stimulants</a:t>
                      </a:r>
                    </a:p>
                  </a:txBody>
                  <a:tcPr marL="7741" marR="7741" marT="7741" marB="0" anchor="b"/>
                </a:tc>
                <a:tc>
                  <a:txBody>
                    <a:bodyPr/>
                    <a:lstStyle/>
                    <a:p>
                      <a:pPr algn="ctr" fontAlgn="b"/>
                      <a:r>
                        <a:rPr lang="en-US" sz="1200" b="0" i="0" u="none" strike="noStrike" dirty="0">
                          <a:solidFill>
                            <a:srgbClr val="000000"/>
                          </a:solidFill>
                          <a:effectLst/>
                          <a:latin typeface="+mn-lt"/>
                        </a:rPr>
                        <a:t>0.5 (0.26, 0.96)</a:t>
                      </a:r>
                    </a:p>
                  </a:txBody>
                  <a:tcPr marL="45720" marR="45720" marT="9144" marB="9144" anchor="ctr"/>
                </a:tc>
                <a:tc>
                  <a:txBody>
                    <a:bodyPr/>
                    <a:lstStyle/>
                    <a:p>
                      <a:pPr algn="ctr" fontAlgn="b"/>
                      <a:r>
                        <a:rPr lang="en-US" sz="1200" b="0" i="0" u="none" strike="noStrike" dirty="0">
                          <a:solidFill>
                            <a:srgbClr val="000000"/>
                          </a:solidFill>
                          <a:effectLst/>
                          <a:latin typeface="+mn-lt"/>
                        </a:rPr>
                        <a:t>0.0636</a:t>
                      </a:r>
                    </a:p>
                  </a:txBody>
                  <a:tcPr marL="45720" marR="45720" marT="9144" marB="9144" anchor="ctr"/>
                </a:tc>
                <a:extLst>
                  <a:ext uri="{0D108BD9-81ED-4DB2-BD59-A6C34878D82A}">
                    <a16:rowId xmlns:a16="http://schemas.microsoft.com/office/drawing/2014/main" val="10006"/>
                  </a:ext>
                </a:extLst>
              </a:tr>
            </a:tbl>
          </a:graphicData>
        </a:graphic>
      </p:graphicFrame>
      <p:sp>
        <p:nvSpPr>
          <p:cNvPr id="17" name="TextBox 16">
            <a:extLst>
              <a:ext uri="{FF2B5EF4-FFF2-40B4-BE49-F238E27FC236}">
                <a16:creationId xmlns:a16="http://schemas.microsoft.com/office/drawing/2014/main" id="{7D346CC4-6058-4B71-8B6A-C4CC46DF4875}"/>
              </a:ext>
            </a:extLst>
          </p:cNvPr>
          <p:cNvSpPr txBox="1"/>
          <p:nvPr/>
        </p:nvSpPr>
        <p:spPr>
          <a:xfrm>
            <a:off x="993976" y="4258258"/>
            <a:ext cx="7408491" cy="394724"/>
          </a:xfrm>
          <a:prstGeom prst="rect">
            <a:avLst/>
          </a:prstGeom>
          <a:noFill/>
        </p:spPr>
        <p:txBody>
          <a:bodyPr wrap="square" lIns="0" tIns="0" rIns="0" bIns="0" rtlCol="0">
            <a:spAutoFit/>
          </a:bodyPr>
          <a:lstStyle/>
          <a:p>
            <a:pPr algn="ctr">
              <a:lnSpc>
                <a:spcPct val="90000"/>
              </a:lnSpc>
            </a:pPr>
            <a:r>
              <a:rPr lang="en-US" sz="1400" b="1" dirty="0">
                <a:solidFill>
                  <a:prstClr val="black"/>
                </a:solidFill>
              </a:rPr>
              <a:t>High SVR rates observed in both recent and non-recent IVDU</a:t>
            </a:r>
          </a:p>
          <a:p>
            <a:pPr algn="ctr">
              <a:lnSpc>
                <a:spcPct val="90000"/>
              </a:lnSpc>
            </a:pPr>
            <a:r>
              <a:rPr lang="en-US" sz="1400" b="1" dirty="0">
                <a:solidFill>
                  <a:prstClr val="black"/>
                </a:solidFill>
              </a:rPr>
              <a:t>Homelessness was the only significant predictor of treatment failure</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167" y="57955"/>
            <a:ext cx="821267" cy="71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795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Treatment and Prevention of HCV in PWID</a:t>
            </a:r>
          </a:p>
        </p:txBody>
      </p:sp>
      <p:sp>
        <p:nvSpPr>
          <p:cNvPr id="4" name="Footer Placeholder 3"/>
          <p:cNvSpPr>
            <a:spLocks noGrp="1"/>
          </p:cNvSpPr>
          <p:nvPr>
            <p:ph type="ftr" sz="quarter" idx="11"/>
          </p:nvPr>
        </p:nvSpPr>
        <p:spPr>
          <a:xfrm>
            <a:off x="457200" y="4972522"/>
            <a:ext cx="4192858" cy="53916"/>
          </a:xfrm>
        </p:spPr>
        <p:txBody>
          <a:bodyPr/>
          <a:lstStyle/>
          <a:p>
            <a:r>
              <a:rPr lang="en-US" dirty="0"/>
              <a:t>Doyle, EASL, 2019, FRI-228</a:t>
            </a:r>
          </a:p>
        </p:txBody>
      </p:sp>
      <p:sp>
        <p:nvSpPr>
          <p:cNvPr id="5" name="Slide Number Placeholder 4"/>
          <p:cNvSpPr>
            <a:spLocks noGrp="1"/>
          </p:cNvSpPr>
          <p:nvPr>
            <p:ph type="sldNum" sz="quarter" idx="12"/>
          </p:nvPr>
        </p:nvSpPr>
        <p:spPr/>
        <p:txBody>
          <a:bodyPr/>
          <a:lstStyle/>
          <a:p>
            <a:fld id="{94BD5F9E-BC76-487B-A2BC-019AD28A14BF}" type="slidenum">
              <a:rPr lang="en-US" smtClean="0"/>
              <a:pPr/>
              <a:t>32</a:t>
            </a:fld>
            <a:endParaRPr lang="en-US"/>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en-US" dirty="0"/>
              <a:t>Nurse-led community-based HCV treatment of PWID and their injecting network</a:t>
            </a: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9"/>
            <a:ext cx="8229600" cy="226991"/>
          </a:xfrm>
        </p:spPr>
        <p:txBody>
          <a:bodyPr/>
          <a:lstStyle/>
          <a:p>
            <a:r>
              <a:rPr lang="en-US" dirty="0"/>
              <a:t>TAP Australia Study</a:t>
            </a:r>
          </a:p>
        </p:txBody>
      </p:sp>
      <p:graphicFrame>
        <p:nvGraphicFramePr>
          <p:cNvPr id="13" name="Table 12">
            <a:extLst>
              <a:ext uri="{FF2B5EF4-FFF2-40B4-BE49-F238E27FC236}">
                <a16:creationId xmlns:a16="http://schemas.microsoft.com/office/drawing/2014/main" id="{792C8B62-4EFA-4E27-AACA-7F5385574B0D}"/>
              </a:ext>
            </a:extLst>
          </p:cNvPr>
          <p:cNvGraphicFramePr>
            <a:graphicFrameLocks noGrp="1"/>
          </p:cNvGraphicFramePr>
          <p:nvPr>
            <p:extLst>
              <p:ext uri="{D42A27DB-BD31-4B8C-83A1-F6EECF244321}">
                <p14:modId xmlns:p14="http://schemas.microsoft.com/office/powerpoint/2010/main" val="2836172947"/>
              </p:ext>
            </p:extLst>
          </p:nvPr>
        </p:nvGraphicFramePr>
        <p:xfrm>
          <a:off x="457201" y="1405721"/>
          <a:ext cx="3321457" cy="3256031"/>
        </p:xfrm>
        <a:graphic>
          <a:graphicData uri="http://schemas.openxmlformats.org/drawingml/2006/table">
            <a:tbl>
              <a:tblPr firstRow="1" bandRow="1">
                <a:tableStyleId>{6E25E649-3F16-4E02-A733-19D2CDBF48F0}</a:tableStyleId>
              </a:tblPr>
              <a:tblGrid>
                <a:gridCol w="2142876">
                  <a:extLst>
                    <a:ext uri="{9D8B030D-6E8A-4147-A177-3AD203B41FA5}">
                      <a16:colId xmlns:a16="http://schemas.microsoft.com/office/drawing/2014/main" val="797179976"/>
                    </a:ext>
                  </a:extLst>
                </a:gridCol>
                <a:gridCol w="1178581">
                  <a:extLst>
                    <a:ext uri="{9D8B030D-6E8A-4147-A177-3AD203B41FA5}">
                      <a16:colId xmlns:a16="http://schemas.microsoft.com/office/drawing/2014/main" val="2615110997"/>
                    </a:ext>
                  </a:extLst>
                </a:gridCol>
              </a:tblGrid>
              <a:tr h="276950">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en-US" sz="1200" b="1" dirty="0"/>
                        <a:t>Baseline Characteristics</a:t>
                      </a:r>
                    </a:p>
                  </a:txBody>
                  <a:tcPr marL="45720" marR="45720" marT="9144" marB="9144" anchor="ctr"/>
                </a:tc>
                <a:tc>
                  <a:txBody>
                    <a:bodyPr/>
                    <a:lstStyle/>
                    <a:p>
                      <a:pPr algn="ctr" fontAlgn="b"/>
                      <a:r>
                        <a:rPr lang="en-US" sz="1200" b="1" i="0" u="none" strike="noStrike" dirty="0">
                          <a:solidFill>
                            <a:schemeClr val="bg1"/>
                          </a:solidFill>
                          <a:effectLst/>
                          <a:latin typeface="+mn-lt"/>
                        </a:rPr>
                        <a:t>N=241</a:t>
                      </a:r>
                    </a:p>
                  </a:txBody>
                  <a:tcPr marL="45720" marR="45720" marT="9144" marB="9144" anchor="ctr"/>
                </a:tc>
                <a:extLst>
                  <a:ext uri="{0D108BD9-81ED-4DB2-BD59-A6C34878D82A}">
                    <a16:rowId xmlns:a16="http://schemas.microsoft.com/office/drawing/2014/main" val="1099919398"/>
                  </a:ext>
                </a:extLst>
              </a:tr>
              <a:tr h="279773">
                <a:tc>
                  <a:txBody>
                    <a:bodyPr/>
                    <a:lstStyle/>
                    <a:p>
                      <a:pPr algn="l" fontAlgn="b"/>
                      <a:r>
                        <a:rPr lang="en-US" sz="1000" b="0" i="0" u="none" strike="noStrike" dirty="0">
                          <a:solidFill>
                            <a:srgbClr val="000000"/>
                          </a:solidFill>
                          <a:effectLst/>
                          <a:latin typeface="+mn-lt"/>
                        </a:rPr>
                        <a:t>Primary participants, n</a:t>
                      </a:r>
                    </a:p>
                  </a:txBody>
                  <a:tcPr marL="45720" marR="45720" marT="9144" marB="9144" anchor="ctr"/>
                </a:tc>
                <a:tc>
                  <a:txBody>
                    <a:bodyPr/>
                    <a:lstStyle/>
                    <a:p>
                      <a:pPr algn="ctr" fontAlgn="b"/>
                      <a:r>
                        <a:rPr lang="en-US" sz="1000" b="0" i="0" u="none" strike="noStrike" dirty="0">
                          <a:solidFill>
                            <a:srgbClr val="000000"/>
                          </a:solidFill>
                          <a:effectLst/>
                          <a:latin typeface="+mn-lt"/>
                        </a:rPr>
                        <a:t>113</a:t>
                      </a:r>
                    </a:p>
                  </a:txBody>
                  <a:tcPr marL="45720" marR="45720" marT="9144" marB="9144" anchor="ctr"/>
                </a:tc>
                <a:extLst>
                  <a:ext uri="{0D108BD9-81ED-4DB2-BD59-A6C34878D82A}">
                    <a16:rowId xmlns:a16="http://schemas.microsoft.com/office/drawing/2014/main" val="261548645"/>
                  </a:ext>
                </a:extLst>
              </a:tr>
              <a:tr h="279773">
                <a:tc>
                  <a:txBody>
                    <a:bodyPr/>
                    <a:lstStyle/>
                    <a:p>
                      <a:pPr algn="l" fontAlgn="b"/>
                      <a:r>
                        <a:rPr lang="en-US" sz="1000" b="0" i="0" u="none" strike="noStrike" dirty="0">
                          <a:solidFill>
                            <a:srgbClr val="000000"/>
                          </a:solidFill>
                          <a:effectLst/>
                          <a:latin typeface="+mn-lt"/>
                        </a:rPr>
                        <a:t>Injecting partners, n</a:t>
                      </a:r>
                    </a:p>
                  </a:txBody>
                  <a:tcPr marL="45720" marR="45720" marT="9144" marB="9144" anchor="ctr"/>
                </a:tc>
                <a:tc>
                  <a:txBody>
                    <a:bodyPr/>
                    <a:lstStyle/>
                    <a:p>
                      <a:pPr algn="ctr" fontAlgn="b"/>
                      <a:r>
                        <a:rPr lang="en-US" sz="1000" b="0" i="0" u="none" strike="noStrike" dirty="0">
                          <a:solidFill>
                            <a:srgbClr val="000000"/>
                          </a:solidFill>
                          <a:effectLst/>
                          <a:latin typeface="+mn-lt"/>
                        </a:rPr>
                        <a:t>128</a:t>
                      </a:r>
                    </a:p>
                  </a:txBody>
                  <a:tcPr marL="45720" marR="45720" marT="9144" marB="9144" anchor="ctr"/>
                </a:tc>
                <a:extLst>
                  <a:ext uri="{0D108BD9-81ED-4DB2-BD59-A6C34878D82A}">
                    <a16:rowId xmlns:a16="http://schemas.microsoft.com/office/drawing/2014/main" val="4293435370"/>
                  </a:ext>
                </a:extLst>
              </a:tr>
              <a:tr h="279773">
                <a:tc>
                  <a:txBody>
                    <a:bodyPr/>
                    <a:lstStyle/>
                    <a:p>
                      <a:pPr algn="l" fontAlgn="b"/>
                      <a:r>
                        <a:rPr lang="en-US" sz="1000" b="0" i="0" u="none" strike="noStrike" dirty="0">
                          <a:solidFill>
                            <a:srgbClr val="000000"/>
                          </a:solidFill>
                          <a:effectLst/>
                          <a:latin typeface="+mn-lt"/>
                        </a:rPr>
                        <a:t>Median age, years (range)</a:t>
                      </a:r>
                    </a:p>
                  </a:txBody>
                  <a:tcPr marL="45720" marR="45720" marT="9144" marB="9144" anchor="ctr"/>
                </a:tc>
                <a:tc>
                  <a:txBody>
                    <a:bodyPr/>
                    <a:lstStyle/>
                    <a:p>
                      <a:pPr algn="ctr" fontAlgn="b"/>
                      <a:r>
                        <a:rPr lang="en-US" sz="1000" b="0" i="0" u="none" strike="noStrike" dirty="0">
                          <a:solidFill>
                            <a:srgbClr val="000000"/>
                          </a:solidFill>
                          <a:effectLst/>
                          <a:latin typeface="+mn-lt"/>
                        </a:rPr>
                        <a:t>39 (20-59)</a:t>
                      </a:r>
                    </a:p>
                  </a:txBody>
                  <a:tcPr marL="45720" marR="45720" marT="9144" marB="9144" anchor="ctr"/>
                </a:tc>
                <a:extLst>
                  <a:ext uri="{0D108BD9-81ED-4DB2-BD59-A6C34878D82A}">
                    <a16:rowId xmlns:a16="http://schemas.microsoft.com/office/drawing/2014/main" val="3377217571"/>
                  </a:ext>
                </a:extLst>
              </a:tr>
              <a:tr h="265329">
                <a:tc>
                  <a:txBody>
                    <a:bodyPr/>
                    <a:lstStyle/>
                    <a:p>
                      <a:pPr algn="l" fontAlgn="b"/>
                      <a:r>
                        <a:rPr lang="en-US" sz="1000" b="0" i="0" u="none" strike="noStrike" dirty="0">
                          <a:solidFill>
                            <a:srgbClr val="000000"/>
                          </a:solidFill>
                          <a:effectLst/>
                          <a:latin typeface="+mn-lt"/>
                        </a:rPr>
                        <a:t>Male, n (%)</a:t>
                      </a:r>
                    </a:p>
                  </a:txBody>
                  <a:tcPr marL="45720" marR="45720" marT="9144" marB="9144" anchor="ctr"/>
                </a:tc>
                <a:tc>
                  <a:txBody>
                    <a:bodyPr/>
                    <a:lstStyle/>
                    <a:p>
                      <a:pPr algn="ctr" fontAlgn="b"/>
                      <a:r>
                        <a:rPr lang="en-US" sz="1000" b="0" i="0" u="none" strike="noStrike" dirty="0">
                          <a:solidFill>
                            <a:srgbClr val="000000"/>
                          </a:solidFill>
                          <a:effectLst/>
                          <a:latin typeface="+mn-lt"/>
                        </a:rPr>
                        <a:t>166 (69)</a:t>
                      </a:r>
                    </a:p>
                  </a:txBody>
                  <a:tcPr marL="45720" marR="45720" marT="9144" marB="9144" anchor="ctr"/>
                </a:tc>
                <a:extLst>
                  <a:ext uri="{0D108BD9-81ED-4DB2-BD59-A6C34878D82A}">
                    <a16:rowId xmlns:a16="http://schemas.microsoft.com/office/drawing/2014/main" val="1466767997"/>
                  </a:ext>
                </a:extLst>
              </a:tr>
              <a:tr h="195795">
                <a:tc>
                  <a:txBody>
                    <a:bodyPr/>
                    <a:lstStyle/>
                    <a:p>
                      <a:pPr algn="l" fontAlgn="b"/>
                      <a:r>
                        <a:rPr lang="en-US" sz="1000" b="0" i="0" u="none" strike="noStrike" dirty="0">
                          <a:solidFill>
                            <a:srgbClr val="000000"/>
                          </a:solidFill>
                          <a:effectLst/>
                          <a:latin typeface="+mn-lt"/>
                        </a:rPr>
                        <a:t>Unemployed, n (%)</a:t>
                      </a:r>
                    </a:p>
                  </a:txBody>
                  <a:tcPr marL="45720" marR="45720" marT="9144" marB="9144" anchor="ctr"/>
                </a:tc>
                <a:tc>
                  <a:txBody>
                    <a:bodyPr/>
                    <a:lstStyle/>
                    <a:p>
                      <a:pPr algn="ctr" fontAlgn="b"/>
                      <a:r>
                        <a:rPr lang="en-US" sz="1000" b="0" i="0" u="none" strike="noStrike" dirty="0">
                          <a:solidFill>
                            <a:srgbClr val="000000"/>
                          </a:solidFill>
                          <a:effectLst/>
                          <a:latin typeface="+mn-lt"/>
                        </a:rPr>
                        <a:t>186 (77)</a:t>
                      </a:r>
                    </a:p>
                  </a:txBody>
                  <a:tcPr marL="45720" marR="45720" marT="9144" marB="9144" anchor="ctr"/>
                </a:tc>
                <a:extLst>
                  <a:ext uri="{0D108BD9-81ED-4DB2-BD59-A6C34878D82A}">
                    <a16:rowId xmlns:a16="http://schemas.microsoft.com/office/drawing/2014/main" val="970999703"/>
                  </a:ext>
                </a:extLst>
              </a:tr>
              <a:tr h="279773">
                <a:tc>
                  <a:txBody>
                    <a:bodyPr/>
                    <a:lstStyle/>
                    <a:p>
                      <a:pPr algn="l" fontAlgn="b"/>
                      <a:r>
                        <a:rPr lang="en-US" sz="1000" b="0" i="0" u="none" strike="noStrike" dirty="0">
                          <a:solidFill>
                            <a:srgbClr val="000000"/>
                          </a:solidFill>
                          <a:effectLst/>
                          <a:latin typeface="+mn-lt"/>
                        </a:rPr>
                        <a:t>Previous incarceration, n (%)</a:t>
                      </a:r>
                    </a:p>
                  </a:txBody>
                  <a:tcPr marL="45720" marR="45720" marT="9144" marB="9144" anchor="ctr"/>
                </a:tc>
                <a:tc>
                  <a:txBody>
                    <a:bodyPr/>
                    <a:lstStyle/>
                    <a:p>
                      <a:pPr algn="ctr" fontAlgn="b"/>
                      <a:r>
                        <a:rPr lang="en-US" sz="1000" b="0" i="0" u="none" strike="noStrike" dirty="0">
                          <a:solidFill>
                            <a:srgbClr val="000000"/>
                          </a:solidFill>
                          <a:effectLst/>
                          <a:latin typeface="+mn-lt"/>
                        </a:rPr>
                        <a:t>144 (60)</a:t>
                      </a:r>
                    </a:p>
                  </a:txBody>
                  <a:tcPr marL="45720" marR="45720" marT="9144" marB="9144" anchor="ctr"/>
                </a:tc>
                <a:extLst>
                  <a:ext uri="{0D108BD9-81ED-4DB2-BD59-A6C34878D82A}">
                    <a16:rowId xmlns:a16="http://schemas.microsoft.com/office/drawing/2014/main" val="3279973725"/>
                  </a:ext>
                </a:extLst>
              </a:tr>
              <a:tr h="279773">
                <a:tc>
                  <a:txBody>
                    <a:bodyPr/>
                    <a:lstStyle/>
                    <a:p>
                      <a:pPr algn="l" fontAlgn="b"/>
                      <a:r>
                        <a:rPr lang="en-US" sz="1000" b="0" i="0" u="none" strike="noStrike" dirty="0">
                          <a:solidFill>
                            <a:srgbClr val="000000"/>
                          </a:solidFill>
                          <a:effectLst/>
                          <a:latin typeface="+mn-lt"/>
                        </a:rPr>
                        <a:t>Unstable housing, n (%)</a:t>
                      </a:r>
                    </a:p>
                  </a:txBody>
                  <a:tcPr marL="45720" marR="45720" marT="9144" marB="9144" anchor="ctr"/>
                </a:tc>
                <a:tc>
                  <a:txBody>
                    <a:bodyPr/>
                    <a:lstStyle/>
                    <a:p>
                      <a:pPr algn="ctr" fontAlgn="b"/>
                      <a:r>
                        <a:rPr lang="en-US" sz="1000" b="0" i="0" u="none" strike="noStrike" dirty="0">
                          <a:solidFill>
                            <a:srgbClr val="000000"/>
                          </a:solidFill>
                          <a:effectLst/>
                          <a:latin typeface="+mn-lt"/>
                        </a:rPr>
                        <a:t>52 (22)</a:t>
                      </a:r>
                    </a:p>
                  </a:txBody>
                  <a:tcPr marL="45720" marR="45720" marT="9144" marB="9144" anchor="ctr"/>
                </a:tc>
                <a:extLst>
                  <a:ext uri="{0D108BD9-81ED-4DB2-BD59-A6C34878D82A}">
                    <a16:rowId xmlns:a16="http://schemas.microsoft.com/office/drawing/2014/main" val="2520473221"/>
                  </a:ext>
                </a:extLst>
              </a:tr>
              <a:tr h="279773">
                <a:tc>
                  <a:txBody>
                    <a:bodyPr/>
                    <a:lstStyle/>
                    <a:p>
                      <a:pPr algn="l" fontAlgn="b"/>
                      <a:r>
                        <a:rPr lang="en-US" sz="1000" b="0" i="0" u="none" strike="noStrike" dirty="0">
                          <a:solidFill>
                            <a:srgbClr val="000000"/>
                          </a:solidFill>
                          <a:effectLst/>
                          <a:latin typeface="+mn-lt"/>
                        </a:rPr>
                        <a:t>Injecting heroin*</a:t>
                      </a:r>
                    </a:p>
                  </a:txBody>
                  <a:tcPr marL="45720" marR="45720" marT="9144" marB="9144" anchor="ctr"/>
                </a:tc>
                <a:tc>
                  <a:txBody>
                    <a:bodyPr/>
                    <a:lstStyle/>
                    <a:p>
                      <a:pPr algn="ctr" fontAlgn="b"/>
                      <a:r>
                        <a:rPr lang="en-US" sz="1000" b="0" i="0" u="none" strike="noStrike" dirty="0">
                          <a:solidFill>
                            <a:srgbClr val="000000"/>
                          </a:solidFill>
                          <a:effectLst/>
                          <a:latin typeface="+mn-lt"/>
                        </a:rPr>
                        <a:t>201 (81%)</a:t>
                      </a:r>
                    </a:p>
                  </a:txBody>
                  <a:tcPr marL="45720" marR="45720" marT="9144" marB="9144" anchor="ctr"/>
                </a:tc>
                <a:extLst>
                  <a:ext uri="{0D108BD9-81ED-4DB2-BD59-A6C34878D82A}">
                    <a16:rowId xmlns:a16="http://schemas.microsoft.com/office/drawing/2014/main" val="10008"/>
                  </a:ext>
                </a:extLst>
              </a:tr>
              <a:tr h="279773">
                <a:tc>
                  <a:txBody>
                    <a:bodyPr/>
                    <a:lstStyle/>
                    <a:p>
                      <a:pPr algn="l" fontAlgn="b"/>
                      <a:r>
                        <a:rPr lang="en-US" sz="1000" b="0" i="0" u="none" strike="noStrike" dirty="0">
                          <a:solidFill>
                            <a:srgbClr val="000000"/>
                          </a:solidFill>
                          <a:effectLst/>
                          <a:latin typeface="+mn-lt"/>
                        </a:rPr>
                        <a:t>Injecting crystal methamphetamine</a:t>
                      </a:r>
                    </a:p>
                  </a:txBody>
                  <a:tcPr marL="45720" marR="45720" marT="9144" marB="9144" anchor="ctr"/>
                </a:tc>
                <a:tc>
                  <a:txBody>
                    <a:bodyPr/>
                    <a:lstStyle/>
                    <a:p>
                      <a:pPr algn="ctr" fontAlgn="b"/>
                      <a:r>
                        <a:rPr lang="en-US" sz="1000" b="0" i="0" u="none" strike="noStrike" dirty="0">
                          <a:solidFill>
                            <a:srgbClr val="000000"/>
                          </a:solidFill>
                          <a:effectLst/>
                          <a:latin typeface="+mn-lt"/>
                        </a:rPr>
                        <a:t>176 (74%)</a:t>
                      </a:r>
                    </a:p>
                  </a:txBody>
                  <a:tcPr marL="45720" marR="45720" marT="9144" marB="9144" anchor="ctr"/>
                </a:tc>
                <a:extLst>
                  <a:ext uri="{0D108BD9-81ED-4DB2-BD59-A6C34878D82A}">
                    <a16:rowId xmlns:a16="http://schemas.microsoft.com/office/drawing/2014/main" val="10009"/>
                  </a:ext>
                </a:extLst>
              </a:tr>
              <a:tr h="279773">
                <a:tc>
                  <a:txBody>
                    <a:bodyPr/>
                    <a:lstStyle/>
                    <a:p>
                      <a:pPr algn="l" fontAlgn="b"/>
                      <a:r>
                        <a:rPr lang="en-US" sz="1000" b="0" i="0" u="none" strike="noStrike" dirty="0">
                          <a:solidFill>
                            <a:srgbClr val="000000"/>
                          </a:solidFill>
                          <a:effectLst/>
                          <a:latin typeface="+mn-lt"/>
                        </a:rPr>
                        <a:t>Ever shared injecting equipment</a:t>
                      </a:r>
                    </a:p>
                  </a:txBody>
                  <a:tcPr marL="45720" marR="45720" marT="9144" marB="9144" anchor="ctr"/>
                </a:tc>
                <a:tc>
                  <a:txBody>
                    <a:bodyPr/>
                    <a:lstStyle/>
                    <a:p>
                      <a:pPr algn="ctr" fontAlgn="b"/>
                      <a:r>
                        <a:rPr lang="en-US" sz="1000" b="0" i="0" u="none" strike="noStrike" dirty="0">
                          <a:solidFill>
                            <a:srgbClr val="000000"/>
                          </a:solidFill>
                          <a:effectLst/>
                          <a:latin typeface="+mn-lt"/>
                        </a:rPr>
                        <a:t>124 (51%)</a:t>
                      </a:r>
                    </a:p>
                  </a:txBody>
                  <a:tcPr marL="45720" marR="45720" marT="9144" marB="9144" anchor="ctr"/>
                </a:tc>
                <a:extLst>
                  <a:ext uri="{0D108BD9-81ED-4DB2-BD59-A6C34878D82A}">
                    <a16:rowId xmlns:a16="http://schemas.microsoft.com/office/drawing/2014/main" val="10010"/>
                  </a:ext>
                </a:extLst>
              </a:tr>
              <a:tr h="279773">
                <a:tc>
                  <a:txBody>
                    <a:bodyPr/>
                    <a:lstStyle/>
                    <a:p>
                      <a:pPr algn="l" fontAlgn="b"/>
                      <a:r>
                        <a:rPr lang="en-US" sz="1000" b="0" i="0" u="none" strike="noStrike" dirty="0">
                          <a:solidFill>
                            <a:srgbClr val="000000"/>
                          </a:solidFill>
                          <a:effectLst/>
                          <a:latin typeface="+mn-lt"/>
                        </a:rPr>
                        <a:t>Accidental overdose</a:t>
                      </a:r>
                    </a:p>
                  </a:txBody>
                  <a:tcPr marL="45720" marR="45720" marT="9144" marB="9144" anchor="ctr"/>
                </a:tc>
                <a:tc>
                  <a:txBody>
                    <a:bodyPr/>
                    <a:lstStyle/>
                    <a:p>
                      <a:pPr algn="ctr" fontAlgn="b"/>
                      <a:r>
                        <a:rPr lang="en-US" sz="1000" b="0" i="0" u="none" strike="noStrike" dirty="0">
                          <a:solidFill>
                            <a:srgbClr val="000000"/>
                          </a:solidFill>
                          <a:effectLst/>
                          <a:latin typeface="+mn-lt"/>
                        </a:rPr>
                        <a:t>131 (54%)</a:t>
                      </a:r>
                    </a:p>
                  </a:txBody>
                  <a:tcPr marL="45720" marR="45720" marT="9144" marB="9144" anchor="ctr"/>
                </a:tc>
                <a:extLst>
                  <a:ext uri="{0D108BD9-81ED-4DB2-BD59-A6C34878D82A}">
                    <a16:rowId xmlns:a16="http://schemas.microsoft.com/office/drawing/2014/main" val="10011"/>
                  </a:ext>
                </a:extLst>
              </a:tr>
            </a:tbl>
          </a:graphicData>
        </a:graphic>
      </p:graphicFrame>
      <p:sp>
        <p:nvSpPr>
          <p:cNvPr id="20" name="TextBox 19">
            <a:extLst>
              <a:ext uri="{FF2B5EF4-FFF2-40B4-BE49-F238E27FC236}">
                <a16:creationId xmlns:a16="http://schemas.microsoft.com/office/drawing/2014/main" id="{961580A8-7A96-46DD-AC6E-6BDCF2DB57F3}"/>
              </a:ext>
            </a:extLst>
          </p:cNvPr>
          <p:cNvSpPr txBox="1"/>
          <p:nvPr/>
        </p:nvSpPr>
        <p:spPr>
          <a:xfrm>
            <a:off x="5030002" y="3640472"/>
            <a:ext cx="581088" cy="332399"/>
          </a:xfrm>
          <a:prstGeom prst="rect">
            <a:avLst/>
          </a:prstGeom>
          <a:noFill/>
        </p:spPr>
        <p:txBody>
          <a:bodyPr wrap="square" lIns="0" tIns="0" rIns="0" bIns="0" rtlCol="0">
            <a:spAutoFit/>
          </a:bodyPr>
          <a:lstStyle/>
          <a:p>
            <a:pPr algn="ctr">
              <a:lnSpc>
                <a:spcPct val="90000"/>
              </a:lnSpc>
            </a:pPr>
            <a:r>
              <a:rPr lang="en-US" sz="1200" dirty="0">
                <a:solidFill>
                  <a:schemeClr val="bg1"/>
                </a:solidFill>
              </a:rPr>
              <a:t>103/</a:t>
            </a:r>
            <a:br>
              <a:rPr lang="en-US" sz="1200" dirty="0">
                <a:solidFill>
                  <a:schemeClr val="bg1"/>
                </a:solidFill>
              </a:rPr>
            </a:br>
            <a:r>
              <a:rPr lang="en-US" sz="1200" dirty="0">
                <a:solidFill>
                  <a:schemeClr val="bg1"/>
                </a:solidFill>
              </a:rPr>
              <a:t>118</a:t>
            </a:r>
          </a:p>
        </p:txBody>
      </p:sp>
      <p:sp>
        <p:nvSpPr>
          <p:cNvPr id="21" name="TextBox 20">
            <a:extLst>
              <a:ext uri="{FF2B5EF4-FFF2-40B4-BE49-F238E27FC236}">
                <a16:creationId xmlns:a16="http://schemas.microsoft.com/office/drawing/2014/main" id="{0B1F950F-9302-495B-BAFB-85B917C52DE1}"/>
              </a:ext>
            </a:extLst>
          </p:cNvPr>
          <p:cNvSpPr txBox="1"/>
          <p:nvPr/>
        </p:nvSpPr>
        <p:spPr>
          <a:xfrm>
            <a:off x="4283873" y="3830715"/>
            <a:ext cx="4469604" cy="184666"/>
          </a:xfrm>
          <a:prstGeom prst="rect">
            <a:avLst/>
          </a:prstGeom>
          <a:noFill/>
        </p:spPr>
        <p:txBody>
          <a:bodyPr wrap="square" lIns="0" tIns="0" rIns="0" bIns="0" rtlCol="0">
            <a:spAutoFit/>
          </a:bodyPr>
          <a:lstStyle/>
          <a:p>
            <a:pPr marL="284140" indent="-284140">
              <a:buClr>
                <a:schemeClr val="bg1">
                  <a:lumMod val="50000"/>
                </a:schemeClr>
              </a:buClr>
              <a:buFont typeface="Wingdings" panose="05000000000000000000" pitchFamily="2" charset="2"/>
              <a:buChar char="Ø"/>
            </a:pPr>
            <a:r>
              <a:rPr lang="en-US" sz="1200" dirty="0"/>
              <a:t>SVR12 (PP) was 87% (103/118)</a:t>
            </a:r>
          </a:p>
        </p:txBody>
      </p:sp>
      <p:sp>
        <p:nvSpPr>
          <p:cNvPr id="22" name="TextBox 21">
            <a:extLst>
              <a:ext uri="{FF2B5EF4-FFF2-40B4-BE49-F238E27FC236}">
                <a16:creationId xmlns:a16="http://schemas.microsoft.com/office/drawing/2014/main" id="{AFCA50BC-10A1-4B30-B01F-B9BC026023B8}"/>
              </a:ext>
            </a:extLst>
          </p:cNvPr>
          <p:cNvSpPr txBox="1"/>
          <p:nvPr/>
        </p:nvSpPr>
        <p:spPr>
          <a:xfrm>
            <a:off x="3946171" y="4155701"/>
            <a:ext cx="4755848" cy="646331"/>
          </a:xfrm>
          <a:prstGeom prst="rect">
            <a:avLst/>
          </a:prstGeom>
          <a:noFill/>
        </p:spPr>
        <p:txBody>
          <a:bodyPr wrap="square" lIns="0" tIns="0" rIns="0" bIns="0" rtlCol="0">
            <a:spAutoFit/>
          </a:bodyPr>
          <a:lstStyle/>
          <a:p>
            <a:pPr algn="ctr"/>
            <a:r>
              <a:rPr lang="en-US" sz="1400" b="1" dirty="0"/>
              <a:t>Nurse-led community-based HCV treatment with SOF/VEL in active injectors and their injecting network is feasible and highly effective</a:t>
            </a:r>
          </a:p>
        </p:txBody>
      </p:sp>
      <p:pic>
        <p:nvPicPr>
          <p:cNvPr id="16" name="Picture 4" descr="C:\Users\ekucuksayrac\Desktop\img_35005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64851" y="1569738"/>
            <a:ext cx="520704" cy="4399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ekucuksayrac\Desktop\69-512.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0398" y="2256560"/>
            <a:ext cx="600069" cy="6000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3902" r="74352" b="1"/>
          <a:stretch/>
        </p:blipFill>
        <p:spPr bwMode="auto">
          <a:xfrm>
            <a:off x="4080276" y="2283540"/>
            <a:ext cx="407194"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C:\Users\ekucuksayrac\Desktop\img_35005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385555" y="2270868"/>
            <a:ext cx="520704" cy="4399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ekucuksayrac\Desktop\img_35005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65013" y="2921982"/>
            <a:ext cx="520704" cy="43994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4642759" y="2490843"/>
            <a:ext cx="517640" cy="219971"/>
          </a:xfrm>
          <a:prstGeom prst="rightArrow">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endParaRPr lang="en-GB" dirty="0"/>
          </a:p>
        </p:txBody>
      </p:sp>
      <p:sp>
        <p:nvSpPr>
          <p:cNvPr id="24" name="Right Arrow 23"/>
          <p:cNvSpPr/>
          <p:nvPr/>
        </p:nvSpPr>
        <p:spPr>
          <a:xfrm>
            <a:off x="5766194" y="2490843"/>
            <a:ext cx="517640" cy="219971"/>
          </a:xfrm>
          <a:prstGeom prst="rightArrow">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endParaRPr lang="en-GB" dirty="0"/>
          </a:p>
        </p:txBody>
      </p:sp>
      <p:pic>
        <p:nvPicPr>
          <p:cNvPr id="2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3902" r="74352" b="1"/>
          <a:stretch/>
        </p:blipFill>
        <p:spPr bwMode="auto">
          <a:xfrm>
            <a:off x="6283836" y="2256558"/>
            <a:ext cx="407194"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6691028" y="2104135"/>
            <a:ext cx="281271" cy="386702"/>
          </a:xfrm>
          <a:prstGeom prst="line">
            <a:avLst/>
          </a:prstGeom>
          <a:ln w="19050">
            <a:solidFill>
              <a:schemeClr val="bg2">
                <a:lumMod val="50000"/>
              </a:schemeClr>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5" idx="3"/>
          </p:cNvCxnSpPr>
          <p:nvPr/>
        </p:nvCxnSpPr>
        <p:spPr>
          <a:xfrm>
            <a:off x="6691028" y="2543102"/>
            <a:ext cx="547971" cy="0"/>
          </a:xfrm>
          <a:prstGeom prst="line">
            <a:avLst/>
          </a:prstGeom>
          <a:ln w="19050">
            <a:solidFill>
              <a:schemeClr val="bg2">
                <a:lumMod val="50000"/>
              </a:schemeClr>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24217" y="2646770"/>
            <a:ext cx="281271" cy="275221"/>
          </a:xfrm>
          <a:prstGeom prst="line">
            <a:avLst/>
          </a:prstGeom>
          <a:ln w="19050">
            <a:solidFill>
              <a:schemeClr val="bg2">
                <a:lumMod val="50000"/>
              </a:schemeClr>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52" name="Circular Arrow 6151"/>
          <p:cNvSpPr/>
          <p:nvPr/>
        </p:nvSpPr>
        <p:spPr>
          <a:xfrm flipH="1">
            <a:off x="5505844" y="1507443"/>
            <a:ext cx="1359008" cy="1132272"/>
          </a:xfrm>
          <a:prstGeom prst="circularArrow">
            <a:avLst>
              <a:gd name="adj1" fmla="val 12500"/>
              <a:gd name="adj2" fmla="val 1142319"/>
              <a:gd name="adj3" fmla="val 20457681"/>
              <a:gd name="adj4" fmla="val 12800762"/>
              <a:gd name="adj5" fmla="val 12500"/>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endParaRPr lang="en-GB" dirty="0">
              <a:solidFill>
                <a:schemeClr val="tx1"/>
              </a:solidFill>
            </a:endParaRPr>
          </a:p>
        </p:txBody>
      </p:sp>
      <p:sp>
        <p:nvSpPr>
          <p:cNvPr id="41" name="Circular Arrow 40"/>
          <p:cNvSpPr/>
          <p:nvPr/>
        </p:nvSpPr>
        <p:spPr>
          <a:xfrm flipH="1" flipV="1">
            <a:off x="5518991" y="2298290"/>
            <a:ext cx="1359008" cy="1365955"/>
          </a:xfrm>
          <a:prstGeom prst="circularArrow">
            <a:avLst>
              <a:gd name="adj1" fmla="val 12500"/>
              <a:gd name="adj2" fmla="val 1142319"/>
              <a:gd name="adj3" fmla="val 20457681"/>
              <a:gd name="adj4" fmla="val 12624523"/>
              <a:gd name="adj5" fmla="val 12500"/>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spcCol="0" rtlCol="0" anchor="ctr"/>
          <a:lstStyle/>
          <a:p>
            <a:pPr algn="ctr">
              <a:lnSpc>
                <a:spcPct val="90000"/>
              </a:lnSpc>
            </a:pPr>
            <a:endParaRPr lang="en-GB" dirty="0">
              <a:solidFill>
                <a:schemeClr val="tx1"/>
              </a:solidFill>
            </a:endParaRPr>
          </a:p>
        </p:txBody>
      </p:sp>
      <p:sp>
        <p:nvSpPr>
          <p:cNvPr id="6154" name="TextBox 6153"/>
          <p:cNvSpPr txBox="1"/>
          <p:nvPr/>
        </p:nvSpPr>
        <p:spPr>
          <a:xfrm>
            <a:off x="464565" y="4755667"/>
            <a:ext cx="3100803" cy="110800"/>
          </a:xfrm>
          <a:prstGeom prst="rect">
            <a:avLst/>
          </a:prstGeom>
          <a:noFill/>
        </p:spPr>
        <p:txBody>
          <a:bodyPr wrap="square" lIns="0" tIns="0" rIns="0" bIns="0" rtlCol="0">
            <a:spAutoFit/>
          </a:bodyPr>
          <a:lstStyle/>
          <a:p>
            <a:pPr>
              <a:lnSpc>
                <a:spcPct val="90000"/>
              </a:lnSpc>
            </a:pPr>
            <a:r>
              <a:rPr lang="en-GB" sz="800" dirty="0"/>
              <a:t>* Most common drug ever injected</a:t>
            </a:r>
          </a:p>
        </p:txBody>
      </p:sp>
      <p:sp>
        <p:nvSpPr>
          <p:cNvPr id="6155" name="TextBox 6154"/>
          <p:cNvSpPr txBox="1"/>
          <p:nvPr/>
        </p:nvSpPr>
        <p:spPr>
          <a:xfrm>
            <a:off x="6315078" y="2622654"/>
            <a:ext cx="407194" cy="138499"/>
          </a:xfrm>
          <a:prstGeom prst="rect">
            <a:avLst/>
          </a:prstGeom>
          <a:noFill/>
        </p:spPr>
        <p:txBody>
          <a:bodyPr wrap="square" lIns="0" tIns="0" rIns="0" bIns="0" rtlCol="0">
            <a:spAutoFit/>
          </a:bodyPr>
          <a:lstStyle/>
          <a:p>
            <a:pPr algn="ctr">
              <a:lnSpc>
                <a:spcPct val="90000"/>
              </a:lnSpc>
            </a:pPr>
            <a:r>
              <a:rPr lang="en-GB" sz="1000" b="1" dirty="0">
                <a:solidFill>
                  <a:schemeClr val="bg1"/>
                </a:solidFill>
              </a:rPr>
              <a:t>113</a:t>
            </a:r>
          </a:p>
        </p:txBody>
      </p:sp>
      <p:sp>
        <p:nvSpPr>
          <p:cNvPr id="46" name="TextBox 45"/>
          <p:cNvSpPr txBox="1"/>
          <p:nvPr/>
        </p:nvSpPr>
        <p:spPr>
          <a:xfrm>
            <a:off x="8386064" y="2188832"/>
            <a:ext cx="631909" cy="553998"/>
          </a:xfrm>
          <a:prstGeom prst="rect">
            <a:avLst/>
          </a:prstGeom>
          <a:noFill/>
        </p:spPr>
        <p:txBody>
          <a:bodyPr wrap="square" lIns="0" tIns="0" rIns="0" bIns="0" rtlCol="0">
            <a:spAutoFit/>
          </a:bodyPr>
          <a:lstStyle/>
          <a:p>
            <a:pPr algn="ctr">
              <a:lnSpc>
                <a:spcPct val="90000"/>
              </a:lnSpc>
            </a:pPr>
            <a:r>
              <a:rPr lang="en-GB" sz="1000" b="1" dirty="0"/>
              <a:t>128</a:t>
            </a:r>
          </a:p>
          <a:p>
            <a:pPr algn="ctr">
              <a:lnSpc>
                <a:spcPct val="90000"/>
              </a:lnSpc>
            </a:pPr>
            <a:r>
              <a:rPr lang="en-GB" sz="1000" b="1" dirty="0"/>
              <a:t>injection network partners</a:t>
            </a:r>
          </a:p>
        </p:txBody>
      </p:sp>
      <p:pic>
        <p:nvPicPr>
          <p:cNvPr id="1843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84" t="15293" r="10574" b="12364"/>
          <a:stretch/>
        </p:blipFill>
        <p:spPr bwMode="auto">
          <a:xfrm>
            <a:off x="8337847" y="101599"/>
            <a:ext cx="680126" cy="66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Brace 5"/>
          <p:cNvSpPr/>
          <p:nvPr/>
        </p:nvSpPr>
        <p:spPr>
          <a:xfrm>
            <a:off x="7906259" y="1789709"/>
            <a:ext cx="330165" cy="1352244"/>
          </a:xfrm>
          <a:prstGeom prst="rightBrac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9568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Global Timing of HCV Elimination</a:t>
            </a:r>
          </a:p>
        </p:txBody>
      </p:sp>
      <p:sp>
        <p:nvSpPr>
          <p:cNvPr id="4" name="Footer Placeholder 3"/>
          <p:cNvSpPr>
            <a:spLocks noGrp="1"/>
          </p:cNvSpPr>
          <p:nvPr>
            <p:ph type="ftr" sz="quarter" idx="11"/>
          </p:nvPr>
        </p:nvSpPr>
        <p:spPr>
          <a:xfrm>
            <a:off x="457200" y="4970111"/>
            <a:ext cx="4192858" cy="53916"/>
          </a:xfrm>
        </p:spPr>
        <p:txBody>
          <a:bodyPr/>
          <a:lstStyle/>
          <a:p>
            <a:r>
              <a:rPr lang="en-US" dirty="0">
                <a:solidFill>
                  <a:prstClr val="black"/>
                </a:solidFill>
              </a:rPr>
              <a:t>WHO elimination targets include for 90% reduction in incidence, 65% reduction in liver-related deaths, 90% diagnosis and 80% of the eligible HCV population treated. </a:t>
            </a:r>
          </a:p>
          <a:p>
            <a:r>
              <a:rPr lang="en-US" dirty="0" err="1">
                <a:solidFill>
                  <a:prstClr val="black"/>
                </a:solidFill>
              </a:rPr>
              <a:t>Razavi</a:t>
            </a:r>
            <a:r>
              <a:rPr lang="en-US" dirty="0">
                <a:solidFill>
                  <a:prstClr val="black"/>
                </a:solidFill>
              </a:rPr>
              <a:t>, EASL, 2019, SAT-260</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33</a:t>
            </a:fld>
            <a:endParaRPr lang="en-US">
              <a:solidFill>
                <a:prstClr val="black"/>
              </a:solidFill>
            </a:endParaRP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Modified Markov modeling, based on 2017 data, to predict achievement of WHO HCV elimination targets</a:t>
            </a:r>
          </a:p>
        </p:txBody>
      </p:sp>
      <p:sp>
        <p:nvSpPr>
          <p:cNvPr id="19" name="Text Placeholder 5">
            <a:extLst>
              <a:ext uri="{FF2B5EF4-FFF2-40B4-BE49-F238E27FC236}">
                <a16:creationId xmlns:a16="http://schemas.microsoft.com/office/drawing/2014/main" id="{C67BB455-6422-415D-8D9B-E66B16ECD28C}"/>
              </a:ext>
            </a:extLst>
          </p:cNvPr>
          <p:cNvSpPr>
            <a:spLocks noGrp="1"/>
          </p:cNvSpPr>
          <p:nvPr>
            <p:ph type="body" sz="quarter" idx="13"/>
          </p:nvPr>
        </p:nvSpPr>
        <p:spPr>
          <a:xfrm>
            <a:off x="457200" y="116139"/>
            <a:ext cx="8229600" cy="226991"/>
          </a:xfrm>
        </p:spPr>
        <p:txBody>
          <a:bodyPr/>
          <a:lstStyle/>
          <a:p>
            <a:r>
              <a:rPr lang="en-US" dirty="0"/>
              <a:t>WHO</a:t>
            </a:r>
          </a:p>
        </p:txBody>
      </p:sp>
      <p:sp>
        <p:nvSpPr>
          <p:cNvPr id="6" name="TextBox 5">
            <a:extLst>
              <a:ext uri="{FF2B5EF4-FFF2-40B4-BE49-F238E27FC236}">
                <a16:creationId xmlns:a16="http://schemas.microsoft.com/office/drawing/2014/main" id="{ACC4969E-21CE-4AAE-AEE5-2ABF1D2CDD2D}"/>
              </a:ext>
            </a:extLst>
          </p:cNvPr>
          <p:cNvSpPr txBox="1"/>
          <p:nvPr/>
        </p:nvSpPr>
        <p:spPr>
          <a:xfrm>
            <a:off x="4797089" y="2098621"/>
            <a:ext cx="3627372" cy="369332"/>
          </a:xfrm>
          <a:prstGeom prst="rect">
            <a:avLst/>
          </a:prstGeom>
          <a:noFill/>
        </p:spPr>
        <p:txBody>
          <a:bodyPr wrap="square" lIns="0" tIns="0" rIns="0" bIns="0" rtlCol="0">
            <a:spAutoFit/>
          </a:bodyPr>
          <a:lstStyle/>
          <a:p>
            <a:pPr algn="ctr"/>
            <a:r>
              <a:rPr lang="en-US" sz="1200" b="1" dirty="0">
                <a:solidFill>
                  <a:prstClr val="black"/>
                </a:solidFill>
              </a:rPr>
              <a:t>Year Each Country/Region Will Meet All Four WHO Elimination Targets</a:t>
            </a:r>
          </a:p>
        </p:txBody>
      </p:sp>
      <p:graphicFrame>
        <p:nvGraphicFramePr>
          <p:cNvPr id="14" name="Chart 13">
            <a:extLst>
              <a:ext uri="{FF2B5EF4-FFF2-40B4-BE49-F238E27FC236}">
                <a16:creationId xmlns:a16="http://schemas.microsoft.com/office/drawing/2014/main" id="{2D45F811-06EB-411C-8BBA-41A7F3140DFA}"/>
              </a:ext>
            </a:extLst>
          </p:cNvPr>
          <p:cNvGraphicFramePr/>
          <p:nvPr>
            <p:extLst>
              <p:ext uri="{D42A27DB-BD31-4B8C-83A1-F6EECF244321}">
                <p14:modId xmlns:p14="http://schemas.microsoft.com/office/powerpoint/2010/main" val="1250295062"/>
              </p:ext>
            </p:extLst>
          </p:nvPr>
        </p:nvGraphicFramePr>
        <p:xfrm>
          <a:off x="457202" y="1478814"/>
          <a:ext cx="8539455" cy="346541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flipH="1" flipV="1">
            <a:off x="3935980" y="1743077"/>
            <a:ext cx="2" cy="2656269"/>
          </a:xfrm>
          <a:prstGeom prst="line">
            <a:avLst/>
          </a:prstGeom>
          <a:ln w="19050">
            <a:solidFill>
              <a:srgbClr val="00206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7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SOF-based Regimens in Special Populations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5195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LDV/SOF for 8, 12, or 24 weeks in Dialysis Patients</a:t>
            </a:r>
          </a:p>
        </p:txBody>
      </p:sp>
      <p:sp>
        <p:nvSpPr>
          <p:cNvPr id="4" name="Footer Placeholder 3"/>
          <p:cNvSpPr>
            <a:spLocks noGrp="1"/>
          </p:cNvSpPr>
          <p:nvPr>
            <p:ph type="ftr" sz="quarter" idx="11"/>
          </p:nvPr>
        </p:nvSpPr>
        <p:spPr>
          <a:xfrm>
            <a:off x="457200" y="4972522"/>
            <a:ext cx="4192858" cy="53916"/>
          </a:xfrm>
        </p:spPr>
        <p:txBody>
          <a:bodyPr/>
          <a:lstStyle/>
          <a:p>
            <a:r>
              <a:rPr lang="en-US" dirty="0">
                <a:solidFill>
                  <a:prstClr val="black"/>
                </a:solidFill>
              </a:rPr>
              <a:t>Hu, EASL, 2019, THU-144</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35</a:t>
            </a:fld>
            <a:endParaRPr lang="en-US">
              <a:solidFill>
                <a:prstClr val="black"/>
              </a:solidFill>
            </a:endParaRPr>
          </a:p>
        </p:txBody>
      </p:sp>
      <p:graphicFrame>
        <p:nvGraphicFramePr>
          <p:cNvPr id="40" name="Table 39">
            <a:extLst>
              <a:ext uri="{FF2B5EF4-FFF2-40B4-BE49-F238E27FC236}">
                <a16:creationId xmlns:a16="http://schemas.microsoft.com/office/drawing/2014/main" id="{7EFE5BEF-4B10-4C0D-9DDA-CC9EF5C16388}"/>
              </a:ext>
            </a:extLst>
          </p:cNvPr>
          <p:cNvGraphicFramePr>
            <a:graphicFrameLocks noGrp="1"/>
          </p:cNvGraphicFramePr>
          <p:nvPr>
            <p:extLst>
              <p:ext uri="{D42A27DB-BD31-4B8C-83A1-F6EECF244321}">
                <p14:modId xmlns:p14="http://schemas.microsoft.com/office/powerpoint/2010/main" val="2412943093"/>
              </p:ext>
            </p:extLst>
          </p:nvPr>
        </p:nvGraphicFramePr>
        <p:xfrm>
          <a:off x="218667" y="1112293"/>
          <a:ext cx="2425475" cy="3688307"/>
        </p:xfrm>
        <a:graphic>
          <a:graphicData uri="http://schemas.openxmlformats.org/drawingml/2006/table">
            <a:tbl>
              <a:tblPr firstRow="1" bandRow="1">
                <a:effectLst/>
                <a:tableStyleId>{5C22544A-7EE6-4342-B048-85BDC9FD1C3A}</a:tableStyleId>
              </a:tblPr>
              <a:tblGrid>
                <a:gridCol w="1648235">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tblGrid>
              <a:tr h="459992">
                <a:tc>
                  <a:txBody>
                    <a:bodyPr/>
                    <a:lstStyle/>
                    <a:p>
                      <a:pPr marL="0" marR="0" indent="0" algn="l" defTabSz="909225" rtl="0" eaLnBrk="1" fontAlgn="auto" latinLnBrk="0" hangingPunct="1">
                        <a:lnSpc>
                          <a:spcPct val="100000"/>
                        </a:lnSpc>
                        <a:spcBef>
                          <a:spcPts val="0"/>
                        </a:spcBef>
                        <a:spcAft>
                          <a:spcPts val="0"/>
                        </a:spcAft>
                        <a:buClrTx/>
                        <a:buSzTx/>
                        <a:buFontTx/>
                        <a:buNone/>
                        <a:tabLst/>
                        <a:defRPr/>
                      </a:pPr>
                      <a:r>
                        <a:rPr lang="en-US" sz="1000" b="1" dirty="0">
                          <a:solidFill>
                            <a:prstClr val="black"/>
                          </a:solidFill>
                        </a:rPr>
                        <a:t>Baseline Characteristics</a:t>
                      </a:r>
                    </a:p>
                  </a:txBody>
                  <a:tcPr marL="91436" marR="91436" marT="45696" marB="4569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bg1"/>
                          </a:solidFill>
                        </a:rPr>
                        <a:t>LDV/SOF</a:t>
                      </a:r>
                    </a:p>
                    <a:p>
                      <a:pPr algn="ctr"/>
                      <a:r>
                        <a:rPr lang="en-US" sz="1000" b="1" dirty="0">
                          <a:solidFill>
                            <a:schemeClr val="bg1"/>
                          </a:solidFill>
                        </a:rPr>
                        <a:t>N=95</a:t>
                      </a:r>
                    </a:p>
                  </a:txBody>
                  <a:tcPr marL="91436" marR="91436" marT="45696" marB="4569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7AA"/>
                    </a:solidFill>
                  </a:tcPr>
                </a:tc>
                <a:extLst>
                  <a:ext uri="{0D108BD9-81ED-4DB2-BD59-A6C34878D82A}">
                    <a16:rowId xmlns:a16="http://schemas.microsoft.com/office/drawing/2014/main" val="10000"/>
                  </a:ext>
                </a:extLst>
              </a:tr>
              <a:tr h="278817">
                <a:tc>
                  <a:txBody>
                    <a:bodyPr/>
                    <a:lstStyle/>
                    <a:p>
                      <a:r>
                        <a:rPr lang="en-US" sz="1000" dirty="0">
                          <a:solidFill>
                            <a:schemeClr val="tx1"/>
                          </a:solidFill>
                        </a:rPr>
                        <a:t>Mean age, years (SD)</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61 (11)</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261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Female, n (%)</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39 (41)</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6367457"/>
                  </a:ext>
                </a:extLst>
              </a:tr>
              <a:tr h="261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TE, n (%)</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r>
                        <a:rPr lang="en-US" sz="1000" dirty="0">
                          <a:solidFill>
                            <a:schemeClr val="tx1"/>
                          </a:solidFill>
                        </a:rPr>
                        <a:t>21 (22)</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261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Cirrhosis, %</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20</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23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GT, n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4</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Indeterminate</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68</a:t>
                      </a:r>
                      <a:r>
                        <a:rPr lang="en-US" sz="1000" baseline="0" dirty="0">
                          <a:solidFill>
                            <a:schemeClr val="tx1"/>
                          </a:solidFill>
                        </a:rPr>
                        <a:t> (72)</a:t>
                      </a:r>
                      <a:endParaRPr lang="en-US" sz="10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21 (22)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 (1)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 (1)</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154519899"/>
                  </a:ext>
                </a:extLst>
              </a:tr>
              <a:tr h="261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Hemodialysis, n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87 (92)</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1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Peritoneal dialysis, n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8 (8)</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174248627"/>
                  </a:ext>
                </a:extLst>
              </a:tr>
              <a:tr h="316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History of renal </a:t>
                      </a:r>
                      <a:r>
                        <a:rPr lang="en-US" sz="1000" baseline="0" dirty="0" err="1">
                          <a:solidFill>
                            <a:schemeClr val="tx1"/>
                          </a:solidFill>
                        </a:rPr>
                        <a:t>tx</a:t>
                      </a:r>
                      <a:r>
                        <a:rPr lang="en-US" sz="1000" baseline="0" dirty="0">
                          <a:solidFill>
                            <a:schemeClr val="tx1"/>
                          </a:solidFill>
                        </a:rPr>
                        <a:t>, n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20 (21)</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760429"/>
                  </a:ext>
                </a:extLst>
              </a:tr>
            </a:tbl>
          </a:graphicData>
        </a:graphic>
      </p:graphicFrame>
      <p:sp>
        <p:nvSpPr>
          <p:cNvPr id="44" name="TextBox 43">
            <a:extLst>
              <a:ext uri="{FF2B5EF4-FFF2-40B4-BE49-F238E27FC236}">
                <a16:creationId xmlns:a16="http://schemas.microsoft.com/office/drawing/2014/main" id="{E0D4B44A-A35D-4D20-9206-716D1C726BA8}"/>
              </a:ext>
            </a:extLst>
          </p:cNvPr>
          <p:cNvSpPr txBox="1"/>
          <p:nvPr/>
        </p:nvSpPr>
        <p:spPr>
          <a:xfrm>
            <a:off x="3494427" y="3216439"/>
            <a:ext cx="278674" cy="311624"/>
          </a:xfrm>
          <a:prstGeom prst="rect">
            <a:avLst/>
          </a:prstGeom>
          <a:noFill/>
        </p:spPr>
        <p:txBody>
          <a:bodyPr wrap="square" lIns="0" tIns="0" rIns="0" bIns="0" rtlCol="0">
            <a:spAutoFit/>
          </a:bodyPr>
          <a:lstStyle/>
          <a:p>
            <a:pPr algn="ctr">
              <a:lnSpc>
                <a:spcPct val="90000"/>
              </a:lnSpc>
            </a:pPr>
            <a:r>
              <a:rPr lang="en-US" sz="1100" dirty="0">
                <a:solidFill>
                  <a:prstClr val="white"/>
                </a:solidFill>
              </a:rPr>
              <a:t>89/</a:t>
            </a:r>
            <a:br>
              <a:rPr lang="en-US" sz="1100" dirty="0">
                <a:solidFill>
                  <a:prstClr val="white"/>
                </a:solidFill>
              </a:rPr>
            </a:br>
            <a:r>
              <a:rPr lang="en-US" sz="1100" dirty="0">
                <a:solidFill>
                  <a:prstClr val="white"/>
                </a:solidFill>
              </a:rPr>
              <a:t>95</a:t>
            </a:r>
          </a:p>
        </p:txBody>
      </p:sp>
      <p:sp>
        <p:nvSpPr>
          <p:cNvPr id="8" name="TextBox 7">
            <a:extLst>
              <a:ext uri="{FF2B5EF4-FFF2-40B4-BE49-F238E27FC236}">
                <a16:creationId xmlns:a16="http://schemas.microsoft.com/office/drawing/2014/main" id="{B0EE956D-C2B3-473F-9883-F06F2AAE904B}"/>
              </a:ext>
            </a:extLst>
          </p:cNvPr>
          <p:cNvSpPr txBox="1"/>
          <p:nvPr/>
        </p:nvSpPr>
        <p:spPr>
          <a:xfrm>
            <a:off x="7615850" y="1718790"/>
            <a:ext cx="1463754" cy="2192908"/>
          </a:xfrm>
          <a:prstGeom prst="rect">
            <a:avLst/>
          </a:prstGeom>
          <a:noFill/>
        </p:spPr>
        <p:txBody>
          <a:bodyPr wrap="square" lIns="0" tIns="0" rIns="0" bIns="0" rtlCol="0">
            <a:spAutoFit/>
          </a:bodyPr>
          <a:lstStyle/>
          <a:p>
            <a:pPr algn="ctr"/>
            <a:endParaRPr lang="en-US" sz="1400" b="1" dirty="0">
              <a:solidFill>
                <a:prstClr val="black"/>
              </a:solidFill>
            </a:endParaRPr>
          </a:p>
          <a:p>
            <a:pPr algn="ctr"/>
            <a:r>
              <a:rPr lang="en-US" sz="1400" b="1" dirty="0">
                <a:solidFill>
                  <a:prstClr val="black"/>
                </a:solidFill>
              </a:rPr>
              <a:t>LDV/SOF was well tolerated</a:t>
            </a:r>
          </a:p>
          <a:p>
            <a:pPr algn="ctr"/>
            <a:endParaRPr lang="en-US" sz="1400" b="1" dirty="0">
              <a:solidFill>
                <a:prstClr val="black"/>
              </a:solidFill>
            </a:endParaRPr>
          </a:p>
          <a:p>
            <a:pPr algn="ctr"/>
            <a:r>
              <a:rPr lang="en-US" sz="1400" b="1" dirty="0">
                <a:solidFill>
                  <a:prstClr val="black"/>
                </a:solidFill>
              </a:rPr>
              <a:t>SVR12 was 94% (89/95, ITT)</a:t>
            </a:r>
          </a:p>
          <a:p>
            <a:pPr algn="ctr"/>
            <a:endParaRPr lang="en-US" sz="1400" b="1" dirty="0">
              <a:solidFill>
                <a:prstClr val="black"/>
              </a:solidFill>
            </a:endParaRPr>
          </a:p>
          <a:p>
            <a:pPr algn="ctr"/>
            <a:r>
              <a:rPr lang="en-US" sz="1400" b="1" dirty="0">
                <a:solidFill>
                  <a:prstClr val="black"/>
                </a:solidFill>
              </a:rPr>
              <a:t>No </a:t>
            </a:r>
            <a:r>
              <a:rPr lang="en-US" sz="1400" b="1" dirty="0" err="1">
                <a:solidFill>
                  <a:prstClr val="black"/>
                </a:solidFill>
              </a:rPr>
              <a:t>virological</a:t>
            </a:r>
            <a:r>
              <a:rPr lang="en-US" sz="1400" b="1" dirty="0">
                <a:solidFill>
                  <a:prstClr val="black"/>
                </a:solidFill>
              </a:rPr>
              <a:t> failures</a:t>
            </a:r>
          </a:p>
          <a:p>
            <a:pPr algn="ctr"/>
            <a:endParaRPr lang="en-US" sz="1400" b="1" dirty="0">
              <a:solidFill>
                <a:prstClr val="black"/>
              </a:solidFill>
            </a:endParaRPr>
          </a:p>
        </p:txBody>
      </p:sp>
      <p:sp>
        <p:nvSpPr>
          <p:cNvPr id="13" name="TextBox 12">
            <a:extLst>
              <a:ext uri="{FF2B5EF4-FFF2-40B4-BE49-F238E27FC236}">
                <a16:creationId xmlns:a16="http://schemas.microsoft.com/office/drawing/2014/main" id="{5767A258-120F-4EF0-B859-ACAA71E106EC}"/>
              </a:ext>
            </a:extLst>
          </p:cNvPr>
          <p:cNvSpPr txBox="1"/>
          <p:nvPr/>
        </p:nvSpPr>
        <p:spPr>
          <a:xfrm>
            <a:off x="5688198" y="3745630"/>
            <a:ext cx="278674" cy="311624"/>
          </a:xfrm>
          <a:prstGeom prst="rect">
            <a:avLst/>
          </a:prstGeom>
          <a:noFill/>
        </p:spPr>
        <p:txBody>
          <a:bodyPr wrap="square" lIns="0" tIns="0" rIns="0" bIns="0" rtlCol="0">
            <a:spAutoFit/>
          </a:bodyPr>
          <a:lstStyle/>
          <a:p>
            <a:pPr algn="ctr">
              <a:lnSpc>
                <a:spcPct val="90000"/>
              </a:lnSpc>
            </a:pPr>
            <a:r>
              <a:rPr lang="en-US" sz="1100" dirty="0">
                <a:solidFill>
                  <a:prstClr val="white"/>
                </a:solidFill>
              </a:rPr>
              <a:t>42/</a:t>
            </a:r>
            <a:br>
              <a:rPr lang="en-US" sz="1100" dirty="0">
                <a:solidFill>
                  <a:prstClr val="white"/>
                </a:solidFill>
              </a:rPr>
            </a:br>
            <a:r>
              <a:rPr lang="en-US" sz="1100" dirty="0">
                <a:solidFill>
                  <a:prstClr val="white"/>
                </a:solidFill>
              </a:rPr>
              <a:t>45</a:t>
            </a:r>
          </a:p>
        </p:txBody>
      </p:sp>
      <p:sp>
        <p:nvSpPr>
          <p:cNvPr id="14" name="TextBox 13">
            <a:extLst>
              <a:ext uri="{FF2B5EF4-FFF2-40B4-BE49-F238E27FC236}">
                <a16:creationId xmlns:a16="http://schemas.microsoft.com/office/drawing/2014/main" id="{41023E13-F6C3-4569-B644-382A658C6045}"/>
              </a:ext>
            </a:extLst>
          </p:cNvPr>
          <p:cNvSpPr txBox="1"/>
          <p:nvPr/>
        </p:nvSpPr>
        <p:spPr>
          <a:xfrm>
            <a:off x="6921774" y="3744280"/>
            <a:ext cx="278674" cy="311624"/>
          </a:xfrm>
          <a:prstGeom prst="rect">
            <a:avLst/>
          </a:prstGeom>
          <a:noFill/>
        </p:spPr>
        <p:txBody>
          <a:bodyPr wrap="square" lIns="0" tIns="0" rIns="0" bIns="0" rtlCol="0">
            <a:spAutoFit/>
          </a:bodyPr>
          <a:lstStyle/>
          <a:p>
            <a:pPr algn="ctr">
              <a:lnSpc>
                <a:spcPct val="90000"/>
              </a:lnSpc>
            </a:pPr>
            <a:r>
              <a:rPr lang="en-US" sz="1100" dirty="0">
                <a:solidFill>
                  <a:prstClr val="white"/>
                </a:solidFill>
              </a:rPr>
              <a:t>31/</a:t>
            </a:r>
            <a:br>
              <a:rPr lang="en-US" sz="1100" dirty="0">
                <a:solidFill>
                  <a:prstClr val="white"/>
                </a:solidFill>
              </a:rPr>
            </a:br>
            <a:r>
              <a:rPr lang="en-US" sz="1100" dirty="0">
                <a:solidFill>
                  <a:prstClr val="white"/>
                </a:solidFill>
              </a:rPr>
              <a:t>31</a:t>
            </a:r>
          </a:p>
        </p:txBody>
      </p:sp>
      <p:graphicFrame>
        <p:nvGraphicFramePr>
          <p:cNvPr id="16" name="Table 15">
            <a:extLst>
              <a:ext uri="{FF2B5EF4-FFF2-40B4-BE49-F238E27FC236}">
                <a16:creationId xmlns:a16="http://schemas.microsoft.com/office/drawing/2014/main" id="{4573B0EB-58D0-4306-9387-3E7394808BB2}"/>
              </a:ext>
            </a:extLst>
          </p:cNvPr>
          <p:cNvGraphicFramePr>
            <a:graphicFrameLocks noGrp="1"/>
          </p:cNvGraphicFramePr>
          <p:nvPr>
            <p:extLst>
              <p:ext uri="{D42A27DB-BD31-4B8C-83A1-F6EECF244321}">
                <p14:modId xmlns:p14="http://schemas.microsoft.com/office/powerpoint/2010/main" val="177287560"/>
              </p:ext>
            </p:extLst>
          </p:nvPr>
        </p:nvGraphicFramePr>
        <p:xfrm>
          <a:off x="2886093" y="1117598"/>
          <a:ext cx="4761755" cy="3667298"/>
        </p:xfrm>
        <a:graphic>
          <a:graphicData uri="http://schemas.openxmlformats.org/drawingml/2006/table">
            <a:tbl>
              <a:tblPr firstRow="1" bandRow="1">
                <a:tableStyleId>{85BE263C-DBD7-4A20-BB59-AAB30ACAA65A}</a:tableStyleId>
              </a:tblPr>
              <a:tblGrid>
                <a:gridCol w="1908323">
                  <a:extLst>
                    <a:ext uri="{9D8B030D-6E8A-4147-A177-3AD203B41FA5}">
                      <a16:colId xmlns:a16="http://schemas.microsoft.com/office/drawing/2014/main" val="3679083877"/>
                    </a:ext>
                  </a:extLst>
                </a:gridCol>
                <a:gridCol w="628209">
                  <a:extLst>
                    <a:ext uri="{9D8B030D-6E8A-4147-A177-3AD203B41FA5}">
                      <a16:colId xmlns:a16="http://schemas.microsoft.com/office/drawing/2014/main" val="1491469425"/>
                    </a:ext>
                  </a:extLst>
                </a:gridCol>
                <a:gridCol w="741741">
                  <a:extLst>
                    <a:ext uri="{9D8B030D-6E8A-4147-A177-3AD203B41FA5}">
                      <a16:colId xmlns:a16="http://schemas.microsoft.com/office/drawing/2014/main" val="248761947"/>
                    </a:ext>
                  </a:extLst>
                </a:gridCol>
                <a:gridCol w="741741">
                  <a:extLst>
                    <a:ext uri="{9D8B030D-6E8A-4147-A177-3AD203B41FA5}">
                      <a16:colId xmlns:a16="http://schemas.microsoft.com/office/drawing/2014/main" val="2862594316"/>
                    </a:ext>
                  </a:extLst>
                </a:gridCol>
                <a:gridCol w="741741">
                  <a:extLst>
                    <a:ext uri="{9D8B030D-6E8A-4147-A177-3AD203B41FA5}">
                      <a16:colId xmlns:a16="http://schemas.microsoft.com/office/drawing/2014/main" val="4210884573"/>
                    </a:ext>
                  </a:extLst>
                </a:gridCol>
              </a:tblGrid>
              <a:tr h="514352">
                <a:tc>
                  <a:txBody>
                    <a:bodyPr/>
                    <a:lstStyle/>
                    <a:p>
                      <a:pPr marL="0" marR="0" indent="0" algn="l" defTabSz="909225"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Overall Safety Analysis </a:t>
                      </a:r>
                      <a:br>
                        <a:rPr lang="en-US" sz="1000" b="1" dirty="0">
                          <a:solidFill>
                            <a:schemeClr val="bg1"/>
                          </a:solidFill>
                        </a:rPr>
                      </a:br>
                      <a:r>
                        <a:rPr lang="en-US" sz="1000" b="1" dirty="0">
                          <a:solidFill>
                            <a:schemeClr val="bg1"/>
                          </a:solidFill>
                        </a:rPr>
                        <a:t>(ITT Population)</a:t>
                      </a:r>
                    </a:p>
                    <a:p>
                      <a:r>
                        <a:rPr lang="en-US" sz="1000" b="1" dirty="0">
                          <a:solidFill>
                            <a:schemeClr val="bg1"/>
                          </a:solidFill>
                        </a:rPr>
                        <a:t>Patients, n (%)</a:t>
                      </a:r>
                    </a:p>
                  </a:txBody>
                  <a:tcPr anchor="b"/>
                </a:tc>
                <a:tc>
                  <a:txBody>
                    <a:bodyPr/>
                    <a:lstStyle/>
                    <a:p>
                      <a:pPr algn="ctr"/>
                      <a:endParaRPr lang="en-US" sz="1000" b="1" dirty="0"/>
                    </a:p>
                    <a:p>
                      <a:pPr algn="ctr"/>
                      <a:r>
                        <a:rPr lang="en-US" sz="1000" b="1" dirty="0"/>
                        <a:t>Overall</a:t>
                      </a:r>
                    </a:p>
                    <a:p>
                      <a:pPr algn="ctr"/>
                      <a:r>
                        <a:rPr lang="en-US" sz="1000" b="1" dirty="0"/>
                        <a:t>N=95</a:t>
                      </a:r>
                    </a:p>
                  </a:txBody>
                  <a:tcPr/>
                </a:tc>
                <a:tc>
                  <a:txBody>
                    <a:bodyPr/>
                    <a:lstStyle/>
                    <a:p>
                      <a:pPr algn="ctr"/>
                      <a:r>
                        <a:rPr lang="en-US" sz="1000" b="1" dirty="0"/>
                        <a:t>LDV/SOF 8 </a:t>
                      </a:r>
                      <a:r>
                        <a:rPr lang="en-US" sz="1000" b="1" dirty="0" err="1"/>
                        <a:t>Wk</a:t>
                      </a:r>
                      <a:endParaRPr lang="en-US" sz="1000" b="1" dirty="0"/>
                    </a:p>
                    <a:p>
                      <a:pPr algn="ctr"/>
                      <a:r>
                        <a:rPr lang="en-US" sz="1000" b="1" dirty="0"/>
                        <a:t>n=45</a:t>
                      </a:r>
                    </a:p>
                  </a:txBody>
                  <a:tcPr>
                    <a:solidFill>
                      <a:srgbClr val="7DD3D6"/>
                    </a:solidFill>
                  </a:tcPr>
                </a:tc>
                <a:tc>
                  <a:txBody>
                    <a:bodyPr/>
                    <a:lstStyle/>
                    <a:p>
                      <a:pPr algn="ctr"/>
                      <a:r>
                        <a:rPr lang="en-US" sz="1000" b="1" dirty="0"/>
                        <a:t>LDV/SOF </a:t>
                      </a:r>
                    </a:p>
                    <a:p>
                      <a:pPr algn="ctr"/>
                      <a:r>
                        <a:rPr lang="en-US" sz="1000" b="1" dirty="0"/>
                        <a:t>12 </a:t>
                      </a:r>
                      <a:r>
                        <a:rPr lang="en-US" sz="1000" b="1" dirty="0" err="1"/>
                        <a:t>Wk</a:t>
                      </a:r>
                      <a:endParaRPr lang="en-US" sz="1000" b="1" dirty="0"/>
                    </a:p>
                    <a:p>
                      <a:pPr algn="ctr"/>
                      <a:r>
                        <a:rPr lang="en-US" sz="1000" b="1" dirty="0"/>
                        <a:t>n=31</a:t>
                      </a:r>
                    </a:p>
                  </a:txBody>
                  <a:tcPr>
                    <a:solidFill>
                      <a:schemeClr val="accent2">
                        <a:lumMod val="75000"/>
                      </a:schemeClr>
                    </a:solidFill>
                  </a:tcPr>
                </a:tc>
                <a:tc>
                  <a:txBody>
                    <a:bodyPr/>
                    <a:lstStyle/>
                    <a:p>
                      <a:pPr algn="ctr"/>
                      <a:r>
                        <a:rPr lang="en-US" sz="1000" b="1" dirty="0"/>
                        <a:t>LDV/SOF 24 </a:t>
                      </a:r>
                      <a:r>
                        <a:rPr lang="en-US" sz="1000" b="1" dirty="0" err="1"/>
                        <a:t>Wk</a:t>
                      </a:r>
                      <a:endParaRPr lang="en-US" sz="1000" b="1" dirty="0"/>
                    </a:p>
                    <a:p>
                      <a:pPr algn="ctr"/>
                      <a:r>
                        <a:rPr lang="en-US" sz="1000" b="1" dirty="0"/>
                        <a:t>n=19</a:t>
                      </a:r>
                    </a:p>
                  </a:txBody>
                  <a:tcPr/>
                </a:tc>
                <a:extLst>
                  <a:ext uri="{0D108BD9-81ED-4DB2-BD59-A6C34878D82A}">
                    <a16:rowId xmlns:a16="http://schemas.microsoft.com/office/drawing/2014/main" val="1465049179"/>
                  </a:ext>
                </a:extLst>
              </a:tr>
              <a:tr h="277214">
                <a:tc>
                  <a:txBody>
                    <a:bodyPr/>
                    <a:lstStyle/>
                    <a:p>
                      <a:r>
                        <a:rPr lang="en-US" sz="1000" dirty="0"/>
                        <a:t>Any AE</a:t>
                      </a:r>
                    </a:p>
                  </a:txBody>
                  <a:tcPr anchor="ctr"/>
                </a:tc>
                <a:tc>
                  <a:txBody>
                    <a:bodyPr/>
                    <a:lstStyle/>
                    <a:p>
                      <a:pPr algn="ctr"/>
                      <a:r>
                        <a:rPr lang="en-US" sz="1000" dirty="0"/>
                        <a:t>78 (82)</a:t>
                      </a:r>
                    </a:p>
                  </a:txBody>
                  <a:tcPr anchor="ctr"/>
                </a:tc>
                <a:tc>
                  <a:txBody>
                    <a:bodyPr/>
                    <a:lstStyle/>
                    <a:p>
                      <a:pPr algn="ctr"/>
                      <a:r>
                        <a:rPr lang="en-US" sz="1000" dirty="0"/>
                        <a:t>31 (69)</a:t>
                      </a:r>
                    </a:p>
                  </a:txBody>
                  <a:tcPr anchor="ctr"/>
                </a:tc>
                <a:tc>
                  <a:txBody>
                    <a:bodyPr/>
                    <a:lstStyle/>
                    <a:p>
                      <a:pPr algn="ctr"/>
                      <a:r>
                        <a:rPr lang="en-US" sz="1000" dirty="0"/>
                        <a:t>30 (97)</a:t>
                      </a:r>
                    </a:p>
                  </a:txBody>
                  <a:tcPr anchor="ctr"/>
                </a:tc>
                <a:tc>
                  <a:txBody>
                    <a:bodyPr/>
                    <a:lstStyle/>
                    <a:p>
                      <a:pPr algn="ctr"/>
                      <a:r>
                        <a:rPr lang="en-US" sz="1000" dirty="0"/>
                        <a:t>17 (90)</a:t>
                      </a:r>
                    </a:p>
                  </a:txBody>
                  <a:tcPr anchor="ctr"/>
                </a:tc>
                <a:extLst>
                  <a:ext uri="{0D108BD9-81ED-4DB2-BD59-A6C34878D82A}">
                    <a16:rowId xmlns:a16="http://schemas.microsoft.com/office/drawing/2014/main" val="2761888385"/>
                  </a:ext>
                </a:extLst>
              </a:tr>
              <a:tr h="277214">
                <a:tc>
                  <a:txBody>
                    <a:bodyPr/>
                    <a:lstStyle/>
                    <a:p>
                      <a:r>
                        <a:rPr lang="en-US" sz="1000" dirty="0"/>
                        <a:t>  Grade ≥3</a:t>
                      </a:r>
                    </a:p>
                  </a:txBody>
                  <a:tcPr anchor="ctr"/>
                </a:tc>
                <a:tc>
                  <a:txBody>
                    <a:bodyPr/>
                    <a:lstStyle/>
                    <a:p>
                      <a:pPr algn="ctr"/>
                      <a:r>
                        <a:rPr lang="en-US" sz="1000" dirty="0"/>
                        <a:t>11 (12)</a:t>
                      </a:r>
                    </a:p>
                  </a:txBody>
                  <a:tcPr anchor="ctr"/>
                </a:tc>
                <a:tc>
                  <a:txBody>
                    <a:bodyPr/>
                    <a:lstStyle/>
                    <a:p>
                      <a:pPr algn="ctr"/>
                      <a:r>
                        <a:rPr lang="en-US" sz="1000" dirty="0"/>
                        <a:t>3 (7)</a:t>
                      </a:r>
                    </a:p>
                  </a:txBody>
                  <a:tcPr anchor="ctr"/>
                </a:tc>
                <a:tc>
                  <a:txBody>
                    <a:bodyPr/>
                    <a:lstStyle/>
                    <a:p>
                      <a:pPr algn="ctr"/>
                      <a:r>
                        <a:rPr lang="en-US" sz="1000" dirty="0"/>
                        <a:t>1 (3)</a:t>
                      </a:r>
                    </a:p>
                  </a:txBody>
                  <a:tcPr anchor="ctr"/>
                </a:tc>
                <a:tc>
                  <a:txBody>
                    <a:bodyPr/>
                    <a:lstStyle/>
                    <a:p>
                      <a:pPr algn="ctr"/>
                      <a:r>
                        <a:rPr lang="en-US" sz="1000" dirty="0"/>
                        <a:t>7 (37)</a:t>
                      </a:r>
                    </a:p>
                  </a:txBody>
                  <a:tcPr anchor="ctr"/>
                </a:tc>
                <a:extLst>
                  <a:ext uri="{0D108BD9-81ED-4DB2-BD59-A6C34878D82A}">
                    <a16:rowId xmlns:a16="http://schemas.microsoft.com/office/drawing/2014/main" val="1590521191"/>
                  </a:ext>
                </a:extLst>
              </a:tr>
              <a:tr h="277214">
                <a:tc>
                  <a:txBody>
                    <a:bodyPr/>
                    <a:lstStyle/>
                    <a:p>
                      <a:r>
                        <a:rPr lang="en-US" sz="1000" dirty="0"/>
                        <a:t>  SAE</a:t>
                      </a:r>
                    </a:p>
                  </a:txBody>
                  <a:tcPr anchor="ctr"/>
                </a:tc>
                <a:tc>
                  <a:txBody>
                    <a:bodyPr/>
                    <a:lstStyle/>
                    <a:p>
                      <a:pPr algn="ctr"/>
                      <a:r>
                        <a:rPr lang="en-US" sz="1000" dirty="0"/>
                        <a:t>12 (13)</a:t>
                      </a:r>
                    </a:p>
                  </a:txBody>
                  <a:tcPr anchor="ctr"/>
                </a:tc>
                <a:tc>
                  <a:txBody>
                    <a:bodyPr/>
                    <a:lstStyle/>
                    <a:p>
                      <a:pPr algn="ctr"/>
                      <a:r>
                        <a:rPr lang="en-US" sz="1000" dirty="0"/>
                        <a:t>4 (9)</a:t>
                      </a:r>
                    </a:p>
                  </a:txBody>
                  <a:tcPr anchor="ctr"/>
                </a:tc>
                <a:tc>
                  <a:txBody>
                    <a:bodyPr/>
                    <a:lstStyle/>
                    <a:p>
                      <a:pPr algn="ctr"/>
                      <a:r>
                        <a:rPr lang="en-US" sz="1000" dirty="0"/>
                        <a:t>2 (7)</a:t>
                      </a:r>
                    </a:p>
                  </a:txBody>
                  <a:tcPr anchor="ctr"/>
                </a:tc>
                <a:tc>
                  <a:txBody>
                    <a:bodyPr/>
                    <a:lstStyle/>
                    <a:p>
                      <a:pPr algn="ctr"/>
                      <a:r>
                        <a:rPr lang="en-US" sz="1000" dirty="0"/>
                        <a:t>6 (32)</a:t>
                      </a:r>
                    </a:p>
                  </a:txBody>
                  <a:tcPr anchor="ctr"/>
                </a:tc>
                <a:extLst>
                  <a:ext uri="{0D108BD9-81ED-4DB2-BD59-A6C34878D82A}">
                    <a16:rowId xmlns:a16="http://schemas.microsoft.com/office/drawing/2014/main" val="1342334005"/>
                  </a:ext>
                </a:extLst>
              </a:tr>
              <a:tr h="277214">
                <a:tc>
                  <a:txBody>
                    <a:bodyPr/>
                    <a:lstStyle/>
                    <a:p>
                      <a:r>
                        <a:rPr lang="en-US" sz="1000" dirty="0"/>
                        <a:t>Treatment-related SAE</a:t>
                      </a:r>
                    </a:p>
                  </a:txBody>
                  <a:tcPr anchor="ctr"/>
                </a:tc>
                <a:tc>
                  <a:txBody>
                    <a:bodyPr/>
                    <a:lstStyle/>
                    <a:p>
                      <a:pPr algn="ctr"/>
                      <a:r>
                        <a:rPr lang="en-US" sz="1000" dirty="0"/>
                        <a:t>0</a:t>
                      </a:r>
                    </a:p>
                  </a:txBody>
                  <a:tcPr anchor="ctr"/>
                </a:tc>
                <a:tc>
                  <a:txBody>
                    <a:bodyPr/>
                    <a:lstStyle/>
                    <a:p>
                      <a:pPr algn="ctr"/>
                      <a:r>
                        <a:rPr lang="en-US" sz="1000" dirty="0"/>
                        <a:t>0</a:t>
                      </a:r>
                    </a:p>
                  </a:txBody>
                  <a:tcPr anchor="ctr"/>
                </a:tc>
                <a:tc>
                  <a:txBody>
                    <a:bodyPr/>
                    <a:lstStyle/>
                    <a:p>
                      <a:pPr algn="ctr"/>
                      <a:r>
                        <a:rPr lang="en-US" sz="1000" dirty="0"/>
                        <a:t>0</a:t>
                      </a:r>
                    </a:p>
                  </a:txBody>
                  <a:tcPr anchor="ctr"/>
                </a:tc>
                <a:tc>
                  <a:txBody>
                    <a:bodyPr/>
                    <a:lstStyle/>
                    <a:p>
                      <a:pPr algn="ctr"/>
                      <a:r>
                        <a:rPr lang="en-US" sz="1000" dirty="0"/>
                        <a:t>0</a:t>
                      </a:r>
                    </a:p>
                  </a:txBody>
                  <a:tcPr anchor="ctr"/>
                </a:tc>
                <a:extLst>
                  <a:ext uri="{0D108BD9-81ED-4DB2-BD59-A6C34878D82A}">
                    <a16:rowId xmlns:a16="http://schemas.microsoft.com/office/drawing/2014/main" val="1086631506"/>
                  </a:ext>
                </a:extLst>
              </a:tr>
              <a:tr h="450473">
                <a:tc>
                  <a:txBody>
                    <a:bodyPr/>
                    <a:lstStyle/>
                    <a:p>
                      <a:r>
                        <a:rPr lang="en-US" sz="1000" dirty="0"/>
                        <a:t>AE leading to premature D/C of study drug</a:t>
                      </a:r>
                    </a:p>
                  </a:txBody>
                  <a:tcPr anchor="ctr"/>
                </a:tc>
                <a:tc>
                  <a:txBody>
                    <a:bodyPr/>
                    <a:lstStyle/>
                    <a:p>
                      <a:pPr algn="ctr"/>
                      <a:r>
                        <a:rPr lang="en-US" sz="1000" dirty="0"/>
                        <a:t>0</a:t>
                      </a:r>
                    </a:p>
                  </a:txBody>
                  <a:tcPr anchor="ctr"/>
                </a:tc>
                <a:tc>
                  <a:txBody>
                    <a:bodyPr/>
                    <a:lstStyle/>
                    <a:p>
                      <a:pPr algn="ctr"/>
                      <a:r>
                        <a:rPr lang="en-US" sz="1000" dirty="0"/>
                        <a:t>0</a:t>
                      </a:r>
                    </a:p>
                  </a:txBody>
                  <a:tcPr anchor="ctr"/>
                </a:tc>
                <a:tc>
                  <a:txBody>
                    <a:bodyPr/>
                    <a:lstStyle/>
                    <a:p>
                      <a:pPr algn="ctr"/>
                      <a:r>
                        <a:rPr lang="en-US" sz="1000" dirty="0"/>
                        <a:t>0</a:t>
                      </a:r>
                    </a:p>
                  </a:txBody>
                  <a:tcPr anchor="ctr"/>
                </a:tc>
                <a:tc>
                  <a:txBody>
                    <a:bodyPr/>
                    <a:lstStyle/>
                    <a:p>
                      <a:pPr algn="ctr"/>
                      <a:r>
                        <a:rPr lang="en-US" sz="1000" dirty="0"/>
                        <a:t>0</a:t>
                      </a:r>
                    </a:p>
                  </a:txBody>
                  <a:tcPr anchor="ctr"/>
                </a:tc>
                <a:extLst>
                  <a:ext uri="{0D108BD9-81ED-4DB2-BD59-A6C34878D82A}">
                    <a16:rowId xmlns:a16="http://schemas.microsoft.com/office/drawing/2014/main" val="451082820"/>
                  </a:ext>
                </a:extLst>
              </a:tr>
              <a:tr h="450473">
                <a:tc>
                  <a:txBody>
                    <a:bodyPr/>
                    <a:lstStyle/>
                    <a:p>
                      <a:r>
                        <a:rPr lang="en-US" sz="1000" dirty="0"/>
                        <a:t>AE leading to interruption of study drug</a:t>
                      </a:r>
                    </a:p>
                  </a:txBody>
                  <a:tcPr anchor="ctr"/>
                </a:tc>
                <a:tc>
                  <a:txBody>
                    <a:bodyPr/>
                    <a:lstStyle/>
                    <a:p>
                      <a:pPr algn="ctr"/>
                      <a:r>
                        <a:rPr lang="en-US" sz="1000" dirty="0"/>
                        <a:t>3 (3)</a:t>
                      </a:r>
                    </a:p>
                  </a:txBody>
                  <a:tcPr anchor="ctr"/>
                </a:tc>
                <a:tc>
                  <a:txBody>
                    <a:bodyPr/>
                    <a:lstStyle/>
                    <a:p>
                      <a:pPr algn="ctr"/>
                      <a:r>
                        <a:rPr lang="en-US" sz="1000" dirty="0"/>
                        <a:t>0</a:t>
                      </a:r>
                    </a:p>
                  </a:txBody>
                  <a:tcPr anchor="ctr"/>
                </a:tc>
                <a:tc>
                  <a:txBody>
                    <a:bodyPr/>
                    <a:lstStyle/>
                    <a:p>
                      <a:pPr algn="ctr"/>
                      <a:r>
                        <a:rPr lang="en-US" sz="1000" dirty="0"/>
                        <a:t>0</a:t>
                      </a:r>
                    </a:p>
                  </a:txBody>
                  <a:tcPr anchor="ctr"/>
                </a:tc>
                <a:tc>
                  <a:txBody>
                    <a:bodyPr/>
                    <a:lstStyle/>
                    <a:p>
                      <a:pPr algn="ctr"/>
                      <a:r>
                        <a:rPr lang="en-US" sz="1000" dirty="0"/>
                        <a:t>3 (16)</a:t>
                      </a:r>
                    </a:p>
                  </a:txBody>
                  <a:tcPr anchor="ctr"/>
                </a:tc>
                <a:extLst>
                  <a:ext uri="{0D108BD9-81ED-4DB2-BD59-A6C34878D82A}">
                    <a16:rowId xmlns:a16="http://schemas.microsoft.com/office/drawing/2014/main" val="1262008397"/>
                  </a:ext>
                </a:extLst>
              </a:tr>
              <a:tr h="277214">
                <a:tc>
                  <a:txBody>
                    <a:bodyPr/>
                    <a:lstStyle/>
                    <a:p>
                      <a:r>
                        <a:rPr lang="en-US" sz="1000" dirty="0"/>
                        <a:t>Death</a:t>
                      </a:r>
                    </a:p>
                  </a:txBody>
                  <a:tcPr anchor="ctr"/>
                </a:tc>
                <a:tc>
                  <a:txBody>
                    <a:bodyPr/>
                    <a:lstStyle/>
                    <a:p>
                      <a:pPr algn="ctr"/>
                      <a:r>
                        <a:rPr lang="en-US" sz="1000" dirty="0"/>
                        <a:t>6 (6)</a:t>
                      </a:r>
                    </a:p>
                  </a:txBody>
                  <a:tcPr anchor="ctr"/>
                </a:tc>
                <a:tc>
                  <a:txBody>
                    <a:bodyPr/>
                    <a:lstStyle/>
                    <a:p>
                      <a:pPr algn="ctr"/>
                      <a:r>
                        <a:rPr lang="en-US" sz="1000" dirty="0"/>
                        <a:t>3 (7)</a:t>
                      </a:r>
                    </a:p>
                  </a:txBody>
                  <a:tcPr anchor="ctr"/>
                </a:tc>
                <a:tc>
                  <a:txBody>
                    <a:bodyPr/>
                    <a:lstStyle/>
                    <a:p>
                      <a:pPr algn="ctr"/>
                      <a:r>
                        <a:rPr lang="en-US" sz="1000" dirty="0"/>
                        <a:t>0</a:t>
                      </a:r>
                    </a:p>
                  </a:txBody>
                  <a:tcPr anchor="ctr"/>
                </a:tc>
                <a:tc>
                  <a:txBody>
                    <a:bodyPr/>
                    <a:lstStyle/>
                    <a:p>
                      <a:pPr algn="ctr"/>
                      <a:r>
                        <a:rPr lang="en-US" sz="1000" dirty="0"/>
                        <a:t>3 (16)</a:t>
                      </a:r>
                    </a:p>
                  </a:txBody>
                  <a:tcPr anchor="ctr"/>
                </a:tc>
                <a:extLst>
                  <a:ext uri="{0D108BD9-81ED-4DB2-BD59-A6C34878D82A}">
                    <a16:rowId xmlns:a16="http://schemas.microsoft.com/office/drawing/2014/main" val="360008578"/>
                  </a:ext>
                </a:extLst>
              </a:tr>
              <a:tr h="277214">
                <a:tc>
                  <a:txBody>
                    <a:bodyPr/>
                    <a:lstStyle/>
                    <a:p>
                      <a:r>
                        <a:rPr lang="en-US" sz="1000" dirty="0"/>
                        <a:t>Any grade lab abnormalities</a:t>
                      </a:r>
                    </a:p>
                  </a:txBody>
                  <a:tcPr anchor="ctr"/>
                </a:tc>
                <a:tc>
                  <a:txBody>
                    <a:bodyPr/>
                    <a:lstStyle/>
                    <a:p>
                      <a:pPr algn="ctr"/>
                      <a:r>
                        <a:rPr lang="en-US" sz="1000" dirty="0"/>
                        <a:t>94</a:t>
                      </a:r>
                    </a:p>
                  </a:txBody>
                  <a:tcPr anchor="ctr"/>
                </a:tc>
                <a:tc>
                  <a:txBody>
                    <a:bodyPr/>
                    <a:lstStyle/>
                    <a:p>
                      <a:pPr algn="ctr"/>
                      <a:r>
                        <a:rPr lang="en-US" sz="1000" dirty="0"/>
                        <a:t>44</a:t>
                      </a:r>
                    </a:p>
                  </a:txBody>
                  <a:tcPr anchor="ctr"/>
                </a:tc>
                <a:tc>
                  <a:txBody>
                    <a:bodyPr/>
                    <a:lstStyle/>
                    <a:p>
                      <a:pPr algn="ctr"/>
                      <a:r>
                        <a:rPr lang="en-US" sz="1000" dirty="0"/>
                        <a:t>31</a:t>
                      </a:r>
                    </a:p>
                  </a:txBody>
                  <a:tcPr anchor="ctr"/>
                </a:tc>
                <a:tc>
                  <a:txBody>
                    <a:bodyPr/>
                    <a:lstStyle/>
                    <a:p>
                      <a:pPr algn="ctr"/>
                      <a:r>
                        <a:rPr lang="en-US" sz="1000" dirty="0"/>
                        <a:t>19</a:t>
                      </a:r>
                    </a:p>
                  </a:txBody>
                  <a:tcPr anchor="ctr"/>
                </a:tc>
                <a:extLst>
                  <a:ext uri="{0D108BD9-81ED-4DB2-BD59-A6C34878D82A}">
                    <a16:rowId xmlns:a16="http://schemas.microsoft.com/office/drawing/2014/main" val="2721825204"/>
                  </a:ext>
                </a:extLst>
              </a:tr>
              <a:tr h="277214">
                <a:tc>
                  <a:txBody>
                    <a:bodyPr/>
                    <a:lstStyle/>
                    <a:p>
                      <a:r>
                        <a:rPr lang="en-US" sz="1000" dirty="0"/>
                        <a:t>  Grade 3</a:t>
                      </a:r>
                    </a:p>
                  </a:txBody>
                  <a:tcPr anchor="ctr"/>
                </a:tc>
                <a:tc>
                  <a:txBody>
                    <a:bodyPr/>
                    <a:lstStyle/>
                    <a:p>
                      <a:pPr algn="ctr"/>
                      <a:r>
                        <a:rPr lang="en-US" sz="1000" dirty="0"/>
                        <a:t>14 (15)</a:t>
                      </a:r>
                    </a:p>
                  </a:txBody>
                  <a:tcPr anchor="ctr"/>
                </a:tc>
                <a:tc>
                  <a:txBody>
                    <a:bodyPr/>
                    <a:lstStyle/>
                    <a:p>
                      <a:pPr algn="ctr"/>
                      <a:r>
                        <a:rPr lang="en-US" sz="1000" dirty="0"/>
                        <a:t>6 (14)</a:t>
                      </a:r>
                    </a:p>
                  </a:txBody>
                  <a:tcPr anchor="ctr"/>
                </a:tc>
                <a:tc>
                  <a:txBody>
                    <a:bodyPr/>
                    <a:lstStyle/>
                    <a:p>
                      <a:pPr algn="ctr"/>
                      <a:r>
                        <a:rPr lang="en-US" sz="1000" dirty="0"/>
                        <a:t>2 (7)</a:t>
                      </a:r>
                    </a:p>
                  </a:txBody>
                  <a:tcPr anchor="ctr"/>
                </a:tc>
                <a:tc>
                  <a:txBody>
                    <a:bodyPr/>
                    <a:lstStyle/>
                    <a:p>
                      <a:pPr algn="ctr"/>
                      <a:r>
                        <a:rPr lang="en-US" sz="1000" dirty="0"/>
                        <a:t>6 (32)</a:t>
                      </a:r>
                    </a:p>
                  </a:txBody>
                  <a:tcPr anchor="ctr"/>
                </a:tc>
                <a:extLst>
                  <a:ext uri="{0D108BD9-81ED-4DB2-BD59-A6C34878D82A}">
                    <a16:rowId xmlns:a16="http://schemas.microsoft.com/office/drawing/2014/main" val="1327207103"/>
                  </a:ext>
                </a:extLst>
              </a:tr>
              <a:tr h="277214">
                <a:tc>
                  <a:txBody>
                    <a:bodyPr/>
                    <a:lstStyle/>
                    <a:p>
                      <a:r>
                        <a:rPr lang="en-US" sz="1000" dirty="0"/>
                        <a:t>  Grade 4</a:t>
                      </a:r>
                    </a:p>
                  </a:txBody>
                  <a:tcPr anchor="ctr"/>
                </a:tc>
                <a:tc>
                  <a:txBody>
                    <a:bodyPr/>
                    <a:lstStyle/>
                    <a:p>
                      <a:pPr algn="ctr"/>
                      <a:r>
                        <a:rPr lang="en-US" sz="1000" dirty="0"/>
                        <a:t>3 (3)</a:t>
                      </a:r>
                    </a:p>
                  </a:txBody>
                  <a:tcPr anchor="ctr"/>
                </a:tc>
                <a:tc>
                  <a:txBody>
                    <a:bodyPr/>
                    <a:lstStyle/>
                    <a:p>
                      <a:pPr algn="ctr"/>
                      <a:r>
                        <a:rPr lang="en-US" sz="1000" dirty="0"/>
                        <a:t>1 (2)</a:t>
                      </a:r>
                    </a:p>
                  </a:txBody>
                  <a:tcPr anchor="ctr"/>
                </a:tc>
                <a:tc>
                  <a:txBody>
                    <a:bodyPr/>
                    <a:lstStyle/>
                    <a:p>
                      <a:pPr algn="ctr"/>
                      <a:r>
                        <a:rPr lang="en-US" sz="1000" dirty="0"/>
                        <a:t>1 (3)</a:t>
                      </a:r>
                    </a:p>
                  </a:txBody>
                  <a:tcPr anchor="ctr"/>
                </a:tc>
                <a:tc>
                  <a:txBody>
                    <a:bodyPr/>
                    <a:lstStyle/>
                    <a:p>
                      <a:pPr algn="ctr"/>
                      <a:r>
                        <a:rPr lang="en-US" sz="1000" dirty="0"/>
                        <a:t>1 (5)</a:t>
                      </a:r>
                    </a:p>
                  </a:txBody>
                  <a:tcPr anchor="ctr"/>
                </a:tc>
                <a:extLst>
                  <a:ext uri="{0D108BD9-81ED-4DB2-BD59-A6C34878D82A}">
                    <a16:rowId xmlns:a16="http://schemas.microsoft.com/office/drawing/2014/main" val="4257293564"/>
                  </a:ext>
                </a:extLst>
              </a:tr>
            </a:tbl>
          </a:graphicData>
        </a:graphic>
      </p:graphicFrame>
      <p:sp>
        <p:nvSpPr>
          <p:cNvPr id="18" name="Rectangle 17">
            <a:extLst>
              <a:ext uri="{FF2B5EF4-FFF2-40B4-BE49-F238E27FC236}">
                <a16:creationId xmlns:a16="http://schemas.microsoft.com/office/drawing/2014/main" id="{6EF7E272-8011-401C-9780-A48E6253D75F}"/>
              </a:ext>
            </a:extLst>
          </p:cNvPr>
          <p:cNvSpPr/>
          <p:nvPr/>
        </p:nvSpPr>
        <p:spPr>
          <a:xfrm>
            <a:off x="2749232" y="4860023"/>
            <a:ext cx="4309542" cy="307777"/>
          </a:xfrm>
          <a:prstGeom prst="rect">
            <a:avLst/>
          </a:prstGeom>
        </p:spPr>
        <p:txBody>
          <a:bodyPr wrap="square" lIns="90980" tIns="45490" rIns="90980" bIns="45490">
            <a:spAutoFit/>
          </a:bodyPr>
          <a:lstStyle/>
          <a:p>
            <a:r>
              <a:rPr lang="en-US" sz="700" dirty="0">
                <a:solidFill>
                  <a:srgbClr val="000000"/>
                </a:solidFill>
              </a:rPr>
              <a:t>*1 patient died of cardiac arrest, 1 patient died of intestinal ischemia, 2 patients died of sudden death, 1 patient died of pulmonary embolism, 1 patient's death was not classified</a:t>
            </a:r>
            <a:endParaRPr lang="en-US" sz="700" dirty="0">
              <a:solidFill>
                <a:prstClr val="black"/>
              </a:solidFill>
            </a:endParaRPr>
          </a:p>
        </p:txBody>
      </p:sp>
      <p:sp>
        <p:nvSpPr>
          <p:cNvPr id="15"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49138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sz="2200" dirty="0"/>
              <a:t>SOF-Based Regimens in HCV-Infected Patients with Stage 4</a:t>
            </a:r>
            <a:r>
              <a:rPr lang="en-US" sz="2200" dirty="0">
                <a:latin typeface="Arial" panose="020B0604020202020204" pitchFamily="34" charset="0"/>
                <a:cs typeface="Arial" panose="020B0604020202020204" pitchFamily="34" charset="0"/>
              </a:rPr>
              <a:t>–</a:t>
            </a:r>
            <a:r>
              <a:rPr lang="en-US" sz="2200" dirty="0"/>
              <a:t>5 CKD</a:t>
            </a:r>
          </a:p>
        </p:txBody>
      </p:sp>
      <p:sp>
        <p:nvSpPr>
          <p:cNvPr id="4" name="Footer Placeholder 3"/>
          <p:cNvSpPr>
            <a:spLocks noGrp="1"/>
          </p:cNvSpPr>
          <p:nvPr>
            <p:ph type="ftr" sz="quarter" idx="11"/>
          </p:nvPr>
        </p:nvSpPr>
        <p:spPr>
          <a:xfrm>
            <a:off x="400050" y="4953230"/>
            <a:ext cx="4192858" cy="121063"/>
          </a:xfrm>
        </p:spPr>
        <p:txBody>
          <a:bodyPr/>
          <a:lstStyle/>
          <a:p>
            <a:r>
              <a:rPr lang="en-US" dirty="0">
                <a:solidFill>
                  <a:prstClr val="black"/>
                </a:solidFill>
              </a:rPr>
              <a:t>Li, EASL, 2019, THU-153. Li et al, Virology Journal, 2019; 16:34</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36</a:t>
            </a:fld>
            <a:endParaRPr lang="en-US">
              <a:solidFill>
                <a:prstClr val="black"/>
              </a:solidFill>
            </a:endParaRPr>
          </a:p>
        </p:txBody>
      </p:sp>
      <p:sp>
        <p:nvSpPr>
          <p:cNvPr id="8" name="TextBox 7">
            <a:extLst>
              <a:ext uri="{FF2B5EF4-FFF2-40B4-BE49-F238E27FC236}">
                <a16:creationId xmlns:a16="http://schemas.microsoft.com/office/drawing/2014/main" id="{B0EE956D-C2B3-473F-9883-F06F2AAE904B}"/>
              </a:ext>
            </a:extLst>
          </p:cNvPr>
          <p:cNvSpPr txBox="1"/>
          <p:nvPr/>
        </p:nvSpPr>
        <p:spPr>
          <a:xfrm>
            <a:off x="4453469" y="3502785"/>
            <a:ext cx="4445206" cy="646331"/>
          </a:xfrm>
          <a:prstGeom prst="rect">
            <a:avLst/>
          </a:prstGeom>
          <a:noFill/>
        </p:spPr>
        <p:txBody>
          <a:bodyPr wrap="square" lIns="0" tIns="0" rIns="0" bIns="0" rtlCol="0">
            <a:spAutoFit/>
          </a:bodyPr>
          <a:lstStyle/>
          <a:p>
            <a:pPr algn="ctr"/>
            <a:r>
              <a:rPr lang="en-US" sz="1400" b="1" dirty="0">
                <a:solidFill>
                  <a:prstClr val="black"/>
                </a:solidFill>
              </a:rPr>
              <a:t>Study suggests SOF-based regimens may be used safely and effectively in HCV-infected patients with stage 4-5 CKD</a:t>
            </a:r>
          </a:p>
        </p:txBody>
      </p:sp>
      <p:graphicFrame>
        <p:nvGraphicFramePr>
          <p:cNvPr id="23" name="Chart 22"/>
          <p:cNvGraphicFramePr/>
          <p:nvPr>
            <p:extLst>
              <p:ext uri="{D42A27DB-BD31-4B8C-83A1-F6EECF244321}">
                <p14:modId xmlns:p14="http://schemas.microsoft.com/office/powerpoint/2010/main" val="2735842774"/>
              </p:ext>
            </p:extLst>
          </p:nvPr>
        </p:nvGraphicFramePr>
        <p:xfrm>
          <a:off x="899592" y="1760616"/>
          <a:ext cx="3312368" cy="2365831"/>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907704" y="2898237"/>
            <a:ext cx="1493912" cy="553998"/>
          </a:xfrm>
          <a:prstGeom prst="rect">
            <a:avLst/>
          </a:prstGeom>
        </p:spPr>
        <p:txBody>
          <a:bodyPr wrap="square" lIns="91404" tIns="45702" rIns="91404" bIns="45702">
            <a:spAutoFit/>
          </a:bodyPr>
          <a:lstStyle/>
          <a:p>
            <a:pPr algn="ctr" defTabSz="913995"/>
            <a:r>
              <a:rPr lang="en-US" sz="1000" b="1" dirty="0">
                <a:solidFill>
                  <a:prstClr val="white"/>
                </a:solidFill>
              </a:rPr>
              <a:t>N=717</a:t>
            </a:r>
            <a:r>
              <a:rPr lang="en-US" sz="1000" b="1" baseline="30000" dirty="0">
                <a:solidFill>
                  <a:prstClr val="white"/>
                </a:solidFill>
              </a:rPr>
              <a:t>ⱡ</a:t>
            </a:r>
            <a:r>
              <a:rPr lang="en-US" sz="1000" b="1" dirty="0">
                <a:solidFill>
                  <a:prstClr val="white"/>
                </a:solidFill>
              </a:rPr>
              <a:t> </a:t>
            </a:r>
          </a:p>
          <a:p>
            <a:pPr algn="ctr" defTabSz="913995"/>
            <a:r>
              <a:rPr lang="en-US" sz="1000" b="1" dirty="0">
                <a:solidFill>
                  <a:prstClr val="white"/>
                </a:solidFill>
              </a:rPr>
              <a:t>(421 in dialysis</a:t>
            </a:r>
            <a:r>
              <a:rPr lang="en-US" sz="1000" dirty="0">
                <a:solidFill>
                  <a:prstClr val="white"/>
                </a:solidFill>
              </a:rPr>
              <a:t>)</a:t>
            </a:r>
          </a:p>
          <a:p>
            <a:pPr algn="ctr" defTabSz="913995"/>
            <a:r>
              <a:rPr lang="en-US" sz="1000" dirty="0">
                <a:solidFill>
                  <a:prstClr val="white"/>
                </a:solidFill>
              </a:rPr>
              <a:t>21 studies</a:t>
            </a:r>
          </a:p>
        </p:txBody>
      </p:sp>
      <p:sp>
        <p:nvSpPr>
          <p:cNvPr id="25" name="Rectangle 24"/>
          <p:cNvSpPr/>
          <p:nvPr/>
        </p:nvSpPr>
        <p:spPr>
          <a:xfrm>
            <a:off x="827586" y="1563638"/>
            <a:ext cx="3384376" cy="21602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defTabSz="913995">
              <a:lnSpc>
                <a:spcPct val="90000"/>
              </a:lnSpc>
            </a:pPr>
            <a:r>
              <a:rPr lang="en-GB" sz="1200" b="1" dirty="0">
                <a:solidFill>
                  <a:schemeClr val="tx1"/>
                </a:solidFill>
              </a:rPr>
              <a:t>Efficacy Data of SOF-based regimens*</a:t>
            </a:r>
          </a:p>
        </p:txBody>
      </p:sp>
      <p:sp>
        <p:nvSpPr>
          <p:cNvPr id="28" name="Text Placeholder 3">
            <a:extLst>
              <a:ext uri="{FF2B5EF4-FFF2-40B4-BE49-F238E27FC236}">
                <a16:creationId xmlns:a16="http://schemas.microsoft.com/office/drawing/2014/main" id="{8D589279-EBD2-4C35-BC7D-926D5BC51F3D}"/>
              </a:ext>
            </a:extLst>
          </p:cNvPr>
          <p:cNvSpPr txBox="1">
            <a:spLocks/>
          </p:cNvSpPr>
          <p:nvPr/>
        </p:nvSpPr>
        <p:spPr>
          <a:xfrm>
            <a:off x="457201" y="1064549"/>
            <a:ext cx="8441474" cy="421353"/>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Systematic review and meta-analysis of 21 SOF-based studies treating HCV patients with Stage 4 or 5 CKD through August 2018</a:t>
            </a:r>
          </a:p>
        </p:txBody>
      </p:sp>
      <p:sp>
        <p:nvSpPr>
          <p:cNvPr id="30" name="TextBox 29"/>
          <p:cNvSpPr txBox="1"/>
          <p:nvPr/>
        </p:nvSpPr>
        <p:spPr>
          <a:xfrm>
            <a:off x="827584" y="4194687"/>
            <a:ext cx="3744416" cy="467436"/>
          </a:xfrm>
          <a:prstGeom prst="rect">
            <a:avLst/>
          </a:prstGeom>
          <a:noFill/>
        </p:spPr>
        <p:txBody>
          <a:bodyPr wrap="square" lIns="0" tIns="0" rIns="0" bIns="0" rtlCol="0">
            <a:spAutoFit/>
          </a:bodyPr>
          <a:lstStyle/>
          <a:p>
            <a:pPr marL="171378" indent="-171378" defTabSz="913995">
              <a:lnSpc>
                <a:spcPct val="90000"/>
              </a:lnSpc>
              <a:buFont typeface="Arial" panose="020B0604020202020204" pitchFamily="34" charset="0"/>
              <a:buChar char="•"/>
            </a:pPr>
            <a:r>
              <a:rPr lang="en-US" sz="1100" dirty="0">
                <a:solidFill>
                  <a:prstClr val="black"/>
                </a:solidFill>
              </a:rPr>
              <a:t>Dialysis patients achieved 95.1% SVR12/24 </a:t>
            </a:r>
          </a:p>
          <a:p>
            <a:pPr marL="171378" indent="-171378" defTabSz="913995">
              <a:lnSpc>
                <a:spcPct val="90000"/>
              </a:lnSpc>
              <a:buFont typeface="Arial" panose="020B0604020202020204" pitchFamily="34" charset="0"/>
              <a:buChar char="•"/>
            </a:pPr>
            <a:r>
              <a:rPr lang="en-US" sz="1100" dirty="0">
                <a:solidFill>
                  <a:prstClr val="black"/>
                </a:solidFill>
              </a:rPr>
              <a:t>No SVR difference cirrhotic  vs. non-cirrhotic patients</a:t>
            </a:r>
          </a:p>
          <a:p>
            <a:pPr marL="171378" indent="-171378" defTabSz="913995">
              <a:lnSpc>
                <a:spcPct val="90000"/>
              </a:lnSpc>
              <a:buFont typeface="Arial" panose="020B0604020202020204" pitchFamily="34" charset="0"/>
              <a:buChar char="•"/>
            </a:pPr>
            <a:r>
              <a:rPr lang="en-US" sz="1100" dirty="0">
                <a:solidFill>
                  <a:prstClr val="black"/>
                </a:solidFill>
              </a:rPr>
              <a:t>Higher SVR rate of 99% in RBV-free regimens </a:t>
            </a:r>
            <a:endParaRPr lang="en-GB" sz="1100" dirty="0">
              <a:solidFill>
                <a:prstClr val="black"/>
              </a:solidFill>
            </a:endParaRPr>
          </a:p>
        </p:txBody>
      </p:sp>
      <p:sp>
        <p:nvSpPr>
          <p:cNvPr id="31" name="TextBox 30"/>
          <p:cNvSpPr txBox="1"/>
          <p:nvPr/>
        </p:nvSpPr>
        <p:spPr>
          <a:xfrm>
            <a:off x="359679" y="4762398"/>
            <a:ext cx="7925059" cy="221599"/>
          </a:xfrm>
          <a:prstGeom prst="rect">
            <a:avLst/>
          </a:prstGeom>
          <a:noFill/>
        </p:spPr>
        <p:txBody>
          <a:bodyPr wrap="square" lIns="0" tIns="0" rIns="0" bIns="0" rtlCol="0">
            <a:spAutoFit/>
          </a:bodyPr>
          <a:lstStyle/>
          <a:p>
            <a:pPr algn="r" defTabSz="913995">
              <a:lnSpc>
                <a:spcPct val="90000"/>
              </a:lnSpc>
            </a:pPr>
            <a:r>
              <a:rPr lang="en-GB" sz="800" dirty="0">
                <a:solidFill>
                  <a:prstClr val="black"/>
                </a:solidFill>
              </a:rPr>
              <a:t>*Regimens included LDV/SOF±RBV, SOF+DCV±RBV, SOF+SMV±RBV, SOF+RBV, SOF+PR with variable SOF-dosing: </a:t>
            </a:r>
            <a:r>
              <a:rPr lang="en-US" sz="800" dirty="0">
                <a:solidFill>
                  <a:prstClr val="black"/>
                </a:solidFill>
              </a:rPr>
              <a:t>400mg daily, 400mg/48h, 400mg three times a week</a:t>
            </a:r>
            <a:endParaRPr lang="en-GB" sz="800" dirty="0">
              <a:solidFill>
                <a:prstClr val="black"/>
              </a:solidFill>
            </a:endParaRPr>
          </a:p>
          <a:p>
            <a:pPr algn="r" defTabSz="913995">
              <a:lnSpc>
                <a:spcPct val="90000"/>
              </a:lnSpc>
            </a:pPr>
            <a:r>
              <a:rPr lang="en-GB" sz="800" dirty="0">
                <a:solidFill>
                  <a:prstClr val="black"/>
                </a:solidFill>
              </a:rPr>
              <a:t> </a:t>
            </a:r>
          </a:p>
        </p:txBody>
      </p:sp>
      <p:sp>
        <p:nvSpPr>
          <p:cNvPr id="34" name="Rectangle 33"/>
          <p:cNvSpPr/>
          <p:nvPr/>
        </p:nvSpPr>
        <p:spPr>
          <a:xfrm>
            <a:off x="5148066" y="1563638"/>
            <a:ext cx="3384376" cy="216024"/>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defTabSz="913995">
              <a:lnSpc>
                <a:spcPct val="90000"/>
              </a:lnSpc>
            </a:pPr>
            <a:r>
              <a:rPr lang="en-GB" sz="1200" b="1" dirty="0">
                <a:solidFill>
                  <a:schemeClr val="tx1"/>
                </a:solidFill>
              </a:rPr>
              <a:t>Pooled Safety analysis (16 studies)</a:t>
            </a:r>
          </a:p>
        </p:txBody>
      </p:sp>
      <p:graphicFrame>
        <p:nvGraphicFramePr>
          <p:cNvPr id="33" name="Table 32"/>
          <p:cNvGraphicFramePr>
            <a:graphicFrameLocks noGrp="1"/>
          </p:cNvGraphicFramePr>
          <p:nvPr>
            <p:extLst>
              <p:ext uri="{D42A27DB-BD31-4B8C-83A1-F6EECF244321}">
                <p14:modId xmlns:p14="http://schemas.microsoft.com/office/powerpoint/2010/main" val="3529223623"/>
              </p:ext>
            </p:extLst>
          </p:nvPr>
        </p:nvGraphicFramePr>
        <p:xfrm>
          <a:off x="5161364" y="1849276"/>
          <a:ext cx="3371076" cy="650466"/>
        </p:xfrm>
        <a:graphic>
          <a:graphicData uri="http://schemas.openxmlformats.org/drawingml/2006/table">
            <a:tbl>
              <a:tblPr firstRow="1" bandRow="1">
                <a:tableStyleId>{5C22544A-7EE6-4342-B048-85BDC9FD1C3A}</a:tableStyleId>
              </a:tblPr>
              <a:tblGrid>
                <a:gridCol w="229095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325233">
                <a:tc>
                  <a:txBody>
                    <a:bodyPr/>
                    <a:lstStyle/>
                    <a:p>
                      <a:r>
                        <a:rPr lang="en-GB" sz="1200" b="0" dirty="0">
                          <a:solidFill>
                            <a:schemeClr val="tx1"/>
                          </a:solidFill>
                        </a:rPr>
                        <a:t>SAE rate</a:t>
                      </a:r>
                    </a:p>
                  </a:txBody>
                  <a:tcPr>
                    <a:solidFill>
                      <a:schemeClr val="accent1">
                        <a:lumMod val="20000"/>
                        <a:lumOff val="80000"/>
                      </a:schemeClr>
                    </a:solidFill>
                  </a:tcPr>
                </a:tc>
                <a:tc>
                  <a:txBody>
                    <a:bodyPr/>
                    <a:lstStyle/>
                    <a:p>
                      <a:r>
                        <a:rPr lang="en-GB" sz="1200" b="0" dirty="0">
                          <a:solidFill>
                            <a:schemeClr val="tx1"/>
                          </a:solidFill>
                        </a:rPr>
                        <a:t>4.8%</a:t>
                      </a:r>
                    </a:p>
                  </a:txBody>
                  <a:tcPr>
                    <a:solidFill>
                      <a:schemeClr val="accent1">
                        <a:lumMod val="20000"/>
                        <a:lumOff val="80000"/>
                      </a:schemeClr>
                    </a:solidFill>
                  </a:tcPr>
                </a:tc>
                <a:extLst>
                  <a:ext uri="{0D108BD9-81ED-4DB2-BD59-A6C34878D82A}">
                    <a16:rowId xmlns:a16="http://schemas.microsoft.com/office/drawing/2014/main" val="10000"/>
                  </a:ext>
                </a:extLst>
              </a:tr>
              <a:tr h="325233">
                <a:tc>
                  <a:txBody>
                    <a:bodyPr/>
                    <a:lstStyle/>
                    <a:p>
                      <a:r>
                        <a:rPr lang="en-GB" sz="1200" b="0" dirty="0">
                          <a:solidFill>
                            <a:schemeClr val="tx1"/>
                          </a:solidFill>
                        </a:rPr>
                        <a:t>Number of SAE events</a:t>
                      </a:r>
                    </a:p>
                  </a:txBody>
                  <a:tcPr>
                    <a:solidFill>
                      <a:schemeClr val="accent1">
                        <a:lumMod val="20000"/>
                        <a:lumOff val="80000"/>
                      </a:schemeClr>
                    </a:solidFill>
                  </a:tcPr>
                </a:tc>
                <a:tc>
                  <a:txBody>
                    <a:bodyPr/>
                    <a:lstStyle/>
                    <a:p>
                      <a:r>
                        <a:rPr lang="en-GB" sz="1200" b="0" dirty="0">
                          <a:solidFill>
                            <a:schemeClr val="tx1"/>
                          </a:solidFill>
                        </a:rPr>
                        <a:t>15</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5" name="Rectangle 34"/>
          <p:cNvSpPr/>
          <p:nvPr/>
        </p:nvSpPr>
        <p:spPr>
          <a:xfrm>
            <a:off x="5148066" y="2571752"/>
            <a:ext cx="3384376" cy="590895"/>
          </a:xfrm>
          <a:prstGeom prst="rect">
            <a:avLst/>
          </a:prstGeom>
        </p:spPr>
        <p:txBody>
          <a:bodyPr wrap="square" lIns="91404" tIns="45702" rIns="91404" bIns="45702">
            <a:spAutoFit/>
          </a:bodyPr>
          <a:lstStyle/>
          <a:p>
            <a:pPr marL="171378" indent="-171378">
              <a:lnSpc>
                <a:spcPct val="90000"/>
              </a:lnSpc>
              <a:buFont typeface="Arial" panose="020B0604020202020204" pitchFamily="34" charset="0"/>
              <a:buChar char="•"/>
            </a:pPr>
            <a:r>
              <a:rPr lang="en-US" sz="1200" dirty="0">
                <a:solidFill>
                  <a:prstClr val="black"/>
                </a:solidFill>
              </a:rPr>
              <a:t>eGFR was generally stable during treatment</a:t>
            </a:r>
          </a:p>
          <a:p>
            <a:pPr marL="171378" indent="-171378">
              <a:lnSpc>
                <a:spcPct val="90000"/>
              </a:lnSpc>
              <a:buFont typeface="Arial" panose="020B0604020202020204" pitchFamily="34" charset="0"/>
              <a:buChar char="•"/>
            </a:pPr>
            <a:r>
              <a:rPr lang="en-US" sz="1200" dirty="0">
                <a:solidFill>
                  <a:prstClr val="black"/>
                </a:solidFill>
              </a:rPr>
              <a:t>2 cases of discontinuation from hemodialysis due to </a:t>
            </a:r>
            <a:r>
              <a:rPr lang="en-US" sz="1200" dirty="0" err="1">
                <a:solidFill>
                  <a:prstClr val="black"/>
                </a:solidFill>
              </a:rPr>
              <a:t>eGFR</a:t>
            </a:r>
            <a:r>
              <a:rPr lang="en-US" sz="1200" dirty="0">
                <a:solidFill>
                  <a:prstClr val="black"/>
                </a:solidFill>
              </a:rPr>
              <a:t> improvement</a:t>
            </a:r>
          </a:p>
        </p:txBody>
      </p:sp>
      <p:sp>
        <p:nvSpPr>
          <p:cNvPr id="1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65189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GLE/PIB Data</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50360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95422"/>
            <a:ext cx="8229600" cy="662041"/>
          </a:xfrm>
        </p:spPr>
        <p:txBody>
          <a:bodyPr/>
          <a:lstStyle/>
          <a:p>
            <a:r>
              <a:rPr lang="en-US" sz="2100" dirty="0"/>
              <a:t>RW Effectiveness and Safety of GLE/PIB In HCV patients: A Multi-Country Analysis Of Post-Marketing Observational Studies (PMOS)</a:t>
            </a:r>
            <a:endParaRPr lang="en-GB" sz="2100" dirty="0"/>
          </a:p>
        </p:txBody>
      </p:sp>
      <p:sp>
        <p:nvSpPr>
          <p:cNvPr id="5" name="Footer Placeholder 4"/>
          <p:cNvSpPr>
            <a:spLocks noGrp="1"/>
          </p:cNvSpPr>
          <p:nvPr>
            <p:ph type="ftr" sz="quarter" idx="11"/>
          </p:nvPr>
        </p:nvSpPr>
        <p:spPr>
          <a:xfrm>
            <a:off x="142413" y="4902994"/>
            <a:ext cx="3048000" cy="123444"/>
          </a:xfrm>
        </p:spPr>
        <p:txBody>
          <a:bodyPr/>
          <a:lstStyle/>
          <a:p>
            <a:r>
              <a:rPr lang="sv-SE" dirty="0" err="1">
                <a:solidFill>
                  <a:prstClr val="black"/>
                </a:solidFill>
              </a:rPr>
              <a:t>Lampertico</a:t>
            </a:r>
            <a:r>
              <a:rPr lang="sv-SE" dirty="0">
                <a:solidFill>
                  <a:prstClr val="black"/>
                </a:solidFill>
              </a:rPr>
              <a:t>, EASL 2019, THU-151</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94BD5F9E-BC76-487B-A2BC-019AD28A14BF}" type="slidenum">
              <a:rPr lang="en-US" smtClean="0">
                <a:solidFill>
                  <a:prstClr val="black"/>
                </a:solidFill>
              </a:rPr>
              <a:pPr/>
              <a:t>38</a:t>
            </a:fld>
            <a:endParaRPr lang="en-US">
              <a:solidFill>
                <a:prstClr val="black"/>
              </a:solidFill>
            </a:endParaRPr>
          </a:p>
        </p:txBody>
      </p:sp>
      <p:sp>
        <p:nvSpPr>
          <p:cNvPr id="12" name="TextBox 11"/>
          <p:cNvSpPr txBox="1"/>
          <p:nvPr/>
        </p:nvSpPr>
        <p:spPr>
          <a:xfrm>
            <a:off x="218944" y="1133344"/>
            <a:ext cx="4064216" cy="1381532"/>
          </a:xfrm>
          <a:prstGeom prst="rect">
            <a:avLst/>
          </a:prstGeom>
          <a:noFill/>
        </p:spPr>
        <p:txBody>
          <a:bodyPr wrap="square" lIns="0" tIns="0" rIns="0" bIns="0" rtlCol="0">
            <a:spAutoFit/>
          </a:bodyPr>
          <a:lstStyle/>
          <a:p>
            <a:pPr defTabSz="909450">
              <a:lnSpc>
                <a:spcPct val="90000"/>
              </a:lnSpc>
            </a:pPr>
            <a:r>
              <a:rPr lang="en-GB" sz="1400" dirty="0">
                <a:solidFill>
                  <a:prstClr val="black"/>
                </a:solidFill>
              </a:rPr>
              <a:t>Data was pooled from PMOS from 8 countries and collected from Nov 2017 – Feb 2019</a:t>
            </a:r>
          </a:p>
          <a:p>
            <a:pPr defTabSz="909450">
              <a:lnSpc>
                <a:spcPct val="90000"/>
              </a:lnSpc>
            </a:pPr>
            <a:endParaRPr lang="en-GB" sz="1400" dirty="0">
              <a:solidFill>
                <a:prstClr val="black"/>
              </a:solidFill>
            </a:endParaRPr>
          </a:p>
          <a:p>
            <a:pPr defTabSz="909450">
              <a:lnSpc>
                <a:spcPct val="90000"/>
              </a:lnSpc>
            </a:pPr>
            <a:r>
              <a:rPr lang="en-GB" sz="1400" dirty="0">
                <a:solidFill>
                  <a:prstClr val="black"/>
                </a:solidFill>
              </a:rPr>
              <a:t>Effectiveness was evaluated using core population with sufficient follow up (CPSFU)</a:t>
            </a:r>
          </a:p>
          <a:p>
            <a:pPr defTabSz="909450">
              <a:lnSpc>
                <a:spcPct val="90000"/>
              </a:lnSpc>
            </a:pPr>
            <a:endParaRPr lang="en-GB" sz="1400" dirty="0">
              <a:solidFill>
                <a:prstClr val="black"/>
              </a:solidFill>
            </a:endParaRPr>
          </a:p>
          <a:p>
            <a:pPr defTabSz="909450">
              <a:lnSpc>
                <a:spcPct val="90000"/>
              </a:lnSpc>
            </a:pPr>
            <a:endParaRPr lang="en-GB" sz="1400" dirty="0">
              <a:solidFill>
                <a:prstClr val="black"/>
              </a:solidFill>
            </a:endParaRP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2289333503"/>
              </p:ext>
            </p:extLst>
          </p:nvPr>
        </p:nvGraphicFramePr>
        <p:xfrm>
          <a:off x="4602822" y="1448651"/>
          <a:ext cx="4206328" cy="3590883"/>
        </p:xfrm>
        <a:graphic>
          <a:graphicData uri="http://schemas.openxmlformats.org/drawingml/2006/table">
            <a:tbl>
              <a:tblPr firstRow="1" bandRow="1">
                <a:tableStyleId>{85BE263C-DBD7-4A20-BB59-AAB30ACAA65A}</a:tableStyleId>
              </a:tblPr>
              <a:tblGrid>
                <a:gridCol w="2393880">
                  <a:extLst>
                    <a:ext uri="{9D8B030D-6E8A-4147-A177-3AD203B41FA5}">
                      <a16:colId xmlns:a16="http://schemas.microsoft.com/office/drawing/2014/main" val="20000"/>
                    </a:ext>
                  </a:extLst>
                </a:gridCol>
                <a:gridCol w="1812448">
                  <a:extLst>
                    <a:ext uri="{9D8B030D-6E8A-4147-A177-3AD203B41FA5}">
                      <a16:colId xmlns:a16="http://schemas.microsoft.com/office/drawing/2014/main" val="20001"/>
                    </a:ext>
                  </a:extLst>
                </a:gridCol>
              </a:tblGrid>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rPr>
                        <a:t>Selected baseline Characteristics</a:t>
                      </a:r>
                      <a:endParaRPr lang="en-GB" sz="1000" dirty="0">
                        <a:solidFill>
                          <a:schemeClr val="tx1"/>
                        </a:solidFill>
                      </a:endParaRPr>
                    </a:p>
                    <a:p>
                      <a:r>
                        <a:rPr lang="en-GB" sz="1000" dirty="0">
                          <a:solidFill>
                            <a:schemeClr val="tx1"/>
                          </a:solidFill>
                        </a:rPr>
                        <a:t>n (%)</a:t>
                      </a:r>
                    </a:p>
                  </a:txBody>
                  <a:tcPr>
                    <a:solidFill>
                      <a:srgbClr val="FED96F"/>
                    </a:solidFill>
                  </a:tcPr>
                </a:tc>
                <a:tc>
                  <a:txBody>
                    <a:bodyPr/>
                    <a:lstStyle/>
                    <a:p>
                      <a:r>
                        <a:rPr lang="en-GB" sz="1000" dirty="0">
                          <a:solidFill>
                            <a:schemeClr val="tx1"/>
                          </a:solidFill>
                        </a:rPr>
                        <a:t>Safety</a:t>
                      </a:r>
                      <a:r>
                        <a:rPr lang="en-GB" sz="1000" baseline="0" dirty="0">
                          <a:solidFill>
                            <a:schemeClr val="tx1"/>
                          </a:solidFill>
                        </a:rPr>
                        <a:t> population</a:t>
                      </a:r>
                      <a:endParaRPr lang="en-GB" sz="1000" dirty="0">
                        <a:solidFill>
                          <a:schemeClr val="tx1"/>
                        </a:solidFill>
                      </a:endParaRPr>
                    </a:p>
                    <a:p>
                      <a:r>
                        <a:rPr lang="en-GB" sz="1000" dirty="0">
                          <a:solidFill>
                            <a:schemeClr val="tx1"/>
                          </a:solidFill>
                        </a:rPr>
                        <a:t>N= 1276</a:t>
                      </a:r>
                    </a:p>
                  </a:txBody>
                  <a:tcPr>
                    <a:solidFill>
                      <a:srgbClr val="FED96F"/>
                    </a:solidFill>
                  </a:tcPr>
                </a:tc>
                <a:extLst>
                  <a:ext uri="{0D108BD9-81ED-4DB2-BD59-A6C34878D82A}">
                    <a16:rowId xmlns:a16="http://schemas.microsoft.com/office/drawing/2014/main" val="10000"/>
                  </a:ext>
                </a:extLst>
              </a:tr>
              <a:tr h="624691">
                <a:tc>
                  <a:txBody>
                    <a:bodyPr/>
                    <a:lstStyle/>
                    <a:p>
                      <a:r>
                        <a:rPr lang="en-GB" sz="1000" dirty="0">
                          <a:solidFill>
                            <a:schemeClr val="tx1"/>
                          </a:solidFill>
                        </a:rPr>
                        <a:t>Genotype</a:t>
                      </a:r>
                    </a:p>
                    <a:p>
                      <a:r>
                        <a:rPr lang="en-GB" sz="1000" dirty="0">
                          <a:solidFill>
                            <a:schemeClr val="tx1"/>
                          </a:solidFill>
                        </a:rPr>
                        <a:t>1</a:t>
                      </a:r>
                    </a:p>
                    <a:p>
                      <a:r>
                        <a:rPr lang="en-GB" sz="1000" dirty="0">
                          <a:solidFill>
                            <a:schemeClr val="tx1"/>
                          </a:solidFill>
                        </a:rPr>
                        <a:t>3</a:t>
                      </a:r>
                    </a:p>
                  </a:txBody>
                  <a:tcPr/>
                </a:tc>
                <a:tc>
                  <a:txBody>
                    <a:bodyPr/>
                    <a:lstStyle/>
                    <a:p>
                      <a:endParaRPr lang="en-GB" sz="1000" dirty="0">
                        <a:solidFill>
                          <a:schemeClr val="tx1"/>
                        </a:solidFill>
                      </a:endParaRPr>
                    </a:p>
                    <a:p>
                      <a:r>
                        <a:rPr lang="en-GB" sz="1000" dirty="0">
                          <a:solidFill>
                            <a:schemeClr val="tx1"/>
                          </a:solidFill>
                        </a:rPr>
                        <a:t>707 (56.2)</a:t>
                      </a:r>
                    </a:p>
                    <a:p>
                      <a:r>
                        <a:rPr lang="en-GB" sz="1000" dirty="0">
                          <a:solidFill>
                            <a:schemeClr val="tx1"/>
                          </a:solidFill>
                        </a:rPr>
                        <a:t>265 (21.0)</a:t>
                      </a:r>
                    </a:p>
                  </a:txBody>
                  <a:tcPr/>
                </a:tc>
                <a:extLst>
                  <a:ext uri="{0D108BD9-81ED-4DB2-BD59-A6C34878D82A}">
                    <a16:rowId xmlns:a16="http://schemas.microsoft.com/office/drawing/2014/main" val="10001"/>
                  </a:ext>
                </a:extLst>
              </a:tr>
              <a:tr h="329475">
                <a:tc>
                  <a:txBody>
                    <a:bodyPr/>
                    <a:lstStyle/>
                    <a:p>
                      <a:r>
                        <a:rPr lang="en-GB" sz="1000" dirty="0">
                          <a:solidFill>
                            <a:schemeClr val="tx1"/>
                          </a:solidFill>
                        </a:rPr>
                        <a:t>Treatment Naïve </a:t>
                      </a:r>
                    </a:p>
                  </a:txBody>
                  <a:tcPr/>
                </a:tc>
                <a:tc>
                  <a:txBody>
                    <a:bodyPr/>
                    <a:lstStyle/>
                    <a:p>
                      <a:r>
                        <a:rPr lang="en-GB" sz="1000" dirty="0">
                          <a:solidFill>
                            <a:schemeClr val="tx1"/>
                          </a:solidFill>
                        </a:rPr>
                        <a:t>1083 (85.1)</a:t>
                      </a:r>
                    </a:p>
                  </a:txBody>
                  <a:tcPr/>
                </a:tc>
                <a:extLst>
                  <a:ext uri="{0D108BD9-81ED-4DB2-BD59-A6C34878D82A}">
                    <a16:rowId xmlns:a16="http://schemas.microsoft.com/office/drawing/2014/main" val="10002"/>
                  </a:ext>
                </a:extLst>
              </a:tr>
              <a:tr h="296441">
                <a:tc>
                  <a:txBody>
                    <a:bodyPr/>
                    <a:lstStyle/>
                    <a:p>
                      <a:r>
                        <a:rPr lang="en-GB" sz="1000" dirty="0">
                          <a:solidFill>
                            <a:schemeClr val="tx1"/>
                          </a:solidFill>
                        </a:rPr>
                        <a:t>Fibrosis stage</a:t>
                      </a:r>
                      <a:r>
                        <a:rPr lang="en-GB" sz="1000" baseline="0" dirty="0">
                          <a:solidFill>
                            <a:schemeClr val="tx1"/>
                          </a:solidFill>
                        </a:rPr>
                        <a:t> 0-1</a:t>
                      </a:r>
                      <a:endParaRPr lang="en-GB" sz="1000" dirty="0">
                        <a:solidFill>
                          <a:schemeClr val="tx1"/>
                        </a:solidFill>
                      </a:endParaRPr>
                    </a:p>
                  </a:txBody>
                  <a:tcPr/>
                </a:tc>
                <a:tc>
                  <a:txBody>
                    <a:bodyPr/>
                    <a:lstStyle/>
                    <a:p>
                      <a:r>
                        <a:rPr lang="en-GB" sz="1000" dirty="0">
                          <a:solidFill>
                            <a:schemeClr val="tx1"/>
                          </a:solidFill>
                        </a:rPr>
                        <a:t>593</a:t>
                      </a:r>
                      <a:r>
                        <a:rPr lang="en-GB" sz="1000" baseline="0" dirty="0">
                          <a:solidFill>
                            <a:schemeClr val="tx1"/>
                          </a:solidFill>
                        </a:rPr>
                        <a:t> (78.8)</a:t>
                      </a:r>
                      <a:endParaRPr lang="en-GB" sz="1000" dirty="0">
                        <a:solidFill>
                          <a:schemeClr val="tx1"/>
                        </a:solidFill>
                      </a:endParaRPr>
                    </a:p>
                  </a:txBody>
                  <a:tcPr/>
                </a:tc>
                <a:extLst>
                  <a:ext uri="{0D108BD9-81ED-4DB2-BD59-A6C34878D82A}">
                    <a16:rowId xmlns:a16="http://schemas.microsoft.com/office/drawing/2014/main" val="10003"/>
                  </a:ext>
                </a:extLst>
              </a:tr>
              <a:tr h="719325">
                <a:tc>
                  <a:txBody>
                    <a:bodyPr/>
                    <a:lstStyle/>
                    <a:p>
                      <a:r>
                        <a:rPr lang="en-GB" sz="1000" dirty="0">
                          <a:solidFill>
                            <a:schemeClr val="tx1"/>
                          </a:solidFill>
                        </a:rPr>
                        <a:t>Treatment duration</a:t>
                      </a:r>
                    </a:p>
                    <a:p>
                      <a:r>
                        <a:rPr lang="en-GB" sz="1000" dirty="0">
                          <a:solidFill>
                            <a:schemeClr val="tx1"/>
                          </a:solidFill>
                        </a:rPr>
                        <a:t>8 week</a:t>
                      </a:r>
                    </a:p>
                    <a:p>
                      <a:r>
                        <a:rPr lang="en-GB" sz="1000" dirty="0">
                          <a:solidFill>
                            <a:schemeClr val="tx1"/>
                          </a:solidFill>
                        </a:rPr>
                        <a:t>12 week</a:t>
                      </a:r>
                    </a:p>
                    <a:p>
                      <a:r>
                        <a:rPr lang="en-GB" sz="1000" dirty="0">
                          <a:solidFill>
                            <a:schemeClr val="tx1"/>
                          </a:solidFill>
                        </a:rPr>
                        <a:t>16 week</a:t>
                      </a:r>
                    </a:p>
                  </a:txBody>
                  <a:tcPr/>
                </a:tc>
                <a:tc>
                  <a:txBody>
                    <a:bodyPr/>
                    <a:lstStyle/>
                    <a:p>
                      <a:endParaRPr lang="en-GB" sz="1000" dirty="0">
                        <a:solidFill>
                          <a:schemeClr val="tx1"/>
                        </a:solidFill>
                      </a:endParaRPr>
                    </a:p>
                    <a:p>
                      <a:r>
                        <a:rPr lang="en-GB" sz="1000" dirty="0">
                          <a:solidFill>
                            <a:schemeClr val="tx1"/>
                          </a:solidFill>
                        </a:rPr>
                        <a:t>1096</a:t>
                      </a:r>
                      <a:r>
                        <a:rPr lang="en-GB" sz="1000" baseline="0" dirty="0">
                          <a:solidFill>
                            <a:schemeClr val="tx1"/>
                          </a:solidFill>
                        </a:rPr>
                        <a:t> </a:t>
                      </a:r>
                      <a:r>
                        <a:rPr lang="en-GB" sz="1000" dirty="0">
                          <a:solidFill>
                            <a:schemeClr val="tx1"/>
                          </a:solidFill>
                        </a:rPr>
                        <a:t>(85.9)</a:t>
                      </a:r>
                    </a:p>
                    <a:p>
                      <a:r>
                        <a:rPr lang="en-GB" sz="1000" dirty="0">
                          <a:solidFill>
                            <a:schemeClr val="tx1"/>
                          </a:solidFill>
                        </a:rPr>
                        <a:t>165 (12.9)</a:t>
                      </a:r>
                    </a:p>
                    <a:p>
                      <a:r>
                        <a:rPr lang="en-GB" sz="1000" dirty="0">
                          <a:solidFill>
                            <a:schemeClr val="tx1"/>
                          </a:solidFill>
                        </a:rPr>
                        <a:t>15 (1.2)</a:t>
                      </a:r>
                    </a:p>
                  </a:txBody>
                  <a:tcPr/>
                </a:tc>
                <a:extLst>
                  <a:ext uri="{0D108BD9-81ED-4DB2-BD59-A6C34878D82A}">
                    <a16:rowId xmlns:a16="http://schemas.microsoft.com/office/drawing/2014/main" val="10004"/>
                  </a:ext>
                </a:extLst>
              </a:tr>
              <a:tr h="548640">
                <a:tc>
                  <a:txBody>
                    <a:bodyPr/>
                    <a:lstStyle/>
                    <a:p>
                      <a:r>
                        <a:rPr lang="en-GB" sz="1000" dirty="0">
                          <a:solidFill>
                            <a:schemeClr val="tx1"/>
                          </a:solidFill>
                        </a:rPr>
                        <a:t>Recreational drug use</a:t>
                      </a:r>
                    </a:p>
                    <a:p>
                      <a:r>
                        <a:rPr lang="en-GB" sz="1000" dirty="0">
                          <a:solidFill>
                            <a:schemeClr val="tx1"/>
                          </a:solidFill>
                        </a:rPr>
                        <a:t>Current or &lt;6 m</a:t>
                      </a:r>
                      <a:r>
                        <a:rPr lang="en-GB" sz="1000" baseline="0" dirty="0">
                          <a:solidFill>
                            <a:schemeClr val="tx1"/>
                          </a:solidFill>
                        </a:rPr>
                        <a:t> prior to screening</a:t>
                      </a:r>
                    </a:p>
                  </a:txBody>
                  <a:tcPr/>
                </a:tc>
                <a:tc>
                  <a:txBody>
                    <a:bodyPr/>
                    <a:lstStyle/>
                    <a:p>
                      <a:r>
                        <a:rPr lang="en-GB" sz="1000" dirty="0">
                          <a:solidFill>
                            <a:schemeClr val="tx1"/>
                          </a:solidFill>
                        </a:rPr>
                        <a:t>426 (34.2)</a:t>
                      </a:r>
                    </a:p>
                    <a:p>
                      <a:r>
                        <a:rPr lang="en-GB" sz="1000" dirty="0">
                          <a:solidFill>
                            <a:schemeClr val="tx1"/>
                          </a:solidFill>
                        </a:rPr>
                        <a:t>103 (8.3)</a:t>
                      </a:r>
                    </a:p>
                    <a:p>
                      <a:endParaRPr lang="en-GB" sz="1000" dirty="0">
                        <a:solidFill>
                          <a:schemeClr val="tx1"/>
                        </a:solidFill>
                      </a:endParaRPr>
                    </a:p>
                  </a:txBody>
                  <a:tcPr/>
                </a:tc>
                <a:extLst>
                  <a:ext uri="{0D108BD9-81ED-4DB2-BD59-A6C34878D82A}">
                    <a16:rowId xmlns:a16="http://schemas.microsoft.com/office/drawing/2014/main" val="10005"/>
                  </a:ext>
                </a:extLst>
              </a:tr>
              <a:tr h="676071">
                <a:tc>
                  <a:txBody>
                    <a:bodyPr/>
                    <a:lstStyle/>
                    <a:p>
                      <a:r>
                        <a:rPr lang="en-GB" sz="1000" baseline="0" dirty="0">
                          <a:solidFill>
                            <a:schemeClr val="tx1"/>
                          </a:solidFill>
                        </a:rPr>
                        <a:t>On stable OST</a:t>
                      </a:r>
                    </a:p>
                    <a:p>
                      <a:r>
                        <a:rPr lang="en-GB" sz="1000" baseline="0" dirty="0">
                          <a:solidFill>
                            <a:schemeClr val="tx1"/>
                          </a:solidFill>
                        </a:rPr>
                        <a:t>Yes</a:t>
                      </a:r>
                    </a:p>
                    <a:p>
                      <a:r>
                        <a:rPr lang="en-GB" sz="1000" baseline="0" dirty="0">
                          <a:solidFill>
                            <a:schemeClr val="tx1"/>
                          </a:solidFill>
                        </a:rPr>
                        <a:t>No</a:t>
                      </a:r>
                    </a:p>
                  </a:txBody>
                  <a:tcPr/>
                </a:tc>
                <a:tc>
                  <a:txBody>
                    <a:bodyPr/>
                    <a:lstStyle/>
                    <a:p>
                      <a:endParaRPr lang="en-GB" sz="1000" dirty="0">
                        <a:solidFill>
                          <a:schemeClr val="tx1"/>
                        </a:solidFill>
                      </a:endParaRPr>
                    </a:p>
                    <a:p>
                      <a:r>
                        <a:rPr lang="en-GB" sz="1000" dirty="0">
                          <a:solidFill>
                            <a:schemeClr val="tx1"/>
                          </a:solidFill>
                        </a:rPr>
                        <a:t>131 (10.8)</a:t>
                      </a:r>
                    </a:p>
                    <a:p>
                      <a:r>
                        <a:rPr lang="en-GB" sz="1000" dirty="0">
                          <a:solidFill>
                            <a:schemeClr val="tx1"/>
                          </a:solidFill>
                        </a:rPr>
                        <a:t>1085 (89.2)</a:t>
                      </a:r>
                    </a:p>
                  </a:txBody>
                  <a:tcPr/>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84F84912-E419-4021-B42A-4540B0CA8747}"/>
              </a:ext>
            </a:extLst>
          </p:cNvPr>
          <p:cNvSpPr/>
          <p:nvPr/>
        </p:nvSpPr>
        <p:spPr>
          <a:xfrm>
            <a:off x="142413" y="2187154"/>
            <a:ext cx="1552708" cy="348619"/>
          </a:xfrm>
          <a:prstGeom prst="rect">
            <a:avLst/>
          </a:prstGeom>
          <a:solidFill>
            <a:srgbClr val="FED96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r>
              <a:rPr lang="en-GB" sz="1000" b="1" dirty="0">
                <a:solidFill>
                  <a:schemeClr val="tx1"/>
                </a:solidFill>
              </a:rPr>
              <a:t>Enrolled</a:t>
            </a:r>
          </a:p>
          <a:p>
            <a:pPr algn="ctr" defTabSz="909450">
              <a:lnSpc>
                <a:spcPct val="90000"/>
              </a:lnSpc>
            </a:pPr>
            <a:r>
              <a:rPr lang="en-GB" sz="1000" b="1" dirty="0">
                <a:solidFill>
                  <a:schemeClr val="tx1"/>
                </a:solidFill>
              </a:rPr>
              <a:t>N=1760</a:t>
            </a:r>
            <a:endParaRPr lang="en-US" sz="1000" b="1" dirty="0">
              <a:solidFill>
                <a:schemeClr val="tx1"/>
              </a:solidFill>
            </a:endParaRPr>
          </a:p>
        </p:txBody>
      </p:sp>
      <p:sp>
        <p:nvSpPr>
          <p:cNvPr id="9" name="Rectangle 8">
            <a:extLst>
              <a:ext uri="{FF2B5EF4-FFF2-40B4-BE49-F238E27FC236}">
                <a16:creationId xmlns:a16="http://schemas.microsoft.com/office/drawing/2014/main" id="{FB383773-606A-4B74-914A-C7F45554F1A3}"/>
              </a:ext>
            </a:extLst>
          </p:cNvPr>
          <p:cNvSpPr/>
          <p:nvPr/>
        </p:nvSpPr>
        <p:spPr>
          <a:xfrm>
            <a:off x="142413" y="2878982"/>
            <a:ext cx="1552708" cy="348619"/>
          </a:xfrm>
          <a:prstGeom prst="rect">
            <a:avLst/>
          </a:prstGeom>
          <a:solidFill>
            <a:srgbClr val="FED96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r>
              <a:rPr lang="en-GB" sz="1000" b="1" dirty="0">
                <a:solidFill>
                  <a:schemeClr val="tx1"/>
                </a:solidFill>
              </a:rPr>
              <a:t>Safety/total population</a:t>
            </a:r>
          </a:p>
          <a:p>
            <a:pPr algn="ctr" defTabSz="909450">
              <a:lnSpc>
                <a:spcPct val="90000"/>
              </a:lnSpc>
            </a:pPr>
            <a:r>
              <a:rPr lang="en-GB" sz="1000" b="1" dirty="0">
                <a:solidFill>
                  <a:schemeClr val="tx1"/>
                </a:solidFill>
              </a:rPr>
              <a:t>N=1276</a:t>
            </a:r>
            <a:endParaRPr lang="en-US" sz="1000" b="1" dirty="0">
              <a:solidFill>
                <a:schemeClr val="tx1"/>
              </a:solidFill>
            </a:endParaRPr>
          </a:p>
        </p:txBody>
      </p:sp>
      <p:sp>
        <p:nvSpPr>
          <p:cNvPr id="10" name="Rectangle 9">
            <a:extLst>
              <a:ext uri="{FF2B5EF4-FFF2-40B4-BE49-F238E27FC236}">
                <a16:creationId xmlns:a16="http://schemas.microsoft.com/office/drawing/2014/main" id="{E29619E6-5756-4D27-B737-5B9C9A3DE858}"/>
              </a:ext>
            </a:extLst>
          </p:cNvPr>
          <p:cNvSpPr/>
          <p:nvPr/>
        </p:nvSpPr>
        <p:spPr>
          <a:xfrm>
            <a:off x="142413" y="3571204"/>
            <a:ext cx="1552708" cy="348619"/>
          </a:xfrm>
          <a:prstGeom prst="rect">
            <a:avLst/>
          </a:prstGeom>
          <a:solidFill>
            <a:srgbClr val="FED96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r>
              <a:rPr lang="en-GB" sz="1000" b="1" dirty="0">
                <a:solidFill>
                  <a:schemeClr val="tx1"/>
                </a:solidFill>
              </a:rPr>
              <a:t>Core population</a:t>
            </a:r>
          </a:p>
          <a:p>
            <a:pPr algn="ctr" defTabSz="909450">
              <a:lnSpc>
                <a:spcPct val="90000"/>
              </a:lnSpc>
            </a:pPr>
            <a:r>
              <a:rPr lang="en-GB" sz="1000" b="1" dirty="0">
                <a:solidFill>
                  <a:schemeClr val="tx1"/>
                </a:solidFill>
              </a:rPr>
              <a:t>N=1203</a:t>
            </a:r>
            <a:endParaRPr lang="en-US" sz="1000" b="1" dirty="0">
              <a:solidFill>
                <a:schemeClr val="tx1"/>
              </a:solidFill>
            </a:endParaRPr>
          </a:p>
        </p:txBody>
      </p:sp>
      <p:sp>
        <p:nvSpPr>
          <p:cNvPr id="11" name="Rectangle 10">
            <a:extLst>
              <a:ext uri="{FF2B5EF4-FFF2-40B4-BE49-F238E27FC236}">
                <a16:creationId xmlns:a16="http://schemas.microsoft.com/office/drawing/2014/main" id="{5ECEBAED-E8DF-4F6B-9919-B58ACA7C3FEE}"/>
              </a:ext>
            </a:extLst>
          </p:cNvPr>
          <p:cNvSpPr/>
          <p:nvPr/>
        </p:nvSpPr>
        <p:spPr>
          <a:xfrm>
            <a:off x="142413" y="4463508"/>
            <a:ext cx="1552708" cy="348619"/>
          </a:xfrm>
          <a:prstGeom prst="rect">
            <a:avLst/>
          </a:prstGeom>
          <a:solidFill>
            <a:srgbClr val="FED96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r>
              <a:rPr lang="en-GB" sz="1000" b="1" dirty="0">
                <a:solidFill>
                  <a:schemeClr val="tx1"/>
                </a:solidFill>
              </a:rPr>
              <a:t>CPSFU</a:t>
            </a:r>
          </a:p>
          <a:p>
            <a:pPr algn="ctr" defTabSz="909450">
              <a:lnSpc>
                <a:spcPct val="90000"/>
              </a:lnSpc>
            </a:pPr>
            <a:r>
              <a:rPr lang="en-GB" sz="1000" b="1" dirty="0">
                <a:solidFill>
                  <a:schemeClr val="tx1"/>
                </a:solidFill>
              </a:rPr>
              <a:t>N=722</a:t>
            </a:r>
            <a:endParaRPr lang="en-US" sz="1000" b="1" dirty="0">
              <a:solidFill>
                <a:schemeClr val="tx1"/>
              </a:solidFill>
            </a:endParaRPr>
          </a:p>
        </p:txBody>
      </p:sp>
      <p:sp>
        <p:nvSpPr>
          <p:cNvPr id="13" name="Rectangle 12">
            <a:extLst>
              <a:ext uri="{FF2B5EF4-FFF2-40B4-BE49-F238E27FC236}">
                <a16:creationId xmlns:a16="http://schemas.microsoft.com/office/drawing/2014/main" id="{B2850813-4D38-476F-A83D-C00F3C8EBA76}"/>
              </a:ext>
            </a:extLst>
          </p:cNvPr>
          <p:cNvSpPr/>
          <p:nvPr/>
        </p:nvSpPr>
        <p:spPr>
          <a:xfrm>
            <a:off x="1939044" y="2437551"/>
            <a:ext cx="2459477" cy="479716"/>
          </a:xfrm>
          <a:prstGeom prst="rect">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defTabSz="909450">
              <a:lnSpc>
                <a:spcPct val="90000"/>
              </a:lnSpc>
            </a:pPr>
            <a:r>
              <a:rPr lang="en-GB" sz="1000" b="1" dirty="0">
                <a:solidFill>
                  <a:prstClr val="black"/>
                </a:solidFill>
              </a:rPr>
              <a:t>Excluded N=484</a:t>
            </a:r>
          </a:p>
          <a:p>
            <a:pPr defTabSz="909450">
              <a:lnSpc>
                <a:spcPct val="90000"/>
              </a:lnSpc>
            </a:pPr>
            <a:r>
              <a:rPr lang="en-GB" sz="1000" dirty="0">
                <a:solidFill>
                  <a:prstClr val="black"/>
                </a:solidFill>
              </a:rPr>
              <a:t>437 treatment start date missing</a:t>
            </a:r>
          </a:p>
          <a:p>
            <a:pPr defTabSz="909450">
              <a:lnSpc>
                <a:spcPct val="90000"/>
              </a:lnSpc>
            </a:pPr>
            <a:r>
              <a:rPr lang="en-GB" sz="1000" dirty="0">
                <a:solidFill>
                  <a:prstClr val="black"/>
                </a:solidFill>
              </a:rPr>
              <a:t>47 treatment regimen unclear</a:t>
            </a:r>
            <a:endParaRPr lang="en-GB" sz="1000" b="1" dirty="0">
              <a:solidFill>
                <a:prstClr val="black"/>
              </a:solidFill>
            </a:endParaRPr>
          </a:p>
        </p:txBody>
      </p:sp>
      <p:sp>
        <p:nvSpPr>
          <p:cNvPr id="15" name="Rectangle 14">
            <a:extLst>
              <a:ext uri="{FF2B5EF4-FFF2-40B4-BE49-F238E27FC236}">
                <a16:creationId xmlns:a16="http://schemas.microsoft.com/office/drawing/2014/main" id="{93C3E245-4CA4-4CD2-BC18-2FDC501B979F}"/>
              </a:ext>
            </a:extLst>
          </p:cNvPr>
          <p:cNvSpPr/>
          <p:nvPr/>
        </p:nvSpPr>
        <p:spPr>
          <a:xfrm>
            <a:off x="1943124" y="3099813"/>
            <a:ext cx="2459477" cy="479716"/>
          </a:xfrm>
          <a:prstGeom prst="rect">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defTabSz="909450">
              <a:lnSpc>
                <a:spcPct val="90000"/>
              </a:lnSpc>
            </a:pPr>
            <a:r>
              <a:rPr lang="en-GB" sz="1000" b="1" dirty="0">
                <a:solidFill>
                  <a:prstClr val="black"/>
                </a:solidFill>
              </a:rPr>
              <a:t>Excluded N=73</a:t>
            </a:r>
          </a:p>
          <a:p>
            <a:pPr defTabSz="909450">
              <a:lnSpc>
                <a:spcPct val="90000"/>
              </a:lnSpc>
            </a:pPr>
            <a:r>
              <a:rPr lang="en-GB" sz="900" dirty="0">
                <a:solidFill>
                  <a:prstClr val="black"/>
                </a:solidFill>
              </a:rPr>
              <a:t>64 deviated from label recommendation</a:t>
            </a:r>
          </a:p>
          <a:p>
            <a:pPr defTabSz="909450">
              <a:lnSpc>
                <a:spcPct val="90000"/>
              </a:lnSpc>
            </a:pPr>
            <a:r>
              <a:rPr lang="en-GB" sz="900" dirty="0">
                <a:solidFill>
                  <a:prstClr val="black"/>
                </a:solidFill>
              </a:rPr>
              <a:t>9 DAA experienced</a:t>
            </a:r>
            <a:endParaRPr lang="en-US" sz="900" dirty="0">
              <a:solidFill>
                <a:prstClr val="black"/>
              </a:solidFill>
            </a:endParaRPr>
          </a:p>
        </p:txBody>
      </p:sp>
      <p:sp>
        <p:nvSpPr>
          <p:cNvPr id="16" name="Rectangle 15">
            <a:extLst>
              <a:ext uri="{FF2B5EF4-FFF2-40B4-BE49-F238E27FC236}">
                <a16:creationId xmlns:a16="http://schemas.microsoft.com/office/drawing/2014/main" id="{4310A2EC-DA3C-41D8-995A-68753D05A2BD}"/>
              </a:ext>
            </a:extLst>
          </p:cNvPr>
          <p:cNvSpPr/>
          <p:nvPr/>
        </p:nvSpPr>
        <p:spPr>
          <a:xfrm>
            <a:off x="1939044" y="3706525"/>
            <a:ext cx="2459477" cy="1333790"/>
          </a:xfrm>
          <a:prstGeom prst="rect">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defTabSz="909450">
              <a:lnSpc>
                <a:spcPct val="90000"/>
              </a:lnSpc>
            </a:pPr>
            <a:r>
              <a:rPr lang="en-GB" sz="1000" b="1" dirty="0">
                <a:solidFill>
                  <a:prstClr val="black"/>
                </a:solidFill>
              </a:rPr>
              <a:t>Excluded N=481</a:t>
            </a:r>
          </a:p>
          <a:p>
            <a:pPr defTabSz="909450">
              <a:lnSpc>
                <a:spcPct val="90000"/>
              </a:lnSpc>
            </a:pPr>
            <a:r>
              <a:rPr lang="en-GB" sz="900" dirty="0">
                <a:solidFill>
                  <a:prstClr val="black"/>
                </a:solidFill>
              </a:rPr>
              <a:t>27 lost to follow-up</a:t>
            </a:r>
          </a:p>
          <a:p>
            <a:pPr defTabSz="909450">
              <a:lnSpc>
                <a:spcPct val="90000"/>
              </a:lnSpc>
            </a:pPr>
            <a:r>
              <a:rPr lang="en-GB" sz="900" dirty="0">
                <a:solidFill>
                  <a:prstClr val="black"/>
                </a:solidFill>
              </a:rPr>
              <a:t>1 premature discontinuation due to AE without HCV RNA showing viral suppression</a:t>
            </a:r>
            <a:endParaRPr lang="en-GB" sz="900" baseline="30000" dirty="0">
              <a:solidFill>
                <a:prstClr val="black"/>
              </a:solidFill>
            </a:endParaRPr>
          </a:p>
          <a:p>
            <a:pPr defTabSz="909450">
              <a:lnSpc>
                <a:spcPct val="90000"/>
              </a:lnSpc>
            </a:pPr>
            <a:r>
              <a:rPr lang="en-GB" sz="900" dirty="0">
                <a:solidFill>
                  <a:prstClr val="black"/>
                </a:solidFill>
              </a:rPr>
              <a:t>5 premature discontinuations due to other reasons</a:t>
            </a:r>
          </a:p>
          <a:p>
            <a:pPr defTabSz="909450">
              <a:lnSpc>
                <a:spcPct val="90000"/>
              </a:lnSpc>
            </a:pPr>
            <a:r>
              <a:rPr lang="en-GB" sz="900" dirty="0">
                <a:solidFill>
                  <a:prstClr val="black"/>
                </a:solidFill>
              </a:rPr>
              <a:t>1 withdrew consent</a:t>
            </a:r>
          </a:p>
          <a:p>
            <a:pPr defTabSz="909450">
              <a:lnSpc>
                <a:spcPct val="90000"/>
              </a:lnSpc>
            </a:pPr>
            <a:r>
              <a:rPr lang="en-GB" sz="900" dirty="0">
                <a:solidFill>
                  <a:prstClr val="black"/>
                </a:solidFill>
              </a:rPr>
              <a:t>447 missing SVR12 HCV RNA due to other reasons (study is ongoing)</a:t>
            </a:r>
            <a:endParaRPr lang="en-US" sz="900" dirty="0">
              <a:solidFill>
                <a:prstClr val="black"/>
              </a:solidFill>
            </a:endParaRPr>
          </a:p>
        </p:txBody>
      </p:sp>
      <p:cxnSp>
        <p:nvCxnSpPr>
          <p:cNvPr id="6" name="Connector: Elbow 5">
            <a:extLst>
              <a:ext uri="{FF2B5EF4-FFF2-40B4-BE49-F238E27FC236}">
                <a16:creationId xmlns:a16="http://schemas.microsoft.com/office/drawing/2014/main" id="{71249920-5735-4E7F-98E4-277C1196139C}"/>
              </a:ext>
            </a:extLst>
          </p:cNvPr>
          <p:cNvCxnSpPr>
            <a:stCxn id="2" idx="2"/>
            <a:endCxn id="13" idx="1"/>
          </p:cNvCxnSpPr>
          <p:nvPr/>
        </p:nvCxnSpPr>
        <p:spPr>
          <a:xfrm rot="16200000" flipH="1">
            <a:off x="1357870" y="2096450"/>
            <a:ext cx="141854" cy="1020060"/>
          </a:xfrm>
          <a:prstGeom prst="bentConnector2">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E519249C-6911-4B94-8696-C8BB3DBC5C0E}"/>
              </a:ext>
            </a:extLst>
          </p:cNvPr>
          <p:cNvCxnSpPr>
            <a:stCxn id="9" idx="2"/>
            <a:endCxn id="15" idx="1"/>
          </p:cNvCxnSpPr>
          <p:nvPr/>
        </p:nvCxnSpPr>
        <p:spPr>
          <a:xfrm rot="16200000" flipH="1">
            <a:off x="1374792" y="2771552"/>
            <a:ext cx="112092" cy="1024143"/>
          </a:xfrm>
          <a:prstGeom prst="bentConnector2">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088F905-D82E-4A81-942F-AAF1F4D0AEE3}"/>
              </a:ext>
            </a:extLst>
          </p:cNvPr>
          <p:cNvCxnSpPr>
            <a:endCxn id="10" idx="0"/>
          </p:cNvCxnSpPr>
          <p:nvPr/>
        </p:nvCxnSpPr>
        <p:spPr>
          <a:xfrm rot="5400000">
            <a:off x="747859" y="3398487"/>
            <a:ext cx="343406" cy="1588"/>
          </a:xfrm>
          <a:prstGeom prst="bentConnector3">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5FFC34D-E9E0-43EB-A6AE-B0DD6D164BF7}"/>
              </a:ext>
            </a:extLst>
          </p:cNvPr>
          <p:cNvCxnSpPr>
            <a:cxnSpLocks/>
            <a:stCxn id="10" idx="2"/>
            <a:endCxn id="16" idx="1"/>
          </p:cNvCxnSpPr>
          <p:nvPr/>
        </p:nvCxnSpPr>
        <p:spPr>
          <a:xfrm rot="16200000" flipH="1">
            <a:off x="1201896" y="3636699"/>
            <a:ext cx="453815" cy="1020061"/>
          </a:xfrm>
          <a:prstGeom prst="bentConnector2">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4" name="Connector: Elbow 1033">
            <a:extLst>
              <a:ext uri="{FF2B5EF4-FFF2-40B4-BE49-F238E27FC236}">
                <a16:creationId xmlns:a16="http://schemas.microsoft.com/office/drawing/2014/main" id="{4EBBF309-3F45-4F54-8CEC-59BFA275DBCE}"/>
              </a:ext>
            </a:extLst>
          </p:cNvPr>
          <p:cNvCxnSpPr>
            <a:stCxn id="16" idx="1"/>
            <a:endCxn id="11" idx="0"/>
          </p:cNvCxnSpPr>
          <p:nvPr/>
        </p:nvCxnSpPr>
        <p:spPr>
          <a:xfrm rot="10800000" flipV="1">
            <a:off x="918773" y="4373419"/>
            <a:ext cx="1020061" cy="89870"/>
          </a:xfrm>
          <a:prstGeom prst="bentConnector2">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6" name="Connector: Elbow 1035">
            <a:extLst>
              <a:ext uri="{FF2B5EF4-FFF2-40B4-BE49-F238E27FC236}">
                <a16:creationId xmlns:a16="http://schemas.microsoft.com/office/drawing/2014/main" id="{820AA001-85D1-4C45-AF20-02EFE6A2AFAA}"/>
              </a:ext>
            </a:extLst>
          </p:cNvPr>
          <p:cNvCxnSpPr>
            <a:stCxn id="9" idx="0"/>
            <a:endCxn id="13" idx="1"/>
          </p:cNvCxnSpPr>
          <p:nvPr/>
        </p:nvCxnSpPr>
        <p:spPr>
          <a:xfrm rot="5400000" flipH="1" flipV="1">
            <a:off x="1328021" y="2268153"/>
            <a:ext cx="201552" cy="1020060"/>
          </a:xfrm>
          <a:prstGeom prst="bentConnector2">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952821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B4A5BD89-506F-40DD-B323-9809F1897DDD}"/>
              </a:ext>
            </a:extLst>
          </p:cNvPr>
          <p:cNvGraphicFramePr>
            <a:graphicFrameLocks noGrp="1"/>
          </p:cNvGraphicFramePr>
          <p:nvPr>
            <p:extLst>
              <p:ext uri="{D42A27DB-BD31-4B8C-83A1-F6EECF244321}">
                <p14:modId xmlns:p14="http://schemas.microsoft.com/office/powerpoint/2010/main" val="3063645839"/>
              </p:ext>
            </p:extLst>
          </p:nvPr>
        </p:nvGraphicFramePr>
        <p:xfrm>
          <a:off x="4428478" y="1323972"/>
          <a:ext cx="4616681" cy="2681645"/>
        </p:xfrm>
        <a:graphic>
          <a:graphicData uri="http://schemas.openxmlformats.org/drawingml/2006/table">
            <a:tbl>
              <a:tblPr firstRow="1" bandRow="1">
                <a:tableStyleId>{85BE263C-DBD7-4A20-BB59-AAB30ACAA65A}</a:tableStyleId>
              </a:tblPr>
              <a:tblGrid>
                <a:gridCol w="384723">
                  <a:extLst>
                    <a:ext uri="{9D8B030D-6E8A-4147-A177-3AD203B41FA5}">
                      <a16:colId xmlns:a16="http://schemas.microsoft.com/office/drawing/2014/main" val="2186629570"/>
                    </a:ext>
                  </a:extLst>
                </a:gridCol>
                <a:gridCol w="528639">
                  <a:extLst>
                    <a:ext uri="{9D8B030D-6E8A-4147-A177-3AD203B41FA5}">
                      <a16:colId xmlns:a16="http://schemas.microsoft.com/office/drawing/2014/main" val="3396689729"/>
                    </a:ext>
                  </a:extLst>
                </a:gridCol>
                <a:gridCol w="228600">
                  <a:extLst>
                    <a:ext uri="{9D8B030D-6E8A-4147-A177-3AD203B41FA5}">
                      <a16:colId xmlns:a16="http://schemas.microsoft.com/office/drawing/2014/main" val="2509714661"/>
                    </a:ext>
                  </a:extLst>
                </a:gridCol>
                <a:gridCol w="480060">
                  <a:extLst>
                    <a:ext uri="{9D8B030D-6E8A-4147-A177-3AD203B41FA5}">
                      <a16:colId xmlns:a16="http://schemas.microsoft.com/office/drawing/2014/main" val="627618003"/>
                    </a:ext>
                  </a:extLst>
                </a:gridCol>
                <a:gridCol w="518160">
                  <a:extLst>
                    <a:ext uri="{9D8B030D-6E8A-4147-A177-3AD203B41FA5}">
                      <a16:colId xmlns:a16="http://schemas.microsoft.com/office/drawing/2014/main" val="1904084184"/>
                    </a:ext>
                  </a:extLst>
                </a:gridCol>
                <a:gridCol w="541020">
                  <a:extLst>
                    <a:ext uri="{9D8B030D-6E8A-4147-A177-3AD203B41FA5}">
                      <a16:colId xmlns:a16="http://schemas.microsoft.com/office/drawing/2014/main" val="2548901752"/>
                    </a:ext>
                  </a:extLst>
                </a:gridCol>
                <a:gridCol w="548640">
                  <a:extLst>
                    <a:ext uri="{9D8B030D-6E8A-4147-A177-3AD203B41FA5}">
                      <a16:colId xmlns:a16="http://schemas.microsoft.com/office/drawing/2014/main" val="3156826613"/>
                    </a:ext>
                  </a:extLst>
                </a:gridCol>
                <a:gridCol w="548640">
                  <a:extLst>
                    <a:ext uri="{9D8B030D-6E8A-4147-A177-3AD203B41FA5}">
                      <a16:colId xmlns:a16="http://schemas.microsoft.com/office/drawing/2014/main" val="1114715548"/>
                    </a:ext>
                  </a:extLst>
                </a:gridCol>
                <a:gridCol w="365760">
                  <a:extLst>
                    <a:ext uri="{9D8B030D-6E8A-4147-A177-3AD203B41FA5}">
                      <a16:colId xmlns:a16="http://schemas.microsoft.com/office/drawing/2014/main" val="2421264850"/>
                    </a:ext>
                  </a:extLst>
                </a:gridCol>
                <a:gridCol w="472439">
                  <a:extLst>
                    <a:ext uri="{9D8B030D-6E8A-4147-A177-3AD203B41FA5}">
                      <a16:colId xmlns:a16="http://schemas.microsoft.com/office/drawing/2014/main" val="1683426367"/>
                    </a:ext>
                  </a:extLst>
                </a:gridCol>
              </a:tblGrid>
              <a:tr h="595889">
                <a:tc>
                  <a:txBody>
                    <a:bodyPr/>
                    <a:lstStyle/>
                    <a:p>
                      <a:pPr algn="ctr"/>
                      <a:r>
                        <a:rPr lang="en-GB" sz="900" dirty="0">
                          <a:solidFill>
                            <a:schemeClr val="tx1"/>
                          </a:solidFill>
                        </a:rPr>
                        <a:t>Patient</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Country</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GT</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Cirrhosis Status</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Prior HCV </a:t>
                      </a:r>
                      <a:r>
                        <a:rPr lang="en-GB" sz="900" dirty="0" err="1">
                          <a:solidFill>
                            <a:schemeClr val="tx1"/>
                          </a:solidFill>
                        </a:rPr>
                        <a:t>tx</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G/P treatment duration</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G/P treatment completion</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Adherent*</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PWUD</a:t>
                      </a:r>
                      <a:endParaRPr lang="en-US" sz="900" dirty="0">
                        <a:solidFill>
                          <a:schemeClr val="tx1"/>
                        </a:solidFill>
                      </a:endParaRPr>
                    </a:p>
                  </a:txBody>
                  <a:tcPr marL="0" marR="0" marT="0" marB="0" anchor="ctr">
                    <a:solidFill>
                      <a:srgbClr val="FED96F"/>
                    </a:solidFill>
                  </a:tcPr>
                </a:tc>
                <a:tc>
                  <a:txBody>
                    <a:bodyPr/>
                    <a:lstStyle/>
                    <a:p>
                      <a:pPr algn="ctr"/>
                      <a:r>
                        <a:rPr lang="en-GB" sz="900" dirty="0">
                          <a:solidFill>
                            <a:schemeClr val="tx1"/>
                          </a:solidFill>
                        </a:rPr>
                        <a:t>Outcome</a:t>
                      </a:r>
                      <a:endParaRPr lang="en-US" sz="900" dirty="0">
                        <a:solidFill>
                          <a:schemeClr val="tx1"/>
                        </a:solidFill>
                      </a:endParaRPr>
                    </a:p>
                  </a:txBody>
                  <a:tcPr marL="0" marR="0" marT="0" marB="0" anchor="ctr">
                    <a:solidFill>
                      <a:srgbClr val="FED96F"/>
                    </a:solidFill>
                  </a:tcPr>
                </a:tc>
                <a:extLst>
                  <a:ext uri="{0D108BD9-81ED-4DB2-BD59-A6C34878D82A}">
                    <a16:rowId xmlns:a16="http://schemas.microsoft.com/office/drawing/2014/main" val="884694346"/>
                  </a:ext>
                </a:extLst>
              </a:tr>
              <a:tr h="186234">
                <a:tc>
                  <a:txBody>
                    <a:bodyPr/>
                    <a:lstStyle/>
                    <a:p>
                      <a:pPr algn="ctr"/>
                      <a:r>
                        <a:rPr lang="en-GB" sz="900" dirty="0"/>
                        <a:t>1</a:t>
                      </a:r>
                      <a:endParaRPr lang="en-US" sz="900" dirty="0"/>
                    </a:p>
                  </a:txBody>
                  <a:tcPr marL="0" marR="0" marT="0" marB="0" anchor="ctr"/>
                </a:tc>
                <a:tc>
                  <a:txBody>
                    <a:bodyPr/>
                    <a:lstStyle/>
                    <a:p>
                      <a:pPr algn="ctr"/>
                      <a:r>
                        <a:rPr lang="en-GB" sz="900" dirty="0"/>
                        <a:t>Belgium</a:t>
                      </a:r>
                      <a:endParaRPr lang="en-US" sz="900" dirty="0"/>
                    </a:p>
                  </a:txBody>
                  <a:tcPr marL="0" marR="0" marT="0" marB="0" anchor="ctr"/>
                </a:tc>
                <a:tc>
                  <a:txBody>
                    <a:bodyPr/>
                    <a:lstStyle/>
                    <a:p>
                      <a:pPr algn="ctr"/>
                      <a:r>
                        <a:rPr lang="en-GB" sz="900" dirty="0"/>
                        <a:t>3</a:t>
                      </a:r>
                      <a:endParaRPr lang="en-US" sz="900" dirty="0"/>
                    </a:p>
                  </a:txBody>
                  <a:tcPr marL="0" marR="0" marT="0" marB="0" anchor="ctr"/>
                </a:tc>
                <a:tc>
                  <a:txBody>
                    <a:bodyPr/>
                    <a:lstStyle/>
                    <a:p>
                      <a:pPr algn="ctr"/>
                      <a:r>
                        <a:rPr lang="en-GB" sz="900" dirty="0"/>
                        <a:t>NC</a:t>
                      </a:r>
                      <a:endParaRPr lang="en-US" sz="900" dirty="0"/>
                    </a:p>
                  </a:txBody>
                  <a:tcPr marL="0" marR="0" marT="0" marB="0" anchor="ctr"/>
                </a:tc>
                <a:tc>
                  <a:txBody>
                    <a:bodyPr/>
                    <a:lstStyle/>
                    <a:p>
                      <a:pPr algn="ctr"/>
                      <a:r>
                        <a:rPr lang="en-GB" sz="900" dirty="0"/>
                        <a:t>TN</a:t>
                      </a:r>
                      <a:endParaRPr lang="en-US" sz="900" dirty="0"/>
                    </a:p>
                  </a:txBody>
                  <a:tcPr marL="0" marR="0" marT="0" marB="0" anchor="ctr"/>
                </a:tc>
                <a:tc>
                  <a:txBody>
                    <a:bodyPr/>
                    <a:lstStyle/>
                    <a:p>
                      <a:pPr algn="ctr"/>
                      <a:r>
                        <a:rPr lang="en-GB" sz="900" dirty="0"/>
                        <a:t>8 weeks</a:t>
                      </a:r>
                      <a:endParaRPr lang="en-US" sz="900" dirty="0"/>
                    </a:p>
                  </a:txBody>
                  <a:tcPr marL="0" marR="0" marT="0" marB="0" anchor="ctr"/>
                </a:tc>
                <a:tc>
                  <a:txBody>
                    <a:bodyPr/>
                    <a:lstStyle/>
                    <a:p>
                      <a:pPr algn="ctr"/>
                      <a:r>
                        <a:rPr lang="en-GB" sz="900" dirty="0"/>
                        <a:t>Yes</a:t>
                      </a:r>
                      <a:endParaRPr lang="en-US" sz="900" dirty="0"/>
                    </a:p>
                  </a:txBody>
                  <a:tcPr marL="0" marR="0" marT="0" marB="0" anchor="ctr"/>
                </a:tc>
                <a:tc>
                  <a:txBody>
                    <a:bodyPr/>
                    <a:lstStyle/>
                    <a:p>
                      <a:pPr algn="ctr"/>
                      <a:r>
                        <a:rPr lang="en-GB" sz="900" dirty="0"/>
                        <a:t>Yes</a:t>
                      </a:r>
                      <a:endParaRPr lang="en-US" sz="900" dirty="0"/>
                    </a:p>
                  </a:txBody>
                  <a:tcPr marL="0" marR="0" marT="0" marB="0" anchor="ctr"/>
                </a:tc>
                <a:tc>
                  <a:txBody>
                    <a:bodyPr/>
                    <a:lstStyle/>
                    <a:p>
                      <a:pPr algn="ctr"/>
                      <a:r>
                        <a:rPr lang="en-GB" sz="900" dirty="0"/>
                        <a:t>No</a:t>
                      </a:r>
                      <a:endParaRPr lang="en-US" sz="900" dirty="0"/>
                    </a:p>
                  </a:txBody>
                  <a:tcPr marL="0" marR="0" marT="0" marB="0" anchor="ctr"/>
                </a:tc>
                <a:tc>
                  <a:txBody>
                    <a:bodyPr/>
                    <a:lstStyle/>
                    <a:p>
                      <a:pPr algn="ctr"/>
                      <a:r>
                        <a:rPr lang="en-GB" sz="900" dirty="0"/>
                        <a:t>Relapse</a:t>
                      </a:r>
                      <a:endParaRPr lang="en-US" sz="900" dirty="0"/>
                    </a:p>
                  </a:txBody>
                  <a:tcPr marL="0" marR="0" marT="0" marB="0" anchor="ctr"/>
                </a:tc>
                <a:extLst>
                  <a:ext uri="{0D108BD9-81ED-4DB2-BD59-A6C34878D82A}">
                    <a16:rowId xmlns:a16="http://schemas.microsoft.com/office/drawing/2014/main" val="1737794747"/>
                  </a:ext>
                </a:extLst>
              </a:tr>
              <a:tr h="186234">
                <a:tc>
                  <a:txBody>
                    <a:bodyPr/>
                    <a:lstStyle/>
                    <a:p>
                      <a:pPr algn="ctr"/>
                      <a:r>
                        <a:rPr lang="en-GB" sz="900" dirty="0"/>
                        <a:t>2</a:t>
                      </a:r>
                      <a:endParaRPr lang="en-US" sz="900" dirty="0"/>
                    </a:p>
                  </a:txBody>
                  <a:tcPr marL="0" marR="0" marT="0" marB="0" anchor="ctr"/>
                </a:tc>
                <a:tc>
                  <a:txBody>
                    <a:bodyPr/>
                    <a:lstStyle/>
                    <a:p>
                      <a:pPr algn="ctr"/>
                      <a:r>
                        <a:rPr lang="en-GB" sz="900" dirty="0"/>
                        <a:t>France</a:t>
                      </a:r>
                      <a:endParaRPr lang="en-US" sz="900" dirty="0"/>
                    </a:p>
                  </a:txBody>
                  <a:tcPr marL="0" marR="0" marT="0" marB="0" anchor="ctr"/>
                </a:tc>
                <a:tc>
                  <a:txBody>
                    <a:bodyPr/>
                    <a:lstStyle/>
                    <a:p>
                      <a:pPr algn="ctr"/>
                      <a:r>
                        <a:rPr lang="en-GB" sz="900" dirty="0"/>
                        <a:t>3a</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NC</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TN</a:t>
                      </a:r>
                      <a:endParaRPr lang="en-US" sz="9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8 weeks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No</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Relapse</a:t>
                      </a:r>
                      <a:endParaRPr lang="en-US" sz="900" dirty="0"/>
                    </a:p>
                  </a:txBody>
                  <a:tcPr marL="0" marR="0" marT="0" marB="0" anchor="ctr"/>
                </a:tc>
                <a:extLst>
                  <a:ext uri="{0D108BD9-81ED-4DB2-BD59-A6C34878D82A}">
                    <a16:rowId xmlns:a16="http://schemas.microsoft.com/office/drawing/2014/main" val="161113737"/>
                  </a:ext>
                </a:extLst>
              </a:tr>
              <a:tr h="372466">
                <a:tc>
                  <a:txBody>
                    <a:bodyPr/>
                    <a:lstStyle/>
                    <a:p>
                      <a:pPr algn="ctr"/>
                      <a:r>
                        <a:rPr lang="en-GB" sz="900" dirty="0"/>
                        <a:t>3</a:t>
                      </a:r>
                      <a:endParaRPr lang="en-US" sz="900" dirty="0"/>
                    </a:p>
                  </a:txBody>
                  <a:tcPr marL="0" marR="0" marT="0" marB="0" anchor="ctr"/>
                </a:tc>
                <a:tc>
                  <a:txBody>
                    <a:bodyPr/>
                    <a:lstStyle/>
                    <a:p>
                      <a:pPr algn="ctr"/>
                      <a:r>
                        <a:rPr lang="en-GB" sz="900" dirty="0"/>
                        <a:t>Poland</a:t>
                      </a:r>
                      <a:endParaRPr lang="en-US" sz="900" dirty="0"/>
                    </a:p>
                  </a:txBody>
                  <a:tcPr marL="0" marR="0" marT="0" marB="0" anchor="ctr"/>
                </a:tc>
                <a:tc>
                  <a:txBody>
                    <a:bodyPr/>
                    <a:lstStyle/>
                    <a:p>
                      <a:pPr algn="ctr"/>
                      <a:r>
                        <a:rPr lang="en-GB" sz="900" dirty="0"/>
                        <a:t>3a</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NC</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TN</a:t>
                      </a:r>
                      <a:endParaRPr lang="en-US" sz="9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8 weeks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No</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No</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EOT positive</a:t>
                      </a:r>
                      <a:r>
                        <a:rPr kumimoji="0" lang="en-GB" sz="900" b="0" i="0" u="none" strike="noStrike" kern="1200" cap="none" spc="0" normalizeH="0" baseline="30000" noProof="0" dirty="0">
                          <a:ln>
                            <a:noFill/>
                          </a:ln>
                          <a:solidFill>
                            <a:prstClr val="black"/>
                          </a:solidFill>
                          <a:effectLst/>
                          <a:uLnTx/>
                          <a:uFillTx/>
                          <a:latin typeface="Arial"/>
                          <a:ea typeface="+mn-ea"/>
                          <a:cs typeface="+mn-cs"/>
                        </a:rPr>
                        <a:t>†</a:t>
                      </a:r>
                      <a:endParaRPr lang="en-US" sz="900" baseline="30000" dirty="0"/>
                    </a:p>
                  </a:txBody>
                  <a:tcPr marL="0" marR="0" marT="0" marB="0" anchor="ctr"/>
                </a:tc>
                <a:extLst>
                  <a:ext uri="{0D108BD9-81ED-4DB2-BD59-A6C34878D82A}">
                    <a16:rowId xmlns:a16="http://schemas.microsoft.com/office/drawing/2014/main" val="2891871152"/>
                  </a:ext>
                </a:extLst>
              </a:tr>
              <a:tr h="372466">
                <a:tc>
                  <a:txBody>
                    <a:bodyPr/>
                    <a:lstStyle/>
                    <a:p>
                      <a:pPr algn="ctr"/>
                      <a:r>
                        <a:rPr lang="en-GB" sz="900" dirty="0"/>
                        <a:t>4</a:t>
                      </a:r>
                      <a:endParaRPr lang="en-US" sz="900" dirty="0"/>
                    </a:p>
                  </a:txBody>
                  <a:tcPr marL="0" marR="0" marT="0" marB="0" anchor="ctr"/>
                </a:tc>
                <a:tc>
                  <a:txBody>
                    <a:bodyPr/>
                    <a:lstStyle/>
                    <a:p>
                      <a:pPr algn="ctr"/>
                      <a:r>
                        <a:rPr lang="en-GB" sz="900" dirty="0"/>
                        <a:t>Poland</a:t>
                      </a:r>
                      <a:endParaRPr lang="en-US" sz="900" dirty="0"/>
                    </a:p>
                  </a:txBody>
                  <a:tcPr marL="0" marR="0" marT="0" marB="0" anchor="ctr"/>
                </a:tc>
                <a:tc>
                  <a:txBody>
                    <a:bodyPr/>
                    <a:lstStyle/>
                    <a:p>
                      <a:pPr algn="ctr"/>
                      <a:r>
                        <a:rPr lang="en-GB" sz="900" dirty="0"/>
                        <a:t>3</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NC</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TN</a:t>
                      </a:r>
                      <a:endParaRPr lang="en-US" sz="9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8 weeks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No</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No</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mn-lt"/>
                          <a:ea typeface="+mn-ea"/>
                          <a:cs typeface="+mn-cs"/>
                        </a:rPr>
                        <a:t>EOT positive</a:t>
                      </a:r>
                      <a:r>
                        <a:rPr kumimoji="0" lang="en-GB" sz="900" b="0" i="0" u="none" strike="noStrike" kern="1200" cap="none" spc="0" normalizeH="0" baseline="30000" noProof="0" dirty="0">
                          <a:ln>
                            <a:noFill/>
                          </a:ln>
                          <a:solidFill>
                            <a:prstClr val="black"/>
                          </a:solidFill>
                          <a:effectLst/>
                          <a:uLnTx/>
                          <a:uFillTx/>
                          <a:latin typeface="+mn-lt"/>
                          <a:ea typeface="+mn-ea"/>
                          <a:cs typeface="+mn-cs"/>
                        </a:rPr>
                        <a:t>†</a:t>
                      </a:r>
                      <a:endParaRPr lang="en-US" sz="900" dirty="0"/>
                    </a:p>
                  </a:txBody>
                  <a:tcPr marL="0" marR="0" marT="0" marB="0" anchor="ctr"/>
                </a:tc>
                <a:extLst>
                  <a:ext uri="{0D108BD9-81ED-4DB2-BD59-A6C34878D82A}">
                    <a16:rowId xmlns:a16="http://schemas.microsoft.com/office/drawing/2014/main" val="3661916964"/>
                  </a:ext>
                </a:extLst>
              </a:tr>
              <a:tr h="297944">
                <a:tc>
                  <a:txBody>
                    <a:bodyPr/>
                    <a:lstStyle/>
                    <a:p>
                      <a:pPr algn="ctr"/>
                      <a:r>
                        <a:rPr lang="en-GB" sz="900" dirty="0"/>
                        <a:t>5</a:t>
                      </a:r>
                      <a:endParaRPr lang="en-US" sz="900" dirty="0"/>
                    </a:p>
                  </a:txBody>
                  <a:tcPr marL="0" marR="0" marT="0" marB="0" anchor="ctr"/>
                </a:tc>
                <a:tc>
                  <a:txBody>
                    <a:bodyPr/>
                    <a:lstStyle/>
                    <a:p>
                      <a:pPr algn="ctr"/>
                      <a:r>
                        <a:rPr lang="en-GB" sz="800" dirty="0"/>
                        <a:t>Switzerland</a:t>
                      </a:r>
                      <a:endParaRPr lang="en-US" sz="800" dirty="0"/>
                    </a:p>
                  </a:txBody>
                  <a:tcPr marL="0" marR="0" marT="0" marB="0" anchor="ctr"/>
                </a:tc>
                <a:tc>
                  <a:txBody>
                    <a:bodyPr/>
                    <a:lstStyle/>
                    <a:p>
                      <a:pPr algn="ctr"/>
                      <a:r>
                        <a:rPr lang="en-GB" sz="900" dirty="0"/>
                        <a:t>3a</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NC</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TN</a:t>
                      </a:r>
                      <a:endParaRPr lang="en-US" sz="9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8 weeks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Relapse</a:t>
                      </a:r>
                      <a:endParaRPr lang="en-US" sz="900" dirty="0"/>
                    </a:p>
                  </a:txBody>
                  <a:tcPr marL="0" marR="0" marT="0" marB="0" anchor="ctr"/>
                </a:tc>
                <a:extLst>
                  <a:ext uri="{0D108BD9-81ED-4DB2-BD59-A6C34878D82A}">
                    <a16:rowId xmlns:a16="http://schemas.microsoft.com/office/drawing/2014/main" val="1137030716"/>
                  </a:ext>
                </a:extLst>
              </a:tr>
              <a:tr h="297944">
                <a:tc>
                  <a:txBody>
                    <a:bodyPr/>
                    <a:lstStyle/>
                    <a:p>
                      <a:pPr algn="ctr"/>
                      <a:r>
                        <a:rPr lang="en-GB" sz="900" dirty="0"/>
                        <a:t>6</a:t>
                      </a:r>
                      <a:endParaRPr lang="en-US" sz="900" dirty="0"/>
                    </a:p>
                  </a:txBody>
                  <a:tcPr marL="0" marR="0" marT="0" marB="0" anchor="ctr"/>
                </a:tc>
                <a:tc>
                  <a:txBody>
                    <a:bodyPr/>
                    <a:lstStyle/>
                    <a:p>
                      <a:pPr algn="ctr"/>
                      <a:r>
                        <a:rPr lang="en-GB" sz="800" dirty="0"/>
                        <a:t>Switzerland</a:t>
                      </a:r>
                      <a:endParaRPr lang="en-US" sz="800" dirty="0"/>
                    </a:p>
                  </a:txBody>
                  <a:tcPr marL="0" marR="0" marT="0" marB="0" anchor="ctr"/>
                </a:tc>
                <a:tc>
                  <a:txBody>
                    <a:bodyPr/>
                    <a:lstStyle/>
                    <a:p>
                      <a:pPr algn="ctr"/>
                      <a:r>
                        <a:rPr lang="en-GB" sz="900" dirty="0"/>
                        <a:t>3a</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NC</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TN</a:t>
                      </a:r>
                      <a:endParaRPr lang="en-US" sz="9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8 weeks</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Relapse</a:t>
                      </a:r>
                      <a:endParaRPr lang="en-US" sz="900" dirty="0"/>
                    </a:p>
                  </a:txBody>
                  <a:tcPr marL="0" marR="0" marT="0" marB="0" anchor="ctr"/>
                </a:tc>
                <a:extLst>
                  <a:ext uri="{0D108BD9-81ED-4DB2-BD59-A6C34878D82A}">
                    <a16:rowId xmlns:a16="http://schemas.microsoft.com/office/drawing/2014/main" val="2519618481"/>
                  </a:ext>
                </a:extLst>
              </a:tr>
              <a:tr h="186234">
                <a:tc>
                  <a:txBody>
                    <a:bodyPr/>
                    <a:lstStyle/>
                    <a:p>
                      <a:pPr algn="ctr"/>
                      <a:r>
                        <a:rPr lang="en-GB" sz="900" dirty="0"/>
                        <a:t>7</a:t>
                      </a:r>
                      <a:endParaRPr lang="en-US" sz="900" dirty="0"/>
                    </a:p>
                  </a:txBody>
                  <a:tcPr marL="0" marR="0" marT="0" marB="0" anchor="ctr"/>
                </a:tc>
                <a:tc>
                  <a:txBody>
                    <a:bodyPr/>
                    <a:lstStyle/>
                    <a:p>
                      <a:pPr algn="ctr"/>
                      <a:r>
                        <a:rPr lang="en-GB" sz="900" dirty="0"/>
                        <a:t>Belgium</a:t>
                      </a:r>
                      <a:endParaRPr lang="en-US" sz="900" dirty="0"/>
                    </a:p>
                  </a:txBody>
                  <a:tcPr marL="0" marR="0" marT="0" marB="0" anchor="ctr"/>
                </a:tc>
                <a:tc>
                  <a:txBody>
                    <a:bodyPr/>
                    <a:lstStyle/>
                    <a:p>
                      <a:pPr algn="ctr"/>
                      <a:r>
                        <a:rPr lang="en-GB" sz="900" dirty="0"/>
                        <a:t>1</a:t>
                      </a:r>
                      <a:endParaRPr lang="en-US" sz="900" dirty="0"/>
                    </a:p>
                  </a:txBody>
                  <a:tcPr marL="0" marR="0" marT="0" marB="0" anchor="ctr"/>
                </a:tc>
                <a:tc>
                  <a:txBody>
                    <a:bodyPr/>
                    <a:lstStyle/>
                    <a:p>
                      <a:pPr algn="ctr"/>
                      <a:r>
                        <a:rPr lang="en-GB" sz="900" dirty="0"/>
                        <a:t>CC</a:t>
                      </a:r>
                      <a:endParaRPr lang="en-US" sz="900" dirty="0"/>
                    </a:p>
                  </a:txBody>
                  <a:tcPr marL="0" marR="0" marT="0" marB="0" anchor="ctr"/>
                </a:tc>
                <a:tc>
                  <a:txBody>
                    <a:bodyPr/>
                    <a:lstStyle/>
                    <a:p>
                      <a:pPr algn="ctr"/>
                      <a:r>
                        <a:rPr lang="en-GB" sz="900" dirty="0"/>
                        <a:t>TE</a:t>
                      </a:r>
                      <a:r>
                        <a:rPr lang="en-GB" sz="900" baseline="30000" dirty="0"/>
                        <a:t>‡</a:t>
                      </a:r>
                      <a:endParaRPr lang="en-US" sz="900" baseline="30000" dirty="0"/>
                    </a:p>
                  </a:txBody>
                  <a:tcPr marL="0" marR="0" marT="0" marB="0" anchor="ctr"/>
                </a:tc>
                <a:tc>
                  <a:txBody>
                    <a:bodyPr/>
                    <a:lstStyle/>
                    <a:p>
                      <a:pPr algn="ctr"/>
                      <a:r>
                        <a:rPr lang="en-GB" sz="900" dirty="0"/>
                        <a:t>12 weeks</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lang="en-GB" sz="900" dirty="0"/>
                        <a:t>No</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Relapse</a:t>
                      </a:r>
                      <a:r>
                        <a:rPr kumimoji="0" lang="en-GB" sz="900" b="0" i="0" u="none" strike="noStrike" kern="1200" cap="none" spc="0" normalizeH="0" baseline="30000" noProof="0" dirty="0">
                          <a:ln>
                            <a:noFill/>
                          </a:ln>
                          <a:solidFill>
                            <a:prstClr val="black"/>
                          </a:solidFill>
                          <a:effectLst/>
                          <a:uLnTx/>
                          <a:uFillTx/>
                          <a:latin typeface="+mn-lt"/>
                          <a:ea typeface="+mn-ea"/>
                          <a:cs typeface="+mn-cs"/>
                        </a:rPr>
                        <a:t>†</a:t>
                      </a:r>
                      <a:endParaRPr lang="en-US" sz="900" dirty="0"/>
                    </a:p>
                  </a:txBody>
                  <a:tcPr marL="0" marR="0" marT="0" marB="0" anchor="ctr"/>
                </a:tc>
                <a:extLst>
                  <a:ext uri="{0D108BD9-81ED-4DB2-BD59-A6C34878D82A}">
                    <a16:rowId xmlns:a16="http://schemas.microsoft.com/office/drawing/2014/main" val="3555590422"/>
                  </a:ext>
                </a:extLst>
              </a:tr>
              <a:tr h="186234">
                <a:tc>
                  <a:txBody>
                    <a:bodyPr/>
                    <a:lstStyle/>
                    <a:p>
                      <a:pPr algn="ctr"/>
                      <a:r>
                        <a:rPr lang="en-GB" sz="900" dirty="0"/>
                        <a:t>8</a:t>
                      </a:r>
                      <a:endParaRPr lang="en-US" sz="900" dirty="0"/>
                    </a:p>
                  </a:txBody>
                  <a:tcPr marL="0" marR="0" marT="0" marB="0" anchor="ctr"/>
                </a:tc>
                <a:tc>
                  <a:txBody>
                    <a:bodyPr/>
                    <a:lstStyle/>
                    <a:p>
                      <a:pPr algn="ctr"/>
                      <a:r>
                        <a:rPr lang="en-GB" sz="900" dirty="0"/>
                        <a:t>Italy</a:t>
                      </a:r>
                      <a:endParaRPr lang="en-US" sz="900" dirty="0"/>
                    </a:p>
                  </a:txBody>
                  <a:tcPr marL="0" marR="0" marT="0" marB="0" anchor="ctr"/>
                </a:tc>
                <a:tc>
                  <a:txBody>
                    <a:bodyPr/>
                    <a:lstStyle/>
                    <a:p>
                      <a:pPr algn="ctr"/>
                      <a:r>
                        <a:rPr lang="en-GB" sz="900" dirty="0"/>
                        <a:t>3a</a:t>
                      </a:r>
                      <a:endParaRPr lang="en-US" sz="900" dirty="0"/>
                    </a:p>
                  </a:txBody>
                  <a:tcPr marL="0" marR="0" marT="0" marB="0" anchor="ctr"/>
                </a:tc>
                <a:tc>
                  <a:txBody>
                    <a:bodyPr/>
                    <a:lstStyle/>
                    <a:p>
                      <a:pPr algn="ctr"/>
                      <a:r>
                        <a:rPr lang="en-GB" sz="900" dirty="0"/>
                        <a:t>CC</a:t>
                      </a:r>
                      <a:endParaRPr lang="en-US" sz="900" dirty="0"/>
                    </a:p>
                  </a:txBody>
                  <a:tcPr marL="0" marR="0" marT="0" marB="0" anchor="ctr"/>
                </a:tc>
                <a:tc>
                  <a:txBody>
                    <a:bodyPr/>
                    <a:lstStyle/>
                    <a:p>
                      <a:pPr algn="ctr"/>
                      <a:r>
                        <a:rPr lang="en-GB" sz="900" dirty="0"/>
                        <a:t>TE</a:t>
                      </a:r>
                      <a:r>
                        <a:rPr lang="en-GB" sz="900" baseline="30000" dirty="0"/>
                        <a:t>§</a:t>
                      </a:r>
                      <a:endParaRPr lang="en-US" sz="900" baseline="30000" dirty="0"/>
                    </a:p>
                  </a:txBody>
                  <a:tcPr marL="0" marR="0" marT="0" marB="0" anchor="ctr"/>
                </a:tc>
                <a:tc>
                  <a:txBody>
                    <a:bodyPr/>
                    <a:lstStyle/>
                    <a:p>
                      <a:pPr algn="ctr"/>
                      <a:r>
                        <a:rPr lang="en-GB" sz="900" dirty="0"/>
                        <a:t>16 weeks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mn-lt"/>
                          <a:ea typeface="+mn-ea"/>
                          <a:cs typeface="+mn-cs"/>
                        </a:rPr>
                        <a:t>Yes</a:t>
                      </a:r>
                      <a:endParaRPr lang="en-US" sz="900" dirty="0"/>
                    </a:p>
                  </a:txBody>
                  <a:tcPr marL="0" marR="0" marT="0" marB="0" anchor="ctr"/>
                </a:tc>
                <a:tc>
                  <a:txBody>
                    <a:bodyPr/>
                    <a:lstStyle/>
                    <a:p>
                      <a:pPr algn="ctr"/>
                      <a:r>
                        <a:rPr kumimoji="0" lang="en-GB" sz="900" b="0" i="0" u="none" strike="noStrike" kern="1200" cap="none" spc="0" normalizeH="0" baseline="0" noProof="0" dirty="0">
                          <a:ln>
                            <a:noFill/>
                          </a:ln>
                          <a:solidFill>
                            <a:prstClr val="black"/>
                          </a:solidFill>
                          <a:effectLst/>
                          <a:uLnTx/>
                          <a:uFillTx/>
                          <a:latin typeface="Arial"/>
                          <a:ea typeface="+mn-ea"/>
                          <a:cs typeface="+mn-cs"/>
                        </a:rPr>
                        <a:t>Relapse</a:t>
                      </a:r>
                      <a:endParaRPr lang="en-US" sz="900" dirty="0"/>
                    </a:p>
                  </a:txBody>
                  <a:tcPr marL="0" marR="0" marT="0" marB="0" anchor="ctr"/>
                </a:tc>
                <a:extLst>
                  <a:ext uri="{0D108BD9-81ED-4DB2-BD59-A6C34878D82A}">
                    <a16:rowId xmlns:a16="http://schemas.microsoft.com/office/drawing/2014/main" val="3573640952"/>
                  </a:ext>
                </a:extLst>
              </a:tr>
            </a:tbl>
          </a:graphicData>
        </a:graphic>
      </p:graphicFrame>
      <p:sp>
        <p:nvSpPr>
          <p:cNvPr id="6" name="Slide Number Placeholder 5"/>
          <p:cNvSpPr>
            <a:spLocks noGrp="1"/>
          </p:cNvSpPr>
          <p:nvPr>
            <p:ph type="sldNum" sz="quarter" idx="12"/>
          </p:nvPr>
        </p:nvSpPr>
        <p:spPr/>
        <p:txBody>
          <a:bodyPr/>
          <a:lstStyle/>
          <a:p>
            <a:fld id="{94BD5F9E-BC76-487B-A2BC-019AD28A14BF}" type="slidenum">
              <a:rPr lang="en-US" smtClean="0">
                <a:solidFill>
                  <a:prstClr val="black"/>
                </a:solidFill>
              </a:rPr>
              <a:pPr/>
              <a:t>39</a:t>
            </a:fld>
            <a:endParaRPr lang="en-US">
              <a:solidFill>
                <a:prstClr val="black"/>
              </a:solidFill>
            </a:endParaRPr>
          </a:p>
        </p:txBody>
      </p:sp>
      <p:sp>
        <p:nvSpPr>
          <p:cNvPr id="12" name="Footer Placeholder 4"/>
          <p:cNvSpPr txBox="1">
            <a:spLocks/>
          </p:cNvSpPr>
          <p:nvPr/>
        </p:nvSpPr>
        <p:spPr>
          <a:xfrm>
            <a:off x="390419" y="4973632"/>
            <a:ext cx="3048000" cy="123444"/>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err="1">
                <a:solidFill>
                  <a:prstClr val="black"/>
                </a:solidFill>
              </a:rPr>
              <a:t>Lampertico</a:t>
            </a:r>
            <a:r>
              <a:rPr lang="sv-SE" dirty="0">
                <a:solidFill>
                  <a:prstClr val="black"/>
                </a:solidFill>
              </a:rPr>
              <a:t>, EASL 2019, THU-151</a:t>
            </a:r>
            <a:endParaRPr lang="en-US" dirty="0">
              <a:solidFill>
                <a:prstClr val="black"/>
              </a:solidFill>
            </a:endParaRPr>
          </a:p>
        </p:txBody>
      </p:sp>
      <p:sp>
        <p:nvSpPr>
          <p:cNvPr id="10" name="TextBox 9"/>
          <p:cNvSpPr txBox="1"/>
          <p:nvPr/>
        </p:nvSpPr>
        <p:spPr>
          <a:xfrm>
            <a:off x="5932555" y="1083273"/>
            <a:ext cx="1632947" cy="197362"/>
          </a:xfrm>
          <a:prstGeom prst="rect">
            <a:avLst/>
          </a:prstGeom>
          <a:noFill/>
        </p:spPr>
        <p:txBody>
          <a:bodyPr wrap="none" lIns="0" tIns="0" rIns="0" bIns="0" rtlCol="0">
            <a:spAutoFit/>
          </a:bodyPr>
          <a:lstStyle/>
          <a:p>
            <a:pPr defTabSz="909450">
              <a:lnSpc>
                <a:spcPct val="90000"/>
              </a:lnSpc>
            </a:pPr>
            <a:r>
              <a:rPr lang="en-US" sz="1400" b="1" dirty="0">
                <a:solidFill>
                  <a:prstClr val="black"/>
                </a:solidFill>
              </a:rPr>
              <a:t>Virological failures</a:t>
            </a:r>
          </a:p>
        </p:txBody>
      </p:sp>
      <p:sp>
        <p:nvSpPr>
          <p:cNvPr id="15" name="Title 7"/>
          <p:cNvSpPr>
            <a:spLocks noGrp="1"/>
          </p:cNvSpPr>
          <p:nvPr>
            <p:ph type="title"/>
          </p:nvPr>
        </p:nvSpPr>
        <p:spPr/>
        <p:txBody>
          <a:bodyPr/>
          <a:lstStyle/>
          <a:p>
            <a:r>
              <a:rPr lang="en-US" sz="2100" dirty="0"/>
              <a:t>RW Effectiveness and Safety of GLE/PIB In HCV: A Multi-Country Analysis Of Post-Marketing Observational Studies (PMOS)</a:t>
            </a:r>
            <a:endParaRPr lang="en-GB" sz="2100" dirty="0"/>
          </a:p>
        </p:txBody>
      </p:sp>
      <p:graphicFrame>
        <p:nvGraphicFramePr>
          <p:cNvPr id="2" name="Table 1">
            <a:extLst>
              <a:ext uri="{FF2B5EF4-FFF2-40B4-BE49-F238E27FC236}">
                <a16:creationId xmlns:a16="http://schemas.microsoft.com/office/drawing/2014/main" id="{A2827D31-E88E-451E-91F2-C8C8A7563058}"/>
              </a:ext>
            </a:extLst>
          </p:cNvPr>
          <p:cNvGraphicFramePr>
            <a:graphicFrameLocks noGrp="1"/>
          </p:cNvGraphicFramePr>
          <p:nvPr>
            <p:extLst>
              <p:ext uri="{D42A27DB-BD31-4B8C-83A1-F6EECF244321}">
                <p14:modId xmlns:p14="http://schemas.microsoft.com/office/powerpoint/2010/main" val="910586274"/>
              </p:ext>
            </p:extLst>
          </p:nvPr>
        </p:nvGraphicFramePr>
        <p:xfrm>
          <a:off x="221167" y="3695506"/>
          <a:ext cx="4050217" cy="1234440"/>
        </p:xfrm>
        <a:graphic>
          <a:graphicData uri="http://schemas.openxmlformats.org/drawingml/2006/table">
            <a:tbl>
              <a:tblPr firstRow="1" bandRow="1">
                <a:tableStyleId>{85BE263C-DBD7-4A20-BB59-AAB30ACAA65A}</a:tableStyleId>
              </a:tblPr>
              <a:tblGrid>
                <a:gridCol w="1007131">
                  <a:extLst>
                    <a:ext uri="{9D8B030D-6E8A-4147-A177-3AD203B41FA5}">
                      <a16:colId xmlns:a16="http://schemas.microsoft.com/office/drawing/2014/main" val="1301293747"/>
                    </a:ext>
                  </a:extLst>
                </a:gridCol>
                <a:gridCol w="409433">
                  <a:extLst>
                    <a:ext uri="{9D8B030D-6E8A-4147-A177-3AD203B41FA5}">
                      <a16:colId xmlns:a16="http://schemas.microsoft.com/office/drawing/2014/main" val="407126468"/>
                    </a:ext>
                  </a:extLst>
                </a:gridCol>
                <a:gridCol w="443552">
                  <a:extLst>
                    <a:ext uri="{9D8B030D-6E8A-4147-A177-3AD203B41FA5}">
                      <a16:colId xmlns:a16="http://schemas.microsoft.com/office/drawing/2014/main" val="1956615421"/>
                    </a:ext>
                  </a:extLst>
                </a:gridCol>
                <a:gridCol w="465293">
                  <a:extLst>
                    <a:ext uri="{9D8B030D-6E8A-4147-A177-3AD203B41FA5}">
                      <a16:colId xmlns:a16="http://schemas.microsoft.com/office/drawing/2014/main" val="1718497699"/>
                    </a:ext>
                  </a:extLst>
                </a:gridCol>
                <a:gridCol w="446602">
                  <a:extLst>
                    <a:ext uri="{9D8B030D-6E8A-4147-A177-3AD203B41FA5}">
                      <a16:colId xmlns:a16="http://schemas.microsoft.com/office/drawing/2014/main" val="3637786588"/>
                    </a:ext>
                  </a:extLst>
                </a:gridCol>
                <a:gridCol w="431202">
                  <a:extLst>
                    <a:ext uri="{9D8B030D-6E8A-4147-A177-3AD203B41FA5}">
                      <a16:colId xmlns:a16="http://schemas.microsoft.com/office/drawing/2014/main" val="3340414274"/>
                    </a:ext>
                  </a:extLst>
                </a:gridCol>
                <a:gridCol w="431202">
                  <a:extLst>
                    <a:ext uri="{9D8B030D-6E8A-4147-A177-3AD203B41FA5}">
                      <a16:colId xmlns:a16="http://schemas.microsoft.com/office/drawing/2014/main" val="1301417277"/>
                    </a:ext>
                  </a:extLst>
                </a:gridCol>
                <a:gridCol w="415802">
                  <a:extLst>
                    <a:ext uri="{9D8B030D-6E8A-4147-A177-3AD203B41FA5}">
                      <a16:colId xmlns:a16="http://schemas.microsoft.com/office/drawing/2014/main" val="3005606776"/>
                    </a:ext>
                  </a:extLst>
                </a:gridCol>
              </a:tblGrid>
              <a:tr h="137160">
                <a:tc gridSpan="8">
                  <a:txBody>
                    <a:bodyPr/>
                    <a:lstStyle/>
                    <a:p>
                      <a:pPr algn="l"/>
                      <a:r>
                        <a:rPr lang="en-GB" sz="900" dirty="0">
                          <a:solidFill>
                            <a:schemeClr val="tx1"/>
                          </a:solidFill>
                        </a:rPr>
                        <a:t>Reasons for non-response, n/N (%)</a:t>
                      </a:r>
                      <a:endParaRPr lang="en-US" sz="900" dirty="0">
                        <a:solidFill>
                          <a:schemeClr val="tx1"/>
                        </a:solidFill>
                      </a:endParaRPr>
                    </a:p>
                  </a:txBody>
                  <a:tcPr marR="0" marT="0" marB="0" anchor="ct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60892957"/>
                  </a:ext>
                </a:extLst>
              </a:tr>
              <a:tr h="274320">
                <a:tc>
                  <a:txBody>
                    <a:bodyPr/>
                    <a:lstStyle/>
                    <a:p>
                      <a:r>
                        <a:rPr lang="en-GB" sz="900" dirty="0"/>
                        <a:t>On-treatment VF</a:t>
                      </a:r>
                      <a:endParaRPr lang="en-US" sz="900" dirty="0"/>
                    </a:p>
                  </a:txBody>
                  <a:tcPr marR="0" marT="0" marB="0" anchor="ctr"/>
                </a:tc>
                <a:tc>
                  <a:txBody>
                    <a:bodyPr/>
                    <a:lstStyle/>
                    <a:p>
                      <a:pPr algn="ctr"/>
                      <a:r>
                        <a:rPr lang="en-GB" sz="900" dirty="0"/>
                        <a:t>2/722 (0.3)</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2/118 (1.7)</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extLst>
                  <a:ext uri="{0D108BD9-81ED-4DB2-BD59-A6C34878D82A}">
                    <a16:rowId xmlns:a16="http://schemas.microsoft.com/office/drawing/2014/main" val="2233299642"/>
                  </a:ext>
                </a:extLst>
              </a:tr>
              <a:tr h="274320">
                <a:tc>
                  <a:txBody>
                    <a:bodyPr/>
                    <a:lstStyle/>
                    <a:p>
                      <a:r>
                        <a:rPr lang="en-GB" sz="900" dirty="0"/>
                        <a:t>Relapse</a:t>
                      </a:r>
                      <a:endParaRPr lang="en-US" sz="900" dirty="0"/>
                    </a:p>
                  </a:txBody>
                  <a:tcPr marR="0" marT="0" marB="0" anchor="ctr"/>
                </a:tc>
                <a:tc>
                  <a:txBody>
                    <a:bodyPr/>
                    <a:lstStyle/>
                    <a:p>
                      <a:pPr algn="ctr"/>
                      <a:r>
                        <a:rPr lang="en-GB" sz="900" dirty="0"/>
                        <a:t>6/652 (0.9)</a:t>
                      </a:r>
                      <a:endParaRPr lang="en-US" sz="900" dirty="0"/>
                    </a:p>
                  </a:txBody>
                  <a:tcPr marL="0" marR="0" marT="0" marB="0" anchor="ctr"/>
                </a:tc>
                <a:tc>
                  <a:txBody>
                    <a:bodyPr/>
                    <a:lstStyle/>
                    <a:p>
                      <a:pPr algn="ctr"/>
                      <a:r>
                        <a:rPr lang="en-GB" sz="900" dirty="0"/>
                        <a:t>1/379 (0.3)</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5/101 (5.0)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extLst>
                  <a:ext uri="{0D108BD9-81ED-4DB2-BD59-A6C34878D82A}">
                    <a16:rowId xmlns:a16="http://schemas.microsoft.com/office/drawing/2014/main" val="1976785344"/>
                  </a:ext>
                </a:extLst>
              </a:tr>
              <a:tr h="274320">
                <a:tc>
                  <a:txBody>
                    <a:bodyPr/>
                    <a:lstStyle/>
                    <a:p>
                      <a:r>
                        <a:rPr lang="en-GB" sz="900" dirty="0"/>
                        <a:t>Premature G/P discontinuation</a:t>
                      </a:r>
                      <a:endParaRPr lang="en-US" sz="900" dirty="0"/>
                    </a:p>
                  </a:txBody>
                  <a:tcPr marR="0" marT="0" marB="0" anchor="ctr"/>
                </a:tc>
                <a:tc>
                  <a:txBody>
                    <a:bodyPr/>
                    <a:lstStyle/>
                    <a:p>
                      <a:pPr algn="ctr"/>
                      <a:r>
                        <a:rPr lang="en-GB" sz="900" dirty="0"/>
                        <a:t>1/722 (0.1)</a:t>
                      </a:r>
                      <a:endParaRPr lang="en-US" sz="900" dirty="0"/>
                    </a:p>
                  </a:txBody>
                  <a:tcPr marL="0" marR="0" marT="0" marB="0" anchor="ctr"/>
                </a:tc>
                <a:tc>
                  <a:txBody>
                    <a:bodyPr/>
                    <a:lstStyle/>
                    <a:p>
                      <a:pPr algn="ctr"/>
                      <a:r>
                        <a:rPr lang="en-GB" sz="900" dirty="0"/>
                        <a:t>1/421 (0.2)</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extLst>
                  <a:ext uri="{0D108BD9-81ED-4DB2-BD59-A6C34878D82A}">
                    <a16:rowId xmlns:a16="http://schemas.microsoft.com/office/drawing/2014/main" val="896657841"/>
                  </a:ext>
                </a:extLst>
              </a:tr>
              <a:tr h="274320">
                <a:tc>
                  <a:txBody>
                    <a:bodyPr/>
                    <a:lstStyle/>
                    <a:p>
                      <a:r>
                        <a:rPr lang="en-GB" sz="900" dirty="0"/>
                        <a:t>Missing SVR12 data</a:t>
                      </a:r>
                      <a:endParaRPr lang="en-US" sz="900" dirty="0"/>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1/722 (0.1)</a:t>
                      </a:r>
                      <a:endParaRPr lang="en-US" sz="9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1/421 (0.2)</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tc>
                  <a:txBody>
                    <a:bodyPr/>
                    <a:lstStyle/>
                    <a:p>
                      <a:pPr algn="ctr"/>
                      <a:r>
                        <a:rPr lang="en-GB" sz="900" dirty="0"/>
                        <a:t>0</a:t>
                      </a:r>
                      <a:endParaRPr lang="en-US" sz="900" dirty="0"/>
                    </a:p>
                  </a:txBody>
                  <a:tcPr marL="0" marR="0" marT="0" marB="0" anchor="ctr"/>
                </a:tc>
                <a:extLst>
                  <a:ext uri="{0D108BD9-81ED-4DB2-BD59-A6C34878D82A}">
                    <a16:rowId xmlns:a16="http://schemas.microsoft.com/office/drawing/2014/main" val="360127597"/>
                  </a:ext>
                </a:extLst>
              </a:tr>
            </a:tbl>
          </a:graphicData>
        </a:graphic>
      </p:graphicFrame>
      <p:graphicFrame>
        <p:nvGraphicFramePr>
          <p:cNvPr id="5" name="Chart 4">
            <a:extLst>
              <a:ext uri="{FF2B5EF4-FFF2-40B4-BE49-F238E27FC236}">
                <a16:creationId xmlns:a16="http://schemas.microsoft.com/office/drawing/2014/main" id="{A6D45D5A-7FDC-49E6-8C44-90E3E53A66BB}"/>
              </a:ext>
            </a:extLst>
          </p:cNvPr>
          <p:cNvGraphicFramePr/>
          <p:nvPr>
            <p:extLst>
              <p:ext uri="{D42A27DB-BD31-4B8C-83A1-F6EECF244321}">
                <p14:modId xmlns:p14="http://schemas.microsoft.com/office/powerpoint/2010/main" val="1876550020"/>
              </p:ext>
            </p:extLst>
          </p:nvPr>
        </p:nvGraphicFramePr>
        <p:xfrm>
          <a:off x="45242" y="1280635"/>
          <a:ext cx="4250913" cy="23715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02F8091-EBB5-480C-8F93-5122258B8AE8}"/>
              </a:ext>
            </a:extLst>
          </p:cNvPr>
          <p:cNvSpPr txBox="1"/>
          <p:nvPr/>
        </p:nvSpPr>
        <p:spPr>
          <a:xfrm>
            <a:off x="1307182" y="3046945"/>
            <a:ext cx="211596" cy="276999"/>
          </a:xfrm>
          <a:prstGeom prst="rect">
            <a:avLst/>
          </a:prstGeom>
          <a:noFill/>
        </p:spPr>
        <p:txBody>
          <a:bodyPr wrap="none" lIns="0" tIns="0" rIns="0" bIns="0" rtlCol="0">
            <a:spAutoFit/>
          </a:bodyPr>
          <a:lstStyle/>
          <a:p>
            <a:pPr defTabSz="909450">
              <a:lnSpc>
                <a:spcPct val="90000"/>
              </a:lnSpc>
            </a:pPr>
            <a:r>
              <a:rPr lang="en-GB" sz="1000" u="sng" dirty="0"/>
              <a:t>712</a:t>
            </a:r>
          </a:p>
          <a:p>
            <a:pPr defTabSz="909450">
              <a:lnSpc>
                <a:spcPct val="90000"/>
              </a:lnSpc>
            </a:pPr>
            <a:r>
              <a:rPr lang="en-GB" sz="1000" dirty="0"/>
              <a:t>722</a:t>
            </a:r>
            <a:endParaRPr lang="en-US" sz="1000" dirty="0"/>
          </a:p>
        </p:txBody>
      </p:sp>
      <p:sp>
        <p:nvSpPr>
          <p:cNvPr id="17" name="TextBox 16">
            <a:extLst>
              <a:ext uri="{FF2B5EF4-FFF2-40B4-BE49-F238E27FC236}">
                <a16:creationId xmlns:a16="http://schemas.microsoft.com/office/drawing/2014/main" id="{BCDB8390-D8FC-48CE-9E1A-B833244B239D}"/>
              </a:ext>
            </a:extLst>
          </p:cNvPr>
          <p:cNvSpPr txBox="1"/>
          <p:nvPr/>
        </p:nvSpPr>
        <p:spPr>
          <a:xfrm>
            <a:off x="1763662" y="3046945"/>
            <a:ext cx="211596" cy="276999"/>
          </a:xfrm>
          <a:prstGeom prst="rect">
            <a:avLst/>
          </a:prstGeom>
          <a:noFill/>
        </p:spPr>
        <p:txBody>
          <a:bodyPr wrap="none" lIns="0" tIns="0" rIns="0" bIns="0" rtlCol="0">
            <a:spAutoFit/>
          </a:bodyPr>
          <a:lstStyle/>
          <a:p>
            <a:pPr defTabSz="909450">
              <a:lnSpc>
                <a:spcPct val="90000"/>
              </a:lnSpc>
            </a:pPr>
            <a:r>
              <a:rPr lang="en-GB" sz="1000" u="sng" dirty="0"/>
              <a:t>418</a:t>
            </a:r>
          </a:p>
          <a:p>
            <a:pPr defTabSz="909450">
              <a:lnSpc>
                <a:spcPct val="90000"/>
              </a:lnSpc>
            </a:pPr>
            <a:r>
              <a:rPr lang="en-GB" sz="1000" dirty="0"/>
              <a:t>421</a:t>
            </a:r>
            <a:endParaRPr lang="en-US" sz="1000" dirty="0"/>
          </a:p>
        </p:txBody>
      </p:sp>
      <p:sp>
        <p:nvSpPr>
          <p:cNvPr id="18" name="TextBox 17">
            <a:extLst>
              <a:ext uri="{FF2B5EF4-FFF2-40B4-BE49-F238E27FC236}">
                <a16:creationId xmlns:a16="http://schemas.microsoft.com/office/drawing/2014/main" id="{E8CC4E03-E511-4FFF-B37A-89D41A36173A}"/>
              </a:ext>
            </a:extLst>
          </p:cNvPr>
          <p:cNvSpPr txBox="1"/>
          <p:nvPr/>
        </p:nvSpPr>
        <p:spPr>
          <a:xfrm>
            <a:off x="2193320" y="3046945"/>
            <a:ext cx="211596" cy="276999"/>
          </a:xfrm>
          <a:prstGeom prst="rect">
            <a:avLst/>
          </a:prstGeom>
          <a:noFill/>
        </p:spPr>
        <p:txBody>
          <a:bodyPr wrap="none" lIns="0" tIns="0" rIns="0" bIns="0" rtlCol="0">
            <a:spAutoFit/>
          </a:bodyPr>
          <a:lstStyle/>
          <a:p>
            <a:pPr defTabSz="909450">
              <a:lnSpc>
                <a:spcPct val="90000"/>
              </a:lnSpc>
            </a:pPr>
            <a:r>
              <a:rPr lang="en-GB" sz="1000" u="sng" dirty="0"/>
              <a:t>104</a:t>
            </a:r>
          </a:p>
          <a:p>
            <a:pPr defTabSz="909450">
              <a:lnSpc>
                <a:spcPct val="90000"/>
              </a:lnSpc>
            </a:pPr>
            <a:r>
              <a:rPr lang="en-GB" sz="1000" dirty="0"/>
              <a:t>104</a:t>
            </a:r>
            <a:endParaRPr lang="en-US" sz="1000" dirty="0"/>
          </a:p>
        </p:txBody>
      </p:sp>
      <p:sp>
        <p:nvSpPr>
          <p:cNvPr id="19" name="TextBox 18">
            <a:extLst>
              <a:ext uri="{FF2B5EF4-FFF2-40B4-BE49-F238E27FC236}">
                <a16:creationId xmlns:a16="http://schemas.microsoft.com/office/drawing/2014/main" id="{C8D2561C-F3F2-46C6-A320-C4F5B1E185D6}"/>
              </a:ext>
            </a:extLst>
          </p:cNvPr>
          <p:cNvSpPr txBox="1"/>
          <p:nvPr/>
        </p:nvSpPr>
        <p:spPr>
          <a:xfrm>
            <a:off x="2638048" y="3047164"/>
            <a:ext cx="211596" cy="276999"/>
          </a:xfrm>
          <a:prstGeom prst="rect">
            <a:avLst/>
          </a:prstGeom>
          <a:noFill/>
        </p:spPr>
        <p:txBody>
          <a:bodyPr wrap="none" lIns="0" tIns="0" rIns="0" bIns="0" rtlCol="0">
            <a:spAutoFit/>
          </a:bodyPr>
          <a:lstStyle/>
          <a:p>
            <a:pPr defTabSz="909450">
              <a:lnSpc>
                <a:spcPct val="90000"/>
              </a:lnSpc>
            </a:pPr>
            <a:r>
              <a:rPr lang="en-GB" sz="1000" u="sng" dirty="0"/>
              <a:t>111</a:t>
            </a:r>
          </a:p>
          <a:p>
            <a:pPr defTabSz="909450">
              <a:lnSpc>
                <a:spcPct val="90000"/>
              </a:lnSpc>
            </a:pPr>
            <a:r>
              <a:rPr lang="en-GB" sz="1000" dirty="0"/>
              <a:t>118</a:t>
            </a:r>
            <a:endParaRPr lang="en-US" sz="1000" dirty="0"/>
          </a:p>
        </p:txBody>
      </p:sp>
      <p:sp>
        <p:nvSpPr>
          <p:cNvPr id="20" name="TextBox 19">
            <a:extLst>
              <a:ext uri="{FF2B5EF4-FFF2-40B4-BE49-F238E27FC236}">
                <a16:creationId xmlns:a16="http://schemas.microsoft.com/office/drawing/2014/main" id="{5201AC60-751B-4F90-B82F-DBB42D7ACB02}"/>
              </a:ext>
            </a:extLst>
          </p:cNvPr>
          <p:cNvSpPr txBox="1"/>
          <p:nvPr/>
        </p:nvSpPr>
        <p:spPr>
          <a:xfrm>
            <a:off x="3130664" y="3046945"/>
            <a:ext cx="141064" cy="276999"/>
          </a:xfrm>
          <a:prstGeom prst="rect">
            <a:avLst/>
          </a:prstGeom>
          <a:noFill/>
        </p:spPr>
        <p:txBody>
          <a:bodyPr wrap="none" lIns="0" tIns="0" rIns="0" bIns="0" rtlCol="0">
            <a:spAutoFit/>
          </a:bodyPr>
          <a:lstStyle/>
          <a:p>
            <a:pPr defTabSz="909450">
              <a:lnSpc>
                <a:spcPct val="90000"/>
              </a:lnSpc>
            </a:pPr>
            <a:r>
              <a:rPr lang="en-GB" sz="1000" u="sng" dirty="0"/>
              <a:t>70</a:t>
            </a:r>
          </a:p>
          <a:p>
            <a:pPr defTabSz="909450">
              <a:lnSpc>
                <a:spcPct val="90000"/>
              </a:lnSpc>
            </a:pPr>
            <a:r>
              <a:rPr lang="en-GB" sz="1000" dirty="0"/>
              <a:t>70</a:t>
            </a:r>
            <a:endParaRPr lang="en-US" sz="1000" dirty="0"/>
          </a:p>
        </p:txBody>
      </p:sp>
      <p:sp>
        <p:nvSpPr>
          <p:cNvPr id="21" name="TextBox 20">
            <a:extLst>
              <a:ext uri="{FF2B5EF4-FFF2-40B4-BE49-F238E27FC236}">
                <a16:creationId xmlns:a16="http://schemas.microsoft.com/office/drawing/2014/main" id="{E3763DD8-06AE-4B81-A50F-9D0047DD7C75}"/>
              </a:ext>
            </a:extLst>
          </p:cNvPr>
          <p:cNvSpPr txBox="1"/>
          <p:nvPr/>
        </p:nvSpPr>
        <p:spPr>
          <a:xfrm>
            <a:off x="3624513" y="3046945"/>
            <a:ext cx="70532" cy="276999"/>
          </a:xfrm>
          <a:prstGeom prst="rect">
            <a:avLst/>
          </a:prstGeom>
          <a:noFill/>
        </p:spPr>
        <p:txBody>
          <a:bodyPr wrap="none" lIns="0" tIns="0" rIns="0" bIns="0" rtlCol="0">
            <a:spAutoFit/>
          </a:bodyPr>
          <a:lstStyle/>
          <a:p>
            <a:pPr defTabSz="909450">
              <a:lnSpc>
                <a:spcPct val="90000"/>
              </a:lnSpc>
            </a:pPr>
            <a:r>
              <a:rPr lang="en-GB" sz="1000" u="sng" dirty="0"/>
              <a:t>4</a:t>
            </a:r>
          </a:p>
          <a:p>
            <a:pPr defTabSz="909450">
              <a:lnSpc>
                <a:spcPct val="90000"/>
              </a:lnSpc>
            </a:pPr>
            <a:r>
              <a:rPr lang="en-GB" sz="1000" dirty="0"/>
              <a:t>4</a:t>
            </a:r>
            <a:endParaRPr lang="en-US" sz="1000" dirty="0"/>
          </a:p>
        </p:txBody>
      </p:sp>
      <p:sp>
        <p:nvSpPr>
          <p:cNvPr id="22" name="TextBox 21">
            <a:extLst>
              <a:ext uri="{FF2B5EF4-FFF2-40B4-BE49-F238E27FC236}">
                <a16:creationId xmlns:a16="http://schemas.microsoft.com/office/drawing/2014/main" id="{B3D49B24-AA0B-4164-AAE5-744E7EEC576A}"/>
              </a:ext>
            </a:extLst>
          </p:cNvPr>
          <p:cNvSpPr txBox="1"/>
          <p:nvPr/>
        </p:nvSpPr>
        <p:spPr>
          <a:xfrm>
            <a:off x="4043613" y="3046945"/>
            <a:ext cx="70532" cy="276999"/>
          </a:xfrm>
          <a:prstGeom prst="rect">
            <a:avLst/>
          </a:prstGeom>
          <a:noFill/>
        </p:spPr>
        <p:txBody>
          <a:bodyPr wrap="none" lIns="0" tIns="0" rIns="0" bIns="0" rtlCol="0">
            <a:spAutoFit/>
          </a:bodyPr>
          <a:lstStyle/>
          <a:p>
            <a:pPr defTabSz="909450">
              <a:lnSpc>
                <a:spcPct val="90000"/>
              </a:lnSpc>
            </a:pPr>
            <a:r>
              <a:rPr lang="en-GB" sz="1000" u="sng" dirty="0"/>
              <a:t>4</a:t>
            </a:r>
          </a:p>
          <a:p>
            <a:pPr defTabSz="909450">
              <a:lnSpc>
                <a:spcPct val="90000"/>
              </a:lnSpc>
            </a:pPr>
            <a:r>
              <a:rPr lang="en-GB" sz="1000" dirty="0"/>
              <a:t>4</a:t>
            </a:r>
            <a:endParaRPr lang="en-US" sz="1000" dirty="0"/>
          </a:p>
        </p:txBody>
      </p:sp>
      <p:grpSp>
        <p:nvGrpSpPr>
          <p:cNvPr id="27" name="Group 26">
            <a:extLst>
              <a:ext uri="{FF2B5EF4-FFF2-40B4-BE49-F238E27FC236}">
                <a16:creationId xmlns:a16="http://schemas.microsoft.com/office/drawing/2014/main" id="{2FB918C0-9CCC-4B98-BF88-A3A8B3A7544A}"/>
              </a:ext>
            </a:extLst>
          </p:cNvPr>
          <p:cNvGrpSpPr/>
          <p:nvPr/>
        </p:nvGrpSpPr>
        <p:grpSpPr>
          <a:xfrm>
            <a:off x="1402767" y="1497332"/>
            <a:ext cx="42863" cy="42862"/>
            <a:chOff x="-264319" y="1540669"/>
            <a:chExt cx="42863" cy="42862"/>
          </a:xfrm>
        </p:grpSpPr>
        <p:cxnSp>
          <p:nvCxnSpPr>
            <p:cNvPr id="16" name="Straight Connector 15">
              <a:extLst>
                <a:ext uri="{FF2B5EF4-FFF2-40B4-BE49-F238E27FC236}">
                  <a16:creationId xmlns:a16="http://schemas.microsoft.com/office/drawing/2014/main" id="{DAA816BD-5A18-419E-851C-28CD35AAA1D9}"/>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C0B69E-D49D-4BC2-BD10-F6908545CD7A}"/>
                </a:ext>
              </a:extLst>
            </p:cNvPr>
            <p:cNvCxnSpPr/>
            <p:nvPr/>
          </p:nvCxnSpPr>
          <p:spPr>
            <a:xfrm>
              <a:off x="-264319" y="158353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479022-051F-4A63-A8B3-8A7717252B6F}"/>
                </a:ext>
              </a:extLst>
            </p:cNvPr>
            <p:cNvCxnSpPr/>
            <p:nvPr/>
          </p:nvCxnSpPr>
          <p:spPr>
            <a:xfrm>
              <a:off x="-242888" y="1540669"/>
              <a:ext cx="0" cy="3810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EEDC11E-96BA-457B-B352-562F1DD65027}"/>
              </a:ext>
            </a:extLst>
          </p:cNvPr>
          <p:cNvGrpSpPr/>
          <p:nvPr/>
        </p:nvGrpSpPr>
        <p:grpSpPr>
          <a:xfrm>
            <a:off x="1845760" y="1492568"/>
            <a:ext cx="42863" cy="42862"/>
            <a:chOff x="-264319" y="1540669"/>
            <a:chExt cx="42863" cy="42862"/>
          </a:xfrm>
        </p:grpSpPr>
        <p:cxnSp>
          <p:nvCxnSpPr>
            <p:cNvPr id="31" name="Straight Connector 30">
              <a:extLst>
                <a:ext uri="{FF2B5EF4-FFF2-40B4-BE49-F238E27FC236}">
                  <a16:creationId xmlns:a16="http://schemas.microsoft.com/office/drawing/2014/main" id="{DABCCC83-9E6F-462B-AA8B-7793E100CA01}"/>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1ABB68-D62D-46A5-A548-AD26EC183A4E}"/>
                </a:ext>
              </a:extLst>
            </p:cNvPr>
            <p:cNvCxnSpPr/>
            <p:nvPr/>
          </p:nvCxnSpPr>
          <p:spPr>
            <a:xfrm>
              <a:off x="-264319" y="158353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8B67B0-5DFC-4AC6-98C1-174ABE2B74BC}"/>
                </a:ext>
              </a:extLst>
            </p:cNvPr>
            <p:cNvCxnSpPr/>
            <p:nvPr/>
          </p:nvCxnSpPr>
          <p:spPr>
            <a:xfrm>
              <a:off x="-242888" y="1540669"/>
              <a:ext cx="0" cy="3810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A244589B-C13C-4B3F-8B82-ACAA1383BD5F}"/>
              </a:ext>
            </a:extLst>
          </p:cNvPr>
          <p:cNvGrpSpPr/>
          <p:nvPr/>
        </p:nvGrpSpPr>
        <p:grpSpPr>
          <a:xfrm>
            <a:off x="2288847" y="1480661"/>
            <a:ext cx="42863" cy="61912"/>
            <a:chOff x="-264319" y="1540669"/>
            <a:chExt cx="42863" cy="61912"/>
          </a:xfrm>
        </p:grpSpPr>
        <p:cxnSp>
          <p:nvCxnSpPr>
            <p:cNvPr id="35" name="Straight Connector 34">
              <a:extLst>
                <a:ext uri="{FF2B5EF4-FFF2-40B4-BE49-F238E27FC236}">
                  <a16:creationId xmlns:a16="http://schemas.microsoft.com/office/drawing/2014/main" id="{9DB86EFE-33D1-4A05-A9D1-94A28BFE67AE}"/>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CB14C5-1263-44A8-A3F8-EAC80D9661F7}"/>
                </a:ext>
              </a:extLst>
            </p:cNvPr>
            <p:cNvCxnSpPr/>
            <p:nvPr/>
          </p:nvCxnSpPr>
          <p:spPr>
            <a:xfrm>
              <a:off x="-264319" y="160258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1578B5-C075-4D5A-8764-4C95B8136648}"/>
                </a:ext>
              </a:extLst>
            </p:cNvPr>
            <p:cNvCxnSpPr>
              <a:cxnSpLocks/>
            </p:cNvCxnSpPr>
            <p:nvPr/>
          </p:nvCxnSpPr>
          <p:spPr>
            <a:xfrm>
              <a:off x="-242888" y="1540669"/>
              <a:ext cx="0" cy="61912"/>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23310F66-8CA8-4BB9-AB7A-8F21F918155F}"/>
              </a:ext>
            </a:extLst>
          </p:cNvPr>
          <p:cNvGrpSpPr/>
          <p:nvPr/>
        </p:nvGrpSpPr>
        <p:grpSpPr>
          <a:xfrm>
            <a:off x="2730254" y="1540411"/>
            <a:ext cx="45719" cy="173827"/>
            <a:chOff x="-264319" y="1540669"/>
            <a:chExt cx="42863" cy="61912"/>
          </a:xfrm>
        </p:grpSpPr>
        <p:cxnSp>
          <p:nvCxnSpPr>
            <p:cNvPr id="40" name="Straight Connector 39">
              <a:extLst>
                <a:ext uri="{FF2B5EF4-FFF2-40B4-BE49-F238E27FC236}">
                  <a16:creationId xmlns:a16="http://schemas.microsoft.com/office/drawing/2014/main" id="{4683F6C0-3379-4DA3-AF07-CE47173F277B}"/>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4493A0-4E39-4AF4-9DFE-3ECACC7FB8E8}"/>
                </a:ext>
              </a:extLst>
            </p:cNvPr>
            <p:cNvCxnSpPr/>
            <p:nvPr/>
          </p:nvCxnSpPr>
          <p:spPr>
            <a:xfrm>
              <a:off x="-264319" y="160258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8EF2AA-F862-4FAD-8A12-A500EE9200D3}"/>
                </a:ext>
              </a:extLst>
            </p:cNvPr>
            <p:cNvCxnSpPr>
              <a:cxnSpLocks/>
            </p:cNvCxnSpPr>
            <p:nvPr/>
          </p:nvCxnSpPr>
          <p:spPr>
            <a:xfrm>
              <a:off x="-242888" y="1540669"/>
              <a:ext cx="0" cy="61912"/>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2596046-EEE7-47C3-9BCE-7F0327809585}"/>
              </a:ext>
            </a:extLst>
          </p:cNvPr>
          <p:cNvGrpSpPr/>
          <p:nvPr/>
        </p:nvGrpSpPr>
        <p:grpSpPr>
          <a:xfrm>
            <a:off x="3177056" y="1480661"/>
            <a:ext cx="45719" cy="97630"/>
            <a:chOff x="-264319" y="1540669"/>
            <a:chExt cx="42863" cy="61912"/>
          </a:xfrm>
        </p:grpSpPr>
        <p:cxnSp>
          <p:nvCxnSpPr>
            <p:cNvPr id="44" name="Straight Connector 43">
              <a:extLst>
                <a:ext uri="{FF2B5EF4-FFF2-40B4-BE49-F238E27FC236}">
                  <a16:creationId xmlns:a16="http://schemas.microsoft.com/office/drawing/2014/main" id="{243D0332-DCAC-4B5A-9CD4-8A8AAAE84703}"/>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BB84FD-EB03-41E0-B56A-D86EA55CAD42}"/>
                </a:ext>
              </a:extLst>
            </p:cNvPr>
            <p:cNvCxnSpPr/>
            <p:nvPr/>
          </p:nvCxnSpPr>
          <p:spPr>
            <a:xfrm>
              <a:off x="-264319" y="160258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9EF5A08-0D62-43F9-944E-0DAF592008B3}"/>
                </a:ext>
              </a:extLst>
            </p:cNvPr>
            <p:cNvCxnSpPr>
              <a:cxnSpLocks/>
            </p:cNvCxnSpPr>
            <p:nvPr/>
          </p:nvCxnSpPr>
          <p:spPr>
            <a:xfrm>
              <a:off x="-242888" y="1540669"/>
              <a:ext cx="0" cy="61912"/>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78587EB2-4264-46EC-9DC7-6CEC1F0EB31A}"/>
              </a:ext>
            </a:extLst>
          </p:cNvPr>
          <p:cNvGrpSpPr/>
          <p:nvPr/>
        </p:nvGrpSpPr>
        <p:grpSpPr>
          <a:xfrm>
            <a:off x="3634176" y="1480661"/>
            <a:ext cx="47634" cy="932298"/>
            <a:chOff x="-264319" y="1540669"/>
            <a:chExt cx="42863" cy="61912"/>
          </a:xfrm>
        </p:grpSpPr>
        <p:cxnSp>
          <p:nvCxnSpPr>
            <p:cNvPr id="48" name="Straight Connector 47">
              <a:extLst>
                <a:ext uri="{FF2B5EF4-FFF2-40B4-BE49-F238E27FC236}">
                  <a16:creationId xmlns:a16="http://schemas.microsoft.com/office/drawing/2014/main" id="{19656BC4-8B84-4170-8729-BE000D3149A1}"/>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6F0631-ABC1-4015-A785-6EC10AE9FFAF}"/>
                </a:ext>
              </a:extLst>
            </p:cNvPr>
            <p:cNvCxnSpPr/>
            <p:nvPr/>
          </p:nvCxnSpPr>
          <p:spPr>
            <a:xfrm>
              <a:off x="-264319" y="160258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7DE8159-87BE-4D07-886A-435407437BF8}"/>
                </a:ext>
              </a:extLst>
            </p:cNvPr>
            <p:cNvCxnSpPr>
              <a:cxnSpLocks/>
            </p:cNvCxnSpPr>
            <p:nvPr/>
          </p:nvCxnSpPr>
          <p:spPr>
            <a:xfrm>
              <a:off x="-242888" y="1540669"/>
              <a:ext cx="0" cy="61912"/>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0D91C704-70C8-40A5-816A-9AEAC08B37FD}"/>
              </a:ext>
            </a:extLst>
          </p:cNvPr>
          <p:cNvGrpSpPr/>
          <p:nvPr/>
        </p:nvGrpSpPr>
        <p:grpSpPr>
          <a:xfrm>
            <a:off x="4055060" y="1480661"/>
            <a:ext cx="47634" cy="932298"/>
            <a:chOff x="-264319" y="1540669"/>
            <a:chExt cx="42863" cy="61912"/>
          </a:xfrm>
        </p:grpSpPr>
        <p:cxnSp>
          <p:nvCxnSpPr>
            <p:cNvPr id="52" name="Straight Connector 51">
              <a:extLst>
                <a:ext uri="{FF2B5EF4-FFF2-40B4-BE49-F238E27FC236}">
                  <a16:creationId xmlns:a16="http://schemas.microsoft.com/office/drawing/2014/main" id="{A90DAEFD-0659-4561-A2B9-00319010737A}"/>
                </a:ext>
              </a:extLst>
            </p:cNvPr>
            <p:cNvCxnSpPr/>
            <p:nvPr/>
          </p:nvCxnSpPr>
          <p:spPr>
            <a:xfrm>
              <a:off x="-264319" y="1540669"/>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260CF14-3A4B-4B0A-AA4D-5BDA84FAC87D}"/>
                </a:ext>
              </a:extLst>
            </p:cNvPr>
            <p:cNvCxnSpPr/>
            <p:nvPr/>
          </p:nvCxnSpPr>
          <p:spPr>
            <a:xfrm>
              <a:off x="-264319" y="1602581"/>
              <a:ext cx="4286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EAE6EE8-4DA9-4730-8ADE-3B11996FCC21}"/>
                </a:ext>
              </a:extLst>
            </p:cNvPr>
            <p:cNvCxnSpPr>
              <a:cxnSpLocks/>
            </p:cNvCxnSpPr>
            <p:nvPr/>
          </p:nvCxnSpPr>
          <p:spPr>
            <a:xfrm>
              <a:off x="-242888" y="1540669"/>
              <a:ext cx="0" cy="61912"/>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48" name="TextBox 2047">
            <a:extLst>
              <a:ext uri="{FF2B5EF4-FFF2-40B4-BE49-F238E27FC236}">
                <a16:creationId xmlns:a16="http://schemas.microsoft.com/office/drawing/2014/main" id="{512EF0F5-6C5E-4B7D-BE70-06082A40633F}"/>
              </a:ext>
            </a:extLst>
          </p:cNvPr>
          <p:cNvSpPr txBox="1"/>
          <p:nvPr/>
        </p:nvSpPr>
        <p:spPr>
          <a:xfrm>
            <a:off x="4428478" y="4126833"/>
            <a:ext cx="4616681" cy="799835"/>
          </a:xfrm>
          <a:prstGeom prst="rect">
            <a:avLst/>
          </a:prstGeom>
          <a:noFill/>
        </p:spPr>
        <p:txBody>
          <a:bodyPr wrap="square" lIns="0" tIns="0" rIns="0" bIns="0" rtlCol="0">
            <a:spAutoFit/>
          </a:bodyPr>
          <a:lstStyle/>
          <a:p>
            <a:pPr defTabSz="909450">
              <a:lnSpc>
                <a:spcPct val="90000"/>
              </a:lnSpc>
            </a:pPr>
            <a:r>
              <a:rPr lang="en-GB" sz="800" dirty="0">
                <a:solidFill>
                  <a:prstClr val="black"/>
                </a:solidFill>
              </a:rPr>
              <a:t>*Patients were 100% adherent; no drug interruption or non-adherence were reported.</a:t>
            </a:r>
          </a:p>
          <a:p>
            <a:pPr defTabSz="909450">
              <a:lnSpc>
                <a:spcPct val="90000"/>
              </a:lnSpc>
            </a:pPr>
            <a:r>
              <a:rPr lang="en-GB" sz="800" baseline="30000" dirty="0">
                <a:solidFill>
                  <a:prstClr val="black"/>
                </a:solidFill>
              </a:rPr>
              <a:t>†</a:t>
            </a:r>
            <a:r>
              <a:rPr lang="en-GB" sz="800" dirty="0">
                <a:solidFill>
                  <a:prstClr val="black"/>
                </a:solidFill>
              </a:rPr>
              <a:t>Patient confirmed as having achieved SVR12 on retest.</a:t>
            </a:r>
          </a:p>
          <a:p>
            <a:pPr defTabSz="909450">
              <a:lnSpc>
                <a:spcPct val="90000"/>
              </a:lnSpc>
            </a:pPr>
            <a:r>
              <a:rPr lang="en-GB" sz="800" baseline="30000" dirty="0">
                <a:solidFill>
                  <a:prstClr val="black"/>
                </a:solidFill>
              </a:rPr>
              <a:t>‡</a:t>
            </a:r>
            <a:r>
              <a:rPr lang="en-GB" sz="800" dirty="0">
                <a:solidFill>
                  <a:prstClr val="black"/>
                </a:solidFill>
              </a:rPr>
              <a:t>Patient received prior treatment with interferon.</a:t>
            </a:r>
          </a:p>
          <a:p>
            <a:pPr defTabSz="909450">
              <a:lnSpc>
                <a:spcPct val="90000"/>
              </a:lnSpc>
            </a:pPr>
            <a:r>
              <a:rPr lang="en-GB" sz="800" baseline="30000" dirty="0">
                <a:solidFill>
                  <a:prstClr val="black"/>
                </a:solidFill>
              </a:rPr>
              <a:t>§</a:t>
            </a:r>
            <a:r>
              <a:rPr lang="en-GB" sz="800" dirty="0">
                <a:solidFill>
                  <a:prstClr val="black"/>
                </a:solidFill>
              </a:rPr>
              <a:t>Patient received prior treatment with peginterferon plus ribavirin.</a:t>
            </a:r>
          </a:p>
          <a:p>
            <a:pPr defTabSz="909450">
              <a:lnSpc>
                <a:spcPct val="90000"/>
              </a:lnSpc>
            </a:pPr>
            <a:r>
              <a:rPr lang="en-GB" sz="800" dirty="0">
                <a:solidFill>
                  <a:prstClr val="black"/>
                </a:solidFill>
              </a:rPr>
              <a:t>CC, compensated cirrhosis; EOT, end of treatment; G/P, </a:t>
            </a:r>
            <a:r>
              <a:rPr lang="en-GB" sz="800" dirty="0" err="1">
                <a:solidFill>
                  <a:prstClr val="black"/>
                </a:solidFill>
              </a:rPr>
              <a:t>glecaprevir</a:t>
            </a:r>
            <a:r>
              <a:rPr lang="en-GB" sz="800" dirty="0">
                <a:solidFill>
                  <a:prstClr val="black"/>
                </a:solidFill>
              </a:rPr>
              <a:t>/</a:t>
            </a:r>
            <a:r>
              <a:rPr lang="en-GB" sz="800" dirty="0" err="1">
                <a:solidFill>
                  <a:prstClr val="black"/>
                </a:solidFill>
              </a:rPr>
              <a:t>pibrentasvir</a:t>
            </a:r>
            <a:r>
              <a:rPr lang="en-GB" sz="800" dirty="0">
                <a:solidFill>
                  <a:prstClr val="black"/>
                </a:solidFill>
              </a:rPr>
              <a:t>; GT, genotype; HCV, hepatitis C virus; NC, non-cirrhotic; PWUD, persons who use drugs; TE, treatment-experienced; TN, treatment-naïve; VF, virologic failure.</a:t>
            </a:r>
            <a:endParaRPr lang="en-US" sz="800" dirty="0">
              <a:solidFill>
                <a:prstClr val="black"/>
              </a:solidFill>
            </a:endParaRPr>
          </a:p>
        </p:txBody>
      </p:sp>
      <p:sp>
        <p:nvSpPr>
          <p:cNvPr id="3" name="Rectangle 2"/>
          <p:cNvSpPr/>
          <p:nvPr/>
        </p:nvSpPr>
        <p:spPr>
          <a:xfrm>
            <a:off x="2545307" y="3848669"/>
            <a:ext cx="436728" cy="525438"/>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55"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32013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61BC6-9CFB-4693-B73A-2A96946A6007}"/>
              </a:ext>
            </a:extLst>
          </p:cNvPr>
          <p:cNvSpPr>
            <a:spLocks noGrp="1"/>
          </p:cNvSpPr>
          <p:nvPr>
            <p:ph type="title"/>
          </p:nvPr>
        </p:nvSpPr>
        <p:spPr>
          <a:xfrm>
            <a:off x="421481" y="368499"/>
            <a:ext cx="8911828" cy="507206"/>
          </a:xfrm>
        </p:spPr>
        <p:txBody>
          <a:bodyPr rtlCol="0">
            <a:noAutofit/>
          </a:bodyPr>
          <a:lstStyle/>
          <a:p>
            <a:pPr defTabSz="909585" fontAlgn="auto">
              <a:spcAft>
                <a:spcPts val="0"/>
              </a:spcAft>
              <a:defRPr/>
            </a:pPr>
            <a:r>
              <a:rPr lang="en-US" dirty="0"/>
              <a:t>Global Real World Evidence of SOF/VEL for 12 Weeks</a:t>
            </a:r>
            <a:endParaRPr lang="nl-BE" dirty="0">
              <a:solidFill>
                <a:srgbClr val="C00000"/>
              </a:solidFill>
            </a:endParaRPr>
          </a:p>
        </p:txBody>
      </p:sp>
      <p:sp>
        <p:nvSpPr>
          <p:cNvPr id="7" name="Slide Number Placeholder 6">
            <a:extLst>
              <a:ext uri="{FF2B5EF4-FFF2-40B4-BE49-F238E27FC236}">
                <a16:creationId xmlns:a16="http://schemas.microsoft.com/office/drawing/2014/main" id="{F515A2C7-AB22-4D22-8145-810C65231216}"/>
              </a:ext>
            </a:extLst>
          </p:cNvPr>
          <p:cNvSpPr>
            <a:spLocks noGrp="1"/>
          </p:cNvSpPr>
          <p:nvPr>
            <p:ph type="sldNum" sz="quarter" idx="20"/>
          </p:nvPr>
        </p:nvSpPr>
        <p:spPr>
          <a:xfrm>
            <a:off x="8820150" y="4918474"/>
            <a:ext cx="247650" cy="126206"/>
          </a:xfrm>
        </p:spPr>
        <p:txBody>
          <a:bodyPr/>
          <a:lstStyle>
            <a:lvl1pPr defTabSz="911996">
              <a:defRPr>
                <a:solidFill>
                  <a:schemeClr val="tx1"/>
                </a:solidFill>
                <a:latin typeface="Arial" pitchFamily="34" charset="0"/>
              </a:defRPr>
            </a:lvl1pPr>
            <a:lvl2pPr marL="557199" indent="-214308" defTabSz="911996">
              <a:defRPr>
                <a:solidFill>
                  <a:schemeClr val="tx1"/>
                </a:solidFill>
                <a:latin typeface="Arial" pitchFamily="34" charset="0"/>
              </a:defRPr>
            </a:lvl2pPr>
            <a:lvl3pPr marL="857228" indent="-171446" defTabSz="911996">
              <a:defRPr>
                <a:solidFill>
                  <a:schemeClr val="tx1"/>
                </a:solidFill>
                <a:latin typeface="Arial" pitchFamily="34" charset="0"/>
              </a:defRPr>
            </a:lvl3pPr>
            <a:lvl4pPr marL="1200120" indent="-171446" defTabSz="911996">
              <a:defRPr>
                <a:solidFill>
                  <a:schemeClr val="tx1"/>
                </a:solidFill>
                <a:latin typeface="Arial" pitchFamily="34" charset="0"/>
              </a:defRPr>
            </a:lvl4pPr>
            <a:lvl5pPr marL="1543012" indent="-171446" defTabSz="911996">
              <a:defRPr>
                <a:solidFill>
                  <a:schemeClr val="tx1"/>
                </a:solidFill>
                <a:latin typeface="Arial" pitchFamily="34" charset="0"/>
              </a:defRPr>
            </a:lvl5pPr>
            <a:lvl6pPr marL="1885903" indent="-171446" defTabSz="911996" fontAlgn="base">
              <a:spcBef>
                <a:spcPct val="0"/>
              </a:spcBef>
              <a:spcAft>
                <a:spcPct val="0"/>
              </a:spcAft>
              <a:defRPr>
                <a:solidFill>
                  <a:schemeClr val="tx1"/>
                </a:solidFill>
                <a:latin typeface="Arial" pitchFamily="34" charset="0"/>
              </a:defRPr>
            </a:lvl6pPr>
            <a:lvl7pPr marL="2228795" indent="-171446" defTabSz="911996" fontAlgn="base">
              <a:spcBef>
                <a:spcPct val="0"/>
              </a:spcBef>
              <a:spcAft>
                <a:spcPct val="0"/>
              </a:spcAft>
              <a:defRPr>
                <a:solidFill>
                  <a:schemeClr val="tx1"/>
                </a:solidFill>
                <a:latin typeface="Arial" pitchFamily="34" charset="0"/>
              </a:defRPr>
            </a:lvl7pPr>
            <a:lvl8pPr marL="2571686" indent="-171446" defTabSz="911996" fontAlgn="base">
              <a:spcBef>
                <a:spcPct val="0"/>
              </a:spcBef>
              <a:spcAft>
                <a:spcPct val="0"/>
              </a:spcAft>
              <a:defRPr>
                <a:solidFill>
                  <a:schemeClr val="tx1"/>
                </a:solidFill>
                <a:latin typeface="Arial" pitchFamily="34" charset="0"/>
              </a:defRPr>
            </a:lvl8pPr>
            <a:lvl9pPr marL="2914577" indent="-171446" defTabSz="911996" fontAlgn="base">
              <a:spcBef>
                <a:spcPct val="0"/>
              </a:spcBef>
              <a:spcAft>
                <a:spcPct val="0"/>
              </a:spcAft>
              <a:defRPr>
                <a:solidFill>
                  <a:schemeClr val="tx1"/>
                </a:solidFill>
                <a:latin typeface="Arial" pitchFamily="34" charset="0"/>
              </a:defRPr>
            </a:lvl9pPr>
          </a:lstStyle>
          <a:p>
            <a:fld id="{87FC3D1A-5BCD-4130-B1B8-C46C31375CE3}" type="slidenum">
              <a:rPr lang="en-US" altLang="en-US">
                <a:solidFill>
                  <a:srgbClr val="000000"/>
                </a:solidFill>
              </a:rPr>
              <a:pPr/>
              <a:t>4</a:t>
            </a:fld>
            <a:endParaRPr lang="en-US" altLang="en-US">
              <a:solidFill>
                <a:srgbClr val="000000"/>
              </a:solidFill>
            </a:endParaRPr>
          </a:p>
        </p:txBody>
      </p:sp>
      <p:sp>
        <p:nvSpPr>
          <p:cNvPr id="8216" name="Rectangle 9"/>
          <p:cNvSpPr>
            <a:spLocks noChangeArrowheads="1"/>
          </p:cNvSpPr>
          <p:nvPr/>
        </p:nvSpPr>
        <p:spPr bwMode="auto">
          <a:xfrm>
            <a:off x="421481" y="1002049"/>
            <a:ext cx="6250781" cy="3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2" tIns="45646" rIns="91292" bIns="45646">
            <a:spAutoFit/>
          </a:bodyPr>
          <a:lstStyle>
            <a:lvl1pPr marL="342900" indent="-342900" defTabSz="1216025">
              <a:defRPr>
                <a:solidFill>
                  <a:schemeClr val="tx1"/>
                </a:solidFill>
                <a:latin typeface="Arial" pitchFamily="34" charset="0"/>
              </a:defRPr>
            </a:lvl1pPr>
            <a:lvl2pPr defTabSz="1216025">
              <a:defRPr>
                <a:solidFill>
                  <a:schemeClr val="tx1"/>
                </a:solidFill>
                <a:latin typeface="Arial" pitchFamily="34" charset="0"/>
              </a:defRPr>
            </a:lvl2pPr>
            <a:lvl3pPr marL="1143000" indent="-228600" defTabSz="1216025">
              <a:defRPr>
                <a:solidFill>
                  <a:schemeClr val="tx1"/>
                </a:solidFill>
                <a:latin typeface="Arial" pitchFamily="34" charset="0"/>
              </a:defRPr>
            </a:lvl3pPr>
            <a:lvl4pPr marL="1600200" indent="-228600" defTabSz="1216025">
              <a:defRPr>
                <a:solidFill>
                  <a:schemeClr val="tx1"/>
                </a:solidFill>
                <a:latin typeface="Arial" pitchFamily="34" charset="0"/>
              </a:defRPr>
            </a:lvl4pPr>
            <a:lvl5pPr marL="2057400" indent="-228600" defTabSz="1216025">
              <a:defRPr>
                <a:solidFill>
                  <a:schemeClr val="tx1"/>
                </a:solidFill>
                <a:latin typeface="Arial" pitchFamily="34" charset="0"/>
              </a:defRPr>
            </a:lvl5pPr>
            <a:lvl6pPr marL="2514600" indent="-228600" defTabSz="1216025" fontAlgn="base">
              <a:spcBef>
                <a:spcPct val="0"/>
              </a:spcBef>
              <a:spcAft>
                <a:spcPct val="0"/>
              </a:spcAft>
              <a:defRPr>
                <a:solidFill>
                  <a:schemeClr val="tx1"/>
                </a:solidFill>
                <a:latin typeface="Arial" pitchFamily="34" charset="0"/>
              </a:defRPr>
            </a:lvl6pPr>
            <a:lvl7pPr marL="2971800" indent="-228600" defTabSz="1216025" fontAlgn="base">
              <a:spcBef>
                <a:spcPct val="0"/>
              </a:spcBef>
              <a:spcAft>
                <a:spcPct val="0"/>
              </a:spcAft>
              <a:defRPr>
                <a:solidFill>
                  <a:schemeClr val="tx1"/>
                </a:solidFill>
                <a:latin typeface="Arial" pitchFamily="34" charset="0"/>
              </a:defRPr>
            </a:lvl7pPr>
            <a:lvl8pPr marL="3429000" indent="-228600" defTabSz="1216025" fontAlgn="base">
              <a:spcBef>
                <a:spcPct val="0"/>
              </a:spcBef>
              <a:spcAft>
                <a:spcPct val="0"/>
              </a:spcAft>
              <a:defRPr>
                <a:solidFill>
                  <a:schemeClr val="tx1"/>
                </a:solidFill>
                <a:latin typeface="Arial" pitchFamily="34" charset="0"/>
              </a:defRPr>
            </a:lvl8pPr>
            <a:lvl9pPr marL="3886200" indent="-228600" defTabSz="1216025" fontAlgn="base">
              <a:spcBef>
                <a:spcPct val="0"/>
              </a:spcBef>
              <a:spcAft>
                <a:spcPct val="0"/>
              </a:spcAft>
              <a:defRPr>
                <a:solidFill>
                  <a:schemeClr val="tx1"/>
                </a:solidFill>
                <a:latin typeface="Arial" pitchFamily="34" charset="0"/>
              </a:defRPr>
            </a:lvl9pPr>
          </a:lstStyle>
          <a:p>
            <a:pPr marL="0" lvl="1" fontAlgn="base">
              <a:spcBef>
                <a:spcPct val="0"/>
              </a:spcBef>
              <a:spcAft>
                <a:spcPct val="0"/>
              </a:spcAft>
            </a:pPr>
            <a:r>
              <a:rPr lang="fr-BE" altLang="en-US" sz="1400" b="1" dirty="0">
                <a:solidFill>
                  <a:srgbClr val="000000"/>
                </a:solidFill>
              </a:rPr>
              <a:t>5541 patients </a:t>
            </a:r>
            <a:r>
              <a:rPr lang="fr-BE" altLang="en-US" sz="1400" dirty="0" err="1">
                <a:solidFill>
                  <a:srgbClr val="000000"/>
                </a:solidFill>
              </a:rPr>
              <a:t>were</a:t>
            </a:r>
            <a:r>
              <a:rPr lang="fr-BE" altLang="en-US" sz="1400" dirty="0">
                <a:solidFill>
                  <a:srgbClr val="000000"/>
                </a:solidFill>
              </a:rPr>
              <a:t> </a:t>
            </a:r>
            <a:r>
              <a:rPr lang="fr-BE" altLang="en-US" sz="1400" dirty="0" err="1">
                <a:solidFill>
                  <a:srgbClr val="000000"/>
                </a:solidFill>
              </a:rPr>
              <a:t>included</a:t>
            </a:r>
            <a:r>
              <a:rPr lang="fr-BE" altLang="en-US" sz="1400" dirty="0">
                <a:solidFill>
                  <a:srgbClr val="000000"/>
                </a:solidFill>
              </a:rPr>
              <a:t>, </a:t>
            </a:r>
            <a:r>
              <a:rPr lang="fr-BE" altLang="en-US" sz="1400" dirty="0" err="1">
                <a:solidFill>
                  <a:srgbClr val="000000"/>
                </a:solidFill>
              </a:rPr>
              <a:t>without</a:t>
            </a:r>
            <a:r>
              <a:rPr lang="fr-BE" altLang="en-US" sz="1400" dirty="0">
                <a:solidFill>
                  <a:srgbClr val="000000"/>
                </a:solidFill>
              </a:rPr>
              <a:t> use of RBV </a:t>
            </a:r>
            <a:r>
              <a:rPr lang="fr-BE" sz="1400" b="1" baseline="30000" dirty="0"/>
              <a:t>§</a:t>
            </a:r>
            <a:endParaRPr lang="fr-BE" altLang="en-US" sz="1400" b="1" dirty="0">
              <a:solidFill>
                <a:srgbClr val="000000"/>
              </a:solidFill>
            </a:endParaRPr>
          </a:p>
        </p:txBody>
      </p:sp>
      <p:sp>
        <p:nvSpPr>
          <p:cNvPr id="11" name="Footer Placeholder 3"/>
          <p:cNvSpPr>
            <a:spLocks noGrp="1"/>
          </p:cNvSpPr>
          <p:nvPr>
            <p:ph type="ftr" sz="quarter" idx="19"/>
          </p:nvPr>
        </p:nvSpPr>
        <p:spPr>
          <a:xfrm>
            <a:off x="133295" y="4945889"/>
            <a:ext cx="4193381" cy="209550"/>
          </a:xfr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2" name="Rectangle 1">
            <a:extLst>
              <a:ext uri="{FF2B5EF4-FFF2-40B4-BE49-F238E27FC236}">
                <a16:creationId xmlns:a16="http://schemas.microsoft.com/office/drawing/2014/main" id="{CCEB6015-B058-4731-B413-27D305992162}"/>
              </a:ext>
            </a:extLst>
          </p:cNvPr>
          <p:cNvSpPr/>
          <p:nvPr/>
        </p:nvSpPr>
        <p:spPr>
          <a:xfrm>
            <a:off x="489600" y="4519099"/>
            <a:ext cx="3765599" cy="401646"/>
          </a:xfrm>
          <a:prstGeom prst="rect">
            <a:avLst/>
          </a:prstGeom>
        </p:spPr>
        <p:txBody>
          <a:bodyPr wrap="square" lIns="68579" tIns="34289" rIns="68579" bIns="34289">
            <a:spAutoFit/>
          </a:bodyPr>
          <a:lstStyle/>
          <a:p>
            <a:pPr defTabSz="912690">
              <a:lnSpc>
                <a:spcPct val="90000"/>
              </a:lnSpc>
              <a:defRPr/>
            </a:pPr>
            <a:r>
              <a:rPr lang="fr-BE" sz="800" baseline="30000" dirty="0">
                <a:solidFill>
                  <a:prstClr val="black"/>
                </a:solidFill>
              </a:rPr>
              <a:t>§</a:t>
            </a:r>
            <a:r>
              <a:rPr lang="fr-BE" sz="800" dirty="0">
                <a:solidFill>
                  <a:prstClr val="black"/>
                </a:solidFill>
              </a:rPr>
              <a:t>Total </a:t>
            </a:r>
            <a:r>
              <a:rPr lang="fr-BE" sz="800" dirty="0" err="1">
                <a:solidFill>
                  <a:prstClr val="black"/>
                </a:solidFill>
              </a:rPr>
              <a:t>number</a:t>
            </a:r>
            <a:r>
              <a:rPr lang="fr-BE" sz="800" dirty="0">
                <a:solidFill>
                  <a:prstClr val="black"/>
                </a:solidFill>
              </a:rPr>
              <a:t> of patients varies </a:t>
            </a:r>
            <a:r>
              <a:rPr lang="fr-BE" sz="800" dirty="0" err="1">
                <a:solidFill>
                  <a:prstClr val="black"/>
                </a:solidFill>
              </a:rPr>
              <a:t>across</a:t>
            </a:r>
            <a:r>
              <a:rPr lang="fr-BE" sz="800" dirty="0">
                <a:solidFill>
                  <a:prstClr val="black"/>
                </a:solidFill>
              </a:rPr>
              <a:t> the </a:t>
            </a:r>
            <a:r>
              <a:rPr lang="fr-BE" sz="800" dirty="0" err="1">
                <a:solidFill>
                  <a:prstClr val="black"/>
                </a:solidFill>
              </a:rPr>
              <a:t>characteristics</a:t>
            </a:r>
            <a:r>
              <a:rPr lang="fr-BE" sz="800" dirty="0">
                <a:solidFill>
                  <a:prstClr val="black"/>
                </a:solidFill>
              </a:rPr>
              <a:t>, due to </a:t>
            </a:r>
            <a:r>
              <a:rPr lang="fr-BE" sz="800" dirty="0" err="1">
                <a:solidFill>
                  <a:prstClr val="black"/>
                </a:solidFill>
              </a:rPr>
              <a:t>missing</a:t>
            </a:r>
            <a:r>
              <a:rPr lang="fr-BE" sz="800" dirty="0">
                <a:solidFill>
                  <a:prstClr val="black"/>
                </a:solidFill>
              </a:rPr>
              <a:t> data</a:t>
            </a:r>
          </a:p>
          <a:p>
            <a:pPr defTabSz="912690">
              <a:lnSpc>
                <a:spcPct val="90000"/>
              </a:lnSpc>
              <a:defRPr/>
            </a:pPr>
            <a:r>
              <a:rPr lang="fr-BE" sz="800" dirty="0">
                <a:solidFill>
                  <a:prstClr val="black"/>
                </a:solidFill>
              </a:rPr>
              <a:t>*</a:t>
            </a:r>
            <a:r>
              <a:rPr lang="fr-BE" sz="800" dirty="0"/>
              <a:t> Data </a:t>
            </a:r>
            <a:r>
              <a:rPr lang="fr-BE" sz="800" dirty="0" err="1"/>
              <a:t>from</a:t>
            </a:r>
            <a:r>
              <a:rPr lang="fr-BE" sz="800" dirty="0"/>
              <a:t> 1 </a:t>
            </a:r>
            <a:r>
              <a:rPr lang="fr-BE" sz="800" dirty="0" err="1"/>
              <a:t>cohort</a:t>
            </a:r>
            <a:r>
              <a:rPr lang="fr-BE" sz="800" dirty="0"/>
              <a:t> </a:t>
            </a:r>
            <a:r>
              <a:rPr lang="fr-BE" sz="800" dirty="0" err="1"/>
              <a:t>were</a:t>
            </a:r>
            <a:r>
              <a:rPr lang="fr-BE" sz="800" dirty="0"/>
              <a:t> not </a:t>
            </a:r>
            <a:r>
              <a:rPr lang="fr-BE" sz="800" dirty="0" err="1"/>
              <a:t>included</a:t>
            </a:r>
            <a:r>
              <a:rPr lang="fr-BE" sz="800" dirty="0"/>
              <a:t> in the ITT </a:t>
            </a:r>
            <a:r>
              <a:rPr lang="fr-BE" sz="800" dirty="0" err="1"/>
              <a:t>characteristics</a:t>
            </a:r>
            <a:r>
              <a:rPr lang="fr-BE" sz="800" dirty="0"/>
              <a:t> </a:t>
            </a:r>
            <a:r>
              <a:rPr lang="fr-BE" sz="800" dirty="0" err="1"/>
              <a:t>analysis</a:t>
            </a:r>
            <a:r>
              <a:rPr lang="fr-BE" sz="800" dirty="0"/>
              <a:t> due to </a:t>
            </a:r>
            <a:r>
              <a:rPr lang="fr-BE" sz="800" dirty="0" err="1"/>
              <a:t>missing</a:t>
            </a:r>
            <a:r>
              <a:rPr lang="fr-BE" sz="800" dirty="0"/>
              <a:t> data</a:t>
            </a:r>
            <a:endParaRPr lang="fr-BE" sz="800" dirty="0">
              <a:solidFill>
                <a:prstClr val="black"/>
              </a:solidFill>
            </a:endParaRPr>
          </a:p>
        </p:txBody>
      </p:sp>
      <p:sp>
        <p:nvSpPr>
          <p:cNvPr id="15" name="Slide Number Placeholder 6">
            <a:extLst>
              <a:ext uri="{FF2B5EF4-FFF2-40B4-BE49-F238E27FC236}">
                <a16:creationId xmlns:a16="http://schemas.microsoft.com/office/drawing/2014/main" id="{F515A2C7-AB22-4D22-8145-810C65231216}"/>
              </a:ext>
            </a:extLst>
          </p:cNvPr>
          <p:cNvSpPr txBox="1">
            <a:spLocks/>
          </p:cNvSpPr>
          <p:nvPr/>
        </p:nvSpPr>
        <p:spPr>
          <a:xfrm>
            <a:off x="8820150" y="4918474"/>
            <a:ext cx="247650" cy="126206"/>
          </a:xfrm>
          <a:prstGeom prst="rect">
            <a:avLst/>
          </a:prstGeom>
        </p:spPr>
        <p:txBody>
          <a:bodyPr lIns="0" tIns="0" rIns="0" bIns="0" anchor="b"/>
          <a:lstStyle>
            <a:lvl1pPr defTabSz="1216025">
              <a:lnSpc>
                <a:spcPct val="90000"/>
              </a:lnSpc>
              <a:spcBef>
                <a:spcPts val="1600"/>
              </a:spcBef>
              <a:buClr>
                <a:srgbClr val="A9A9A9"/>
              </a:buClr>
              <a:buSzPct val="90000"/>
              <a:buFont typeface="Wingdings" pitchFamily="2" charset="2"/>
              <a:buChar char="§"/>
              <a:defRPr sz="2600">
                <a:solidFill>
                  <a:schemeClr val="tx1"/>
                </a:solidFill>
                <a:latin typeface="Arial" pitchFamily="34" charset="0"/>
              </a:defRPr>
            </a:lvl1pPr>
            <a:lvl2pPr marL="454025" indent="-301625" defTabSz="1216025">
              <a:lnSpc>
                <a:spcPct val="90000"/>
              </a:lnSpc>
              <a:spcBef>
                <a:spcPts val="1063"/>
              </a:spcBef>
              <a:buClr>
                <a:srgbClr val="A9A9A9"/>
              </a:buClr>
              <a:buSzPct val="90000"/>
              <a:buFont typeface="Arial" pitchFamily="34" charset="0"/>
              <a:buChar char="–"/>
              <a:defRPr sz="2400">
                <a:solidFill>
                  <a:schemeClr val="tx1"/>
                </a:solidFill>
                <a:latin typeface="Arial" pitchFamily="34" charset="0"/>
              </a:defRPr>
            </a:lvl2pPr>
            <a:lvl3pPr marL="908050" indent="-241300" defTabSz="1216025">
              <a:lnSpc>
                <a:spcPct val="90000"/>
              </a:lnSpc>
              <a:spcBef>
                <a:spcPts val="800"/>
              </a:spcBef>
              <a:buClr>
                <a:srgbClr val="A9A9A9"/>
              </a:buClr>
              <a:buSzPct val="90000"/>
              <a:buFont typeface="Wingdings" pitchFamily="2" charset="2"/>
              <a:buChar char="§"/>
              <a:defRPr sz="2100">
                <a:solidFill>
                  <a:schemeClr val="tx1"/>
                </a:solidFill>
                <a:latin typeface="Arial" pitchFamily="34" charset="0"/>
              </a:defRPr>
            </a:lvl3pPr>
            <a:lvl4pPr marL="1363663" indent="-241300" defTabSz="1216025">
              <a:lnSpc>
                <a:spcPct val="90000"/>
              </a:lnSpc>
              <a:spcBef>
                <a:spcPts val="800"/>
              </a:spcBef>
              <a:buClr>
                <a:srgbClr val="A9A9A9"/>
              </a:buClr>
              <a:buSzPct val="90000"/>
              <a:buFont typeface="Arial" pitchFamily="34" charset="0"/>
              <a:buChar char="–"/>
              <a:defRPr>
                <a:solidFill>
                  <a:schemeClr val="tx1"/>
                </a:solidFill>
                <a:latin typeface="Arial" pitchFamily="34" charset="0"/>
              </a:defRPr>
            </a:lvl4pPr>
            <a:lvl5pPr marL="1817688" indent="-241300" defTabSz="1216025">
              <a:lnSpc>
                <a:spcPct val="90000"/>
              </a:lnSpc>
              <a:spcBef>
                <a:spcPts val="800"/>
              </a:spcBef>
              <a:buClr>
                <a:srgbClr val="A9A9A9"/>
              </a:buClr>
              <a:buSzPct val="90000"/>
              <a:buFont typeface="Wingdings" pitchFamily="2" charset="2"/>
              <a:buChar char="§"/>
              <a:defRPr>
                <a:solidFill>
                  <a:schemeClr val="tx1"/>
                </a:solidFill>
                <a:latin typeface="Arial" pitchFamily="34" charset="0"/>
              </a:defRPr>
            </a:lvl5pPr>
            <a:lvl6pPr marL="22748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6pPr>
            <a:lvl7pPr marL="27320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7pPr>
            <a:lvl8pPr marL="31892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8pPr>
            <a:lvl9pPr marL="36464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9pPr>
          </a:lstStyle>
          <a:p>
            <a:pPr algn="r" fontAlgn="base">
              <a:lnSpc>
                <a:spcPct val="100000"/>
              </a:lnSpc>
              <a:spcBef>
                <a:spcPct val="0"/>
              </a:spcBef>
              <a:spcAft>
                <a:spcPct val="0"/>
              </a:spcAft>
              <a:buClrTx/>
              <a:buSzTx/>
              <a:buFontTx/>
              <a:buNone/>
            </a:pPr>
            <a:fld id="{657EA1BD-E65E-45A7-AC4E-7B3A80148B2C}" type="slidenum">
              <a:rPr lang="en-US" altLang="en-US" sz="800">
                <a:solidFill>
                  <a:srgbClr val="000000"/>
                </a:solidFill>
              </a:rPr>
              <a:pPr algn="r" fontAlgn="base">
                <a:lnSpc>
                  <a:spcPct val="100000"/>
                </a:lnSpc>
                <a:spcBef>
                  <a:spcPct val="0"/>
                </a:spcBef>
                <a:spcAft>
                  <a:spcPct val="0"/>
                </a:spcAft>
                <a:buClrTx/>
                <a:buSzTx/>
                <a:buFontTx/>
                <a:buNone/>
              </a:pPr>
              <a:t>4</a:t>
            </a:fld>
            <a:endParaRPr lang="en-US" altLang="en-US" sz="800">
              <a:solidFill>
                <a:srgbClr val="000000"/>
              </a:solidFill>
            </a:endParaRPr>
          </a:p>
        </p:txBody>
      </p:sp>
      <p:sp>
        <p:nvSpPr>
          <p:cNvPr id="13"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042"/>
            <a:ext cx="8229600" cy="226991"/>
          </a:xfrm>
        </p:spPr>
        <p:txBody>
          <a:bodyPr/>
          <a:lstStyle/>
          <a:p>
            <a:r>
              <a:rPr lang="en-US" sz="1600" dirty="0"/>
              <a:t>Real world analysis of 12 clinical practice cohorts from 7 countries</a:t>
            </a:r>
          </a:p>
          <a:p>
            <a:endParaRPr lang="en-US" sz="1600" dirty="0"/>
          </a:p>
        </p:txBody>
      </p:sp>
      <p:graphicFrame>
        <p:nvGraphicFramePr>
          <p:cNvPr id="14" name="Content Placeholder 7">
            <a:extLst>
              <a:ext uri="{FF2B5EF4-FFF2-40B4-BE49-F238E27FC236}">
                <a16:creationId xmlns:a16="http://schemas.microsoft.com/office/drawing/2014/main" id="{28AF08DC-F972-49DB-B45A-203E6EF465A0}"/>
              </a:ext>
            </a:extLst>
          </p:cNvPr>
          <p:cNvGraphicFramePr>
            <a:graphicFrameLocks/>
          </p:cNvGraphicFramePr>
          <p:nvPr>
            <p:extLst>
              <p:ext uri="{D42A27DB-BD31-4B8C-83A1-F6EECF244321}">
                <p14:modId xmlns:p14="http://schemas.microsoft.com/office/powerpoint/2010/main" val="3659605720"/>
              </p:ext>
            </p:extLst>
          </p:nvPr>
        </p:nvGraphicFramePr>
        <p:xfrm>
          <a:off x="529067" y="1327170"/>
          <a:ext cx="3920103" cy="3025795"/>
        </p:xfrm>
        <a:graphic>
          <a:graphicData uri="http://schemas.openxmlformats.org/drawingml/2006/table">
            <a:tbl>
              <a:tblPr firstRow="1" bandRow="1">
                <a:tableStyleId>{6E25E649-3F16-4E02-A733-19D2CDBF48F0}</a:tableStyleId>
              </a:tblPr>
              <a:tblGrid>
                <a:gridCol w="2546017">
                  <a:extLst>
                    <a:ext uri="{9D8B030D-6E8A-4147-A177-3AD203B41FA5}">
                      <a16:colId xmlns:a16="http://schemas.microsoft.com/office/drawing/2014/main" val="1922426371"/>
                    </a:ext>
                  </a:extLst>
                </a:gridCol>
                <a:gridCol w="1374086">
                  <a:extLst>
                    <a:ext uri="{9D8B030D-6E8A-4147-A177-3AD203B41FA5}">
                      <a16:colId xmlns:a16="http://schemas.microsoft.com/office/drawing/2014/main" val="1850383510"/>
                    </a:ext>
                  </a:extLst>
                </a:gridCol>
              </a:tblGrid>
              <a:tr h="408730">
                <a:tc>
                  <a:txBody>
                    <a:bodyPr/>
                    <a:lstStyle/>
                    <a:p>
                      <a:r>
                        <a:rPr lang="fr-BE" sz="1200" dirty="0">
                          <a:solidFill>
                            <a:schemeClr val="tx1"/>
                          </a:solidFill>
                        </a:rPr>
                        <a:t>Baseline</a:t>
                      </a:r>
                      <a:r>
                        <a:rPr lang="fr-BE" sz="1200" baseline="0" dirty="0">
                          <a:solidFill>
                            <a:schemeClr val="tx1"/>
                          </a:solidFill>
                        </a:rPr>
                        <a:t> </a:t>
                      </a:r>
                      <a:r>
                        <a:rPr lang="fr-BE" sz="1200" dirty="0" err="1">
                          <a:solidFill>
                            <a:schemeClr val="tx1"/>
                          </a:solidFill>
                        </a:rPr>
                        <a:t>Characteristics</a:t>
                      </a:r>
                      <a:endParaRPr lang="nl-BE" sz="1200" b="0" baseline="30000" dirty="0">
                        <a:solidFill>
                          <a:schemeClr val="tx1"/>
                        </a:solidFill>
                      </a:endParaRPr>
                    </a:p>
                  </a:txBody>
                  <a:tcPr marL="91444" marR="91444" marT="45704" marB="45704" anchor="ctr">
                    <a:noFill/>
                  </a:tcPr>
                </a:tc>
                <a:tc>
                  <a:txBody>
                    <a:bodyPr/>
                    <a:lstStyle/>
                    <a:p>
                      <a:pPr algn="ctr"/>
                      <a:r>
                        <a:rPr lang="fr-BE" sz="1200" dirty="0">
                          <a:solidFill>
                            <a:schemeClr val="tx1"/>
                          </a:solidFill>
                        </a:rPr>
                        <a:t>N=5340</a:t>
                      </a:r>
                      <a:r>
                        <a:rPr lang="fr-BE" sz="1200" baseline="0" dirty="0">
                          <a:solidFill>
                            <a:schemeClr val="tx1"/>
                          </a:solidFill>
                        </a:rPr>
                        <a:t> (%)</a:t>
                      </a:r>
                      <a:endParaRPr lang="nl-BE" sz="1200" b="0" dirty="0">
                        <a:solidFill>
                          <a:schemeClr val="tx1"/>
                        </a:solidFill>
                      </a:endParaRPr>
                    </a:p>
                  </a:txBody>
                  <a:tcPr marL="91444" marR="91444" marT="45704" marB="45704" anchor="ctr">
                    <a:solidFill>
                      <a:srgbClr val="97BAFF"/>
                    </a:solidFill>
                  </a:tcPr>
                </a:tc>
                <a:extLst>
                  <a:ext uri="{0D108BD9-81ED-4DB2-BD59-A6C34878D82A}">
                    <a16:rowId xmlns:a16="http://schemas.microsoft.com/office/drawing/2014/main" val="2967815390"/>
                  </a:ext>
                </a:extLst>
              </a:tr>
              <a:tr h="243808">
                <a:tc>
                  <a:txBody>
                    <a:bodyPr/>
                    <a:lstStyle/>
                    <a:p>
                      <a:r>
                        <a:rPr lang="fr-BE" sz="1200" kern="1200" dirty="0"/>
                        <a:t>Age – </a:t>
                      </a:r>
                      <a:r>
                        <a:rPr lang="fr-BE" sz="1200" kern="1200" dirty="0" err="1"/>
                        <a:t>mean</a:t>
                      </a:r>
                      <a:r>
                        <a:rPr lang="fr-BE" sz="1200" kern="1200" dirty="0"/>
                        <a:t> (SD)</a:t>
                      </a:r>
                      <a:endParaRPr lang="nl-BE" sz="1200" kern="1200" dirty="0">
                        <a:solidFill>
                          <a:schemeClr val="dk1"/>
                        </a:solidFill>
                        <a:latin typeface="+mn-lt"/>
                        <a:ea typeface="+mn-ea"/>
                        <a:cs typeface="+mn-cs"/>
                      </a:endParaRPr>
                    </a:p>
                  </a:txBody>
                  <a:tcPr marL="91444" marR="91444" marT="45704" marB="45704"/>
                </a:tc>
                <a:tc>
                  <a:txBody>
                    <a:bodyPr/>
                    <a:lstStyle/>
                    <a:p>
                      <a:pPr algn="ctr"/>
                      <a:r>
                        <a:rPr lang="fr-BE" sz="1200" dirty="0"/>
                        <a:t>54</a:t>
                      </a:r>
                      <a:r>
                        <a:rPr lang="fr-BE" sz="1200" baseline="0" dirty="0"/>
                        <a:t> </a:t>
                      </a:r>
                      <a:r>
                        <a:rPr lang="fr-BE" sz="1200" dirty="0"/>
                        <a:t>(13</a:t>
                      </a:r>
                      <a:r>
                        <a:rPr lang="fr-BE" sz="1200" baseline="0" dirty="0"/>
                        <a:t>%</a:t>
                      </a:r>
                      <a:r>
                        <a:rPr lang="fr-BE" sz="1200" dirty="0"/>
                        <a:t>)</a:t>
                      </a:r>
                      <a:endParaRPr lang="fr-BE" sz="1200" baseline="30000" dirty="0"/>
                    </a:p>
                  </a:txBody>
                  <a:tcPr marL="91444" marR="91444" marT="45704" marB="45704"/>
                </a:tc>
                <a:extLst>
                  <a:ext uri="{0D108BD9-81ED-4DB2-BD59-A6C34878D82A}">
                    <a16:rowId xmlns:a16="http://schemas.microsoft.com/office/drawing/2014/main" val="1486257344"/>
                  </a:ext>
                </a:extLst>
              </a:tr>
              <a:tr h="243808">
                <a:tc>
                  <a:txBody>
                    <a:bodyPr/>
                    <a:lstStyle/>
                    <a:p>
                      <a:r>
                        <a:rPr lang="fr-BE" sz="1200" kern="1200" dirty="0"/>
                        <a:t>Male</a:t>
                      </a:r>
                      <a:endParaRPr lang="nl-BE" sz="1200" kern="1200" dirty="0">
                        <a:solidFill>
                          <a:schemeClr val="dk1"/>
                        </a:solidFill>
                        <a:latin typeface="+mn-lt"/>
                        <a:ea typeface="+mn-ea"/>
                        <a:cs typeface="+mn-cs"/>
                      </a:endParaRPr>
                    </a:p>
                  </a:txBody>
                  <a:tcPr marL="91444" marR="91444" marT="45704" marB="45704"/>
                </a:tc>
                <a:tc>
                  <a:txBody>
                    <a:bodyPr/>
                    <a:lstStyle/>
                    <a:p>
                      <a:pPr algn="ctr"/>
                      <a:r>
                        <a:rPr lang="fr-BE" sz="1200" dirty="0"/>
                        <a:t>2822 (53%)</a:t>
                      </a:r>
                      <a:endParaRPr lang="nl-BE" sz="1200" dirty="0"/>
                    </a:p>
                  </a:txBody>
                  <a:tcPr marL="91444" marR="91444" marT="45704" marB="45704"/>
                </a:tc>
                <a:extLst>
                  <a:ext uri="{0D108BD9-81ED-4DB2-BD59-A6C34878D82A}">
                    <a16:rowId xmlns:a16="http://schemas.microsoft.com/office/drawing/2014/main" val="815668531"/>
                  </a:ext>
                </a:extLst>
              </a:tr>
              <a:tr h="396208">
                <a:tc>
                  <a:txBody>
                    <a:bodyPr/>
                    <a:lstStyle/>
                    <a:p>
                      <a:r>
                        <a:rPr lang="nl-BE" sz="1200" b="0" baseline="0" dirty="0"/>
                        <a:t>Genotype, %</a:t>
                      </a:r>
                    </a:p>
                    <a:p>
                      <a:r>
                        <a:rPr lang="nl-BE" sz="1200" b="1" baseline="0" dirty="0"/>
                        <a:t>1</a:t>
                      </a:r>
                      <a:r>
                        <a:rPr lang="nl-BE" sz="1200" b="0" baseline="0" dirty="0"/>
                        <a:t>/</a:t>
                      </a:r>
                      <a:r>
                        <a:rPr lang="nl-BE" sz="1200" b="1" baseline="0" dirty="0"/>
                        <a:t> 2</a:t>
                      </a:r>
                      <a:r>
                        <a:rPr lang="nl-BE" sz="1200" b="0" baseline="0" dirty="0"/>
                        <a:t>/</a:t>
                      </a:r>
                      <a:r>
                        <a:rPr lang="nl-BE" sz="1200" b="1" baseline="0" dirty="0"/>
                        <a:t> 3</a:t>
                      </a:r>
                      <a:r>
                        <a:rPr lang="nl-BE" sz="1200" b="0" baseline="0" dirty="0"/>
                        <a:t>/ 4/ 5/ 6/ unknown</a:t>
                      </a:r>
                    </a:p>
                  </a:txBody>
                  <a:tcPr marL="91444" marR="91444" marT="45704" marB="45704"/>
                </a:tc>
                <a:tc>
                  <a:txBody>
                    <a:bodyPr/>
                    <a:lstStyle/>
                    <a:p>
                      <a:pPr algn="ctr"/>
                      <a:endParaRPr lang="nl-BE" sz="1200" b="0" dirty="0"/>
                    </a:p>
                    <a:p>
                      <a:pPr algn="ctr"/>
                      <a:r>
                        <a:rPr lang="nl-BE" sz="1200" b="1" dirty="0"/>
                        <a:t>30/ 30/ 33</a:t>
                      </a:r>
                      <a:r>
                        <a:rPr lang="nl-BE" sz="1200" b="0" dirty="0"/>
                        <a:t>/ 5/ 1/ 1</a:t>
                      </a:r>
                    </a:p>
                  </a:txBody>
                  <a:tcPr marL="91444" marR="91444" marT="45704" marB="45704"/>
                </a:tc>
                <a:extLst>
                  <a:ext uri="{0D108BD9-81ED-4DB2-BD59-A6C34878D82A}">
                    <a16:rowId xmlns:a16="http://schemas.microsoft.com/office/drawing/2014/main" val="3872683244"/>
                  </a:ext>
                </a:extLst>
              </a:tr>
              <a:tr h="396208">
                <a:tc>
                  <a:txBody>
                    <a:bodyPr/>
                    <a:lstStyle/>
                    <a:p>
                      <a:r>
                        <a:rPr lang="fr-BE" sz="1200" dirty="0" err="1"/>
                        <a:t>Fibrosis</a:t>
                      </a:r>
                      <a:r>
                        <a:rPr lang="fr-BE" sz="1200" dirty="0"/>
                        <a:t>, %</a:t>
                      </a:r>
                    </a:p>
                    <a:p>
                      <a:r>
                        <a:rPr lang="fr-BE" sz="1200" dirty="0"/>
                        <a:t>F0-F2/ </a:t>
                      </a:r>
                      <a:r>
                        <a:rPr lang="fr-BE" sz="1200" b="1" dirty="0"/>
                        <a:t>F3</a:t>
                      </a:r>
                      <a:r>
                        <a:rPr lang="fr-BE" sz="1200" dirty="0"/>
                        <a:t>/</a:t>
                      </a:r>
                      <a:r>
                        <a:rPr lang="fr-BE" sz="1200" b="1" dirty="0"/>
                        <a:t> F4</a:t>
                      </a:r>
                      <a:r>
                        <a:rPr lang="fr-BE" sz="1200" dirty="0"/>
                        <a:t>/</a:t>
                      </a:r>
                      <a:r>
                        <a:rPr lang="fr-BE" sz="1200" baseline="0" dirty="0"/>
                        <a:t> </a:t>
                      </a:r>
                      <a:r>
                        <a:rPr lang="fr-BE" sz="1200" baseline="0" dirty="0" err="1"/>
                        <a:t>unknown</a:t>
                      </a:r>
                      <a:endParaRPr lang="nl-BE" sz="1200" dirty="0"/>
                    </a:p>
                  </a:txBody>
                  <a:tcPr marL="91444" marR="91444" marT="45704" marB="45704"/>
                </a:tc>
                <a:tc>
                  <a:txBody>
                    <a:bodyPr/>
                    <a:lstStyle/>
                    <a:p>
                      <a:pPr algn="ctr"/>
                      <a:endParaRPr lang="nl-BE" sz="1200" dirty="0"/>
                    </a:p>
                    <a:p>
                      <a:pPr algn="ctr"/>
                      <a:r>
                        <a:rPr lang="nl-BE" sz="1200" dirty="0"/>
                        <a:t>54/ </a:t>
                      </a:r>
                      <a:r>
                        <a:rPr lang="nl-BE" sz="1200" b="1" dirty="0"/>
                        <a:t>13/ 21</a:t>
                      </a:r>
                      <a:r>
                        <a:rPr lang="nl-BE" sz="1200" dirty="0"/>
                        <a:t>/</a:t>
                      </a:r>
                      <a:r>
                        <a:rPr lang="nl-BE" sz="1200" baseline="0" dirty="0"/>
                        <a:t> </a:t>
                      </a:r>
                      <a:r>
                        <a:rPr lang="nl-BE" sz="1200" dirty="0"/>
                        <a:t>12</a:t>
                      </a:r>
                    </a:p>
                  </a:txBody>
                  <a:tcPr marL="91444" marR="91444" marT="45704" marB="45704"/>
                </a:tc>
                <a:extLst>
                  <a:ext uri="{0D108BD9-81ED-4DB2-BD59-A6C34878D82A}">
                    <a16:rowId xmlns:a16="http://schemas.microsoft.com/office/drawing/2014/main" val="2247262586"/>
                  </a:ext>
                </a:extLst>
              </a:tr>
              <a:tr h="243808">
                <a:tc>
                  <a:txBody>
                    <a:bodyPr/>
                    <a:lstStyle/>
                    <a:p>
                      <a:r>
                        <a:rPr lang="fr-BE" sz="1200" dirty="0"/>
                        <a:t>HIV/HCV </a:t>
                      </a:r>
                      <a:r>
                        <a:rPr lang="fr-BE" sz="1200" dirty="0" err="1"/>
                        <a:t>coinfection</a:t>
                      </a:r>
                      <a:r>
                        <a:rPr lang="fr-BE" sz="1200" dirty="0"/>
                        <a:t> </a:t>
                      </a:r>
                      <a:endParaRPr lang="nl-BE" sz="1200" dirty="0"/>
                    </a:p>
                  </a:txBody>
                  <a:tcPr marL="91444" marR="91444" marT="45704" marB="45704"/>
                </a:tc>
                <a:tc>
                  <a:txBody>
                    <a:bodyPr/>
                    <a:lstStyle/>
                    <a:p>
                      <a:pPr algn="ctr"/>
                      <a:r>
                        <a:rPr lang="fr-BE" sz="1200" dirty="0"/>
                        <a:t>196 (4%)</a:t>
                      </a:r>
                      <a:endParaRPr lang="nl-BE" sz="1200" dirty="0"/>
                    </a:p>
                  </a:txBody>
                  <a:tcPr marL="91444" marR="91444" marT="45704" marB="45704"/>
                </a:tc>
                <a:extLst>
                  <a:ext uri="{0D108BD9-81ED-4DB2-BD59-A6C34878D82A}">
                    <a16:rowId xmlns:a16="http://schemas.microsoft.com/office/drawing/2014/main" val="3677867507"/>
                  </a:ext>
                </a:extLst>
              </a:tr>
              <a:tr h="243808">
                <a:tc>
                  <a:txBody>
                    <a:bodyPr/>
                    <a:lstStyle/>
                    <a:p>
                      <a:r>
                        <a:rPr lang="fr-BE" sz="1200" dirty="0"/>
                        <a:t>Former or </a:t>
                      </a:r>
                      <a:r>
                        <a:rPr lang="fr-BE" sz="1200" dirty="0" err="1"/>
                        <a:t>ongoing</a:t>
                      </a:r>
                      <a:r>
                        <a:rPr lang="fr-BE" sz="1200" dirty="0"/>
                        <a:t> IVDU</a:t>
                      </a:r>
                      <a:endParaRPr lang="nl-BE" sz="1200" dirty="0"/>
                    </a:p>
                  </a:txBody>
                  <a:tcPr marL="91444" marR="91444" marT="45704" marB="45704"/>
                </a:tc>
                <a:tc>
                  <a:txBody>
                    <a:bodyPr/>
                    <a:lstStyle/>
                    <a:p>
                      <a:pPr algn="ctr"/>
                      <a:r>
                        <a:rPr lang="fr-BE" sz="1200" dirty="0"/>
                        <a:t>706 (13%)</a:t>
                      </a:r>
                      <a:endParaRPr lang="nl-BE" sz="1200" dirty="0"/>
                    </a:p>
                  </a:txBody>
                  <a:tcPr marL="91444" marR="91444" marT="45704" marB="45704"/>
                </a:tc>
                <a:extLst>
                  <a:ext uri="{0D108BD9-81ED-4DB2-BD59-A6C34878D82A}">
                    <a16:rowId xmlns:a16="http://schemas.microsoft.com/office/drawing/2014/main" val="761040447"/>
                  </a:ext>
                </a:extLst>
              </a:tr>
              <a:tr h="243808">
                <a:tc>
                  <a:txBody>
                    <a:bodyPr/>
                    <a:lstStyle/>
                    <a:p>
                      <a:r>
                        <a:rPr lang="fr-BE" sz="1200" dirty="0"/>
                        <a:t>PPI use at Baseline</a:t>
                      </a:r>
                      <a:endParaRPr lang="nl-BE" sz="1200" dirty="0"/>
                    </a:p>
                  </a:txBody>
                  <a:tcPr marL="91444" marR="91444" marT="45704" marB="45704"/>
                </a:tc>
                <a:tc>
                  <a:txBody>
                    <a:bodyPr/>
                    <a:lstStyle/>
                    <a:p>
                      <a:pPr algn="ctr"/>
                      <a:r>
                        <a:rPr lang="fr-BE" sz="1200" dirty="0"/>
                        <a:t>287 (5%)</a:t>
                      </a:r>
                      <a:endParaRPr lang="nl-BE" sz="1200" dirty="0"/>
                    </a:p>
                  </a:txBody>
                  <a:tcPr marL="91444" marR="91444" marT="45704" marB="45704"/>
                </a:tc>
                <a:extLst>
                  <a:ext uri="{0D108BD9-81ED-4DB2-BD59-A6C34878D82A}">
                    <a16:rowId xmlns:a16="http://schemas.microsoft.com/office/drawing/2014/main" val="2748381603"/>
                  </a:ext>
                </a:extLst>
              </a:tr>
              <a:tr h="331289">
                <a:tc>
                  <a:txBody>
                    <a:bodyPr/>
                    <a:lstStyle/>
                    <a:p>
                      <a:r>
                        <a:rPr lang="nl-BE" sz="1200" dirty="0"/>
                        <a:t>TE</a:t>
                      </a:r>
                      <a:r>
                        <a:rPr lang="nl-BE" sz="1200" baseline="0" dirty="0"/>
                        <a:t> (pegIFN + RBV ± PI)</a:t>
                      </a:r>
                      <a:endParaRPr lang="nl-BE" sz="1200" dirty="0"/>
                    </a:p>
                  </a:txBody>
                  <a:tcPr marL="91444" marR="91444" marT="45704" marB="45704"/>
                </a:tc>
                <a:tc>
                  <a:txBody>
                    <a:bodyPr/>
                    <a:lstStyle/>
                    <a:p>
                      <a:pPr algn="ctr"/>
                      <a:r>
                        <a:rPr lang="nl-BE" sz="1200" dirty="0"/>
                        <a:t>660 (12%)</a:t>
                      </a:r>
                    </a:p>
                  </a:txBody>
                  <a:tcPr marL="91444" marR="91444" marT="45704" marB="45704"/>
                </a:tc>
                <a:extLst>
                  <a:ext uri="{0D108BD9-81ED-4DB2-BD59-A6C34878D82A}">
                    <a16:rowId xmlns:a16="http://schemas.microsoft.com/office/drawing/2014/main" val="10008"/>
                  </a:ext>
                </a:extLst>
              </a:tr>
            </a:tbl>
          </a:graphicData>
        </a:graphic>
      </p:graphicFrame>
      <p:sp>
        <p:nvSpPr>
          <p:cNvPr id="23"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432" y="975814"/>
            <a:ext cx="3951043" cy="241903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37" y="3394850"/>
            <a:ext cx="1154303" cy="51992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983" y="3394850"/>
            <a:ext cx="2059702" cy="62522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149" y="4079728"/>
            <a:ext cx="1539549" cy="44457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1925" y="4044222"/>
            <a:ext cx="1573824" cy="48008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2204" y="4608333"/>
            <a:ext cx="1562563" cy="53516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3FB804D3-AD10-4D32-B207-D58205EA60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1254" y="4624140"/>
            <a:ext cx="503552" cy="503552"/>
          </a:xfrm>
          <a:prstGeom prst="rect">
            <a:avLst/>
          </a:prstGeom>
        </p:spPr>
      </p:pic>
    </p:spTree>
    <p:extLst>
      <p:ext uri="{BB962C8B-B14F-4D97-AF65-F5344CB8AC3E}">
        <p14:creationId xmlns:p14="http://schemas.microsoft.com/office/powerpoint/2010/main" val="428362899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Simplified Monitoring for HCV with GLE/PIB</a:t>
            </a:r>
          </a:p>
        </p:txBody>
      </p:sp>
      <p:sp>
        <p:nvSpPr>
          <p:cNvPr id="4" name="Footer Placeholder 3"/>
          <p:cNvSpPr>
            <a:spLocks noGrp="1"/>
          </p:cNvSpPr>
          <p:nvPr>
            <p:ph type="ftr" sz="quarter" idx="11"/>
          </p:nvPr>
        </p:nvSpPr>
        <p:spPr>
          <a:xfrm>
            <a:off x="457200" y="4972522"/>
            <a:ext cx="4192858" cy="53916"/>
          </a:xfrm>
        </p:spPr>
        <p:txBody>
          <a:bodyPr/>
          <a:lstStyle/>
          <a:p>
            <a:r>
              <a:rPr lang="en-US" dirty="0">
                <a:solidFill>
                  <a:prstClr val="black"/>
                </a:solidFill>
              </a:rPr>
              <a:t>Dore, EASL, 2019, PS-178</a:t>
            </a:r>
          </a:p>
        </p:txBody>
      </p:sp>
      <p:sp>
        <p:nvSpPr>
          <p:cNvPr id="5" name="Slide Number Placeholder 4"/>
          <p:cNvSpPr>
            <a:spLocks noGrp="1"/>
          </p:cNvSpPr>
          <p:nvPr>
            <p:ph type="sldNum" sz="quarter" idx="12"/>
          </p:nvPr>
        </p:nvSpPr>
        <p:spPr>
          <a:xfrm>
            <a:off x="8439150" y="4948015"/>
            <a:ext cx="247650" cy="126206"/>
          </a:xfrm>
        </p:spPr>
        <p:txBody>
          <a:bodyPr/>
          <a:lstStyle/>
          <a:p>
            <a:fld id="{94BD5F9E-BC76-487B-A2BC-019AD28A14BF}" type="slidenum">
              <a:rPr lang="en-US" smtClean="0">
                <a:solidFill>
                  <a:prstClr val="black"/>
                </a:solidFill>
              </a:rPr>
              <a:pPr/>
              <a:t>40</a:t>
            </a:fld>
            <a:endParaRPr lang="en-US">
              <a:solidFill>
                <a:prstClr val="black"/>
              </a:solidFill>
            </a:endParaRP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5929"/>
            <a:ext cx="8229600" cy="226991"/>
          </a:xfrm>
        </p:spPr>
        <p:txBody>
          <a:bodyPr/>
          <a:lstStyle/>
          <a:p>
            <a:r>
              <a:rPr lang="en-US" dirty="0"/>
              <a:t>SMART-C</a:t>
            </a: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17" y="1064583"/>
            <a:ext cx="8686801"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Investigator-initiated, open-label, Phase 3b, randomized, controlled trial of GLE/PIB for 8 weeks</a:t>
            </a:r>
          </a:p>
        </p:txBody>
      </p:sp>
      <p:graphicFrame>
        <p:nvGraphicFramePr>
          <p:cNvPr id="40" name="Table 39">
            <a:extLst>
              <a:ext uri="{FF2B5EF4-FFF2-40B4-BE49-F238E27FC236}">
                <a16:creationId xmlns:a16="http://schemas.microsoft.com/office/drawing/2014/main" id="{7EFE5BEF-4B10-4C0D-9DDA-CC9EF5C16388}"/>
              </a:ext>
            </a:extLst>
          </p:cNvPr>
          <p:cNvGraphicFramePr>
            <a:graphicFrameLocks noGrp="1"/>
          </p:cNvGraphicFramePr>
          <p:nvPr>
            <p:extLst>
              <p:ext uri="{D42A27DB-BD31-4B8C-83A1-F6EECF244321}">
                <p14:modId xmlns:p14="http://schemas.microsoft.com/office/powerpoint/2010/main" val="3617657911"/>
              </p:ext>
            </p:extLst>
          </p:nvPr>
        </p:nvGraphicFramePr>
        <p:xfrm>
          <a:off x="1904998" y="3454061"/>
          <a:ext cx="4831081" cy="1439455"/>
        </p:xfrm>
        <a:graphic>
          <a:graphicData uri="http://schemas.openxmlformats.org/drawingml/2006/table">
            <a:tbl>
              <a:tblPr firstRow="1" bandRow="1">
                <a:effectLst/>
                <a:tableStyleId>{5C22544A-7EE6-4342-B048-85BDC9FD1C3A}</a:tableStyleId>
              </a:tblPr>
              <a:tblGrid>
                <a:gridCol w="2142375">
                  <a:extLst>
                    <a:ext uri="{9D8B030D-6E8A-4147-A177-3AD203B41FA5}">
                      <a16:colId xmlns:a16="http://schemas.microsoft.com/office/drawing/2014/main" val="20000"/>
                    </a:ext>
                  </a:extLst>
                </a:gridCol>
                <a:gridCol w="1344353">
                  <a:extLst>
                    <a:ext uri="{9D8B030D-6E8A-4147-A177-3AD203B41FA5}">
                      <a16:colId xmlns:a16="http://schemas.microsoft.com/office/drawing/2014/main" val="20002"/>
                    </a:ext>
                  </a:extLst>
                </a:gridCol>
                <a:gridCol w="1344353">
                  <a:extLst>
                    <a:ext uri="{9D8B030D-6E8A-4147-A177-3AD203B41FA5}">
                      <a16:colId xmlns:a16="http://schemas.microsoft.com/office/drawing/2014/main" val="20001"/>
                    </a:ext>
                  </a:extLst>
                </a:gridCol>
              </a:tblGrid>
              <a:tr h="183865">
                <a:tc>
                  <a:txBody>
                    <a:bodyPr/>
                    <a:lstStyle/>
                    <a:p>
                      <a:endParaRPr lang="en-US" sz="1000" dirty="0">
                        <a:solidFill>
                          <a:schemeClr val="tx1"/>
                        </a:solidFill>
                      </a:endParaRPr>
                    </a:p>
                  </a:txBody>
                  <a:tcPr marL="91436" marR="91436"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Simplified n=253</a:t>
                      </a:r>
                    </a:p>
                  </a:txBody>
                  <a:tcPr marL="91436" marR="91436"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000" b="1" dirty="0">
                          <a:solidFill>
                            <a:schemeClr val="tx1"/>
                          </a:solidFill>
                        </a:rPr>
                        <a:t>Standard n=127</a:t>
                      </a:r>
                    </a:p>
                  </a:txBody>
                  <a:tcPr marL="91436" marR="91436"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183865">
                <a:tc>
                  <a:txBody>
                    <a:bodyPr/>
                    <a:lstStyle/>
                    <a:p>
                      <a:r>
                        <a:rPr lang="en-US" sz="1000" dirty="0">
                          <a:solidFill>
                            <a:schemeClr val="tx1"/>
                          </a:solidFill>
                        </a:rPr>
                        <a:t>Age, median</a:t>
                      </a:r>
                      <a:r>
                        <a:rPr lang="en-US" sz="1000" baseline="0" dirty="0">
                          <a:solidFill>
                            <a:schemeClr val="tx1"/>
                          </a:solidFill>
                        </a:rPr>
                        <a:t> years (range)</a:t>
                      </a:r>
                      <a:endParaRPr lang="en-US" sz="1000" dirty="0">
                        <a:solidFill>
                          <a:schemeClr val="tx1"/>
                        </a:solidFill>
                      </a:endParaRPr>
                    </a:p>
                  </a:txBody>
                  <a:tcPr marL="91436" marR="91436"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52 (22, 73)</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50 (24, 79)</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183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Male, %</a:t>
                      </a:r>
                    </a:p>
                  </a:txBody>
                  <a:tcPr marL="91436" marR="91436"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62</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57</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183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GT 1 / 3 / other, %</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rPr>
                        <a:t>47 / 32 / 21</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rPr>
                        <a:t>48 / 32 / 20</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83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HCV RNA median, log</a:t>
                      </a:r>
                      <a:r>
                        <a:rPr lang="en-US" sz="1000" baseline="-25000" dirty="0">
                          <a:solidFill>
                            <a:schemeClr val="tx1"/>
                          </a:solidFill>
                        </a:rPr>
                        <a:t>10</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6.3</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6.3</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19899"/>
                  </a:ext>
                </a:extLst>
              </a:tr>
              <a:tr h="183865">
                <a:tc>
                  <a:txBody>
                    <a:bodyPr/>
                    <a:lstStyle/>
                    <a:p>
                      <a:r>
                        <a:rPr lang="en-GB" sz="1000" dirty="0"/>
                        <a:t>Fibrosis Stage 0-1 / 2 / 3, %</a:t>
                      </a:r>
                    </a:p>
                  </a:txBody>
                  <a:tcPr marL="91436" marR="91436" marT="0" marB="0"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00" dirty="0"/>
                        <a:t>75 / 19 / 6</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00" dirty="0"/>
                        <a:t>73 / 23 / 4</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183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HIV/HCV, %</a:t>
                      </a:r>
                    </a:p>
                  </a:txBody>
                  <a:tcPr marL="91436" marR="91436" marT="0" marB="0"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6</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10</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OST, %</a:t>
                      </a:r>
                    </a:p>
                  </a:txBody>
                  <a:tcPr marL="91436" marR="91436" marT="0" marB="0"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8</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13</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21947613"/>
                  </a:ext>
                </a:extLst>
              </a:tr>
            </a:tbl>
          </a:graphicData>
        </a:graphic>
      </p:graphicFrame>
      <p:sp>
        <p:nvSpPr>
          <p:cNvPr id="41" name="TextBox 40">
            <a:extLst>
              <a:ext uri="{FF2B5EF4-FFF2-40B4-BE49-F238E27FC236}">
                <a16:creationId xmlns:a16="http://schemas.microsoft.com/office/drawing/2014/main" id="{DC1272C8-7B7D-4BB7-AC06-040EB1E893AD}"/>
              </a:ext>
            </a:extLst>
          </p:cNvPr>
          <p:cNvSpPr txBox="1"/>
          <p:nvPr/>
        </p:nvSpPr>
        <p:spPr>
          <a:xfrm>
            <a:off x="2081062" y="3165736"/>
            <a:ext cx="4013002"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Baseline Characteristics</a:t>
            </a:r>
          </a:p>
        </p:txBody>
      </p:sp>
      <p:sp>
        <p:nvSpPr>
          <p:cNvPr id="3" name="Rectangle: Rounded Corners 2">
            <a:extLst>
              <a:ext uri="{FF2B5EF4-FFF2-40B4-BE49-F238E27FC236}">
                <a16:creationId xmlns:a16="http://schemas.microsoft.com/office/drawing/2014/main" id="{D486187D-DCFB-43F4-981F-C7D2459CAA97}"/>
              </a:ext>
            </a:extLst>
          </p:cNvPr>
          <p:cNvSpPr/>
          <p:nvPr/>
        </p:nvSpPr>
        <p:spPr>
          <a:xfrm>
            <a:off x="539553" y="1889204"/>
            <a:ext cx="1440160" cy="722847"/>
          </a:xfrm>
          <a:prstGeom prst="roundRect">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a:lnSpc>
                <a:spcPct val="90000"/>
              </a:lnSpc>
            </a:pPr>
            <a:r>
              <a:rPr lang="en-US" sz="1100" dirty="0">
                <a:solidFill>
                  <a:schemeClr val="tx1"/>
                </a:solidFill>
              </a:rPr>
              <a:t>HCV GT 1-6</a:t>
            </a:r>
          </a:p>
          <a:p>
            <a:pPr algn="ctr">
              <a:lnSpc>
                <a:spcPct val="90000"/>
              </a:lnSpc>
            </a:pPr>
            <a:r>
              <a:rPr lang="en-US" sz="1100" dirty="0">
                <a:solidFill>
                  <a:schemeClr val="tx1"/>
                </a:solidFill>
              </a:rPr>
              <a:t>TN, Non-cirrhotic</a:t>
            </a:r>
          </a:p>
          <a:p>
            <a:pPr algn="ctr">
              <a:lnSpc>
                <a:spcPct val="90000"/>
              </a:lnSpc>
            </a:pPr>
            <a:r>
              <a:rPr lang="en-US" sz="1100" dirty="0">
                <a:solidFill>
                  <a:schemeClr val="tx1"/>
                </a:solidFill>
              </a:rPr>
              <a:t>N=380</a:t>
            </a:r>
          </a:p>
        </p:txBody>
      </p:sp>
      <p:sp>
        <p:nvSpPr>
          <p:cNvPr id="23" name="Rectangle: Rounded Corners 22">
            <a:extLst>
              <a:ext uri="{FF2B5EF4-FFF2-40B4-BE49-F238E27FC236}">
                <a16:creationId xmlns:a16="http://schemas.microsoft.com/office/drawing/2014/main" id="{6BBAB6F7-030C-4B48-ABBA-F1C0DA3A8564}"/>
              </a:ext>
            </a:extLst>
          </p:cNvPr>
          <p:cNvSpPr/>
          <p:nvPr/>
        </p:nvSpPr>
        <p:spPr>
          <a:xfrm>
            <a:off x="2141190" y="1491632"/>
            <a:ext cx="1440160" cy="722847"/>
          </a:xfrm>
          <a:prstGeom prst="roundRect">
            <a:avLst/>
          </a:prstGeom>
          <a:solidFill>
            <a:schemeClr val="accent6">
              <a:lumMod val="60000"/>
              <a:lumOff val="4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a:lnSpc>
                <a:spcPct val="90000"/>
              </a:lnSpc>
            </a:pPr>
            <a:r>
              <a:rPr lang="en-US" sz="1100" dirty="0">
                <a:solidFill>
                  <a:schemeClr val="tx1"/>
                </a:solidFill>
              </a:rPr>
              <a:t>GLE/PIB 8 weeks</a:t>
            </a:r>
          </a:p>
          <a:p>
            <a:pPr algn="ctr">
              <a:lnSpc>
                <a:spcPct val="90000"/>
              </a:lnSpc>
            </a:pPr>
            <a:r>
              <a:rPr lang="en-US" sz="1100" b="1" dirty="0">
                <a:solidFill>
                  <a:schemeClr val="tx1"/>
                </a:solidFill>
              </a:rPr>
              <a:t>Simplified monitoring</a:t>
            </a:r>
          </a:p>
          <a:p>
            <a:pPr algn="ctr">
              <a:lnSpc>
                <a:spcPct val="90000"/>
              </a:lnSpc>
            </a:pPr>
            <a:r>
              <a:rPr lang="en-US" sz="1100" dirty="0">
                <a:solidFill>
                  <a:schemeClr val="tx1"/>
                </a:solidFill>
              </a:rPr>
              <a:t>n=253</a:t>
            </a:r>
          </a:p>
        </p:txBody>
      </p:sp>
      <p:sp>
        <p:nvSpPr>
          <p:cNvPr id="24" name="Rectangle: Rounded Corners 23">
            <a:extLst>
              <a:ext uri="{FF2B5EF4-FFF2-40B4-BE49-F238E27FC236}">
                <a16:creationId xmlns:a16="http://schemas.microsoft.com/office/drawing/2014/main" id="{1A2B32BB-0378-4629-8190-2B06D1DB10A4}"/>
              </a:ext>
            </a:extLst>
          </p:cNvPr>
          <p:cNvSpPr/>
          <p:nvPr/>
        </p:nvSpPr>
        <p:spPr>
          <a:xfrm>
            <a:off x="2141190" y="2344208"/>
            <a:ext cx="1440160" cy="722847"/>
          </a:xfrm>
          <a:prstGeom prst="roundRect">
            <a:avLst/>
          </a:prstGeom>
          <a:solidFill>
            <a:schemeClr val="accent4">
              <a:lumMod val="60000"/>
              <a:lumOff val="4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a:lnSpc>
                <a:spcPct val="90000"/>
              </a:lnSpc>
            </a:pPr>
            <a:r>
              <a:rPr lang="en-US" sz="1100" dirty="0">
                <a:solidFill>
                  <a:schemeClr val="tx1"/>
                </a:solidFill>
              </a:rPr>
              <a:t>GLE/PIB 8 weeks</a:t>
            </a:r>
          </a:p>
          <a:p>
            <a:pPr algn="ctr">
              <a:lnSpc>
                <a:spcPct val="90000"/>
              </a:lnSpc>
            </a:pPr>
            <a:r>
              <a:rPr lang="en-US" sz="1100" b="1" dirty="0">
                <a:solidFill>
                  <a:schemeClr val="tx1"/>
                </a:solidFill>
              </a:rPr>
              <a:t>Standard monitoring</a:t>
            </a:r>
          </a:p>
          <a:p>
            <a:pPr algn="ctr">
              <a:lnSpc>
                <a:spcPct val="90000"/>
              </a:lnSpc>
            </a:pPr>
            <a:r>
              <a:rPr lang="en-US" sz="1100" dirty="0">
                <a:solidFill>
                  <a:schemeClr val="tx1"/>
                </a:solidFill>
              </a:rPr>
              <a:t>n=127</a:t>
            </a:r>
          </a:p>
        </p:txBody>
      </p:sp>
      <p:cxnSp>
        <p:nvCxnSpPr>
          <p:cNvPr id="9" name="Straight Connector 8">
            <a:extLst>
              <a:ext uri="{FF2B5EF4-FFF2-40B4-BE49-F238E27FC236}">
                <a16:creationId xmlns:a16="http://schemas.microsoft.com/office/drawing/2014/main" id="{B6B335B2-250D-40F8-9064-C317D928736A}"/>
              </a:ext>
            </a:extLst>
          </p:cNvPr>
          <p:cNvCxnSpPr>
            <a:stCxn id="23" idx="3"/>
          </p:cNvCxnSpPr>
          <p:nvPr/>
        </p:nvCxnSpPr>
        <p:spPr>
          <a:xfrm flipV="1">
            <a:off x="3581349" y="1853089"/>
            <a:ext cx="2223772" cy="1"/>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2963BB-F861-4837-A38E-5CC62BDD0F76}"/>
              </a:ext>
            </a:extLst>
          </p:cNvPr>
          <p:cNvCxnSpPr/>
          <p:nvPr/>
        </p:nvCxnSpPr>
        <p:spPr>
          <a:xfrm flipV="1">
            <a:off x="3595206" y="2663392"/>
            <a:ext cx="2223772" cy="1"/>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28DDD94-C797-4C5A-8215-F3BFF2D988D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24323" y="1491631"/>
            <a:ext cx="337982" cy="337982"/>
          </a:xfrm>
          <a:prstGeom prst="rect">
            <a:avLst/>
          </a:prstGeom>
        </p:spPr>
      </p:pic>
      <p:pic>
        <p:nvPicPr>
          <p:cNvPr id="16" name="Picture 15">
            <a:extLst>
              <a:ext uri="{FF2B5EF4-FFF2-40B4-BE49-F238E27FC236}">
                <a16:creationId xmlns:a16="http://schemas.microsoft.com/office/drawing/2014/main" id="{3BDD9FEA-4F4C-474A-9E1F-7EE59B44B55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22836" y="1534444"/>
            <a:ext cx="368508" cy="294806"/>
          </a:xfrm>
          <a:prstGeom prst="rect">
            <a:avLst/>
          </a:prstGeom>
        </p:spPr>
      </p:pic>
      <p:pic>
        <p:nvPicPr>
          <p:cNvPr id="19" name="Picture 18">
            <a:extLst>
              <a:ext uri="{FF2B5EF4-FFF2-40B4-BE49-F238E27FC236}">
                <a16:creationId xmlns:a16="http://schemas.microsoft.com/office/drawing/2014/main" id="{236B5A09-D62E-46D3-A9CD-3BCD6F1C6C7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77490" y="2170899"/>
            <a:ext cx="313636" cy="449999"/>
          </a:xfrm>
          <a:prstGeom prst="rect">
            <a:avLst/>
          </a:prstGeom>
        </p:spPr>
      </p:pic>
      <p:pic>
        <p:nvPicPr>
          <p:cNvPr id="45" name="Picture 44">
            <a:extLst>
              <a:ext uri="{FF2B5EF4-FFF2-40B4-BE49-F238E27FC236}">
                <a16:creationId xmlns:a16="http://schemas.microsoft.com/office/drawing/2014/main" id="{20593144-DC78-477B-8222-669DC8E6F7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93316" y="1491631"/>
            <a:ext cx="337982" cy="337982"/>
          </a:xfrm>
          <a:prstGeom prst="rect">
            <a:avLst/>
          </a:prstGeom>
        </p:spPr>
      </p:pic>
      <p:pic>
        <p:nvPicPr>
          <p:cNvPr id="48" name="Picture 47">
            <a:extLst>
              <a:ext uri="{FF2B5EF4-FFF2-40B4-BE49-F238E27FC236}">
                <a16:creationId xmlns:a16="http://schemas.microsoft.com/office/drawing/2014/main" id="{25C69343-3EC7-421E-BEB8-3EC72D1D8ED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18982" y="2686798"/>
            <a:ext cx="337982" cy="337982"/>
          </a:xfrm>
          <a:prstGeom prst="rect">
            <a:avLst/>
          </a:prstGeom>
        </p:spPr>
      </p:pic>
      <p:pic>
        <p:nvPicPr>
          <p:cNvPr id="50" name="Picture 49">
            <a:extLst>
              <a:ext uri="{FF2B5EF4-FFF2-40B4-BE49-F238E27FC236}">
                <a16:creationId xmlns:a16="http://schemas.microsoft.com/office/drawing/2014/main" id="{30D75D89-9704-4980-9225-A24B2B98EA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73252" y="2691580"/>
            <a:ext cx="337982" cy="337982"/>
          </a:xfrm>
          <a:prstGeom prst="rect">
            <a:avLst/>
          </a:prstGeom>
        </p:spPr>
      </p:pic>
      <p:pic>
        <p:nvPicPr>
          <p:cNvPr id="53" name="Picture 52">
            <a:extLst>
              <a:ext uri="{FF2B5EF4-FFF2-40B4-BE49-F238E27FC236}">
                <a16:creationId xmlns:a16="http://schemas.microsoft.com/office/drawing/2014/main" id="{97F6434A-47C0-438F-8369-1D68129EE11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54601" y="1537294"/>
            <a:ext cx="368508" cy="294806"/>
          </a:xfrm>
          <a:prstGeom prst="rect">
            <a:avLst/>
          </a:prstGeom>
        </p:spPr>
      </p:pic>
      <p:pic>
        <p:nvPicPr>
          <p:cNvPr id="54" name="Picture 53">
            <a:extLst>
              <a:ext uri="{FF2B5EF4-FFF2-40B4-BE49-F238E27FC236}">
                <a16:creationId xmlns:a16="http://schemas.microsoft.com/office/drawing/2014/main" id="{758C69B1-332D-40AC-80B8-A78047C9BF6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08981" y="2359036"/>
            <a:ext cx="368508" cy="294806"/>
          </a:xfrm>
          <a:prstGeom prst="rect">
            <a:avLst/>
          </a:prstGeom>
        </p:spPr>
      </p:pic>
      <p:pic>
        <p:nvPicPr>
          <p:cNvPr id="56" name="Picture 55">
            <a:extLst>
              <a:ext uri="{FF2B5EF4-FFF2-40B4-BE49-F238E27FC236}">
                <a16:creationId xmlns:a16="http://schemas.microsoft.com/office/drawing/2014/main" id="{2EE2F616-111B-4E21-A74F-BD83AB92251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68457" y="2116746"/>
            <a:ext cx="351368" cy="504136"/>
          </a:xfrm>
          <a:prstGeom prst="rect">
            <a:avLst/>
          </a:prstGeom>
        </p:spPr>
      </p:pic>
      <p:pic>
        <p:nvPicPr>
          <p:cNvPr id="57" name="Picture 56">
            <a:extLst>
              <a:ext uri="{FF2B5EF4-FFF2-40B4-BE49-F238E27FC236}">
                <a16:creationId xmlns:a16="http://schemas.microsoft.com/office/drawing/2014/main" id="{0198706C-B736-4743-A5D9-801A525600C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99948" y="2359036"/>
            <a:ext cx="368508" cy="294806"/>
          </a:xfrm>
          <a:prstGeom prst="rect">
            <a:avLst/>
          </a:prstGeom>
        </p:spPr>
      </p:pic>
      <p:sp>
        <p:nvSpPr>
          <p:cNvPr id="26" name="TextBox 25">
            <a:extLst>
              <a:ext uri="{FF2B5EF4-FFF2-40B4-BE49-F238E27FC236}">
                <a16:creationId xmlns:a16="http://schemas.microsoft.com/office/drawing/2014/main" id="{F53DFA55-851A-4CC3-8695-85E9EC89C881}"/>
              </a:ext>
            </a:extLst>
          </p:cNvPr>
          <p:cNvSpPr txBox="1"/>
          <p:nvPr/>
        </p:nvSpPr>
        <p:spPr>
          <a:xfrm>
            <a:off x="3372229" y="1299809"/>
            <a:ext cx="512606" cy="138499"/>
          </a:xfrm>
          <a:prstGeom prst="rect">
            <a:avLst/>
          </a:prstGeom>
          <a:noFill/>
        </p:spPr>
        <p:txBody>
          <a:bodyPr wrap="square" lIns="0" tIns="0" rIns="0" bIns="0" rtlCol="0">
            <a:spAutoFit/>
          </a:bodyPr>
          <a:lstStyle/>
          <a:p>
            <a:pPr>
              <a:lnSpc>
                <a:spcPct val="90000"/>
              </a:lnSpc>
            </a:pPr>
            <a:r>
              <a:rPr lang="en-US" sz="1000" dirty="0"/>
              <a:t>Week 0</a:t>
            </a:r>
          </a:p>
        </p:txBody>
      </p:sp>
      <p:sp>
        <p:nvSpPr>
          <p:cNvPr id="58" name="TextBox 57">
            <a:extLst>
              <a:ext uri="{FF2B5EF4-FFF2-40B4-BE49-F238E27FC236}">
                <a16:creationId xmlns:a16="http://schemas.microsoft.com/office/drawing/2014/main" id="{3A90149A-299A-43E7-A90C-EF1F0FEB533A}"/>
              </a:ext>
            </a:extLst>
          </p:cNvPr>
          <p:cNvSpPr txBox="1"/>
          <p:nvPr/>
        </p:nvSpPr>
        <p:spPr>
          <a:xfrm>
            <a:off x="4479961" y="1300595"/>
            <a:ext cx="512606" cy="138499"/>
          </a:xfrm>
          <a:prstGeom prst="rect">
            <a:avLst/>
          </a:prstGeom>
          <a:noFill/>
        </p:spPr>
        <p:txBody>
          <a:bodyPr wrap="square" lIns="0" tIns="0" rIns="0" bIns="0" rtlCol="0">
            <a:spAutoFit/>
          </a:bodyPr>
          <a:lstStyle/>
          <a:p>
            <a:pPr>
              <a:lnSpc>
                <a:spcPct val="90000"/>
              </a:lnSpc>
            </a:pPr>
            <a:r>
              <a:rPr lang="en-US" sz="1000" dirty="0"/>
              <a:t>Week 4</a:t>
            </a:r>
          </a:p>
        </p:txBody>
      </p:sp>
      <p:sp>
        <p:nvSpPr>
          <p:cNvPr id="59" name="TextBox 58">
            <a:extLst>
              <a:ext uri="{FF2B5EF4-FFF2-40B4-BE49-F238E27FC236}">
                <a16:creationId xmlns:a16="http://schemas.microsoft.com/office/drawing/2014/main" id="{DA369CD3-30ED-4D61-BC15-E4F400CD507D}"/>
              </a:ext>
            </a:extLst>
          </p:cNvPr>
          <p:cNvSpPr txBox="1"/>
          <p:nvPr/>
        </p:nvSpPr>
        <p:spPr>
          <a:xfrm>
            <a:off x="5426594" y="1293983"/>
            <a:ext cx="512606" cy="138499"/>
          </a:xfrm>
          <a:prstGeom prst="rect">
            <a:avLst/>
          </a:prstGeom>
          <a:noFill/>
        </p:spPr>
        <p:txBody>
          <a:bodyPr wrap="square" lIns="0" tIns="0" rIns="0" bIns="0" rtlCol="0">
            <a:spAutoFit/>
          </a:bodyPr>
          <a:lstStyle/>
          <a:p>
            <a:pPr>
              <a:lnSpc>
                <a:spcPct val="90000"/>
              </a:lnSpc>
            </a:pPr>
            <a:r>
              <a:rPr lang="en-US" sz="1000" dirty="0"/>
              <a:t>Week 8</a:t>
            </a:r>
          </a:p>
        </p:txBody>
      </p:sp>
      <p:cxnSp>
        <p:nvCxnSpPr>
          <p:cNvPr id="60" name="Straight Connector 59">
            <a:extLst>
              <a:ext uri="{FF2B5EF4-FFF2-40B4-BE49-F238E27FC236}">
                <a16:creationId xmlns:a16="http://schemas.microsoft.com/office/drawing/2014/main" id="{3BF6DE68-73BD-4EE4-8F8E-CEC694303C58}"/>
              </a:ext>
            </a:extLst>
          </p:cNvPr>
          <p:cNvCxnSpPr/>
          <p:nvPr/>
        </p:nvCxnSpPr>
        <p:spPr>
          <a:xfrm flipV="1">
            <a:off x="5818977" y="1853088"/>
            <a:ext cx="2223772" cy="1"/>
          </a:xfrm>
          <a:prstGeom prst="line">
            <a:avLst/>
          </a:prstGeom>
          <a:ln w="19050">
            <a:solidFill>
              <a:schemeClr val="bg2">
                <a:lumMod val="50000"/>
              </a:scheme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D652EC-8F17-464A-ACDA-99CC42F34E50}"/>
              </a:ext>
            </a:extLst>
          </p:cNvPr>
          <p:cNvCxnSpPr>
            <a:cxnSpLocks/>
          </p:cNvCxnSpPr>
          <p:nvPr/>
        </p:nvCxnSpPr>
        <p:spPr>
          <a:xfrm flipH="1">
            <a:off x="6814354" y="1787004"/>
            <a:ext cx="110024" cy="166438"/>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1DB9CB3-C470-4438-8AEA-707EB0E4E4BE}"/>
              </a:ext>
            </a:extLst>
          </p:cNvPr>
          <p:cNvCxnSpPr>
            <a:cxnSpLocks/>
          </p:cNvCxnSpPr>
          <p:nvPr/>
        </p:nvCxnSpPr>
        <p:spPr>
          <a:xfrm flipH="1">
            <a:off x="6928333" y="1787004"/>
            <a:ext cx="110024" cy="166438"/>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3A417AC-C00E-49EC-A6EC-E2B06D136926}"/>
              </a:ext>
            </a:extLst>
          </p:cNvPr>
          <p:cNvSpPr txBox="1"/>
          <p:nvPr/>
        </p:nvSpPr>
        <p:spPr>
          <a:xfrm>
            <a:off x="7778683" y="1293983"/>
            <a:ext cx="512606" cy="138499"/>
          </a:xfrm>
          <a:prstGeom prst="rect">
            <a:avLst/>
          </a:prstGeom>
          <a:noFill/>
        </p:spPr>
        <p:txBody>
          <a:bodyPr wrap="square" lIns="0" tIns="0" rIns="0" bIns="0" rtlCol="0">
            <a:spAutoFit/>
          </a:bodyPr>
          <a:lstStyle/>
          <a:p>
            <a:pPr>
              <a:lnSpc>
                <a:spcPct val="90000"/>
              </a:lnSpc>
            </a:pPr>
            <a:r>
              <a:rPr lang="en-US" sz="1000" dirty="0"/>
              <a:t>Week 20</a:t>
            </a:r>
          </a:p>
        </p:txBody>
      </p:sp>
      <p:sp>
        <p:nvSpPr>
          <p:cNvPr id="63" name="TextBox 62">
            <a:extLst>
              <a:ext uri="{FF2B5EF4-FFF2-40B4-BE49-F238E27FC236}">
                <a16:creationId xmlns:a16="http://schemas.microsoft.com/office/drawing/2014/main" id="{8266BA96-71B5-401F-8246-93E6BF5F004C}"/>
              </a:ext>
            </a:extLst>
          </p:cNvPr>
          <p:cNvSpPr txBox="1"/>
          <p:nvPr/>
        </p:nvSpPr>
        <p:spPr>
          <a:xfrm>
            <a:off x="8056603" y="1787039"/>
            <a:ext cx="512606" cy="138499"/>
          </a:xfrm>
          <a:prstGeom prst="rect">
            <a:avLst/>
          </a:prstGeom>
          <a:noFill/>
        </p:spPr>
        <p:txBody>
          <a:bodyPr wrap="square" lIns="0" tIns="0" rIns="0" bIns="0" rtlCol="0">
            <a:spAutoFit/>
          </a:bodyPr>
          <a:lstStyle/>
          <a:p>
            <a:pPr>
              <a:lnSpc>
                <a:spcPct val="90000"/>
              </a:lnSpc>
            </a:pPr>
            <a:r>
              <a:rPr lang="en-US" sz="1000" b="1" dirty="0"/>
              <a:t>SVR12</a:t>
            </a:r>
          </a:p>
        </p:txBody>
      </p:sp>
      <p:cxnSp>
        <p:nvCxnSpPr>
          <p:cNvPr id="64" name="Straight Connector 63">
            <a:extLst>
              <a:ext uri="{FF2B5EF4-FFF2-40B4-BE49-F238E27FC236}">
                <a16:creationId xmlns:a16="http://schemas.microsoft.com/office/drawing/2014/main" id="{C6279773-80FD-44B4-8416-379E51BAEC6D}"/>
              </a:ext>
            </a:extLst>
          </p:cNvPr>
          <p:cNvCxnSpPr/>
          <p:nvPr/>
        </p:nvCxnSpPr>
        <p:spPr>
          <a:xfrm flipV="1">
            <a:off x="5827524" y="2661008"/>
            <a:ext cx="2223772" cy="1"/>
          </a:xfrm>
          <a:prstGeom prst="line">
            <a:avLst/>
          </a:prstGeom>
          <a:ln w="19050">
            <a:solidFill>
              <a:schemeClr val="bg2">
                <a:lumMod val="50000"/>
              </a:scheme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070447B-E3F5-43DA-858C-B315EA1CB48A}"/>
              </a:ext>
            </a:extLst>
          </p:cNvPr>
          <p:cNvCxnSpPr>
            <a:cxnSpLocks/>
          </p:cNvCxnSpPr>
          <p:nvPr/>
        </p:nvCxnSpPr>
        <p:spPr>
          <a:xfrm flipH="1">
            <a:off x="6822901" y="2594946"/>
            <a:ext cx="110024" cy="166438"/>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DBDBD9B-2193-488B-98C1-FEB62BA6025F}"/>
              </a:ext>
            </a:extLst>
          </p:cNvPr>
          <p:cNvCxnSpPr>
            <a:cxnSpLocks/>
          </p:cNvCxnSpPr>
          <p:nvPr/>
        </p:nvCxnSpPr>
        <p:spPr>
          <a:xfrm flipH="1">
            <a:off x="6936880" y="2594946"/>
            <a:ext cx="110024" cy="166438"/>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26EBCBE-33FC-45C3-B960-6B362231032C}"/>
              </a:ext>
            </a:extLst>
          </p:cNvPr>
          <p:cNvSpPr txBox="1"/>
          <p:nvPr/>
        </p:nvSpPr>
        <p:spPr>
          <a:xfrm>
            <a:off x="8065150" y="2594969"/>
            <a:ext cx="512606" cy="138499"/>
          </a:xfrm>
          <a:prstGeom prst="rect">
            <a:avLst/>
          </a:prstGeom>
          <a:noFill/>
        </p:spPr>
        <p:txBody>
          <a:bodyPr wrap="square" lIns="0" tIns="0" rIns="0" bIns="0" rtlCol="0">
            <a:spAutoFit/>
          </a:bodyPr>
          <a:lstStyle/>
          <a:p>
            <a:pPr>
              <a:lnSpc>
                <a:spcPct val="90000"/>
              </a:lnSpc>
            </a:pPr>
            <a:r>
              <a:rPr lang="en-US" sz="1000" b="1" dirty="0"/>
              <a:t>SVR12</a:t>
            </a:r>
          </a:p>
        </p:txBody>
      </p:sp>
      <p:sp>
        <p:nvSpPr>
          <p:cNvPr id="3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8615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Simplified Monitoring for HCV with GLE/PIB</a:t>
            </a:r>
          </a:p>
        </p:txBody>
      </p:sp>
      <p:sp>
        <p:nvSpPr>
          <p:cNvPr id="4" name="Footer Placeholder 3"/>
          <p:cNvSpPr>
            <a:spLocks noGrp="1"/>
          </p:cNvSpPr>
          <p:nvPr>
            <p:ph type="ftr" sz="quarter" idx="11"/>
          </p:nvPr>
        </p:nvSpPr>
        <p:spPr>
          <a:xfrm>
            <a:off x="457200" y="4972522"/>
            <a:ext cx="4192858" cy="53916"/>
          </a:xfrm>
        </p:spPr>
        <p:txBody>
          <a:bodyPr/>
          <a:lstStyle/>
          <a:p>
            <a:r>
              <a:rPr lang="en-US" dirty="0">
                <a:solidFill>
                  <a:prstClr val="black"/>
                </a:solidFill>
              </a:rPr>
              <a:t>Dore, EASL, 2019, PS-178</a:t>
            </a:r>
          </a:p>
        </p:txBody>
      </p:sp>
      <p:sp>
        <p:nvSpPr>
          <p:cNvPr id="5" name="Slide Number Placeholder 4"/>
          <p:cNvSpPr>
            <a:spLocks noGrp="1"/>
          </p:cNvSpPr>
          <p:nvPr>
            <p:ph type="sldNum" sz="quarter" idx="12"/>
          </p:nvPr>
        </p:nvSpPr>
        <p:spPr>
          <a:xfrm>
            <a:off x="8439150" y="4948015"/>
            <a:ext cx="247650" cy="126206"/>
          </a:xfrm>
        </p:spPr>
        <p:txBody>
          <a:bodyPr/>
          <a:lstStyle/>
          <a:p>
            <a:fld id="{94BD5F9E-BC76-487B-A2BC-019AD28A14BF}" type="slidenum">
              <a:rPr lang="en-US" smtClean="0">
                <a:solidFill>
                  <a:prstClr val="black"/>
                </a:solidFill>
              </a:rPr>
              <a:pPr/>
              <a:t>41</a:t>
            </a:fld>
            <a:endParaRPr lang="en-US">
              <a:solidFill>
                <a:prstClr val="black"/>
              </a:solidFill>
            </a:endParaRP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5929"/>
            <a:ext cx="8229600" cy="226991"/>
          </a:xfrm>
        </p:spPr>
        <p:txBody>
          <a:bodyPr/>
          <a:lstStyle/>
          <a:p>
            <a:r>
              <a:rPr lang="en-US" dirty="0"/>
              <a:t>SMART-C</a:t>
            </a:r>
          </a:p>
        </p:txBody>
      </p:sp>
      <p:graphicFrame>
        <p:nvGraphicFramePr>
          <p:cNvPr id="37" name="Chart 36">
            <a:extLst>
              <a:ext uri="{FF2B5EF4-FFF2-40B4-BE49-F238E27FC236}">
                <a16:creationId xmlns:a16="http://schemas.microsoft.com/office/drawing/2014/main" id="{C8337C97-1E46-48AE-93FE-C143492EBDDF}"/>
              </a:ext>
            </a:extLst>
          </p:cNvPr>
          <p:cNvGraphicFramePr/>
          <p:nvPr>
            <p:extLst>
              <p:ext uri="{D42A27DB-BD31-4B8C-83A1-F6EECF244321}">
                <p14:modId xmlns:p14="http://schemas.microsoft.com/office/powerpoint/2010/main" val="151391764"/>
              </p:ext>
            </p:extLst>
          </p:nvPr>
        </p:nvGraphicFramePr>
        <p:xfrm>
          <a:off x="-46874" y="1483540"/>
          <a:ext cx="5321607" cy="2845275"/>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41E7B5CC-0101-4ADB-ABEE-154C5E8D420A}"/>
              </a:ext>
            </a:extLst>
          </p:cNvPr>
          <p:cNvSpPr txBox="1"/>
          <p:nvPr/>
        </p:nvSpPr>
        <p:spPr>
          <a:xfrm>
            <a:off x="823990" y="3507606"/>
            <a:ext cx="278674" cy="276999"/>
          </a:xfrm>
          <a:prstGeom prst="rect">
            <a:avLst/>
          </a:prstGeom>
          <a:noFill/>
        </p:spPr>
        <p:txBody>
          <a:bodyPr wrap="square" lIns="0" tIns="0" rIns="0" bIns="0" rtlCol="0">
            <a:spAutoFit/>
          </a:bodyPr>
          <a:lstStyle/>
          <a:p>
            <a:pPr algn="ctr">
              <a:lnSpc>
                <a:spcPct val="90000"/>
              </a:lnSpc>
            </a:pPr>
            <a:r>
              <a:rPr lang="en-US" sz="1000" dirty="0">
                <a:solidFill>
                  <a:prstClr val="black"/>
                </a:solidFill>
              </a:rPr>
              <a:t>121/</a:t>
            </a:r>
            <a:br>
              <a:rPr lang="en-US" sz="1000" dirty="0">
                <a:solidFill>
                  <a:prstClr val="black"/>
                </a:solidFill>
              </a:rPr>
            </a:br>
            <a:r>
              <a:rPr lang="en-US" sz="1000" dirty="0">
                <a:solidFill>
                  <a:prstClr val="black"/>
                </a:solidFill>
              </a:rPr>
              <a:t>127</a:t>
            </a:r>
          </a:p>
        </p:txBody>
      </p:sp>
      <p:sp>
        <p:nvSpPr>
          <p:cNvPr id="42" name="TextBox 41">
            <a:extLst>
              <a:ext uri="{FF2B5EF4-FFF2-40B4-BE49-F238E27FC236}">
                <a16:creationId xmlns:a16="http://schemas.microsoft.com/office/drawing/2014/main" id="{557C2EE5-B97F-4767-8AF5-B737D82267E1}"/>
              </a:ext>
            </a:extLst>
          </p:cNvPr>
          <p:cNvSpPr txBox="1"/>
          <p:nvPr/>
        </p:nvSpPr>
        <p:spPr>
          <a:xfrm>
            <a:off x="2432632" y="3518479"/>
            <a:ext cx="278674" cy="276999"/>
          </a:xfrm>
          <a:prstGeom prst="rect">
            <a:avLst/>
          </a:prstGeom>
          <a:noFill/>
        </p:spPr>
        <p:txBody>
          <a:bodyPr wrap="square" lIns="0" tIns="0" rIns="0" bIns="0" rtlCol="0">
            <a:spAutoFit/>
          </a:bodyPr>
          <a:lstStyle/>
          <a:p>
            <a:pPr algn="ctr">
              <a:lnSpc>
                <a:spcPct val="90000"/>
              </a:lnSpc>
            </a:pPr>
            <a:r>
              <a:rPr lang="en-US" sz="1000" dirty="0">
                <a:solidFill>
                  <a:prstClr val="black"/>
                </a:solidFill>
              </a:rPr>
              <a:t>121/</a:t>
            </a:r>
            <a:br>
              <a:rPr lang="en-US" sz="1000" dirty="0">
                <a:solidFill>
                  <a:prstClr val="black"/>
                </a:solidFill>
              </a:rPr>
            </a:br>
            <a:r>
              <a:rPr lang="en-US" sz="1000" dirty="0">
                <a:solidFill>
                  <a:prstClr val="black"/>
                </a:solidFill>
              </a:rPr>
              <a:t>123</a:t>
            </a:r>
          </a:p>
        </p:txBody>
      </p:sp>
      <p:sp>
        <p:nvSpPr>
          <p:cNvPr id="43" name="TextBox 42">
            <a:extLst>
              <a:ext uri="{FF2B5EF4-FFF2-40B4-BE49-F238E27FC236}">
                <a16:creationId xmlns:a16="http://schemas.microsoft.com/office/drawing/2014/main" id="{0E72E0DB-1BAB-4E02-BB01-6A1515C8553D}"/>
              </a:ext>
            </a:extLst>
          </p:cNvPr>
          <p:cNvSpPr txBox="1"/>
          <p:nvPr/>
        </p:nvSpPr>
        <p:spPr>
          <a:xfrm>
            <a:off x="3088201" y="3518478"/>
            <a:ext cx="278674" cy="276999"/>
          </a:xfrm>
          <a:prstGeom prst="rect">
            <a:avLst/>
          </a:prstGeom>
          <a:noFill/>
        </p:spPr>
        <p:txBody>
          <a:bodyPr wrap="square" lIns="0" tIns="0" rIns="0" bIns="0" rtlCol="0">
            <a:spAutoFit/>
          </a:bodyPr>
          <a:lstStyle/>
          <a:p>
            <a:pPr algn="ctr">
              <a:lnSpc>
                <a:spcPct val="90000"/>
              </a:lnSpc>
            </a:pPr>
            <a:r>
              <a:rPr lang="en-US" sz="1000" dirty="0">
                <a:solidFill>
                  <a:prstClr val="black"/>
                </a:solidFill>
              </a:rPr>
              <a:t>233/</a:t>
            </a:r>
            <a:br>
              <a:rPr lang="en-US" sz="1000" dirty="0">
                <a:solidFill>
                  <a:prstClr val="black"/>
                </a:solidFill>
              </a:rPr>
            </a:br>
            <a:r>
              <a:rPr lang="en-US" sz="1000" dirty="0">
                <a:solidFill>
                  <a:prstClr val="black"/>
                </a:solidFill>
              </a:rPr>
              <a:t>241</a:t>
            </a:r>
          </a:p>
        </p:txBody>
      </p:sp>
      <p:sp>
        <p:nvSpPr>
          <p:cNvPr id="44" name="TextBox 43">
            <a:extLst>
              <a:ext uri="{FF2B5EF4-FFF2-40B4-BE49-F238E27FC236}">
                <a16:creationId xmlns:a16="http://schemas.microsoft.com/office/drawing/2014/main" id="{FDB27D84-37B5-4109-831C-F989599077C4}"/>
              </a:ext>
            </a:extLst>
          </p:cNvPr>
          <p:cNvSpPr txBox="1"/>
          <p:nvPr/>
        </p:nvSpPr>
        <p:spPr>
          <a:xfrm>
            <a:off x="3982245" y="3518479"/>
            <a:ext cx="278674" cy="276999"/>
          </a:xfrm>
          <a:prstGeom prst="rect">
            <a:avLst/>
          </a:prstGeom>
          <a:noFill/>
        </p:spPr>
        <p:txBody>
          <a:bodyPr wrap="square" lIns="0" tIns="0" rIns="0" bIns="0" rtlCol="0">
            <a:spAutoFit/>
          </a:bodyPr>
          <a:lstStyle/>
          <a:p>
            <a:pPr algn="ctr">
              <a:lnSpc>
                <a:spcPct val="90000"/>
              </a:lnSpc>
            </a:pPr>
            <a:r>
              <a:rPr lang="en-US" sz="1000" dirty="0">
                <a:solidFill>
                  <a:prstClr val="black"/>
                </a:solidFill>
              </a:rPr>
              <a:t>121/</a:t>
            </a:r>
            <a:br>
              <a:rPr lang="en-US" sz="1000" dirty="0">
                <a:solidFill>
                  <a:prstClr val="black"/>
                </a:solidFill>
              </a:rPr>
            </a:br>
            <a:r>
              <a:rPr lang="en-US" sz="1000" dirty="0">
                <a:solidFill>
                  <a:prstClr val="black"/>
                </a:solidFill>
              </a:rPr>
              <a:t>123</a:t>
            </a:r>
          </a:p>
        </p:txBody>
      </p:sp>
      <p:sp>
        <p:nvSpPr>
          <p:cNvPr id="47" name="TextBox 46">
            <a:extLst>
              <a:ext uri="{FF2B5EF4-FFF2-40B4-BE49-F238E27FC236}">
                <a16:creationId xmlns:a16="http://schemas.microsoft.com/office/drawing/2014/main" id="{B72D5BBE-8CAD-4D84-AB84-636087283067}"/>
              </a:ext>
            </a:extLst>
          </p:cNvPr>
          <p:cNvSpPr txBox="1"/>
          <p:nvPr/>
        </p:nvSpPr>
        <p:spPr>
          <a:xfrm>
            <a:off x="4615504" y="3520885"/>
            <a:ext cx="278674" cy="276999"/>
          </a:xfrm>
          <a:prstGeom prst="rect">
            <a:avLst/>
          </a:prstGeom>
          <a:noFill/>
        </p:spPr>
        <p:txBody>
          <a:bodyPr wrap="square" lIns="0" tIns="0" rIns="0" bIns="0" rtlCol="0">
            <a:spAutoFit/>
          </a:bodyPr>
          <a:lstStyle/>
          <a:p>
            <a:pPr algn="ctr">
              <a:lnSpc>
                <a:spcPct val="90000"/>
              </a:lnSpc>
            </a:pPr>
            <a:r>
              <a:rPr lang="en-US" sz="1000" dirty="0">
                <a:solidFill>
                  <a:prstClr val="black"/>
                </a:solidFill>
              </a:rPr>
              <a:t>233/</a:t>
            </a:r>
            <a:br>
              <a:rPr lang="en-US" sz="1000" dirty="0">
                <a:solidFill>
                  <a:prstClr val="black"/>
                </a:solidFill>
              </a:rPr>
            </a:br>
            <a:r>
              <a:rPr lang="en-US" sz="1000" dirty="0">
                <a:solidFill>
                  <a:prstClr val="black"/>
                </a:solidFill>
              </a:rPr>
              <a:t>239</a:t>
            </a:r>
          </a:p>
        </p:txBody>
      </p:sp>
      <p:sp>
        <p:nvSpPr>
          <p:cNvPr id="49" name="TextBox 48">
            <a:extLst>
              <a:ext uri="{FF2B5EF4-FFF2-40B4-BE49-F238E27FC236}">
                <a16:creationId xmlns:a16="http://schemas.microsoft.com/office/drawing/2014/main" id="{8D24F913-DFA5-4D77-9B09-EDFFC3728DBD}"/>
              </a:ext>
            </a:extLst>
          </p:cNvPr>
          <p:cNvSpPr txBox="1"/>
          <p:nvPr/>
        </p:nvSpPr>
        <p:spPr>
          <a:xfrm>
            <a:off x="1482783" y="3507605"/>
            <a:ext cx="278674" cy="276999"/>
          </a:xfrm>
          <a:prstGeom prst="rect">
            <a:avLst/>
          </a:prstGeom>
          <a:noFill/>
        </p:spPr>
        <p:txBody>
          <a:bodyPr wrap="square" lIns="0" tIns="0" rIns="0" bIns="0" rtlCol="0">
            <a:spAutoFit/>
          </a:bodyPr>
          <a:lstStyle/>
          <a:p>
            <a:pPr algn="ctr">
              <a:lnSpc>
                <a:spcPct val="90000"/>
              </a:lnSpc>
            </a:pPr>
            <a:r>
              <a:rPr lang="en-US" sz="1000" dirty="0">
                <a:solidFill>
                  <a:prstClr val="black"/>
                </a:solidFill>
              </a:rPr>
              <a:t>233/</a:t>
            </a:r>
            <a:br>
              <a:rPr lang="en-US" sz="1000" dirty="0">
                <a:solidFill>
                  <a:prstClr val="black"/>
                </a:solidFill>
              </a:rPr>
            </a:br>
            <a:r>
              <a:rPr lang="en-US" sz="1000" dirty="0">
                <a:solidFill>
                  <a:prstClr val="black"/>
                </a:solidFill>
              </a:rPr>
              <a:t>253</a:t>
            </a:r>
          </a:p>
        </p:txBody>
      </p:sp>
      <p:graphicFrame>
        <p:nvGraphicFramePr>
          <p:cNvPr id="55" name="Table 54">
            <a:extLst>
              <a:ext uri="{FF2B5EF4-FFF2-40B4-BE49-F238E27FC236}">
                <a16:creationId xmlns:a16="http://schemas.microsoft.com/office/drawing/2014/main" id="{D77866DF-2079-48A2-9EEB-2B32530E3544}"/>
              </a:ext>
            </a:extLst>
          </p:cNvPr>
          <p:cNvGraphicFramePr>
            <a:graphicFrameLocks noGrp="1"/>
          </p:cNvGraphicFramePr>
          <p:nvPr>
            <p:extLst>
              <p:ext uri="{D42A27DB-BD31-4B8C-83A1-F6EECF244321}">
                <p14:modId xmlns:p14="http://schemas.microsoft.com/office/powerpoint/2010/main" val="277132680"/>
              </p:ext>
            </p:extLst>
          </p:nvPr>
        </p:nvGraphicFramePr>
        <p:xfrm>
          <a:off x="5147056" y="1564352"/>
          <a:ext cx="3889440" cy="2375550"/>
        </p:xfrm>
        <a:graphic>
          <a:graphicData uri="http://schemas.openxmlformats.org/drawingml/2006/table">
            <a:tbl>
              <a:tblPr firstRow="1" bandRow="1">
                <a:effectLst/>
                <a:tableStyleId>{5C22544A-7EE6-4342-B048-85BDC9FD1C3A}</a:tableStyleId>
              </a:tblPr>
              <a:tblGrid>
                <a:gridCol w="2090630">
                  <a:extLst>
                    <a:ext uri="{9D8B030D-6E8A-4147-A177-3AD203B41FA5}">
                      <a16:colId xmlns:a16="http://schemas.microsoft.com/office/drawing/2014/main" val="20000"/>
                    </a:ext>
                  </a:extLst>
                </a:gridCol>
                <a:gridCol w="936158">
                  <a:extLst>
                    <a:ext uri="{9D8B030D-6E8A-4147-A177-3AD203B41FA5}">
                      <a16:colId xmlns:a16="http://schemas.microsoft.com/office/drawing/2014/main" val="20001"/>
                    </a:ext>
                  </a:extLst>
                </a:gridCol>
                <a:gridCol w="862652">
                  <a:extLst>
                    <a:ext uri="{9D8B030D-6E8A-4147-A177-3AD203B41FA5}">
                      <a16:colId xmlns:a16="http://schemas.microsoft.com/office/drawing/2014/main" val="822743320"/>
                    </a:ext>
                  </a:extLst>
                </a:gridCol>
              </a:tblGrid>
              <a:tr h="527900">
                <a:tc>
                  <a:txBody>
                    <a:bodyPr/>
                    <a:lstStyle/>
                    <a:p>
                      <a:endParaRPr lang="en-US" sz="1000" dirty="0">
                        <a:solidFill>
                          <a:schemeClr val="tx1"/>
                        </a:solidFill>
                      </a:endParaRPr>
                    </a:p>
                  </a:txBody>
                  <a:tcPr marL="91436" marR="91436"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Standard n=127</a:t>
                      </a:r>
                    </a:p>
                  </a:txBody>
                  <a:tcPr marL="91436" marR="91436"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000" b="1" dirty="0">
                          <a:solidFill>
                            <a:schemeClr val="tx1"/>
                          </a:solidFill>
                        </a:rPr>
                        <a:t>Simplified n=253</a:t>
                      </a:r>
                    </a:p>
                  </a:txBody>
                  <a:tcPr marL="91436" marR="91436"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263950">
                <a:tc>
                  <a:txBody>
                    <a:bodyPr/>
                    <a:lstStyle/>
                    <a:p>
                      <a:r>
                        <a:rPr lang="en-US" sz="1000" dirty="0" err="1">
                          <a:solidFill>
                            <a:schemeClr val="tx1"/>
                          </a:solidFill>
                        </a:rPr>
                        <a:t>Virologic</a:t>
                      </a:r>
                      <a:r>
                        <a:rPr lang="en-US" sz="1000" dirty="0">
                          <a:solidFill>
                            <a:schemeClr val="tx1"/>
                          </a:solidFill>
                        </a:rPr>
                        <a:t> Failure, n (%)</a:t>
                      </a:r>
                    </a:p>
                  </a:txBody>
                  <a:tcPr marL="91436" marR="91436"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2 (1.6)</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6 (2.4)</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26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On treatment</a:t>
                      </a:r>
                    </a:p>
                  </a:txBody>
                  <a:tcPr marL="91436" marR="91436"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0</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6</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6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Post treatment</a:t>
                      </a:r>
                    </a:p>
                  </a:txBody>
                  <a:tcPr marL="91436" marR="91436" marT="0"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r>
                        <a:rPr lang="en-US" sz="1000" dirty="0">
                          <a:solidFill>
                            <a:schemeClr val="tx1"/>
                          </a:solidFill>
                        </a:rPr>
                        <a:t>2</a:t>
                      </a: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endParaRPr lang="en-US" sz="1000" dirty="0">
                        <a:solidFill>
                          <a:schemeClr val="tx1"/>
                        </a:solidFill>
                      </a:endParaRPr>
                    </a:p>
                  </a:txBody>
                  <a:tcPr marL="91436" marR="91436"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26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Failure for other reasons, n</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  Death</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0</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 (0.4%)</a:t>
                      </a:r>
                    </a:p>
                  </a:txBody>
                  <a:tcPr marL="91436" marR="91436"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154519899"/>
                  </a:ext>
                </a:extLst>
              </a:tr>
              <a:tr h="263950">
                <a:tc>
                  <a:txBody>
                    <a:bodyPr/>
                    <a:lstStyle/>
                    <a:p>
                      <a:r>
                        <a:rPr lang="en-GB" sz="1000" dirty="0"/>
                        <a:t>  D/C</a:t>
                      </a:r>
                    </a:p>
                  </a:txBody>
                  <a:tcPr marL="91436" marR="91436" marT="0" marB="0"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0</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2 (0.8%)</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  LTFU/Missing HCV RNA, n(%)</a:t>
                      </a:r>
                    </a:p>
                  </a:txBody>
                  <a:tcPr marL="91436" marR="91436" marT="0" marB="0"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4 (3.1)</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11 (4.3)</a:t>
                      </a:r>
                    </a:p>
                  </a:txBody>
                  <a:tcPr marL="91436" marR="91436"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0007"/>
                  </a:ext>
                </a:extLst>
              </a:tr>
            </a:tbl>
          </a:graphicData>
        </a:graphic>
      </p:graphicFrame>
      <p:sp>
        <p:nvSpPr>
          <p:cNvPr id="68" name="TextBox 67">
            <a:extLst>
              <a:ext uri="{FF2B5EF4-FFF2-40B4-BE49-F238E27FC236}">
                <a16:creationId xmlns:a16="http://schemas.microsoft.com/office/drawing/2014/main" id="{A9BC9838-C48E-46C0-BADF-9A252FF5B1E2}"/>
              </a:ext>
            </a:extLst>
          </p:cNvPr>
          <p:cNvSpPr txBox="1"/>
          <p:nvPr/>
        </p:nvSpPr>
        <p:spPr>
          <a:xfrm>
            <a:off x="5615338" y="1286178"/>
            <a:ext cx="3169908"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Treatment Failure</a:t>
            </a:r>
          </a:p>
        </p:txBody>
      </p:sp>
      <p:sp>
        <p:nvSpPr>
          <p:cNvPr id="8" name="TextBox 7">
            <a:extLst>
              <a:ext uri="{FF2B5EF4-FFF2-40B4-BE49-F238E27FC236}">
                <a16:creationId xmlns:a16="http://schemas.microsoft.com/office/drawing/2014/main" id="{BE9F5073-BEAD-4C0F-B705-2A91DF228308}"/>
              </a:ext>
            </a:extLst>
          </p:cNvPr>
          <p:cNvSpPr txBox="1"/>
          <p:nvPr/>
        </p:nvSpPr>
        <p:spPr>
          <a:xfrm>
            <a:off x="682560" y="4511864"/>
            <a:ext cx="4464496" cy="311624"/>
          </a:xfrm>
          <a:prstGeom prst="rect">
            <a:avLst/>
          </a:prstGeom>
          <a:noFill/>
        </p:spPr>
        <p:txBody>
          <a:bodyPr wrap="square" lIns="0" tIns="0" rIns="0" bIns="0" rtlCol="0">
            <a:spAutoFit/>
          </a:bodyPr>
          <a:lstStyle/>
          <a:p>
            <a:pPr algn="ctr">
              <a:lnSpc>
                <a:spcPct val="90000"/>
              </a:lnSpc>
            </a:pPr>
            <a:r>
              <a:rPr lang="en-US" sz="1100" i="1" dirty="0"/>
              <a:t>Non-inferiority margin 6%</a:t>
            </a:r>
          </a:p>
          <a:p>
            <a:pPr algn="ctr">
              <a:lnSpc>
                <a:spcPct val="90000"/>
              </a:lnSpc>
            </a:pPr>
            <a:r>
              <a:rPr lang="en-US" sz="1100" i="1" dirty="0"/>
              <a:t>SVR12 of 96% and 80% power to determine non-inferiority</a:t>
            </a:r>
          </a:p>
        </p:txBody>
      </p:sp>
      <p:sp>
        <p:nvSpPr>
          <p:cNvPr id="1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486065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Effect of GLE/PIB for HCV GT 1</a:t>
            </a:r>
            <a:r>
              <a:rPr lang="en-US" dirty="0">
                <a:latin typeface="Arial" panose="020B0604020202020204" pitchFamily="34" charset="0"/>
                <a:cs typeface="Arial" panose="020B0604020202020204" pitchFamily="34" charset="0"/>
              </a:rPr>
              <a:t>–</a:t>
            </a:r>
            <a:r>
              <a:rPr lang="en-US" dirty="0"/>
              <a:t>6</a:t>
            </a:r>
          </a:p>
        </p:txBody>
      </p:sp>
      <p:sp>
        <p:nvSpPr>
          <p:cNvPr id="4" name="Footer Placeholder 3"/>
          <p:cNvSpPr>
            <a:spLocks noGrp="1"/>
          </p:cNvSpPr>
          <p:nvPr>
            <p:ph type="ftr" sz="quarter" idx="11"/>
          </p:nvPr>
        </p:nvSpPr>
        <p:spPr>
          <a:xfrm>
            <a:off x="457200" y="4972522"/>
            <a:ext cx="4192858" cy="53916"/>
          </a:xfrm>
        </p:spPr>
        <p:txBody>
          <a:bodyPr/>
          <a:lstStyle/>
          <a:p>
            <a:r>
              <a:rPr lang="en-US" dirty="0">
                <a:solidFill>
                  <a:prstClr val="black"/>
                </a:solidFill>
              </a:rPr>
              <a:t>Sterling, EASL, 2019, THU-181</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42</a:t>
            </a:fld>
            <a:endParaRPr lang="en-US">
              <a:solidFill>
                <a:prstClr val="black"/>
              </a:solidFill>
            </a:endParaRP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9"/>
            <a:ext cx="8229600" cy="226991"/>
          </a:xfrm>
        </p:spPr>
        <p:txBody>
          <a:bodyPr/>
          <a:lstStyle/>
          <a:p>
            <a:r>
              <a:rPr lang="en-US" dirty="0"/>
              <a:t>HCV-TARGET </a:t>
            </a: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726 patients treated with GLE/PIB from the HCV-TARGET registry (patients who started before August 2018)</a:t>
            </a:r>
          </a:p>
        </p:txBody>
      </p:sp>
      <p:graphicFrame>
        <p:nvGraphicFramePr>
          <p:cNvPr id="40" name="Table 39">
            <a:extLst>
              <a:ext uri="{FF2B5EF4-FFF2-40B4-BE49-F238E27FC236}">
                <a16:creationId xmlns:a16="http://schemas.microsoft.com/office/drawing/2014/main" id="{7EFE5BEF-4B10-4C0D-9DDA-CC9EF5C16388}"/>
              </a:ext>
            </a:extLst>
          </p:cNvPr>
          <p:cNvGraphicFramePr>
            <a:graphicFrameLocks noGrp="1"/>
          </p:cNvGraphicFramePr>
          <p:nvPr>
            <p:extLst>
              <p:ext uri="{D42A27DB-BD31-4B8C-83A1-F6EECF244321}">
                <p14:modId xmlns:p14="http://schemas.microsoft.com/office/powerpoint/2010/main" val="1445188478"/>
              </p:ext>
            </p:extLst>
          </p:nvPr>
        </p:nvGraphicFramePr>
        <p:xfrm>
          <a:off x="129803" y="1795152"/>
          <a:ext cx="3480025" cy="2745057"/>
        </p:xfrm>
        <a:graphic>
          <a:graphicData uri="http://schemas.openxmlformats.org/drawingml/2006/table">
            <a:tbl>
              <a:tblPr firstRow="1" bandRow="1">
                <a:effectLst/>
                <a:tableStyleId>{5C22544A-7EE6-4342-B048-85BDC9FD1C3A}</a:tableStyleId>
              </a:tblPr>
              <a:tblGrid>
                <a:gridCol w="2397119">
                  <a:extLst>
                    <a:ext uri="{9D8B030D-6E8A-4147-A177-3AD203B41FA5}">
                      <a16:colId xmlns:a16="http://schemas.microsoft.com/office/drawing/2014/main" val="20000"/>
                    </a:ext>
                  </a:extLst>
                </a:gridCol>
                <a:gridCol w="1082906">
                  <a:extLst>
                    <a:ext uri="{9D8B030D-6E8A-4147-A177-3AD203B41FA5}">
                      <a16:colId xmlns:a16="http://schemas.microsoft.com/office/drawing/2014/main" val="20001"/>
                    </a:ext>
                  </a:extLst>
                </a:gridCol>
              </a:tblGrid>
              <a:tr h="433035">
                <a:tc>
                  <a:txBody>
                    <a:bodyPr/>
                    <a:lstStyle/>
                    <a:p>
                      <a:endParaRPr lang="en-US" sz="1000" dirty="0">
                        <a:solidFill>
                          <a:schemeClr val="tx1"/>
                        </a:solidFill>
                      </a:endParaRPr>
                    </a:p>
                  </a:txBody>
                  <a:tcPr marL="91436" marR="91436" marT="45696" marB="4569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GLE/PIB</a:t>
                      </a:r>
                      <a:br>
                        <a:rPr lang="en-US" sz="1000" b="1" dirty="0">
                          <a:solidFill>
                            <a:schemeClr val="tx1"/>
                          </a:solidFill>
                        </a:rPr>
                      </a:br>
                      <a:r>
                        <a:rPr lang="en-US" sz="1000" b="1" dirty="0">
                          <a:solidFill>
                            <a:schemeClr val="tx1"/>
                          </a:solidFill>
                        </a:rPr>
                        <a:t>n=660</a:t>
                      </a:r>
                    </a:p>
                  </a:txBody>
                  <a:tcPr marL="91436" marR="91436" marT="45696" marB="4569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96F"/>
                    </a:solidFill>
                  </a:tcPr>
                </a:tc>
                <a:extLst>
                  <a:ext uri="{0D108BD9-81ED-4DB2-BD59-A6C34878D82A}">
                    <a16:rowId xmlns:a16="http://schemas.microsoft.com/office/drawing/2014/main" val="10000"/>
                  </a:ext>
                </a:extLst>
              </a:tr>
              <a:tr h="246527">
                <a:tc>
                  <a:txBody>
                    <a:bodyPr/>
                    <a:lstStyle/>
                    <a:p>
                      <a:r>
                        <a:rPr lang="en-US" sz="1000" dirty="0">
                          <a:solidFill>
                            <a:schemeClr val="tx1"/>
                          </a:solidFill>
                        </a:rPr>
                        <a:t>Male, n (%)</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433 (60)</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107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Genotype, n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3</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4-6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  Not specified</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endParaRPr lang="en-US" sz="1000" dirty="0">
                        <a:solidFill>
                          <a:schemeClr val="tx1"/>
                        </a:solidFill>
                      </a:endParaRPr>
                    </a:p>
                    <a:p>
                      <a:pPr algn="ctr"/>
                      <a:r>
                        <a:rPr lang="en-US" sz="1000" dirty="0">
                          <a:solidFill>
                            <a:schemeClr val="tx1"/>
                          </a:solidFill>
                        </a:rPr>
                        <a:t>512 (71%)</a:t>
                      </a:r>
                    </a:p>
                    <a:p>
                      <a:pPr algn="ctr"/>
                      <a:r>
                        <a:rPr lang="en-US" sz="1000" dirty="0">
                          <a:solidFill>
                            <a:schemeClr val="tx1"/>
                          </a:solidFill>
                        </a:rPr>
                        <a:t>88</a:t>
                      </a:r>
                      <a:r>
                        <a:rPr lang="en-US" sz="1000" baseline="0" dirty="0">
                          <a:solidFill>
                            <a:schemeClr val="tx1"/>
                          </a:solidFill>
                        </a:rPr>
                        <a:t> (12%)</a:t>
                      </a:r>
                    </a:p>
                    <a:p>
                      <a:pPr algn="ctr"/>
                      <a:r>
                        <a:rPr lang="en-US" sz="1000" baseline="0" dirty="0">
                          <a:solidFill>
                            <a:schemeClr val="tx1"/>
                          </a:solidFill>
                        </a:rPr>
                        <a:t>96 (13%)</a:t>
                      </a:r>
                    </a:p>
                    <a:p>
                      <a:pPr algn="ctr"/>
                      <a:r>
                        <a:rPr lang="en-US" sz="1000" baseline="0" dirty="0">
                          <a:solidFill>
                            <a:schemeClr val="tx1"/>
                          </a:solidFill>
                        </a:rPr>
                        <a:t>25 (3%)</a:t>
                      </a:r>
                    </a:p>
                    <a:p>
                      <a:pPr algn="ctr"/>
                      <a:r>
                        <a:rPr lang="en-US" sz="1000" baseline="0" dirty="0">
                          <a:solidFill>
                            <a:schemeClr val="tx1"/>
                          </a:solidFill>
                        </a:rPr>
                        <a:t>5 (1%)</a:t>
                      </a:r>
                      <a:endParaRPr lang="en-US" sz="1000" dirty="0">
                        <a:solidFill>
                          <a:schemeClr val="tx1"/>
                        </a:solidFill>
                      </a:endParaRP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46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Cirrhosis, n (%)</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r>
                        <a:rPr lang="en-US" sz="1000" dirty="0">
                          <a:solidFill>
                            <a:schemeClr val="tx1"/>
                          </a:solidFill>
                        </a:rPr>
                        <a:t>120 (17)</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246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History</a:t>
                      </a:r>
                      <a:r>
                        <a:rPr lang="en-US" sz="1000" baseline="0" dirty="0">
                          <a:solidFill>
                            <a:schemeClr val="tx1"/>
                          </a:solidFill>
                        </a:rPr>
                        <a:t> of</a:t>
                      </a:r>
                      <a:r>
                        <a:rPr lang="en-US" sz="1000" dirty="0">
                          <a:solidFill>
                            <a:schemeClr val="tx1"/>
                          </a:solidFill>
                        </a:rPr>
                        <a:t> decompensating event, n (%)</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14 (2)</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TN, n (%)</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638 (88)</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154519899"/>
                  </a:ext>
                </a:extLst>
              </a:tr>
              <a:tr h="246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8 week regimen, n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430 (59)</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1" name="TextBox 40">
            <a:extLst>
              <a:ext uri="{FF2B5EF4-FFF2-40B4-BE49-F238E27FC236}">
                <a16:creationId xmlns:a16="http://schemas.microsoft.com/office/drawing/2014/main" id="{DC1272C8-7B7D-4BB7-AC06-040EB1E893AD}"/>
              </a:ext>
            </a:extLst>
          </p:cNvPr>
          <p:cNvSpPr txBox="1"/>
          <p:nvPr/>
        </p:nvSpPr>
        <p:spPr>
          <a:xfrm>
            <a:off x="-89073" y="1589553"/>
            <a:ext cx="4013002"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Baseline Characteristics</a:t>
            </a:r>
          </a:p>
        </p:txBody>
      </p:sp>
      <p:graphicFrame>
        <p:nvGraphicFramePr>
          <p:cNvPr id="43" name="Chart 42">
            <a:extLst>
              <a:ext uri="{FF2B5EF4-FFF2-40B4-BE49-F238E27FC236}">
                <a16:creationId xmlns:a16="http://schemas.microsoft.com/office/drawing/2014/main" id="{66B0B673-A8EA-40C6-A2C1-CB5839DD6499}"/>
              </a:ext>
            </a:extLst>
          </p:cNvPr>
          <p:cNvGraphicFramePr/>
          <p:nvPr>
            <p:extLst>
              <p:ext uri="{D42A27DB-BD31-4B8C-83A1-F6EECF244321}">
                <p14:modId xmlns:p14="http://schemas.microsoft.com/office/powerpoint/2010/main" val="3040609508"/>
              </p:ext>
            </p:extLst>
          </p:nvPr>
        </p:nvGraphicFramePr>
        <p:xfrm>
          <a:off x="3609616" y="1594140"/>
          <a:ext cx="5469062" cy="2623119"/>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E0D4B44A-A35D-4D20-9206-716D1C726BA8}"/>
              </a:ext>
            </a:extLst>
          </p:cNvPr>
          <p:cNvSpPr txBox="1"/>
          <p:nvPr/>
        </p:nvSpPr>
        <p:spPr>
          <a:xfrm>
            <a:off x="4293327"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467/</a:t>
            </a:r>
            <a:br>
              <a:rPr lang="en-US" sz="800" dirty="0">
                <a:solidFill>
                  <a:prstClr val="black"/>
                </a:solidFill>
              </a:rPr>
            </a:br>
            <a:r>
              <a:rPr lang="en-US" sz="800" dirty="0">
                <a:solidFill>
                  <a:prstClr val="black"/>
                </a:solidFill>
              </a:rPr>
              <a:t>480</a:t>
            </a:r>
          </a:p>
        </p:txBody>
      </p:sp>
      <p:sp>
        <p:nvSpPr>
          <p:cNvPr id="46" name="TextBox 45">
            <a:extLst>
              <a:ext uri="{FF2B5EF4-FFF2-40B4-BE49-F238E27FC236}">
                <a16:creationId xmlns:a16="http://schemas.microsoft.com/office/drawing/2014/main" id="{0E615FE0-CDDC-41C0-910B-586690A1FAEB}"/>
              </a:ext>
            </a:extLst>
          </p:cNvPr>
          <p:cNvSpPr txBox="1"/>
          <p:nvPr/>
        </p:nvSpPr>
        <p:spPr>
          <a:xfrm>
            <a:off x="6444210" y="3530629"/>
            <a:ext cx="278674" cy="221599"/>
          </a:xfrm>
          <a:prstGeom prst="rect">
            <a:avLst/>
          </a:prstGeom>
          <a:noFill/>
        </p:spPr>
        <p:txBody>
          <a:bodyPr wrap="square" lIns="0" tIns="0" rIns="0" bIns="0" rtlCol="0">
            <a:spAutoFit/>
          </a:bodyPr>
          <a:lstStyle/>
          <a:p>
            <a:pPr algn="ctr">
              <a:lnSpc>
                <a:spcPct val="90000"/>
              </a:lnSpc>
            </a:pPr>
            <a:r>
              <a:rPr lang="en-US" sz="800" dirty="0">
                <a:solidFill>
                  <a:prstClr val="black"/>
                </a:solidFill>
              </a:rPr>
              <a:t>318/</a:t>
            </a:r>
          </a:p>
          <a:p>
            <a:pPr algn="ctr">
              <a:lnSpc>
                <a:spcPct val="90000"/>
              </a:lnSpc>
            </a:pPr>
            <a:r>
              <a:rPr lang="en-US" sz="800" dirty="0">
                <a:solidFill>
                  <a:prstClr val="black"/>
                </a:solidFill>
              </a:rPr>
              <a:t>327</a:t>
            </a:r>
          </a:p>
        </p:txBody>
      </p:sp>
      <p:sp>
        <p:nvSpPr>
          <p:cNvPr id="47" name="TextBox 46">
            <a:extLst>
              <a:ext uri="{FF2B5EF4-FFF2-40B4-BE49-F238E27FC236}">
                <a16:creationId xmlns:a16="http://schemas.microsoft.com/office/drawing/2014/main" id="{6B913CE9-4BD9-490C-8E0A-F104A3D93E21}"/>
              </a:ext>
            </a:extLst>
          </p:cNvPr>
          <p:cNvSpPr txBox="1"/>
          <p:nvPr/>
        </p:nvSpPr>
        <p:spPr>
          <a:xfrm>
            <a:off x="6995639"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61/</a:t>
            </a:r>
            <a:br>
              <a:rPr lang="en-US" sz="800" dirty="0">
                <a:solidFill>
                  <a:prstClr val="black"/>
                </a:solidFill>
              </a:rPr>
            </a:br>
            <a:r>
              <a:rPr lang="en-US" sz="800" dirty="0">
                <a:solidFill>
                  <a:prstClr val="black"/>
                </a:solidFill>
              </a:rPr>
              <a:t>63</a:t>
            </a:r>
          </a:p>
        </p:txBody>
      </p:sp>
      <p:sp>
        <p:nvSpPr>
          <p:cNvPr id="49" name="TextBox 48">
            <a:extLst>
              <a:ext uri="{FF2B5EF4-FFF2-40B4-BE49-F238E27FC236}">
                <a16:creationId xmlns:a16="http://schemas.microsoft.com/office/drawing/2014/main" id="{F5C1D16D-1DF9-4BC9-90BD-B13C6E83A1AF}"/>
              </a:ext>
            </a:extLst>
          </p:cNvPr>
          <p:cNvSpPr txBox="1"/>
          <p:nvPr/>
        </p:nvSpPr>
        <p:spPr>
          <a:xfrm>
            <a:off x="7515681"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65/</a:t>
            </a:r>
          </a:p>
          <a:p>
            <a:pPr algn="ctr">
              <a:lnSpc>
                <a:spcPct val="90000"/>
              </a:lnSpc>
            </a:pPr>
            <a:r>
              <a:rPr lang="en-US" sz="800" dirty="0">
                <a:solidFill>
                  <a:prstClr val="black"/>
                </a:solidFill>
              </a:rPr>
              <a:t>67</a:t>
            </a:r>
          </a:p>
        </p:txBody>
      </p:sp>
      <p:sp>
        <p:nvSpPr>
          <p:cNvPr id="52" name="TextBox 51">
            <a:extLst>
              <a:ext uri="{FF2B5EF4-FFF2-40B4-BE49-F238E27FC236}">
                <a16:creationId xmlns:a16="http://schemas.microsoft.com/office/drawing/2014/main" id="{46739332-5CF5-414E-A087-77334BF41C86}"/>
              </a:ext>
            </a:extLst>
          </p:cNvPr>
          <p:cNvSpPr txBox="1"/>
          <p:nvPr/>
        </p:nvSpPr>
        <p:spPr>
          <a:xfrm>
            <a:off x="8588370"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67/</a:t>
            </a:r>
            <a:br>
              <a:rPr lang="en-US" sz="800" dirty="0">
                <a:solidFill>
                  <a:prstClr val="black"/>
                </a:solidFill>
              </a:rPr>
            </a:br>
            <a:r>
              <a:rPr lang="en-US" sz="800" dirty="0">
                <a:solidFill>
                  <a:prstClr val="black"/>
                </a:solidFill>
              </a:rPr>
              <a:t>68</a:t>
            </a:r>
          </a:p>
        </p:txBody>
      </p:sp>
      <p:sp>
        <p:nvSpPr>
          <p:cNvPr id="55" name="TextBox 54">
            <a:extLst>
              <a:ext uri="{FF2B5EF4-FFF2-40B4-BE49-F238E27FC236}">
                <a16:creationId xmlns:a16="http://schemas.microsoft.com/office/drawing/2014/main" id="{892E11CE-D4E6-4A7F-AF41-1A7014F767F3}"/>
              </a:ext>
            </a:extLst>
          </p:cNvPr>
          <p:cNvSpPr txBox="1"/>
          <p:nvPr/>
        </p:nvSpPr>
        <p:spPr>
          <a:xfrm>
            <a:off x="8052027"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400/</a:t>
            </a:r>
          </a:p>
          <a:p>
            <a:pPr algn="ctr">
              <a:lnSpc>
                <a:spcPct val="90000"/>
              </a:lnSpc>
            </a:pPr>
            <a:r>
              <a:rPr lang="en-US" sz="800" dirty="0">
                <a:solidFill>
                  <a:prstClr val="black"/>
                </a:solidFill>
              </a:rPr>
              <a:t>412</a:t>
            </a:r>
          </a:p>
        </p:txBody>
      </p:sp>
      <p:sp>
        <p:nvSpPr>
          <p:cNvPr id="7" name="Rectangle 6">
            <a:extLst>
              <a:ext uri="{FF2B5EF4-FFF2-40B4-BE49-F238E27FC236}">
                <a16:creationId xmlns:a16="http://schemas.microsoft.com/office/drawing/2014/main" id="{B1AFFE31-55B8-4657-98CD-969A0727293B}"/>
              </a:ext>
            </a:extLst>
          </p:cNvPr>
          <p:cNvSpPr/>
          <p:nvPr/>
        </p:nvSpPr>
        <p:spPr>
          <a:xfrm>
            <a:off x="4010036" y="4217259"/>
            <a:ext cx="5037511" cy="645903"/>
          </a:xfrm>
          <a:prstGeom prst="rect">
            <a:avLst/>
          </a:prstGeom>
        </p:spPr>
        <p:txBody>
          <a:bodyPr wrap="square" lIns="90980" tIns="45490" rIns="90980" bIns="45490">
            <a:spAutoFit/>
          </a:bodyPr>
          <a:lstStyle/>
          <a:p>
            <a:pPr marL="170530" indent="-170530">
              <a:buClr>
                <a:prstClr val="white">
                  <a:lumMod val="50000"/>
                </a:prstClr>
              </a:buClr>
              <a:buFont typeface="Wingdings" panose="05000000000000000000" pitchFamily="2" charset="2"/>
              <a:buChar char="§"/>
            </a:pPr>
            <a:r>
              <a:rPr lang="en-US" sz="1200" dirty="0">
                <a:solidFill>
                  <a:prstClr val="black"/>
                </a:solidFill>
                <a:latin typeface="ArialMT"/>
              </a:rPr>
              <a:t>Virologic failure: 13 patients</a:t>
            </a:r>
          </a:p>
          <a:p>
            <a:pPr marL="625016" lvl="1" indent="-170530">
              <a:buClr>
                <a:prstClr val="white">
                  <a:lumMod val="50000"/>
                </a:prstClr>
              </a:buClr>
              <a:buFont typeface="Wingdings" panose="05000000000000000000" pitchFamily="2" charset="2"/>
              <a:buChar char="§"/>
            </a:pPr>
            <a:r>
              <a:rPr lang="en-US" sz="1200" dirty="0">
                <a:solidFill>
                  <a:prstClr val="black"/>
                </a:solidFill>
                <a:latin typeface="ArialMT"/>
              </a:rPr>
              <a:t>5 patients on-treatment failure</a:t>
            </a:r>
          </a:p>
          <a:p>
            <a:pPr marL="625016" lvl="1" indent="-170530">
              <a:buClr>
                <a:prstClr val="white">
                  <a:lumMod val="50000"/>
                </a:prstClr>
              </a:buClr>
              <a:buFont typeface="Wingdings" panose="05000000000000000000" pitchFamily="2" charset="2"/>
              <a:buChar char="§"/>
            </a:pPr>
            <a:r>
              <a:rPr lang="en-US" sz="1200" dirty="0">
                <a:solidFill>
                  <a:prstClr val="black"/>
                </a:solidFill>
                <a:latin typeface="ArialMT"/>
              </a:rPr>
              <a:t>8 relapse</a:t>
            </a:r>
          </a:p>
        </p:txBody>
      </p:sp>
      <p:sp>
        <p:nvSpPr>
          <p:cNvPr id="20" name="TextBox 19">
            <a:extLst>
              <a:ext uri="{FF2B5EF4-FFF2-40B4-BE49-F238E27FC236}">
                <a16:creationId xmlns:a16="http://schemas.microsoft.com/office/drawing/2014/main" id="{F536ED97-B318-463B-B743-DD24C87FE671}"/>
              </a:ext>
            </a:extLst>
          </p:cNvPr>
          <p:cNvSpPr txBox="1"/>
          <p:nvPr/>
        </p:nvSpPr>
        <p:spPr>
          <a:xfrm>
            <a:off x="4837617"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312/</a:t>
            </a:r>
            <a:br>
              <a:rPr lang="en-US" sz="800" dirty="0">
                <a:solidFill>
                  <a:prstClr val="black"/>
                </a:solidFill>
              </a:rPr>
            </a:br>
            <a:r>
              <a:rPr lang="en-US" sz="800" dirty="0">
                <a:solidFill>
                  <a:prstClr val="black"/>
                </a:solidFill>
              </a:rPr>
              <a:t>323</a:t>
            </a:r>
          </a:p>
        </p:txBody>
      </p:sp>
      <p:sp>
        <p:nvSpPr>
          <p:cNvPr id="21" name="TextBox 20">
            <a:extLst>
              <a:ext uri="{FF2B5EF4-FFF2-40B4-BE49-F238E27FC236}">
                <a16:creationId xmlns:a16="http://schemas.microsoft.com/office/drawing/2014/main" id="{3B715E18-1139-4F2A-8D06-00027D4EC303}"/>
              </a:ext>
            </a:extLst>
          </p:cNvPr>
          <p:cNvSpPr txBox="1"/>
          <p:nvPr/>
        </p:nvSpPr>
        <p:spPr>
          <a:xfrm>
            <a:off x="5387661"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138/</a:t>
            </a:r>
            <a:br>
              <a:rPr lang="en-US" sz="800" dirty="0">
                <a:solidFill>
                  <a:prstClr val="black"/>
                </a:solidFill>
              </a:rPr>
            </a:br>
            <a:r>
              <a:rPr lang="en-US" sz="800" dirty="0">
                <a:solidFill>
                  <a:prstClr val="black"/>
                </a:solidFill>
              </a:rPr>
              <a:t>139</a:t>
            </a:r>
          </a:p>
        </p:txBody>
      </p:sp>
      <p:sp>
        <p:nvSpPr>
          <p:cNvPr id="22" name="TextBox 21">
            <a:extLst>
              <a:ext uri="{FF2B5EF4-FFF2-40B4-BE49-F238E27FC236}">
                <a16:creationId xmlns:a16="http://schemas.microsoft.com/office/drawing/2014/main" id="{2F7C997B-C13B-429C-AC1A-7F8FC1E5FA0E}"/>
              </a:ext>
            </a:extLst>
          </p:cNvPr>
          <p:cNvSpPr txBox="1"/>
          <p:nvPr/>
        </p:nvSpPr>
        <p:spPr>
          <a:xfrm>
            <a:off x="5931396" y="3519520"/>
            <a:ext cx="278674" cy="228524"/>
          </a:xfrm>
          <a:prstGeom prst="rect">
            <a:avLst/>
          </a:prstGeom>
          <a:noFill/>
        </p:spPr>
        <p:txBody>
          <a:bodyPr wrap="square" lIns="0" tIns="0" rIns="0" bIns="0" rtlCol="0">
            <a:spAutoFit/>
          </a:bodyPr>
          <a:lstStyle/>
          <a:p>
            <a:pPr algn="ctr">
              <a:lnSpc>
                <a:spcPct val="90000"/>
              </a:lnSpc>
            </a:pPr>
            <a:r>
              <a:rPr lang="en-US" sz="800" dirty="0">
                <a:solidFill>
                  <a:prstClr val="black"/>
                </a:solidFill>
              </a:rPr>
              <a:t>17/</a:t>
            </a:r>
            <a:br>
              <a:rPr lang="en-US" sz="800" dirty="0">
                <a:solidFill>
                  <a:prstClr val="black"/>
                </a:solidFill>
              </a:rPr>
            </a:br>
            <a:r>
              <a:rPr lang="en-US" sz="800" dirty="0">
                <a:solidFill>
                  <a:prstClr val="black"/>
                </a:solidFill>
              </a:rPr>
              <a:t>18</a:t>
            </a:r>
          </a:p>
        </p:txBody>
      </p:sp>
      <p:sp>
        <p:nvSpPr>
          <p:cNvPr id="23"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216172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Real-World HCV GT 3 Patients Treated With GLE/PIB</a:t>
            </a:r>
          </a:p>
        </p:txBody>
      </p:sp>
      <p:sp>
        <p:nvSpPr>
          <p:cNvPr id="4" name="Footer Placeholder 3"/>
          <p:cNvSpPr>
            <a:spLocks noGrp="1"/>
          </p:cNvSpPr>
          <p:nvPr>
            <p:ph type="ftr" sz="quarter" idx="11"/>
          </p:nvPr>
        </p:nvSpPr>
        <p:spPr>
          <a:xfrm>
            <a:off x="383871" y="4926017"/>
            <a:ext cx="4192858" cy="53916"/>
          </a:xfrm>
        </p:spPr>
        <p:txBody>
          <a:bodyPr/>
          <a:lstStyle/>
          <a:p>
            <a:pPr defTabSz="910598"/>
            <a:r>
              <a:rPr lang="en-US" dirty="0" err="1">
                <a:solidFill>
                  <a:prstClr val="black"/>
                </a:solidFill>
              </a:rPr>
              <a:t>Marra</a:t>
            </a:r>
            <a:r>
              <a:rPr lang="en-US" dirty="0">
                <a:solidFill>
                  <a:prstClr val="black"/>
                </a:solidFill>
              </a:rPr>
              <a:t>, EASL, 2019, THU-156</a:t>
            </a:r>
          </a:p>
        </p:txBody>
      </p:sp>
      <p:sp>
        <p:nvSpPr>
          <p:cNvPr id="5" name="Slide Number Placeholder 4"/>
          <p:cNvSpPr>
            <a:spLocks noGrp="1"/>
          </p:cNvSpPr>
          <p:nvPr>
            <p:ph type="sldNum" sz="quarter" idx="12"/>
          </p:nvPr>
        </p:nvSpPr>
        <p:spPr/>
        <p:txBody>
          <a:bodyPr/>
          <a:lstStyle/>
          <a:p>
            <a:pPr defTabSz="910598"/>
            <a:fld id="{94BD5F9E-BC76-487B-A2BC-019AD28A14BF}" type="slidenum">
              <a:rPr lang="en-US">
                <a:solidFill>
                  <a:prstClr val="black"/>
                </a:solidFill>
              </a:rPr>
              <a:pPr defTabSz="910598"/>
              <a:t>43</a:t>
            </a:fld>
            <a:endParaRPr lang="en-US">
              <a:solidFill>
                <a:prstClr val="black"/>
              </a:solidFill>
            </a:endParaRP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01" y="1064716"/>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defTabSz="910823">
              <a:buClr>
                <a:srgbClr val="E2E2E2">
                  <a:lumMod val="75000"/>
                </a:srgbClr>
              </a:buClr>
            </a:pPr>
            <a:r>
              <a:rPr lang="en-US" dirty="0">
                <a:solidFill>
                  <a:prstClr val="black"/>
                </a:solidFill>
              </a:rPr>
              <a:t>381 GT 3 patients treated with GLE/PIB in Glasgow </a:t>
            </a:r>
          </a:p>
        </p:txBody>
      </p:sp>
      <p:graphicFrame>
        <p:nvGraphicFramePr>
          <p:cNvPr id="40" name="Table 39">
            <a:extLst>
              <a:ext uri="{FF2B5EF4-FFF2-40B4-BE49-F238E27FC236}">
                <a16:creationId xmlns:a16="http://schemas.microsoft.com/office/drawing/2014/main" id="{7EFE5BEF-4B10-4C0D-9DDA-CC9EF5C16388}"/>
              </a:ext>
            </a:extLst>
          </p:cNvPr>
          <p:cNvGraphicFramePr>
            <a:graphicFrameLocks noGrp="1"/>
          </p:cNvGraphicFramePr>
          <p:nvPr>
            <p:extLst>
              <p:ext uri="{D42A27DB-BD31-4B8C-83A1-F6EECF244321}">
                <p14:modId xmlns:p14="http://schemas.microsoft.com/office/powerpoint/2010/main" val="3412541567"/>
              </p:ext>
            </p:extLst>
          </p:nvPr>
        </p:nvGraphicFramePr>
        <p:xfrm>
          <a:off x="361073" y="1869885"/>
          <a:ext cx="2756883" cy="1993344"/>
        </p:xfrm>
        <a:graphic>
          <a:graphicData uri="http://schemas.openxmlformats.org/drawingml/2006/table">
            <a:tbl>
              <a:tblPr firstRow="1" bandRow="1">
                <a:effectLst/>
                <a:tableStyleId>{5C22544A-7EE6-4342-B048-85BDC9FD1C3A}</a:tableStyleId>
              </a:tblPr>
              <a:tblGrid>
                <a:gridCol w="1767532">
                  <a:extLst>
                    <a:ext uri="{9D8B030D-6E8A-4147-A177-3AD203B41FA5}">
                      <a16:colId xmlns:a16="http://schemas.microsoft.com/office/drawing/2014/main" val="20000"/>
                    </a:ext>
                  </a:extLst>
                </a:gridCol>
                <a:gridCol w="989351">
                  <a:extLst>
                    <a:ext uri="{9D8B030D-6E8A-4147-A177-3AD203B41FA5}">
                      <a16:colId xmlns:a16="http://schemas.microsoft.com/office/drawing/2014/main" val="20001"/>
                    </a:ext>
                  </a:extLst>
                </a:gridCol>
              </a:tblGrid>
              <a:tr h="457152">
                <a:tc>
                  <a:txBody>
                    <a:bodyPr/>
                    <a:lstStyle/>
                    <a:p>
                      <a:endParaRPr lang="en-US" sz="1200" dirty="0">
                        <a:solidFill>
                          <a:schemeClr val="tx1"/>
                        </a:solidFill>
                      </a:endParaRPr>
                    </a:p>
                  </a:txBody>
                  <a:tcPr marL="91436" marR="91436" marT="45696" marB="4569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GLE/PIB</a:t>
                      </a:r>
                      <a:br>
                        <a:rPr lang="en-US" sz="1200" b="1" dirty="0">
                          <a:solidFill>
                            <a:schemeClr val="tx1"/>
                          </a:solidFill>
                        </a:rPr>
                      </a:br>
                      <a:r>
                        <a:rPr lang="en-US" sz="1200" b="1" dirty="0">
                          <a:solidFill>
                            <a:schemeClr val="tx1"/>
                          </a:solidFill>
                        </a:rPr>
                        <a:t>n=381*</a:t>
                      </a:r>
                    </a:p>
                  </a:txBody>
                  <a:tcPr marL="91436" marR="91436" marT="45696" marB="4569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96F"/>
                    </a:solidFill>
                  </a:tcPr>
                </a:tc>
                <a:extLst>
                  <a:ext uri="{0D108BD9-81ED-4DB2-BD59-A6C34878D82A}">
                    <a16:rowId xmlns:a16="http://schemas.microsoft.com/office/drawing/2014/main" val="10000"/>
                  </a:ext>
                </a:extLst>
              </a:tr>
              <a:tr h="256032">
                <a:tc>
                  <a:txBody>
                    <a:bodyPr/>
                    <a:lstStyle/>
                    <a:p>
                      <a:r>
                        <a:rPr lang="en-US" sz="1200" dirty="0">
                          <a:solidFill>
                            <a:schemeClr val="tx1"/>
                          </a:solidFill>
                        </a:rPr>
                        <a:t>Mean age, years (SD)</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200" dirty="0">
                          <a:solidFill>
                            <a:schemeClr val="tx1"/>
                          </a:solidFill>
                        </a:rPr>
                        <a:t>45 (9)</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Male, n (%)</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200" dirty="0">
                          <a:solidFill>
                            <a:schemeClr val="tx1"/>
                          </a:solidFill>
                        </a:rPr>
                        <a:t>267 (70)</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6367457"/>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HIV/HCV, n (%)</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r>
                        <a:rPr lang="en-US" sz="1200" dirty="0">
                          <a:solidFill>
                            <a:schemeClr val="tx1"/>
                          </a:solidFill>
                        </a:rPr>
                        <a:t>15 (4)</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OST, n (%)</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199 (52)</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TE</a:t>
                      </a:r>
                      <a:r>
                        <a:rPr lang="en-US" sz="1200" dirty="0">
                          <a:solidFill>
                            <a:schemeClr val="tx1"/>
                          </a:solidFill>
                        </a:rPr>
                        <a:t>, n (%)</a:t>
                      </a:r>
                      <a:endParaRPr lang="en-US" sz="1200" baseline="0" dirty="0">
                        <a:solidFill>
                          <a:schemeClr val="tx1"/>
                        </a:solidFill>
                      </a:endParaRP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22 (6)</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154519899"/>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F0-2 / F3 / F4,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75 / 6 / 19</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1" name="TextBox 40">
            <a:extLst>
              <a:ext uri="{FF2B5EF4-FFF2-40B4-BE49-F238E27FC236}">
                <a16:creationId xmlns:a16="http://schemas.microsoft.com/office/drawing/2014/main" id="{DC1272C8-7B7D-4BB7-AC06-040EB1E893AD}"/>
              </a:ext>
            </a:extLst>
          </p:cNvPr>
          <p:cNvSpPr txBox="1"/>
          <p:nvPr/>
        </p:nvSpPr>
        <p:spPr>
          <a:xfrm>
            <a:off x="136219" y="1517503"/>
            <a:ext cx="2981736" cy="221552"/>
          </a:xfrm>
          <a:prstGeom prst="rect">
            <a:avLst/>
          </a:prstGeom>
          <a:noFill/>
        </p:spPr>
        <p:txBody>
          <a:bodyPr wrap="square" lIns="0" tIns="0" rIns="0" bIns="0" rtlCol="0">
            <a:spAutoFit/>
          </a:bodyPr>
          <a:lstStyle/>
          <a:p>
            <a:pPr algn="ctr" defTabSz="910598">
              <a:lnSpc>
                <a:spcPct val="90000"/>
              </a:lnSpc>
            </a:pPr>
            <a:r>
              <a:rPr lang="en-US" sz="1600" b="1" dirty="0">
                <a:solidFill>
                  <a:prstClr val="black"/>
                </a:solidFill>
              </a:rPr>
              <a:t>Baseline Characteristics</a:t>
            </a:r>
            <a:endParaRPr lang="en-US" sz="1400" b="1" dirty="0">
              <a:solidFill>
                <a:prstClr val="black"/>
              </a:solidFill>
            </a:endParaRPr>
          </a:p>
        </p:txBody>
      </p:sp>
      <p:graphicFrame>
        <p:nvGraphicFramePr>
          <p:cNvPr id="43" name="Chart 42">
            <a:extLst>
              <a:ext uri="{FF2B5EF4-FFF2-40B4-BE49-F238E27FC236}">
                <a16:creationId xmlns:a16="http://schemas.microsoft.com/office/drawing/2014/main" id="{66B0B673-A8EA-40C6-A2C1-CB5839DD6499}"/>
              </a:ext>
            </a:extLst>
          </p:cNvPr>
          <p:cNvGraphicFramePr/>
          <p:nvPr>
            <p:extLst>
              <p:ext uri="{D42A27DB-BD31-4B8C-83A1-F6EECF244321}">
                <p14:modId xmlns:p14="http://schemas.microsoft.com/office/powerpoint/2010/main" val="618421725"/>
              </p:ext>
            </p:extLst>
          </p:nvPr>
        </p:nvGraphicFramePr>
        <p:xfrm>
          <a:off x="3117955" y="1757001"/>
          <a:ext cx="3699200" cy="2395871"/>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E0D4B44A-A35D-4D20-9206-716D1C726BA8}"/>
              </a:ext>
            </a:extLst>
          </p:cNvPr>
          <p:cNvSpPr txBox="1"/>
          <p:nvPr/>
        </p:nvSpPr>
        <p:spPr>
          <a:xfrm>
            <a:off x="4189743" y="3429530"/>
            <a:ext cx="278674" cy="311624"/>
          </a:xfrm>
          <a:prstGeom prst="rect">
            <a:avLst/>
          </a:prstGeom>
          <a:noFill/>
        </p:spPr>
        <p:txBody>
          <a:bodyPr wrap="square" lIns="0" tIns="0" rIns="0" bIns="0" rtlCol="0">
            <a:spAutoFit/>
          </a:bodyPr>
          <a:lstStyle/>
          <a:p>
            <a:pPr algn="ctr" defTabSz="910598">
              <a:lnSpc>
                <a:spcPct val="90000"/>
              </a:lnSpc>
            </a:pPr>
            <a:r>
              <a:rPr lang="en-US" sz="1100" dirty="0">
                <a:solidFill>
                  <a:prstClr val="black"/>
                </a:solidFill>
              </a:rPr>
              <a:t>295/</a:t>
            </a:r>
            <a:br>
              <a:rPr lang="en-US" sz="1100" dirty="0">
                <a:solidFill>
                  <a:prstClr val="black"/>
                </a:solidFill>
              </a:rPr>
            </a:br>
            <a:r>
              <a:rPr lang="en-US" sz="1100" dirty="0">
                <a:solidFill>
                  <a:prstClr val="black"/>
                </a:solidFill>
              </a:rPr>
              <a:t>306</a:t>
            </a:r>
          </a:p>
        </p:txBody>
      </p:sp>
      <p:sp>
        <p:nvSpPr>
          <p:cNvPr id="7" name="Rectangle 6">
            <a:extLst>
              <a:ext uri="{FF2B5EF4-FFF2-40B4-BE49-F238E27FC236}">
                <a16:creationId xmlns:a16="http://schemas.microsoft.com/office/drawing/2014/main" id="{B1AFFE31-55B8-4657-98CD-969A0727293B}"/>
              </a:ext>
            </a:extLst>
          </p:cNvPr>
          <p:cNvSpPr/>
          <p:nvPr/>
        </p:nvSpPr>
        <p:spPr>
          <a:xfrm>
            <a:off x="6656554" y="1524161"/>
            <a:ext cx="2657708" cy="2862302"/>
          </a:xfrm>
          <a:prstGeom prst="rect">
            <a:avLst/>
          </a:prstGeom>
        </p:spPr>
        <p:txBody>
          <a:bodyPr wrap="square" lIns="91104" tIns="45552" rIns="91104" bIns="45552">
            <a:spAutoFit/>
          </a:bodyPr>
          <a:lstStyle/>
          <a:p>
            <a:pPr marL="170774"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Premature D/C </a:t>
            </a:r>
          </a:p>
          <a:p>
            <a:pPr marL="34296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Death 2 (0.5%)</a:t>
            </a:r>
          </a:p>
          <a:p>
            <a:pPr marL="34296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Non compliance 3 (0.8%)</a:t>
            </a:r>
          </a:p>
          <a:p>
            <a:pPr marL="34296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AEs 2 (1%)</a:t>
            </a:r>
          </a:p>
          <a:p>
            <a:pPr marL="34296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Concurrent medical illness 1 (&lt;1%)</a:t>
            </a:r>
          </a:p>
          <a:p>
            <a:pPr marL="170774" indent="-170774" defTabSz="910598">
              <a:buClr>
                <a:prstClr val="white">
                  <a:lumMod val="50000"/>
                </a:prstClr>
              </a:buClr>
              <a:buFont typeface="Wingdings" panose="05000000000000000000" pitchFamily="2" charset="2"/>
              <a:buChar char="§"/>
            </a:pPr>
            <a:endParaRPr lang="en-US" sz="1200" dirty="0">
              <a:solidFill>
                <a:prstClr val="black"/>
              </a:solidFill>
              <a:latin typeface="ArialMT"/>
            </a:endParaRPr>
          </a:p>
          <a:p>
            <a:pPr marL="170774"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11 patients did not achieve SVR</a:t>
            </a:r>
          </a:p>
          <a:p>
            <a:pPr marL="51240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5 patients relapsed</a:t>
            </a:r>
          </a:p>
          <a:p>
            <a:pPr marL="51240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1 patient with detectable </a:t>
            </a:r>
            <a:br>
              <a:rPr lang="en-US" sz="1200" dirty="0">
                <a:solidFill>
                  <a:prstClr val="black"/>
                </a:solidFill>
                <a:latin typeface="ArialMT"/>
              </a:rPr>
            </a:br>
            <a:r>
              <a:rPr lang="en-US" sz="1200" dirty="0">
                <a:solidFill>
                  <a:prstClr val="black"/>
                </a:solidFill>
                <a:latin typeface="ArialMT"/>
              </a:rPr>
              <a:t>RNA at EOT</a:t>
            </a:r>
          </a:p>
          <a:p>
            <a:pPr marL="51240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4 deaths</a:t>
            </a:r>
          </a:p>
          <a:p>
            <a:pPr marL="512408" lvl="1" indent="-170774" defTabSz="910598">
              <a:buClr>
                <a:prstClr val="white">
                  <a:lumMod val="50000"/>
                </a:prstClr>
              </a:buClr>
              <a:buFont typeface="Wingdings" panose="05000000000000000000" pitchFamily="2" charset="2"/>
              <a:buChar char="§"/>
            </a:pPr>
            <a:r>
              <a:rPr lang="en-US" sz="1200" dirty="0">
                <a:solidFill>
                  <a:prstClr val="black"/>
                </a:solidFill>
                <a:latin typeface="ArialMT"/>
              </a:rPr>
              <a:t>1 LTFU</a:t>
            </a:r>
          </a:p>
          <a:p>
            <a:pPr marL="170774" indent="-170774" defTabSz="910598">
              <a:buClr>
                <a:prstClr val="white">
                  <a:lumMod val="50000"/>
                </a:prstClr>
              </a:buClr>
              <a:buFont typeface="Wingdings" panose="05000000000000000000" pitchFamily="2" charset="2"/>
              <a:buChar char="§"/>
            </a:pPr>
            <a:endParaRPr lang="en-US" sz="1200" dirty="0">
              <a:solidFill>
                <a:prstClr val="black"/>
              </a:solidFill>
              <a:latin typeface="ArialMT"/>
            </a:endParaRPr>
          </a:p>
          <a:p>
            <a:pPr marL="170774" indent="-170774" defTabSz="910598">
              <a:buClr>
                <a:prstClr val="white">
                  <a:lumMod val="50000"/>
                </a:prstClr>
              </a:buClr>
              <a:buFont typeface="Wingdings" panose="05000000000000000000" pitchFamily="2" charset="2"/>
              <a:buChar char="§"/>
            </a:pPr>
            <a:endParaRPr lang="en-US" sz="1200" dirty="0">
              <a:solidFill>
                <a:prstClr val="black"/>
              </a:solidFill>
            </a:endParaRPr>
          </a:p>
        </p:txBody>
      </p:sp>
      <p:sp>
        <p:nvSpPr>
          <p:cNvPr id="13" name="TextBox 12">
            <a:extLst>
              <a:ext uri="{FF2B5EF4-FFF2-40B4-BE49-F238E27FC236}">
                <a16:creationId xmlns:a16="http://schemas.microsoft.com/office/drawing/2014/main" id="{01F7E01C-CBD4-4BD7-95C0-56AECBCB01DE}"/>
              </a:ext>
            </a:extLst>
          </p:cNvPr>
          <p:cNvSpPr txBox="1"/>
          <p:nvPr/>
        </p:nvSpPr>
        <p:spPr>
          <a:xfrm>
            <a:off x="4817277" y="3429530"/>
            <a:ext cx="278674" cy="311624"/>
          </a:xfrm>
          <a:prstGeom prst="rect">
            <a:avLst/>
          </a:prstGeom>
          <a:noFill/>
        </p:spPr>
        <p:txBody>
          <a:bodyPr wrap="square" lIns="0" tIns="0" rIns="0" bIns="0" rtlCol="0">
            <a:spAutoFit/>
          </a:bodyPr>
          <a:lstStyle/>
          <a:p>
            <a:pPr algn="ctr" defTabSz="910598">
              <a:lnSpc>
                <a:spcPct val="90000"/>
              </a:lnSpc>
            </a:pPr>
            <a:r>
              <a:rPr lang="en-US" sz="1100" dirty="0">
                <a:solidFill>
                  <a:prstClr val="black"/>
                </a:solidFill>
              </a:rPr>
              <a:t>229/</a:t>
            </a:r>
            <a:br>
              <a:rPr lang="en-US" sz="1100" dirty="0">
                <a:solidFill>
                  <a:prstClr val="black"/>
                </a:solidFill>
              </a:rPr>
            </a:br>
            <a:r>
              <a:rPr lang="en-US" sz="1100" dirty="0">
                <a:solidFill>
                  <a:prstClr val="black"/>
                </a:solidFill>
              </a:rPr>
              <a:t>238</a:t>
            </a:r>
          </a:p>
        </p:txBody>
      </p:sp>
      <p:sp>
        <p:nvSpPr>
          <p:cNvPr id="14" name="TextBox 13">
            <a:extLst>
              <a:ext uri="{FF2B5EF4-FFF2-40B4-BE49-F238E27FC236}">
                <a16:creationId xmlns:a16="http://schemas.microsoft.com/office/drawing/2014/main" id="{EC471498-706C-4F66-90EF-D397C1A112D0}"/>
              </a:ext>
            </a:extLst>
          </p:cNvPr>
          <p:cNvSpPr txBox="1"/>
          <p:nvPr/>
        </p:nvSpPr>
        <p:spPr>
          <a:xfrm>
            <a:off x="5487084" y="3429530"/>
            <a:ext cx="278674" cy="311624"/>
          </a:xfrm>
          <a:prstGeom prst="rect">
            <a:avLst/>
          </a:prstGeom>
          <a:noFill/>
        </p:spPr>
        <p:txBody>
          <a:bodyPr wrap="square" lIns="0" tIns="0" rIns="0" bIns="0" rtlCol="0">
            <a:spAutoFit/>
          </a:bodyPr>
          <a:lstStyle/>
          <a:p>
            <a:pPr algn="ctr" defTabSz="910598">
              <a:lnSpc>
                <a:spcPct val="90000"/>
              </a:lnSpc>
            </a:pPr>
            <a:r>
              <a:rPr lang="en-US" sz="1100" dirty="0">
                <a:solidFill>
                  <a:prstClr val="black"/>
                </a:solidFill>
              </a:rPr>
              <a:t>47/</a:t>
            </a:r>
            <a:br>
              <a:rPr lang="en-US" sz="1100" dirty="0">
                <a:solidFill>
                  <a:prstClr val="black"/>
                </a:solidFill>
              </a:rPr>
            </a:br>
            <a:r>
              <a:rPr lang="en-US" sz="1100" dirty="0">
                <a:solidFill>
                  <a:prstClr val="black"/>
                </a:solidFill>
              </a:rPr>
              <a:t>48</a:t>
            </a:r>
          </a:p>
        </p:txBody>
      </p:sp>
      <p:sp>
        <p:nvSpPr>
          <p:cNvPr id="15" name="TextBox 14">
            <a:extLst>
              <a:ext uri="{FF2B5EF4-FFF2-40B4-BE49-F238E27FC236}">
                <a16:creationId xmlns:a16="http://schemas.microsoft.com/office/drawing/2014/main" id="{7040B5F7-E682-487E-AF5B-8B1FD495E73C}"/>
              </a:ext>
            </a:extLst>
          </p:cNvPr>
          <p:cNvSpPr txBox="1"/>
          <p:nvPr/>
        </p:nvSpPr>
        <p:spPr>
          <a:xfrm>
            <a:off x="6203867" y="3432470"/>
            <a:ext cx="278674" cy="311624"/>
          </a:xfrm>
          <a:prstGeom prst="rect">
            <a:avLst/>
          </a:prstGeom>
          <a:noFill/>
        </p:spPr>
        <p:txBody>
          <a:bodyPr wrap="square" lIns="0" tIns="0" rIns="0" bIns="0" rtlCol="0">
            <a:spAutoFit/>
          </a:bodyPr>
          <a:lstStyle/>
          <a:p>
            <a:pPr algn="ctr" defTabSz="910598">
              <a:lnSpc>
                <a:spcPct val="90000"/>
              </a:lnSpc>
            </a:pPr>
            <a:r>
              <a:rPr lang="en-US" sz="1100" dirty="0">
                <a:solidFill>
                  <a:schemeClr val="bg1"/>
                </a:solidFill>
              </a:rPr>
              <a:t>19/</a:t>
            </a:r>
            <a:br>
              <a:rPr lang="en-US" sz="1100" dirty="0">
                <a:solidFill>
                  <a:schemeClr val="bg1"/>
                </a:solidFill>
              </a:rPr>
            </a:br>
            <a:r>
              <a:rPr lang="en-US" sz="1100" dirty="0">
                <a:solidFill>
                  <a:schemeClr val="bg1"/>
                </a:solidFill>
              </a:rPr>
              <a:t>22</a:t>
            </a:r>
          </a:p>
        </p:txBody>
      </p:sp>
      <p:sp>
        <p:nvSpPr>
          <p:cNvPr id="16" name="Footer Placeholder 3">
            <a:extLst>
              <a:ext uri="{FF2B5EF4-FFF2-40B4-BE49-F238E27FC236}">
                <a16:creationId xmlns:a16="http://schemas.microsoft.com/office/drawing/2014/main" id="{4C201227-D94C-4333-AABC-57D5CE67FFA5}"/>
              </a:ext>
            </a:extLst>
          </p:cNvPr>
          <p:cNvSpPr txBox="1">
            <a:spLocks/>
          </p:cNvSpPr>
          <p:nvPr/>
        </p:nvSpPr>
        <p:spPr>
          <a:xfrm>
            <a:off x="383871" y="3913890"/>
            <a:ext cx="4192858" cy="117028"/>
          </a:xfrm>
          <a:prstGeom prst="rect">
            <a:avLst/>
          </a:prstGeom>
        </p:spPr>
        <p:txBody>
          <a:bodyPr vert="horz" lIns="0" tIns="0" rIns="0" bIns="0" rtlCol="0" anchor="b"/>
          <a:lstStyle>
            <a:defPPr>
              <a:defRPr lang="nl-BE"/>
            </a:defPPr>
            <a:lvl1pPr marL="0" algn="l" defTabSz="914400" rtl="0" eaLnBrk="1" latinLnBrk="0" hangingPunct="1">
              <a:defRPr sz="1067"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598"/>
            <a:r>
              <a:rPr lang="en-US" dirty="0">
                <a:solidFill>
                  <a:prstClr val="black"/>
                </a:solidFill>
              </a:rPr>
              <a:t>*379 patients completed treatment </a:t>
            </a:r>
          </a:p>
        </p:txBody>
      </p:sp>
      <p:sp>
        <p:nvSpPr>
          <p:cNvPr id="17"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9"/>
            <a:ext cx="8229600" cy="226991"/>
          </a:xfrm>
        </p:spPr>
        <p:txBody>
          <a:bodyPr/>
          <a:lstStyle/>
          <a:p>
            <a:r>
              <a:rPr lang="en-US" dirty="0"/>
              <a:t>Scotland: Real World Cohort </a:t>
            </a:r>
          </a:p>
        </p:txBody>
      </p:sp>
      <p:sp>
        <p:nvSpPr>
          <p:cNvPr id="18"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3459404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Safety/Effectiveness of GLE/PIB</a:t>
            </a:r>
            <a:endParaRPr lang="nl-NL" dirty="0"/>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44</a:t>
            </a:fld>
            <a:endParaRPr lang="en-US">
              <a:solidFill>
                <a:prstClr val="black"/>
              </a:solidFill>
            </a:endParaRPr>
          </a:p>
        </p:txBody>
      </p:sp>
      <p:sp>
        <p:nvSpPr>
          <p:cNvPr id="7" name="Footer Placeholder 3"/>
          <p:cNvSpPr>
            <a:spLocks noGrp="1"/>
          </p:cNvSpPr>
          <p:nvPr>
            <p:ph type="ftr" sz="quarter" idx="11"/>
          </p:nvPr>
        </p:nvSpPr>
        <p:spPr>
          <a:xfrm>
            <a:off x="457200" y="4902994"/>
            <a:ext cx="3048000" cy="123444"/>
          </a:xfrm>
        </p:spPr>
        <p:txBody>
          <a:bodyPr/>
          <a:lstStyle/>
          <a:p>
            <a:r>
              <a:rPr lang="en-US" dirty="0" err="1">
                <a:solidFill>
                  <a:prstClr val="black"/>
                </a:solidFill>
              </a:rPr>
              <a:t>Cornberg</a:t>
            </a:r>
            <a:r>
              <a:rPr lang="en-US" dirty="0">
                <a:solidFill>
                  <a:prstClr val="black"/>
                </a:solidFill>
              </a:rPr>
              <a:t>, EASL, 2019, PS-184</a:t>
            </a:r>
          </a:p>
        </p:txBody>
      </p:sp>
      <p:sp>
        <p:nvSpPr>
          <p:cNvPr id="8" name="Text Placeholder 3">
            <a:extLst>
              <a:ext uri="{FF2B5EF4-FFF2-40B4-BE49-F238E27FC236}">
                <a16:creationId xmlns:a16="http://schemas.microsoft.com/office/drawing/2014/main" id="{8D589279-EBD2-4C35-BC7D-926D5BC51F3D}"/>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Systematic review and meta-analysis of RWE from </a:t>
            </a:r>
            <a:r>
              <a:rPr lang="nl-NL" dirty="0">
                <a:solidFill>
                  <a:prstClr val="black"/>
                </a:solidFill>
              </a:rPr>
              <a:t>10,048 adults from 16 studies (</a:t>
            </a:r>
            <a:r>
              <a:rPr lang="en-US" dirty="0">
                <a:solidFill>
                  <a:prstClr val="black"/>
                </a:solidFill>
              </a:rPr>
              <a:t>prospective/retrospective)</a:t>
            </a:r>
          </a:p>
        </p:txBody>
      </p:sp>
      <p:graphicFrame>
        <p:nvGraphicFramePr>
          <p:cNvPr id="10" name="Table 9">
            <a:extLst>
              <a:ext uri="{FF2B5EF4-FFF2-40B4-BE49-F238E27FC236}">
                <a16:creationId xmlns:a16="http://schemas.microsoft.com/office/drawing/2014/main" id="{7EFE5BEF-4B10-4C0D-9DDA-CC9EF5C16388}"/>
              </a:ext>
            </a:extLst>
          </p:cNvPr>
          <p:cNvGraphicFramePr>
            <a:graphicFrameLocks noGrp="1"/>
          </p:cNvGraphicFramePr>
          <p:nvPr>
            <p:extLst>
              <p:ext uri="{D42A27DB-BD31-4B8C-83A1-F6EECF244321}">
                <p14:modId xmlns:p14="http://schemas.microsoft.com/office/powerpoint/2010/main" val="2791862957"/>
              </p:ext>
            </p:extLst>
          </p:nvPr>
        </p:nvGraphicFramePr>
        <p:xfrm>
          <a:off x="218751" y="1629431"/>
          <a:ext cx="5257103" cy="2877264"/>
        </p:xfrm>
        <a:graphic>
          <a:graphicData uri="http://schemas.openxmlformats.org/drawingml/2006/table">
            <a:tbl>
              <a:tblPr firstRow="1" bandRow="1">
                <a:effectLst/>
                <a:tableStyleId>{5C22544A-7EE6-4342-B048-85BDC9FD1C3A}</a:tableStyleId>
              </a:tblPr>
              <a:tblGrid>
                <a:gridCol w="1556973">
                  <a:extLst>
                    <a:ext uri="{9D8B030D-6E8A-4147-A177-3AD203B41FA5}">
                      <a16:colId xmlns:a16="http://schemas.microsoft.com/office/drawing/2014/main" val="20000"/>
                    </a:ext>
                  </a:extLst>
                </a:gridCol>
                <a:gridCol w="1807535">
                  <a:extLst>
                    <a:ext uri="{9D8B030D-6E8A-4147-A177-3AD203B41FA5}">
                      <a16:colId xmlns:a16="http://schemas.microsoft.com/office/drawing/2014/main" val="20001"/>
                    </a:ext>
                  </a:extLst>
                </a:gridCol>
                <a:gridCol w="1892595">
                  <a:extLst>
                    <a:ext uri="{9D8B030D-6E8A-4147-A177-3AD203B41FA5}">
                      <a16:colId xmlns:a16="http://schemas.microsoft.com/office/drawing/2014/main" val="20002"/>
                    </a:ext>
                  </a:extLst>
                </a:gridCol>
              </a:tblGrid>
              <a:tr h="396192">
                <a:tc>
                  <a:txBody>
                    <a:bodyPr/>
                    <a:lstStyle/>
                    <a:p>
                      <a:r>
                        <a:rPr lang="en-US" sz="1000" dirty="0">
                          <a:solidFill>
                            <a:schemeClr val="tx1"/>
                          </a:solidFill>
                        </a:rPr>
                        <a:t>Efficacy</a:t>
                      </a:r>
                    </a:p>
                  </a:txBody>
                  <a:tcPr marL="91436" marR="91436" marT="45696" marB="4569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ITT-SVR12 (Patients [n], Studies [n])</a:t>
                      </a:r>
                    </a:p>
                  </a:txBody>
                  <a:tcPr marL="91436" marR="91436" marT="45696" marB="4569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9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mITT-SVR12 (Patients [n], Studies [n])</a:t>
                      </a:r>
                    </a:p>
                  </a:txBody>
                  <a:tcPr marL="91436" marR="91436" marT="45696" marB="4569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96F"/>
                    </a:solidFill>
                  </a:tcPr>
                </a:tc>
                <a:extLst>
                  <a:ext uri="{0D108BD9-81ED-4DB2-BD59-A6C34878D82A}">
                    <a16:rowId xmlns:a16="http://schemas.microsoft.com/office/drawing/2014/main" val="10000"/>
                  </a:ext>
                </a:extLst>
              </a:tr>
              <a:tr h="225552">
                <a:tc>
                  <a:txBody>
                    <a:bodyPr/>
                    <a:lstStyle/>
                    <a:p>
                      <a:r>
                        <a:rPr lang="en-US" sz="1000" dirty="0">
                          <a:solidFill>
                            <a:schemeClr val="tx1"/>
                          </a:solidFill>
                        </a:rPr>
                        <a:t>Overall</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96.6 (8279, 14)</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tc>
                  <a:txBody>
                    <a:bodyPr/>
                    <a:lstStyle/>
                    <a:p>
                      <a:pPr algn="ctr"/>
                      <a:r>
                        <a:rPr lang="en-US" sz="1000" dirty="0">
                          <a:solidFill>
                            <a:schemeClr val="tx1"/>
                          </a:solidFill>
                        </a:rPr>
                        <a:t>98.1 (5995, 11)</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HCV GT 1</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95.5 (1685, 6)</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a:r>
                        <a:rPr lang="en-US" sz="1000" dirty="0">
                          <a:solidFill>
                            <a:schemeClr val="tx1"/>
                          </a:solidFill>
                        </a:rPr>
                        <a:t>97.5 (2468, 4)</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6367457"/>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HCV GT2</a:t>
                      </a:r>
                    </a:p>
                  </a:txBody>
                  <a:tcPr marL="91436" marR="91436" marT="36576" marB="36576"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r>
                        <a:rPr lang="en-US" sz="1000" dirty="0">
                          <a:solidFill>
                            <a:schemeClr val="tx1"/>
                          </a:solidFill>
                        </a:rPr>
                        <a:t>96.4 (375, 6)</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tc>
                  <a:txBody>
                    <a:bodyPr/>
                    <a:lstStyle/>
                    <a:p>
                      <a:pPr algn="ctr"/>
                      <a:r>
                        <a:rPr lang="en-US" sz="1000" dirty="0">
                          <a:solidFill>
                            <a:schemeClr val="tx1"/>
                          </a:solidFill>
                        </a:rPr>
                        <a:t>97.1 (383, 4)</a:t>
                      </a:r>
                    </a:p>
                  </a:txBody>
                  <a:tcPr marL="91436" marR="91436" marT="36576" marB="3657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HCV GT3</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95.2 (1084, 6)</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95.8 (700, 6)</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HCV </a:t>
                      </a:r>
                      <a:r>
                        <a:rPr lang="en-US" sz="1000" baseline="0" dirty="0">
                          <a:solidFill>
                            <a:schemeClr val="tx1"/>
                          </a:solidFill>
                        </a:rPr>
                        <a:t>GT4</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99.0 (214, 4)</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98.5 (165, 2)</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154519899"/>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Cirrhosis (Y/N)</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97.8 (629, 6) / 96.9 (3862,</a:t>
                      </a:r>
                      <a:r>
                        <a:rPr lang="en-US" sz="1000" baseline="0" dirty="0">
                          <a:solidFill>
                            <a:schemeClr val="tx1"/>
                          </a:solidFill>
                        </a:rPr>
                        <a:t> </a:t>
                      </a:r>
                      <a:r>
                        <a:rPr lang="en-US" sz="1000" dirty="0">
                          <a:solidFill>
                            <a:schemeClr val="tx1"/>
                          </a:solidFill>
                        </a:rPr>
                        <a:t>5)</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97.7 (688 , 7) / 97.7 (4685,</a:t>
                      </a:r>
                      <a:r>
                        <a:rPr lang="en-US" sz="1000" baseline="0" dirty="0">
                          <a:solidFill>
                            <a:schemeClr val="tx1"/>
                          </a:solidFill>
                        </a:rPr>
                        <a:t> 6)</a:t>
                      </a:r>
                      <a:endParaRPr lang="en-US" sz="1000" dirty="0">
                        <a:solidFill>
                          <a:schemeClr val="tx1"/>
                        </a:solidFill>
                      </a:endParaRP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HCV TN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NA</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97.3 (3893,</a:t>
                      </a:r>
                      <a:r>
                        <a:rPr lang="en-US" sz="1000" baseline="0" dirty="0">
                          <a:solidFill>
                            <a:schemeClr val="tx1"/>
                          </a:solidFill>
                        </a:rPr>
                        <a:t> 4)</a:t>
                      </a:r>
                      <a:endParaRPr lang="en-US" sz="1000" dirty="0">
                        <a:solidFill>
                          <a:schemeClr val="tx1"/>
                        </a:solidFill>
                      </a:endParaRP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HCV TE (PRS or DAA)</a:t>
                      </a:r>
                      <a:endParaRPr lang="en-US" sz="1000" baseline="0" dirty="0">
                        <a:solidFill>
                          <a:schemeClr val="tx1"/>
                        </a:solidFill>
                      </a:endParaRP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97.7 (181, 5)</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rPr>
                        <a:t>96.5 (643, 5)</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Treatment duration 8W</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96.2 (1781,</a:t>
                      </a:r>
                      <a:r>
                        <a:rPr lang="en-US" sz="1000" baseline="0" dirty="0">
                          <a:solidFill>
                            <a:schemeClr val="tx1"/>
                          </a:solidFill>
                        </a:rPr>
                        <a:t> 4)</a:t>
                      </a:r>
                      <a:endParaRPr lang="en-US" sz="1000" dirty="0">
                        <a:solidFill>
                          <a:schemeClr val="tx1"/>
                        </a:solidFill>
                      </a:endParaRP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98.1 (3514, 6)</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Treatment duration 12W</a:t>
                      </a:r>
                      <a:endParaRPr lang="en-US" sz="1000" dirty="0">
                        <a:solidFill>
                          <a:schemeClr val="tx1"/>
                        </a:solidFill>
                      </a:endParaRP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rPr>
                        <a:t>95.7 (603, 4)</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rPr>
                        <a:t>95.7 (593, 3)</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Treatment duration 16W</a:t>
                      </a:r>
                      <a:endParaRPr lang="en-US" sz="1000" dirty="0">
                        <a:solidFill>
                          <a:schemeClr val="tx1"/>
                        </a:solidFill>
                      </a:endParaRP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NA</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NA</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4780550"/>
              </p:ext>
            </p:extLst>
          </p:nvPr>
        </p:nvGraphicFramePr>
        <p:xfrm>
          <a:off x="5677820" y="3137565"/>
          <a:ext cx="3296055" cy="1676352"/>
        </p:xfrm>
        <a:graphic>
          <a:graphicData uri="http://schemas.openxmlformats.org/drawingml/2006/table">
            <a:tbl>
              <a:tblPr firstRow="1" bandRow="1">
                <a:effectLst/>
                <a:tableStyleId>{5C22544A-7EE6-4342-B048-85BDC9FD1C3A}</a:tableStyleId>
              </a:tblPr>
              <a:tblGrid>
                <a:gridCol w="1850032">
                  <a:extLst>
                    <a:ext uri="{9D8B030D-6E8A-4147-A177-3AD203B41FA5}">
                      <a16:colId xmlns:a16="http://schemas.microsoft.com/office/drawing/2014/main" val="20000"/>
                    </a:ext>
                  </a:extLst>
                </a:gridCol>
                <a:gridCol w="1446023">
                  <a:extLst>
                    <a:ext uri="{9D8B030D-6E8A-4147-A177-3AD203B41FA5}">
                      <a16:colId xmlns:a16="http://schemas.microsoft.com/office/drawing/2014/main" val="20001"/>
                    </a:ext>
                  </a:extLst>
                </a:gridCol>
              </a:tblGrid>
              <a:tr h="396192">
                <a:tc>
                  <a:txBody>
                    <a:bodyPr/>
                    <a:lstStyle/>
                    <a:p>
                      <a:r>
                        <a:rPr lang="en-US" sz="1000" dirty="0">
                          <a:solidFill>
                            <a:schemeClr val="tx1"/>
                          </a:solidFill>
                        </a:rPr>
                        <a:t>Safety</a:t>
                      </a:r>
                    </a:p>
                  </a:txBody>
                  <a:tcPr marL="91436" marR="91436" marT="45696" marB="4569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a:t>
                      </a:r>
                      <a:r>
                        <a:rPr lang="en-US" sz="1000" b="1" baseline="0" dirty="0">
                          <a:solidFill>
                            <a:schemeClr val="tx1"/>
                          </a:solidFill>
                        </a:rPr>
                        <a:t> </a:t>
                      </a:r>
                      <a:r>
                        <a:rPr lang="en-US" sz="1000" b="1" dirty="0">
                          <a:solidFill>
                            <a:schemeClr val="tx1"/>
                          </a:solidFill>
                        </a:rPr>
                        <a:t>(Patients [n], Studies [n])</a:t>
                      </a:r>
                    </a:p>
                  </a:txBody>
                  <a:tcPr marL="91436" marR="91436" marT="45696" marB="4569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96F"/>
                    </a:solidFill>
                  </a:tcPr>
                </a:tc>
                <a:extLst>
                  <a:ext uri="{0D108BD9-81ED-4DB2-BD59-A6C34878D82A}">
                    <a16:rowId xmlns:a16="http://schemas.microsoft.com/office/drawing/2014/main" val="10000"/>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AEs </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rPr>
                        <a:t>12.7% (724/5685, 6)</a:t>
                      </a:r>
                    </a:p>
                  </a:txBody>
                  <a:tcPr marL="91436" marR="91436" marT="36576" marB="3657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25552">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aseline="0" dirty="0">
                          <a:solidFill>
                            <a:schemeClr val="tx1"/>
                          </a:solidFill>
                        </a:rPr>
                        <a:t>Pruritus</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4.7% (126/2698)</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552">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aseline="0" dirty="0">
                          <a:solidFill>
                            <a:schemeClr val="tx1"/>
                          </a:solidFill>
                        </a:rPr>
                        <a:t>Fatigue</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4.4%</a:t>
                      </a:r>
                      <a:r>
                        <a:rPr lang="en-US" sz="1000" baseline="0" dirty="0">
                          <a:solidFill>
                            <a:schemeClr val="tx1"/>
                          </a:solidFill>
                        </a:rPr>
                        <a:t> (146/3305)</a:t>
                      </a:r>
                      <a:endParaRPr lang="en-US" sz="1000" dirty="0">
                        <a:solidFill>
                          <a:schemeClr val="tx1"/>
                        </a:solidFill>
                      </a:endParaRP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2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   Headache </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2.7% (102/3759)</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7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Treatment discontinuations due to AE</a:t>
                      </a:r>
                    </a:p>
                  </a:txBody>
                  <a:tcPr marL="91436" marR="91436" marT="36576" marB="36576" anchor="ctr">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0.5% (24/4508, 5)</a:t>
                      </a:r>
                    </a:p>
                  </a:txBody>
                  <a:tcPr marL="91436" marR="91436" marT="36576" marB="36576"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2" name="Chart 11">
            <a:extLst>
              <a:ext uri="{FF2B5EF4-FFF2-40B4-BE49-F238E27FC236}">
                <a16:creationId xmlns:a16="http://schemas.microsoft.com/office/drawing/2014/main" id="{66B0B673-A8EA-40C6-A2C1-CB5839DD6499}"/>
              </a:ext>
            </a:extLst>
          </p:cNvPr>
          <p:cNvGraphicFramePr/>
          <p:nvPr>
            <p:extLst>
              <p:ext uri="{D42A27DB-BD31-4B8C-83A1-F6EECF244321}">
                <p14:modId xmlns:p14="http://schemas.microsoft.com/office/powerpoint/2010/main" val="1969302649"/>
              </p:ext>
            </p:extLst>
          </p:nvPr>
        </p:nvGraphicFramePr>
        <p:xfrm>
          <a:off x="5560827" y="1384868"/>
          <a:ext cx="3434316" cy="16858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9"/>
            <a:ext cx="8229600" cy="226991"/>
          </a:xfrm>
        </p:spPr>
        <p:txBody>
          <a:bodyPr/>
          <a:lstStyle/>
          <a:p>
            <a:r>
              <a:rPr lang="en-US" dirty="0"/>
              <a:t>Meta-Analysis </a:t>
            </a:r>
          </a:p>
        </p:txBody>
      </p:sp>
      <p:sp>
        <p:nvSpPr>
          <p:cNvPr id="13"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150668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Back up </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58910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61BC6-9CFB-4693-B73A-2A96946A6007}"/>
              </a:ext>
            </a:extLst>
          </p:cNvPr>
          <p:cNvSpPr>
            <a:spLocks noGrp="1"/>
          </p:cNvSpPr>
          <p:nvPr>
            <p:ph type="title"/>
          </p:nvPr>
        </p:nvSpPr>
        <p:spPr>
          <a:xfrm>
            <a:off x="421481" y="368499"/>
            <a:ext cx="8911828" cy="507206"/>
          </a:xfrm>
        </p:spPr>
        <p:txBody>
          <a:bodyPr rtlCol="0">
            <a:noAutofit/>
          </a:bodyPr>
          <a:lstStyle/>
          <a:p>
            <a:pPr defTabSz="909585" fontAlgn="auto">
              <a:spcAft>
                <a:spcPts val="0"/>
              </a:spcAft>
              <a:defRPr/>
            </a:pPr>
            <a:r>
              <a:rPr lang="en-US" dirty="0"/>
              <a:t>Global Real World Evidence of SOF/VEL for 12 Weeks</a:t>
            </a:r>
            <a:endParaRPr lang="nl-BE" dirty="0">
              <a:solidFill>
                <a:srgbClr val="C00000"/>
              </a:solidFill>
            </a:endParaRPr>
          </a:p>
        </p:txBody>
      </p:sp>
      <p:sp>
        <p:nvSpPr>
          <p:cNvPr id="7" name="Slide Number Placeholder 6">
            <a:extLst>
              <a:ext uri="{FF2B5EF4-FFF2-40B4-BE49-F238E27FC236}">
                <a16:creationId xmlns:a16="http://schemas.microsoft.com/office/drawing/2014/main" id="{F515A2C7-AB22-4D22-8145-810C65231216}"/>
              </a:ext>
            </a:extLst>
          </p:cNvPr>
          <p:cNvSpPr>
            <a:spLocks noGrp="1"/>
          </p:cNvSpPr>
          <p:nvPr>
            <p:ph type="sldNum" sz="quarter" idx="4294967295"/>
          </p:nvPr>
        </p:nvSpPr>
        <p:spPr>
          <a:xfrm>
            <a:off x="8820150" y="4918474"/>
            <a:ext cx="247650" cy="126206"/>
          </a:xfrm>
          <a:prstGeom prst="rect">
            <a:avLst/>
          </a:prstGeom>
        </p:spPr>
        <p:txBody>
          <a:bodyPr/>
          <a:lstStyle>
            <a:lvl1pPr defTabSz="911996">
              <a:defRPr>
                <a:solidFill>
                  <a:schemeClr val="tx1"/>
                </a:solidFill>
                <a:latin typeface="Arial" pitchFamily="34" charset="0"/>
              </a:defRPr>
            </a:lvl1pPr>
            <a:lvl2pPr marL="557199" indent="-214308" defTabSz="911996">
              <a:defRPr>
                <a:solidFill>
                  <a:schemeClr val="tx1"/>
                </a:solidFill>
                <a:latin typeface="Arial" pitchFamily="34" charset="0"/>
              </a:defRPr>
            </a:lvl2pPr>
            <a:lvl3pPr marL="857228" indent="-171446" defTabSz="911996">
              <a:defRPr>
                <a:solidFill>
                  <a:schemeClr val="tx1"/>
                </a:solidFill>
                <a:latin typeface="Arial" pitchFamily="34" charset="0"/>
              </a:defRPr>
            </a:lvl3pPr>
            <a:lvl4pPr marL="1200120" indent="-171446" defTabSz="911996">
              <a:defRPr>
                <a:solidFill>
                  <a:schemeClr val="tx1"/>
                </a:solidFill>
                <a:latin typeface="Arial" pitchFamily="34" charset="0"/>
              </a:defRPr>
            </a:lvl4pPr>
            <a:lvl5pPr marL="1543012" indent="-171446" defTabSz="911996">
              <a:defRPr>
                <a:solidFill>
                  <a:schemeClr val="tx1"/>
                </a:solidFill>
                <a:latin typeface="Arial" pitchFamily="34" charset="0"/>
              </a:defRPr>
            </a:lvl5pPr>
            <a:lvl6pPr marL="1885903" indent="-171446" defTabSz="911996" fontAlgn="base">
              <a:spcBef>
                <a:spcPct val="0"/>
              </a:spcBef>
              <a:spcAft>
                <a:spcPct val="0"/>
              </a:spcAft>
              <a:defRPr>
                <a:solidFill>
                  <a:schemeClr val="tx1"/>
                </a:solidFill>
                <a:latin typeface="Arial" pitchFamily="34" charset="0"/>
              </a:defRPr>
            </a:lvl6pPr>
            <a:lvl7pPr marL="2228795" indent="-171446" defTabSz="911996" fontAlgn="base">
              <a:spcBef>
                <a:spcPct val="0"/>
              </a:spcBef>
              <a:spcAft>
                <a:spcPct val="0"/>
              </a:spcAft>
              <a:defRPr>
                <a:solidFill>
                  <a:schemeClr val="tx1"/>
                </a:solidFill>
                <a:latin typeface="Arial" pitchFamily="34" charset="0"/>
              </a:defRPr>
            </a:lvl7pPr>
            <a:lvl8pPr marL="2571686" indent="-171446" defTabSz="911996" fontAlgn="base">
              <a:spcBef>
                <a:spcPct val="0"/>
              </a:spcBef>
              <a:spcAft>
                <a:spcPct val="0"/>
              </a:spcAft>
              <a:defRPr>
                <a:solidFill>
                  <a:schemeClr val="tx1"/>
                </a:solidFill>
                <a:latin typeface="Arial" pitchFamily="34" charset="0"/>
              </a:defRPr>
            </a:lvl8pPr>
            <a:lvl9pPr marL="2914577" indent="-171446" defTabSz="911996" fontAlgn="base">
              <a:spcBef>
                <a:spcPct val="0"/>
              </a:spcBef>
              <a:spcAft>
                <a:spcPct val="0"/>
              </a:spcAft>
              <a:defRPr>
                <a:solidFill>
                  <a:schemeClr val="tx1"/>
                </a:solidFill>
                <a:latin typeface="Arial" pitchFamily="34" charset="0"/>
              </a:defRPr>
            </a:lvl9pPr>
          </a:lstStyle>
          <a:p>
            <a:fld id="{87FC3D1A-5BCD-4130-B1B8-C46C31375CE3}" type="slidenum">
              <a:rPr lang="en-US" altLang="en-US">
                <a:solidFill>
                  <a:srgbClr val="000000"/>
                </a:solidFill>
              </a:rPr>
              <a:pPr/>
              <a:t>46</a:t>
            </a:fld>
            <a:endParaRPr lang="en-US" altLang="en-US">
              <a:solidFill>
                <a:srgbClr val="000000"/>
              </a:solidFill>
            </a:endParaRPr>
          </a:p>
        </p:txBody>
      </p:sp>
      <p:sp>
        <p:nvSpPr>
          <p:cNvPr id="8216" name="Rectangle 9"/>
          <p:cNvSpPr>
            <a:spLocks noChangeArrowheads="1"/>
          </p:cNvSpPr>
          <p:nvPr/>
        </p:nvSpPr>
        <p:spPr bwMode="auto">
          <a:xfrm>
            <a:off x="421481" y="1002049"/>
            <a:ext cx="6250781" cy="3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2" tIns="45646" rIns="91292" bIns="45646">
            <a:spAutoFit/>
          </a:bodyPr>
          <a:lstStyle>
            <a:lvl1pPr marL="342900" indent="-342900" defTabSz="1216025">
              <a:defRPr>
                <a:solidFill>
                  <a:schemeClr val="tx1"/>
                </a:solidFill>
                <a:latin typeface="Arial" pitchFamily="34" charset="0"/>
              </a:defRPr>
            </a:lvl1pPr>
            <a:lvl2pPr defTabSz="1216025">
              <a:defRPr>
                <a:solidFill>
                  <a:schemeClr val="tx1"/>
                </a:solidFill>
                <a:latin typeface="Arial" pitchFamily="34" charset="0"/>
              </a:defRPr>
            </a:lvl2pPr>
            <a:lvl3pPr marL="1143000" indent="-228600" defTabSz="1216025">
              <a:defRPr>
                <a:solidFill>
                  <a:schemeClr val="tx1"/>
                </a:solidFill>
                <a:latin typeface="Arial" pitchFamily="34" charset="0"/>
              </a:defRPr>
            </a:lvl3pPr>
            <a:lvl4pPr marL="1600200" indent="-228600" defTabSz="1216025">
              <a:defRPr>
                <a:solidFill>
                  <a:schemeClr val="tx1"/>
                </a:solidFill>
                <a:latin typeface="Arial" pitchFamily="34" charset="0"/>
              </a:defRPr>
            </a:lvl4pPr>
            <a:lvl5pPr marL="2057400" indent="-228600" defTabSz="1216025">
              <a:defRPr>
                <a:solidFill>
                  <a:schemeClr val="tx1"/>
                </a:solidFill>
                <a:latin typeface="Arial" pitchFamily="34" charset="0"/>
              </a:defRPr>
            </a:lvl5pPr>
            <a:lvl6pPr marL="2514600" indent="-228600" defTabSz="1216025" fontAlgn="base">
              <a:spcBef>
                <a:spcPct val="0"/>
              </a:spcBef>
              <a:spcAft>
                <a:spcPct val="0"/>
              </a:spcAft>
              <a:defRPr>
                <a:solidFill>
                  <a:schemeClr val="tx1"/>
                </a:solidFill>
                <a:latin typeface="Arial" pitchFamily="34" charset="0"/>
              </a:defRPr>
            </a:lvl6pPr>
            <a:lvl7pPr marL="2971800" indent="-228600" defTabSz="1216025" fontAlgn="base">
              <a:spcBef>
                <a:spcPct val="0"/>
              </a:spcBef>
              <a:spcAft>
                <a:spcPct val="0"/>
              </a:spcAft>
              <a:defRPr>
                <a:solidFill>
                  <a:schemeClr val="tx1"/>
                </a:solidFill>
                <a:latin typeface="Arial" pitchFamily="34" charset="0"/>
              </a:defRPr>
            </a:lvl7pPr>
            <a:lvl8pPr marL="3429000" indent="-228600" defTabSz="1216025" fontAlgn="base">
              <a:spcBef>
                <a:spcPct val="0"/>
              </a:spcBef>
              <a:spcAft>
                <a:spcPct val="0"/>
              </a:spcAft>
              <a:defRPr>
                <a:solidFill>
                  <a:schemeClr val="tx1"/>
                </a:solidFill>
                <a:latin typeface="Arial" pitchFamily="34" charset="0"/>
              </a:defRPr>
            </a:lvl8pPr>
            <a:lvl9pPr marL="3886200" indent="-228600" defTabSz="1216025" fontAlgn="base">
              <a:spcBef>
                <a:spcPct val="0"/>
              </a:spcBef>
              <a:spcAft>
                <a:spcPct val="0"/>
              </a:spcAft>
              <a:defRPr>
                <a:solidFill>
                  <a:schemeClr val="tx1"/>
                </a:solidFill>
                <a:latin typeface="Arial" pitchFamily="34" charset="0"/>
              </a:defRPr>
            </a:lvl9pPr>
          </a:lstStyle>
          <a:p>
            <a:pPr marL="0" lvl="1" fontAlgn="base">
              <a:spcBef>
                <a:spcPct val="0"/>
              </a:spcBef>
              <a:spcAft>
                <a:spcPct val="0"/>
              </a:spcAft>
            </a:pPr>
            <a:r>
              <a:rPr lang="fr-BE" altLang="en-US" sz="1400" b="1" dirty="0">
                <a:solidFill>
                  <a:srgbClr val="000000"/>
                </a:solidFill>
              </a:rPr>
              <a:t>5541 patients </a:t>
            </a:r>
            <a:r>
              <a:rPr lang="fr-BE" altLang="en-US" sz="1400" dirty="0" err="1">
                <a:solidFill>
                  <a:srgbClr val="000000"/>
                </a:solidFill>
              </a:rPr>
              <a:t>were</a:t>
            </a:r>
            <a:r>
              <a:rPr lang="fr-BE" altLang="en-US" sz="1400" dirty="0">
                <a:solidFill>
                  <a:srgbClr val="000000"/>
                </a:solidFill>
              </a:rPr>
              <a:t> </a:t>
            </a:r>
            <a:r>
              <a:rPr lang="fr-BE" altLang="en-US" sz="1400" dirty="0" err="1">
                <a:solidFill>
                  <a:srgbClr val="000000"/>
                </a:solidFill>
              </a:rPr>
              <a:t>included</a:t>
            </a:r>
            <a:r>
              <a:rPr lang="fr-BE" altLang="en-US" sz="1400" dirty="0">
                <a:solidFill>
                  <a:srgbClr val="000000"/>
                </a:solidFill>
              </a:rPr>
              <a:t>, </a:t>
            </a:r>
            <a:r>
              <a:rPr lang="fr-BE" altLang="en-US" sz="1400" dirty="0" err="1">
                <a:solidFill>
                  <a:srgbClr val="000000"/>
                </a:solidFill>
              </a:rPr>
              <a:t>without</a:t>
            </a:r>
            <a:r>
              <a:rPr lang="fr-BE" altLang="en-US" sz="1400" dirty="0">
                <a:solidFill>
                  <a:srgbClr val="000000"/>
                </a:solidFill>
              </a:rPr>
              <a:t> use of RBV </a:t>
            </a:r>
            <a:r>
              <a:rPr lang="fr-BE" sz="1400" b="1" baseline="30000" dirty="0"/>
              <a:t>§</a:t>
            </a:r>
            <a:endParaRPr lang="fr-BE" altLang="en-US" sz="1400" b="1" dirty="0">
              <a:solidFill>
                <a:srgbClr val="000000"/>
              </a:solidFill>
            </a:endParaRPr>
          </a:p>
        </p:txBody>
      </p:sp>
      <p:sp>
        <p:nvSpPr>
          <p:cNvPr id="11" name="Footer Placeholder 3"/>
          <p:cNvSpPr>
            <a:spLocks noGrp="1"/>
          </p:cNvSpPr>
          <p:nvPr>
            <p:ph type="ftr" sz="quarter" idx="4294967295"/>
          </p:nvPr>
        </p:nvSpPr>
        <p:spPr>
          <a:xfrm>
            <a:off x="133295" y="4945889"/>
            <a:ext cx="4193381" cy="209550"/>
          </a:xfrm>
          <a:prstGeom prst="rect">
            <a:avLst/>
          </a:prstGeo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2" name="Rectangle 1">
            <a:extLst>
              <a:ext uri="{FF2B5EF4-FFF2-40B4-BE49-F238E27FC236}">
                <a16:creationId xmlns:a16="http://schemas.microsoft.com/office/drawing/2014/main" id="{CCEB6015-B058-4731-B413-27D305992162}"/>
              </a:ext>
            </a:extLst>
          </p:cNvPr>
          <p:cNvSpPr/>
          <p:nvPr/>
        </p:nvSpPr>
        <p:spPr>
          <a:xfrm>
            <a:off x="489600" y="4519099"/>
            <a:ext cx="3765599" cy="401646"/>
          </a:xfrm>
          <a:prstGeom prst="rect">
            <a:avLst/>
          </a:prstGeom>
        </p:spPr>
        <p:txBody>
          <a:bodyPr wrap="square" lIns="68579" tIns="34289" rIns="68579" bIns="34289">
            <a:spAutoFit/>
          </a:bodyPr>
          <a:lstStyle/>
          <a:p>
            <a:pPr defTabSz="912690">
              <a:lnSpc>
                <a:spcPct val="90000"/>
              </a:lnSpc>
              <a:defRPr/>
            </a:pPr>
            <a:r>
              <a:rPr lang="fr-BE" sz="800" baseline="30000" dirty="0">
                <a:solidFill>
                  <a:prstClr val="black"/>
                </a:solidFill>
              </a:rPr>
              <a:t>§</a:t>
            </a:r>
            <a:r>
              <a:rPr lang="fr-BE" sz="800" dirty="0">
                <a:solidFill>
                  <a:prstClr val="black"/>
                </a:solidFill>
              </a:rPr>
              <a:t>Total </a:t>
            </a:r>
            <a:r>
              <a:rPr lang="fr-BE" sz="800" dirty="0" err="1">
                <a:solidFill>
                  <a:prstClr val="black"/>
                </a:solidFill>
              </a:rPr>
              <a:t>number</a:t>
            </a:r>
            <a:r>
              <a:rPr lang="fr-BE" sz="800" dirty="0">
                <a:solidFill>
                  <a:prstClr val="black"/>
                </a:solidFill>
              </a:rPr>
              <a:t> of patients varies </a:t>
            </a:r>
            <a:r>
              <a:rPr lang="fr-BE" sz="800" dirty="0" err="1">
                <a:solidFill>
                  <a:prstClr val="black"/>
                </a:solidFill>
              </a:rPr>
              <a:t>across</a:t>
            </a:r>
            <a:r>
              <a:rPr lang="fr-BE" sz="800" dirty="0">
                <a:solidFill>
                  <a:prstClr val="black"/>
                </a:solidFill>
              </a:rPr>
              <a:t> the </a:t>
            </a:r>
            <a:r>
              <a:rPr lang="fr-BE" sz="800" dirty="0" err="1">
                <a:solidFill>
                  <a:prstClr val="black"/>
                </a:solidFill>
              </a:rPr>
              <a:t>characteristics</a:t>
            </a:r>
            <a:r>
              <a:rPr lang="fr-BE" sz="800" dirty="0">
                <a:solidFill>
                  <a:prstClr val="black"/>
                </a:solidFill>
              </a:rPr>
              <a:t>, due to </a:t>
            </a:r>
            <a:r>
              <a:rPr lang="fr-BE" sz="800" dirty="0" err="1">
                <a:solidFill>
                  <a:prstClr val="black"/>
                </a:solidFill>
              </a:rPr>
              <a:t>missing</a:t>
            </a:r>
            <a:r>
              <a:rPr lang="fr-BE" sz="800" dirty="0">
                <a:solidFill>
                  <a:prstClr val="black"/>
                </a:solidFill>
              </a:rPr>
              <a:t> data</a:t>
            </a:r>
          </a:p>
          <a:p>
            <a:pPr defTabSz="912690">
              <a:lnSpc>
                <a:spcPct val="90000"/>
              </a:lnSpc>
              <a:defRPr/>
            </a:pPr>
            <a:r>
              <a:rPr lang="fr-BE" sz="800" dirty="0">
                <a:solidFill>
                  <a:prstClr val="black"/>
                </a:solidFill>
              </a:rPr>
              <a:t>*</a:t>
            </a:r>
            <a:r>
              <a:rPr lang="fr-BE" sz="800" dirty="0"/>
              <a:t> Data </a:t>
            </a:r>
            <a:r>
              <a:rPr lang="fr-BE" sz="800" dirty="0" err="1"/>
              <a:t>from</a:t>
            </a:r>
            <a:r>
              <a:rPr lang="fr-BE" sz="800" dirty="0"/>
              <a:t> 1 </a:t>
            </a:r>
            <a:r>
              <a:rPr lang="fr-BE" sz="800" dirty="0" err="1"/>
              <a:t>cohort</a:t>
            </a:r>
            <a:r>
              <a:rPr lang="fr-BE" sz="800" dirty="0"/>
              <a:t> </a:t>
            </a:r>
            <a:r>
              <a:rPr lang="fr-BE" sz="800" dirty="0" err="1"/>
              <a:t>were</a:t>
            </a:r>
            <a:r>
              <a:rPr lang="fr-BE" sz="800" dirty="0"/>
              <a:t> not </a:t>
            </a:r>
            <a:r>
              <a:rPr lang="fr-BE" sz="800" dirty="0" err="1"/>
              <a:t>included</a:t>
            </a:r>
            <a:r>
              <a:rPr lang="fr-BE" sz="800" dirty="0"/>
              <a:t> in the ITT </a:t>
            </a:r>
            <a:r>
              <a:rPr lang="fr-BE" sz="800" dirty="0" err="1"/>
              <a:t>characteristics</a:t>
            </a:r>
            <a:r>
              <a:rPr lang="fr-BE" sz="800" dirty="0"/>
              <a:t> </a:t>
            </a:r>
            <a:r>
              <a:rPr lang="fr-BE" sz="800" dirty="0" err="1"/>
              <a:t>analysis</a:t>
            </a:r>
            <a:r>
              <a:rPr lang="fr-BE" sz="800" dirty="0"/>
              <a:t> due to </a:t>
            </a:r>
            <a:r>
              <a:rPr lang="fr-BE" sz="800" dirty="0" err="1"/>
              <a:t>missing</a:t>
            </a:r>
            <a:r>
              <a:rPr lang="fr-BE" sz="800" dirty="0"/>
              <a:t> data</a:t>
            </a:r>
            <a:endParaRPr lang="fr-BE" sz="800" dirty="0">
              <a:solidFill>
                <a:prstClr val="black"/>
              </a:solidFill>
            </a:endParaRPr>
          </a:p>
        </p:txBody>
      </p:sp>
      <p:sp>
        <p:nvSpPr>
          <p:cNvPr id="15" name="Slide Number Placeholder 6">
            <a:extLst>
              <a:ext uri="{FF2B5EF4-FFF2-40B4-BE49-F238E27FC236}">
                <a16:creationId xmlns:a16="http://schemas.microsoft.com/office/drawing/2014/main" id="{F515A2C7-AB22-4D22-8145-810C65231216}"/>
              </a:ext>
            </a:extLst>
          </p:cNvPr>
          <p:cNvSpPr txBox="1">
            <a:spLocks/>
          </p:cNvSpPr>
          <p:nvPr/>
        </p:nvSpPr>
        <p:spPr>
          <a:xfrm>
            <a:off x="8820150" y="4918474"/>
            <a:ext cx="247650" cy="126206"/>
          </a:xfrm>
          <a:prstGeom prst="rect">
            <a:avLst/>
          </a:prstGeom>
        </p:spPr>
        <p:txBody>
          <a:bodyPr lIns="0" tIns="0" rIns="0" bIns="0" anchor="b"/>
          <a:lstStyle>
            <a:lvl1pPr defTabSz="1216025">
              <a:lnSpc>
                <a:spcPct val="90000"/>
              </a:lnSpc>
              <a:spcBef>
                <a:spcPts val="1600"/>
              </a:spcBef>
              <a:buClr>
                <a:srgbClr val="A9A9A9"/>
              </a:buClr>
              <a:buSzPct val="90000"/>
              <a:buFont typeface="Wingdings" pitchFamily="2" charset="2"/>
              <a:buChar char="§"/>
              <a:defRPr sz="2600">
                <a:solidFill>
                  <a:schemeClr val="tx1"/>
                </a:solidFill>
                <a:latin typeface="Arial" pitchFamily="34" charset="0"/>
              </a:defRPr>
            </a:lvl1pPr>
            <a:lvl2pPr marL="454025" indent="-301625" defTabSz="1216025">
              <a:lnSpc>
                <a:spcPct val="90000"/>
              </a:lnSpc>
              <a:spcBef>
                <a:spcPts val="1063"/>
              </a:spcBef>
              <a:buClr>
                <a:srgbClr val="A9A9A9"/>
              </a:buClr>
              <a:buSzPct val="90000"/>
              <a:buFont typeface="Arial" pitchFamily="34" charset="0"/>
              <a:buChar char="–"/>
              <a:defRPr sz="2400">
                <a:solidFill>
                  <a:schemeClr val="tx1"/>
                </a:solidFill>
                <a:latin typeface="Arial" pitchFamily="34" charset="0"/>
              </a:defRPr>
            </a:lvl2pPr>
            <a:lvl3pPr marL="908050" indent="-241300" defTabSz="1216025">
              <a:lnSpc>
                <a:spcPct val="90000"/>
              </a:lnSpc>
              <a:spcBef>
                <a:spcPts val="800"/>
              </a:spcBef>
              <a:buClr>
                <a:srgbClr val="A9A9A9"/>
              </a:buClr>
              <a:buSzPct val="90000"/>
              <a:buFont typeface="Wingdings" pitchFamily="2" charset="2"/>
              <a:buChar char="§"/>
              <a:defRPr sz="2100">
                <a:solidFill>
                  <a:schemeClr val="tx1"/>
                </a:solidFill>
                <a:latin typeface="Arial" pitchFamily="34" charset="0"/>
              </a:defRPr>
            </a:lvl3pPr>
            <a:lvl4pPr marL="1363663" indent="-241300" defTabSz="1216025">
              <a:lnSpc>
                <a:spcPct val="90000"/>
              </a:lnSpc>
              <a:spcBef>
                <a:spcPts val="800"/>
              </a:spcBef>
              <a:buClr>
                <a:srgbClr val="A9A9A9"/>
              </a:buClr>
              <a:buSzPct val="90000"/>
              <a:buFont typeface="Arial" pitchFamily="34" charset="0"/>
              <a:buChar char="–"/>
              <a:defRPr>
                <a:solidFill>
                  <a:schemeClr val="tx1"/>
                </a:solidFill>
                <a:latin typeface="Arial" pitchFamily="34" charset="0"/>
              </a:defRPr>
            </a:lvl4pPr>
            <a:lvl5pPr marL="1817688" indent="-241300" defTabSz="1216025">
              <a:lnSpc>
                <a:spcPct val="90000"/>
              </a:lnSpc>
              <a:spcBef>
                <a:spcPts val="800"/>
              </a:spcBef>
              <a:buClr>
                <a:srgbClr val="A9A9A9"/>
              </a:buClr>
              <a:buSzPct val="90000"/>
              <a:buFont typeface="Wingdings" pitchFamily="2" charset="2"/>
              <a:buChar char="§"/>
              <a:defRPr>
                <a:solidFill>
                  <a:schemeClr val="tx1"/>
                </a:solidFill>
                <a:latin typeface="Arial" pitchFamily="34" charset="0"/>
              </a:defRPr>
            </a:lvl5pPr>
            <a:lvl6pPr marL="22748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6pPr>
            <a:lvl7pPr marL="27320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7pPr>
            <a:lvl8pPr marL="31892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8pPr>
            <a:lvl9pPr marL="3646488" indent="-241300" defTabSz="1216025" fontAlgn="base">
              <a:lnSpc>
                <a:spcPct val="90000"/>
              </a:lnSpc>
              <a:spcBef>
                <a:spcPts val="800"/>
              </a:spcBef>
              <a:spcAft>
                <a:spcPct val="0"/>
              </a:spcAft>
              <a:buClr>
                <a:srgbClr val="A9A9A9"/>
              </a:buClr>
              <a:buSzPct val="90000"/>
              <a:buFont typeface="Wingdings" pitchFamily="2" charset="2"/>
              <a:buChar char="§"/>
              <a:defRPr>
                <a:solidFill>
                  <a:schemeClr val="tx1"/>
                </a:solidFill>
                <a:latin typeface="Arial" pitchFamily="34" charset="0"/>
              </a:defRPr>
            </a:lvl9pPr>
          </a:lstStyle>
          <a:p>
            <a:pPr algn="r" fontAlgn="base">
              <a:lnSpc>
                <a:spcPct val="100000"/>
              </a:lnSpc>
              <a:spcBef>
                <a:spcPct val="0"/>
              </a:spcBef>
              <a:spcAft>
                <a:spcPct val="0"/>
              </a:spcAft>
              <a:buClrTx/>
              <a:buSzTx/>
              <a:buFontTx/>
              <a:buNone/>
            </a:pPr>
            <a:fld id="{657EA1BD-E65E-45A7-AC4E-7B3A80148B2C}" type="slidenum">
              <a:rPr lang="en-US" altLang="en-US" sz="800">
                <a:solidFill>
                  <a:srgbClr val="000000"/>
                </a:solidFill>
              </a:rPr>
              <a:pPr algn="r" fontAlgn="base">
                <a:lnSpc>
                  <a:spcPct val="100000"/>
                </a:lnSpc>
                <a:spcBef>
                  <a:spcPct val="0"/>
                </a:spcBef>
                <a:spcAft>
                  <a:spcPct val="0"/>
                </a:spcAft>
                <a:buClrTx/>
                <a:buSzTx/>
                <a:buFontTx/>
                <a:buNone/>
              </a:pPr>
              <a:t>46</a:t>
            </a:fld>
            <a:endParaRPr lang="en-US" altLang="en-US" sz="800">
              <a:solidFill>
                <a:srgbClr val="000000"/>
              </a:solidFill>
            </a:endParaRPr>
          </a:p>
        </p:txBody>
      </p:sp>
      <p:sp>
        <p:nvSpPr>
          <p:cNvPr id="13"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042"/>
            <a:ext cx="8229600" cy="226991"/>
          </a:xfrm>
        </p:spPr>
        <p:txBody>
          <a:bodyPr/>
          <a:lstStyle/>
          <a:p>
            <a:r>
              <a:rPr lang="en-US" sz="1600" dirty="0"/>
              <a:t>Real world analysis of 12 clinical practice cohorts from 7 countries</a:t>
            </a:r>
          </a:p>
          <a:p>
            <a:endParaRPr lang="en-US" sz="1600" dirty="0"/>
          </a:p>
        </p:txBody>
      </p:sp>
      <p:graphicFrame>
        <p:nvGraphicFramePr>
          <p:cNvPr id="14" name="Content Placeholder 7">
            <a:extLst>
              <a:ext uri="{FF2B5EF4-FFF2-40B4-BE49-F238E27FC236}">
                <a16:creationId xmlns:a16="http://schemas.microsoft.com/office/drawing/2014/main" id="{28AF08DC-F972-49DB-B45A-203E6EF465A0}"/>
              </a:ext>
            </a:extLst>
          </p:cNvPr>
          <p:cNvGraphicFramePr>
            <a:graphicFrameLocks/>
          </p:cNvGraphicFramePr>
          <p:nvPr>
            <p:extLst>
              <p:ext uri="{D42A27DB-BD31-4B8C-83A1-F6EECF244321}">
                <p14:modId xmlns:p14="http://schemas.microsoft.com/office/powerpoint/2010/main" val="3103573647"/>
              </p:ext>
            </p:extLst>
          </p:nvPr>
        </p:nvGraphicFramePr>
        <p:xfrm>
          <a:off x="529067" y="1327170"/>
          <a:ext cx="3920103" cy="3025795"/>
        </p:xfrm>
        <a:graphic>
          <a:graphicData uri="http://schemas.openxmlformats.org/drawingml/2006/table">
            <a:tbl>
              <a:tblPr firstRow="1" bandRow="1">
                <a:tableStyleId>{6E25E649-3F16-4E02-A733-19D2CDBF48F0}</a:tableStyleId>
              </a:tblPr>
              <a:tblGrid>
                <a:gridCol w="2546017">
                  <a:extLst>
                    <a:ext uri="{9D8B030D-6E8A-4147-A177-3AD203B41FA5}">
                      <a16:colId xmlns:a16="http://schemas.microsoft.com/office/drawing/2014/main" val="1922426371"/>
                    </a:ext>
                  </a:extLst>
                </a:gridCol>
                <a:gridCol w="1374086">
                  <a:extLst>
                    <a:ext uri="{9D8B030D-6E8A-4147-A177-3AD203B41FA5}">
                      <a16:colId xmlns:a16="http://schemas.microsoft.com/office/drawing/2014/main" val="1850383510"/>
                    </a:ext>
                  </a:extLst>
                </a:gridCol>
              </a:tblGrid>
              <a:tr h="408730">
                <a:tc>
                  <a:txBody>
                    <a:bodyPr/>
                    <a:lstStyle/>
                    <a:p>
                      <a:r>
                        <a:rPr lang="fr-BE" sz="1200" dirty="0">
                          <a:solidFill>
                            <a:schemeClr val="tx1"/>
                          </a:solidFill>
                        </a:rPr>
                        <a:t>Baseline</a:t>
                      </a:r>
                      <a:r>
                        <a:rPr lang="fr-BE" sz="1200" baseline="0" dirty="0">
                          <a:solidFill>
                            <a:schemeClr val="tx1"/>
                          </a:solidFill>
                        </a:rPr>
                        <a:t> </a:t>
                      </a:r>
                      <a:r>
                        <a:rPr lang="fr-BE" sz="1200" dirty="0" err="1">
                          <a:solidFill>
                            <a:schemeClr val="tx1"/>
                          </a:solidFill>
                        </a:rPr>
                        <a:t>Characteristics</a:t>
                      </a:r>
                      <a:endParaRPr lang="nl-BE" sz="1200" b="0" baseline="30000" dirty="0">
                        <a:solidFill>
                          <a:schemeClr val="tx1"/>
                        </a:solidFill>
                      </a:endParaRPr>
                    </a:p>
                  </a:txBody>
                  <a:tcPr marL="91444" marR="91444" marT="45704" marB="45704" anchor="ctr">
                    <a:noFill/>
                  </a:tcPr>
                </a:tc>
                <a:tc>
                  <a:txBody>
                    <a:bodyPr/>
                    <a:lstStyle/>
                    <a:p>
                      <a:pPr algn="ctr"/>
                      <a:r>
                        <a:rPr lang="fr-BE" sz="1200" dirty="0">
                          <a:solidFill>
                            <a:schemeClr val="tx1"/>
                          </a:solidFill>
                        </a:rPr>
                        <a:t>N=5340</a:t>
                      </a:r>
                      <a:r>
                        <a:rPr lang="fr-BE" sz="1200" baseline="0" dirty="0">
                          <a:solidFill>
                            <a:schemeClr val="tx1"/>
                          </a:solidFill>
                        </a:rPr>
                        <a:t> (%)</a:t>
                      </a:r>
                      <a:endParaRPr lang="nl-BE" sz="1200" b="0" dirty="0">
                        <a:solidFill>
                          <a:schemeClr val="tx1"/>
                        </a:solidFill>
                      </a:endParaRPr>
                    </a:p>
                  </a:txBody>
                  <a:tcPr marL="91444" marR="91444" marT="45704" marB="45704" anchor="ctr">
                    <a:solidFill>
                      <a:srgbClr val="97BAFF"/>
                    </a:solidFill>
                  </a:tcPr>
                </a:tc>
                <a:extLst>
                  <a:ext uri="{0D108BD9-81ED-4DB2-BD59-A6C34878D82A}">
                    <a16:rowId xmlns:a16="http://schemas.microsoft.com/office/drawing/2014/main" val="2967815390"/>
                  </a:ext>
                </a:extLst>
              </a:tr>
              <a:tr h="243808">
                <a:tc>
                  <a:txBody>
                    <a:bodyPr/>
                    <a:lstStyle/>
                    <a:p>
                      <a:r>
                        <a:rPr lang="fr-BE" sz="1200" kern="1200" dirty="0"/>
                        <a:t>Age – </a:t>
                      </a:r>
                      <a:r>
                        <a:rPr lang="fr-BE" sz="1200" kern="1200" dirty="0" err="1"/>
                        <a:t>mean</a:t>
                      </a:r>
                      <a:r>
                        <a:rPr lang="fr-BE" sz="1200" kern="1200" dirty="0"/>
                        <a:t> (SD)</a:t>
                      </a:r>
                      <a:endParaRPr lang="nl-BE" sz="1200" kern="1200" dirty="0">
                        <a:solidFill>
                          <a:schemeClr val="dk1"/>
                        </a:solidFill>
                        <a:latin typeface="+mn-lt"/>
                        <a:ea typeface="+mn-ea"/>
                        <a:cs typeface="+mn-cs"/>
                      </a:endParaRPr>
                    </a:p>
                  </a:txBody>
                  <a:tcPr marL="91444" marR="91444" marT="45704" marB="45704"/>
                </a:tc>
                <a:tc>
                  <a:txBody>
                    <a:bodyPr/>
                    <a:lstStyle/>
                    <a:p>
                      <a:pPr algn="ctr"/>
                      <a:r>
                        <a:rPr lang="fr-BE" sz="1200" dirty="0"/>
                        <a:t>54</a:t>
                      </a:r>
                      <a:r>
                        <a:rPr lang="fr-BE" sz="1200" baseline="0" dirty="0"/>
                        <a:t> </a:t>
                      </a:r>
                      <a:r>
                        <a:rPr lang="fr-BE" sz="1200" dirty="0"/>
                        <a:t>(13</a:t>
                      </a:r>
                      <a:r>
                        <a:rPr lang="fr-BE" sz="1200" baseline="0" dirty="0"/>
                        <a:t>%</a:t>
                      </a:r>
                      <a:r>
                        <a:rPr lang="fr-BE" sz="1200" dirty="0"/>
                        <a:t>)</a:t>
                      </a:r>
                      <a:endParaRPr lang="fr-BE" sz="1200" baseline="30000" dirty="0"/>
                    </a:p>
                  </a:txBody>
                  <a:tcPr marL="91444" marR="91444" marT="45704" marB="45704"/>
                </a:tc>
                <a:extLst>
                  <a:ext uri="{0D108BD9-81ED-4DB2-BD59-A6C34878D82A}">
                    <a16:rowId xmlns:a16="http://schemas.microsoft.com/office/drawing/2014/main" val="1486257344"/>
                  </a:ext>
                </a:extLst>
              </a:tr>
              <a:tr h="243808">
                <a:tc>
                  <a:txBody>
                    <a:bodyPr/>
                    <a:lstStyle/>
                    <a:p>
                      <a:r>
                        <a:rPr lang="fr-BE" sz="1200" kern="1200" dirty="0"/>
                        <a:t>Male</a:t>
                      </a:r>
                      <a:endParaRPr lang="nl-BE" sz="1200" kern="1200" dirty="0">
                        <a:solidFill>
                          <a:schemeClr val="dk1"/>
                        </a:solidFill>
                        <a:latin typeface="+mn-lt"/>
                        <a:ea typeface="+mn-ea"/>
                        <a:cs typeface="+mn-cs"/>
                      </a:endParaRPr>
                    </a:p>
                  </a:txBody>
                  <a:tcPr marL="91444" marR="91444" marT="45704" marB="45704"/>
                </a:tc>
                <a:tc>
                  <a:txBody>
                    <a:bodyPr/>
                    <a:lstStyle/>
                    <a:p>
                      <a:pPr algn="ctr"/>
                      <a:r>
                        <a:rPr lang="fr-BE" sz="1200" dirty="0"/>
                        <a:t>2822 (53%)</a:t>
                      </a:r>
                      <a:endParaRPr lang="nl-BE" sz="1200" dirty="0"/>
                    </a:p>
                  </a:txBody>
                  <a:tcPr marL="91444" marR="91444" marT="45704" marB="45704"/>
                </a:tc>
                <a:extLst>
                  <a:ext uri="{0D108BD9-81ED-4DB2-BD59-A6C34878D82A}">
                    <a16:rowId xmlns:a16="http://schemas.microsoft.com/office/drawing/2014/main" val="815668531"/>
                  </a:ext>
                </a:extLst>
              </a:tr>
              <a:tr h="396208">
                <a:tc>
                  <a:txBody>
                    <a:bodyPr/>
                    <a:lstStyle/>
                    <a:p>
                      <a:r>
                        <a:rPr lang="nl-BE" sz="1200" b="0" baseline="0" dirty="0"/>
                        <a:t>Genotype, %</a:t>
                      </a:r>
                    </a:p>
                    <a:p>
                      <a:r>
                        <a:rPr lang="nl-BE" sz="1200" b="1" baseline="0" dirty="0"/>
                        <a:t>1</a:t>
                      </a:r>
                      <a:r>
                        <a:rPr lang="nl-BE" sz="1200" b="0" baseline="0" dirty="0"/>
                        <a:t>/</a:t>
                      </a:r>
                      <a:r>
                        <a:rPr lang="nl-BE" sz="1200" b="1" baseline="0" dirty="0"/>
                        <a:t> 2</a:t>
                      </a:r>
                      <a:r>
                        <a:rPr lang="nl-BE" sz="1200" b="0" baseline="0" dirty="0"/>
                        <a:t>/</a:t>
                      </a:r>
                      <a:r>
                        <a:rPr lang="nl-BE" sz="1200" b="1" baseline="0" dirty="0"/>
                        <a:t> 3</a:t>
                      </a:r>
                      <a:r>
                        <a:rPr lang="nl-BE" sz="1200" b="0" baseline="0" dirty="0"/>
                        <a:t>/ 4/ 5/ 6/ unknown</a:t>
                      </a:r>
                    </a:p>
                  </a:txBody>
                  <a:tcPr marL="91444" marR="91444" marT="45704" marB="45704"/>
                </a:tc>
                <a:tc>
                  <a:txBody>
                    <a:bodyPr/>
                    <a:lstStyle/>
                    <a:p>
                      <a:pPr algn="ctr"/>
                      <a:endParaRPr lang="nl-BE" sz="1200" b="0" dirty="0"/>
                    </a:p>
                    <a:p>
                      <a:pPr algn="ctr"/>
                      <a:r>
                        <a:rPr lang="nl-BE" sz="1200" b="1" dirty="0"/>
                        <a:t>30/ 30/ 33</a:t>
                      </a:r>
                      <a:r>
                        <a:rPr lang="nl-BE" sz="1200" b="0" dirty="0"/>
                        <a:t>/ 5/ 1/ 1</a:t>
                      </a:r>
                    </a:p>
                  </a:txBody>
                  <a:tcPr marL="91444" marR="91444" marT="45704" marB="45704"/>
                </a:tc>
                <a:extLst>
                  <a:ext uri="{0D108BD9-81ED-4DB2-BD59-A6C34878D82A}">
                    <a16:rowId xmlns:a16="http://schemas.microsoft.com/office/drawing/2014/main" val="3872683244"/>
                  </a:ext>
                </a:extLst>
              </a:tr>
              <a:tr h="396208">
                <a:tc>
                  <a:txBody>
                    <a:bodyPr/>
                    <a:lstStyle/>
                    <a:p>
                      <a:r>
                        <a:rPr lang="fr-BE" sz="1200" dirty="0" err="1"/>
                        <a:t>Fibrosis</a:t>
                      </a:r>
                      <a:r>
                        <a:rPr lang="fr-BE" sz="1200" dirty="0"/>
                        <a:t>, %</a:t>
                      </a:r>
                    </a:p>
                    <a:p>
                      <a:r>
                        <a:rPr lang="fr-BE" sz="1200" dirty="0"/>
                        <a:t>F0-F2/ </a:t>
                      </a:r>
                      <a:r>
                        <a:rPr lang="fr-BE" sz="1200" b="1" dirty="0"/>
                        <a:t>F3</a:t>
                      </a:r>
                      <a:r>
                        <a:rPr lang="fr-BE" sz="1200" dirty="0"/>
                        <a:t>/</a:t>
                      </a:r>
                      <a:r>
                        <a:rPr lang="fr-BE" sz="1200" b="1" dirty="0"/>
                        <a:t> F4</a:t>
                      </a:r>
                      <a:r>
                        <a:rPr lang="fr-BE" sz="1200" dirty="0"/>
                        <a:t>/</a:t>
                      </a:r>
                      <a:r>
                        <a:rPr lang="fr-BE" sz="1200" baseline="0" dirty="0"/>
                        <a:t> </a:t>
                      </a:r>
                      <a:r>
                        <a:rPr lang="fr-BE" sz="1200" baseline="0" dirty="0" err="1"/>
                        <a:t>unknown</a:t>
                      </a:r>
                      <a:endParaRPr lang="nl-BE" sz="1200" dirty="0"/>
                    </a:p>
                  </a:txBody>
                  <a:tcPr marL="91444" marR="91444" marT="45704" marB="45704"/>
                </a:tc>
                <a:tc>
                  <a:txBody>
                    <a:bodyPr/>
                    <a:lstStyle/>
                    <a:p>
                      <a:pPr algn="ctr"/>
                      <a:endParaRPr lang="nl-BE" sz="1200" dirty="0"/>
                    </a:p>
                    <a:p>
                      <a:pPr algn="ctr"/>
                      <a:r>
                        <a:rPr lang="nl-BE" sz="1200" dirty="0"/>
                        <a:t>54/ </a:t>
                      </a:r>
                      <a:r>
                        <a:rPr lang="nl-BE" sz="1200" b="1" dirty="0"/>
                        <a:t>13/ 21</a:t>
                      </a:r>
                      <a:r>
                        <a:rPr lang="nl-BE" sz="1200" dirty="0"/>
                        <a:t>/</a:t>
                      </a:r>
                      <a:r>
                        <a:rPr lang="nl-BE" sz="1200" baseline="0" dirty="0"/>
                        <a:t> </a:t>
                      </a:r>
                      <a:r>
                        <a:rPr lang="nl-BE" sz="1200" dirty="0"/>
                        <a:t>12</a:t>
                      </a:r>
                    </a:p>
                  </a:txBody>
                  <a:tcPr marL="91444" marR="91444" marT="45704" marB="45704"/>
                </a:tc>
                <a:extLst>
                  <a:ext uri="{0D108BD9-81ED-4DB2-BD59-A6C34878D82A}">
                    <a16:rowId xmlns:a16="http://schemas.microsoft.com/office/drawing/2014/main" val="2247262586"/>
                  </a:ext>
                </a:extLst>
              </a:tr>
              <a:tr h="243808">
                <a:tc>
                  <a:txBody>
                    <a:bodyPr/>
                    <a:lstStyle/>
                    <a:p>
                      <a:r>
                        <a:rPr lang="fr-BE" sz="1200" dirty="0"/>
                        <a:t>HIV/HCV </a:t>
                      </a:r>
                      <a:r>
                        <a:rPr lang="fr-BE" sz="1200" dirty="0" err="1"/>
                        <a:t>coinfection</a:t>
                      </a:r>
                      <a:r>
                        <a:rPr lang="fr-BE" sz="1200" dirty="0"/>
                        <a:t> </a:t>
                      </a:r>
                      <a:endParaRPr lang="nl-BE" sz="1200" dirty="0"/>
                    </a:p>
                  </a:txBody>
                  <a:tcPr marL="91444" marR="91444" marT="45704" marB="45704"/>
                </a:tc>
                <a:tc>
                  <a:txBody>
                    <a:bodyPr/>
                    <a:lstStyle/>
                    <a:p>
                      <a:pPr algn="ctr"/>
                      <a:r>
                        <a:rPr lang="fr-BE" sz="1200" dirty="0"/>
                        <a:t>196 (4%)</a:t>
                      </a:r>
                      <a:endParaRPr lang="nl-BE" sz="1200" dirty="0"/>
                    </a:p>
                  </a:txBody>
                  <a:tcPr marL="91444" marR="91444" marT="45704" marB="45704"/>
                </a:tc>
                <a:extLst>
                  <a:ext uri="{0D108BD9-81ED-4DB2-BD59-A6C34878D82A}">
                    <a16:rowId xmlns:a16="http://schemas.microsoft.com/office/drawing/2014/main" val="3677867507"/>
                  </a:ext>
                </a:extLst>
              </a:tr>
              <a:tr h="243808">
                <a:tc>
                  <a:txBody>
                    <a:bodyPr/>
                    <a:lstStyle/>
                    <a:p>
                      <a:r>
                        <a:rPr lang="fr-BE" sz="1200" dirty="0"/>
                        <a:t>Former or </a:t>
                      </a:r>
                      <a:r>
                        <a:rPr lang="fr-BE" sz="1200" dirty="0" err="1"/>
                        <a:t>ongoing</a:t>
                      </a:r>
                      <a:r>
                        <a:rPr lang="fr-BE" sz="1200" dirty="0"/>
                        <a:t> IVDU</a:t>
                      </a:r>
                      <a:endParaRPr lang="nl-BE" sz="1200" dirty="0"/>
                    </a:p>
                  </a:txBody>
                  <a:tcPr marL="91444" marR="91444" marT="45704" marB="45704"/>
                </a:tc>
                <a:tc>
                  <a:txBody>
                    <a:bodyPr/>
                    <a:lstStyle/>
                    <a:p>
                      <a:pPr algn="ctr"/>
                      <a:r>
                        <a:rPr lang="fr-BE" sz="1200" dirty="0"/>
                        <a:t>706 (13%)</a:t>
                      </a:r>
                      <a:endParaRPr lang="nl-BE" sz="1200" dirty="0"/>
                    </a:p>
                  </a:txBody>
                  <a:tcPr marL="91444" marR="91444" marT="45704" marB="45704"/>
                </a:tc>
                <a:extLst>
                  <a:ext uri="{0D108BD9-81ED-4DB2-BD59-A6C34878D82A}">
                    <a16:rowId xmlns:a16="http://schemas.microsoft.com/office/drawing/2014/main" val="761040447"/>
                  </a:ext>
                </a:extLst>
              </a:tr>
              <a:tr h="243808">
                <a:tc>
                  <a:txBody>
                    <a:bodyPr/>
                    <a:lstStyle/>
                    <a:p>
                      <a:r>
                        <a:rPr lang="fr-BE" sz="1200" dirty="0"/>
                        <a:t>PPI use at Baseline</a:t>
                      </a:r>
                      <a:endParaRPr lang="nl-BE" sz="1200" dirty="0"/>
                    </a:p>
                  </a:txBody>
                  <a:tcPr marL="91444" marR="91444" marT="45704" marB="45704"/>
                </a:tc>
                <a:tc>
                  <a:txBody>
                    <a:bodyPr/>
                    <a:lstStyle/>
                    <a:p>
                      <a:pPr algn="ctr"/>
                      <a:r>
                        <a:rPr lang="fr-BE" sz="1200" dirty="0"/>
                        <a:t>287 (5%)</a:t>
                      </a:r>
                      <a:endParaRPr lang="nl-BE" sz="1200" dirty="0"/>
                    </a:p>
                  </a:txBody>
                  <a:tcPr marL="91444" marR="91444" marT="45704" marB="45704"/>
                </a:tc>
                <a:extLst>
                  <a:ext uri="{0D108BD9-81ED-4DB2-BD59-A6C34878D82A}">
                    <a16:rowId xmlns:a16="http://schemas.microsoft.com/office/drawing/2014/main" val="2748381603"/>
                  </a:ext>
                </a:extLst>
              </a:tr>
              <a:tr h="331289">
                <a:tc>
                  <a:txBody>
                    <a:bodyPr/>
                    <a:lstStyle/>
                    <a:p>
                      <a:r>
                        <a:rPr lang="nl-BE" sz="1200" dirty="0"/>
                        <a:t>TE</a:t>
                      </a:r>
                      <a:r>
                        <a:rPr lang="nl-BE" sz="1200" baseline="0" dirty="0"/>
                        <a:t> (pegIFN + RBV ± PI)</a:t>
                      </a:r>
                      <a:endParaRPr lang="nl-BE" sz="1200" dirty="0"/>
                    </a:p>
                  </a:txBody>
                  <a:tcPr marL="91444" marR="91444" marT="45704" marB="45704"/>
                </a:tc>
                <a:tc>
                  <a:txBody>
                    <a:bodyPr/>
                    <a:lstStyle/>
                    <a:p>
                      <a:pPr algn="ctr"/>
                      <a:r>
                        <a:rPr lang="nl-BE" sz="1200" dirty="0"/>
                        <a:t>660 (12%)</a:t>
                      </a:r>
                    </a:p>
                  </a:txBody>
                  <a:tcPr marL="91444" marR="91444" marT="45704" marB="45704"/>
                </a:tc>
                <a:extLst>
                  <a:ext uri="{0D108BD9-81ED-4DB2-BD59-A6C34878D82A}">
                    <a16:rowId xmlns:a16="http://schemas.microsoft.com/office/drawing/2014/main" val="10008"/>
                  </a:ext>
                </a:extLst>
              </a:tr>
            </a:tbl>
          </a:graphicData>
        </a:graphic>
      </p:graphicFrame>
      <p:sp>
        <p:nvSpPr>
          <p:cNvPr id="23"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432" y="975814"/>
            <a:ext cx="3951043" cy="241903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837" y="3394850"/>
            <a:ext cx="1154303" cy="51992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983" y="3394850"/>
            <a:ext cx="2059702" cy="62522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149" y="4079728"/>
            <a:ext cx="1539549" cy="44457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1925" y="4044222"/>
            <a:ext cx="1573824" cy="48008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2204" y="4608333"/>
            <a:ext cx="1562563" cy="53516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3FB804D3-AD10-4D32-B207-D58205EA60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1254" y="4624140"/>
            <a:ext cx="503552" cy="503552"/>
          </a:xfrm>
          <a:prstGeom prst="rect">
            <a:avLst/>
          </a:prstGeom>
        </p:spPr>
      </p:pic>
    </p:spTree>
    <p:extLst>
      <p:ext uri="{BB962C8B-B14F-4D97-AF65-F5344CB8AC3E}">
        <p14:creationId xmlns:p14="http://schemas.microsoft.com/office/powerpoint/2010/main" val="311543844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75195361"/>
              </p:ext>
            </p:extLst>
          </p:nvPr>
        </p:nvGraphicFramePr>
        <p:xfrm>
          <a:off x="3235036" y="2823807"/>
          <a:ext cx="6047509" cy="1884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232167355"/>
              </p:ext>
            </p:extLst>
          </p:nvPr>
        </p:nvGraphicFramePr>
        <p:xfrm>
          <a:off x="3180278" y="929957"/>
          <a:ext cx="6187698" cy="2009138"/>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F2561BC6-9CFB-4693-B73A-2A96946A6007}"/>
              </a:ext>
            </a:extLst>
          </p:cNvPr>
          <p:cNvSpPr>
            <a:spLocks noGrp="1"/>
          </p:cNvSpPr>
          <p:nvPr>
            <p:ph type="title"/>
          </p:nvPr>
        </p:nvSpPr>
        <p:spPr>
          <a:xfrm>
            <a:off x="477981" y="313664"/>
            <a:ext cx="8814251" cy="507206"/>
          </a:xfrm>
        </p:spPr>
        <p:txBody>
          <a:bodyPr rtlCol="0">
            <a:noAutofit/>
          </a:bodyPr>
          <a:lstStyle/>
          <a:p>
            <a:pPr defTabSz="909585" fontAlgn="auto">
              <a:spcAft>
                <a:spcPts val="0"/>
              </a:spcAft>
              <a:defRPr/>
            </a:pPr>
            <a:r>
              <a:rPr lang="en-US" dirty="0"/>
              <a:t>SOF/VEL for 12 Weeks in a US and EU Population</a:t>
            </a:r>
            <a:endParaRPr lang="nl-BE" dirty="0">
              <a:solidFill>
                <a:srgbClr val="C00000"/>
              </a:solidFill>
            </a:endParaRPr>
          </a:p>
        </p:txBody>
      </p:sp>
      <p:graphicFrame>
        <p:nvGraphicFramePr>
          <p:cNvPr id="8" name="Content Placeholder 7">
            <a:extLst>
              <a:ext uri="{FF2B5EF4-FFF2-40B4-BE49-F238E27FC236}">
                <a16:creationId xmlns:a16="http://schemas.microsoft.com/office/drawing/2014/main" id="{28AF08DC-F972-49DB-B45A-203E6EF465A0}"/>
              </a:ext>
            </a:extLst>
          </p:cNvPr>
          <p:cNvGraphicFramePr>
            <a:graphicFrameLocks noGrp="1"/>
          </p:cNvGraphicFramePr>
          <p:nvPr>
            <p:ph idx="1"/>
            <p:extLst>
              <p:ext uri="{D42A27DB-BD31-4B8C-83A1-F6EECF244321}">
                <p14:modId xmlns:p14="http://schemas.microsoft.com/office/powerpoint/2010/main" val="1366625939"/>
              </p:ext>
            </p:extLst>
          </p:nvPr>
        </p:nvGraphicFramePr>
        <p:xfrm>
          <a:off x="118667" y="1671397"/>
          <a:ext cx="2763079" cy="2572586"/>
        </p:xfrm>
        <a:graphic>
          <a:graphicData uri="http://schemas.openxmlformats.org/drawingml/2006/table">
            <a:tbl>
              <a:tblPr firstRow="1" bandRow="1">
                <a:tableStyleId>{6E25E649-3F16-4E02-A733-19D2CDBF48F0}</a:tableStyleId>
              </a:tblPr>
              <a:tblGrid>
                <a:gridCol w="1585443">
                  <a:extLst>
                    <a:ext uri="{9D8B030D-6E8A-4147-A177-3AD203B41FA5}">
                      <a16:colId xmlns:a16="http://schemas.microsoft.com/office/drawing/2014/main" val="1922426371"/>
                    </a:ext>
                  </a:extLst>
                </a:gridCol>
                <a:gridCol w="1177636">
                  <a:extLst>
                    <a:ext uri="{9D8B030D-6E8A-4147-A177-3AD203B41FA5}">
                      <a16:colId xmlns:a16="http://schemas.microsoft.com/office/drawing/2014/main" val="1850383510"/>
                    </a:ext>
                  </a:extLst>
                </a:gridCol>
              </a:tblGrid>
              <a:tr h="408730">
                <a:tc>
                  <a:txBody>
                    <a:bodyPr/>
                    <a:lstStyle/>
                    <a:p>
                      <a:r>
                        <a:rPr lang="fr-BE" sz="1000" dirty="0" err="1">
                          <a:solidFill>
                            <a:schemeClr val="tx1"/>
                          </a:solidFill>
                        </a:rPr>
                        <a:t>Characteristic</a:t>
                      </a:r>
                      <a:r>
                        <a:rPr lang="fr-BE" sz="1000" dirty="0">
                          <a:solidFill>
                            <a:schemeClr val="tx1"/>
                          </a:solidFill>
                        </a:rPr>
                        <a:t> – N(%)</a:t>
                      </a:r>
                      <a:r>
                        <a:rPr lang="fr-BE" sz="1000" baseline="30000" dirty="0">
                          <a:solidFill>
                            <a:schemeClr val="tx1"/>
                          </a:solidFill>
                        </a:rPr>
                        <a:t>§</a:t>
                      </a:r>
                      <a:endParaRPr lang="nl-BE" sz="1000" b="0" baseline="30000" dirty="0">
                        <a:solidFill>
                          <a:schemeClr val="tx1"/>
                        </a:solidFill>
                      </a:endParaRPr>
                    </a:p>
                  </a:txBody>
                  <a:tcPr marL="91444" marR="91444" marT="45704" marB="45704" anchor="ctr">
                    <a:noFill/>
                  </a:tcPr>
                </a:tc>
                <a:tc>
                  <a:txBody>
                    <a:bodyPr/>
                    <a:lstStyle/>
                    <a:p>
                      <a:pPr algn="ctr"/>
                      <a:r>
                        <a:rPr lang="fr-BE" sz="1000" dirty="0">
                          <a:solidFill>
                            <a:schemeClr val="tx1"/>
                          </a:solidFill>
                        </a:rPr>
                        <a:t>ITT </a:t>
                      </a:r>
                    </a:p>
                    <a:p>
                      <a:pPr algn="ctr"/>
                      <a:r>
                        <a:rPr lang="fr-BE" sz="1000" dirty="0">
                          <a:solidFill>
                            <a:schemeClr val="tx1"/>
                          </a:solidFill>
                        </a:rPr>
                        <a:t>(N=5340)</a:t>
                      </a:r>
                      <a:endParaRPr lang="nl-BE" sz="1000" b="0" dirty="0">
                        <a:solidFill>
                          <a:schemeClr val="tx1"/>
                        </a:solidFill>
                      </a:endParaRPr>
                    </a:p>
                  </a:txBody>
                  <a:tcPr marL="91444" marR="91444" marT="45704" marB="45704">
                    <a:solidFill>
                      <a:srgbClr val="97BAFF"/>
                    </a:solidFill>
                  </a:tcPr>
                </a:tc>
                <a:extLst>
                  <a:ext uri="{0D108BD9-81ED-4DB2-BD59-A6C34878D82A}">
                    <a16:rowId xmlns:a16="http://schemas.microsoft.com/office/drawing/2014/main" val="2967815390"/>
                  </a:ext>
                </a:extLst>
              </a:tr>
              <a:tr h="243808">
                <a:tc>
                  <a:txBody>
                    <a:bodyPr/>
                    <a:lstStyle/>
                    <a:p>
                      <a:r>
                        <a:rPr lang="fr-BE" sz="1000" kern="1200" dirty="0"/>
                        <a:t>Age – </a:t>
                      </a:r>
                      <a:r>
                        <a:rPr lang="fr-BE" sz="1000" kern="1200" dirty="0" err="1"/>
                        <a:t>mean</a:t>
                      </a:r>
                      <a:r>
                        <a:rPr lang="fr-BE" sz="1000" kern="1200" dirty="0"/>
                        <a:t> (SD)</a:t>
                      </a:r>
                      <a:endParaRPr lang="nl-BE" sz="1000" kern="1200" dirty="0">
                        <a:solidFill>
                          <a:schemeClr val="dk1"/>
                        </a:solidFill>
                        <a:latin typeface="+mn-lt"/>
                        <a:ea typeface="+mn-ea"/>
                        <a:cs typeface="+mn-cs"/>
                      </a:endParaRPr>
                    </a:p>
                  </a:txBody>
                  <a:tcPr marL="91444" marR="91444" marT="45704" marB="45704"/>
                </a:tc>
                <a:tc>
                  <a:txBody>
                    <a:bodyPr/>
                    <a:lstStyle/>
                    <a:p>
                      <a:pPr algn="ctr"/>
                      <a:r>
                        <a:rPr lang="fr-BE" sz="1000" dirty="0"/>
                        <a:t>54 (13.1)</a:t>
                      </a:r>
                      <a:endParaRPr lang="fr-BE" sz="1000" baseline="30000" dirty="0"/>
                    </a:p>
                  </a:txBody>
                  <a:tcPr marL="91444" marR="91444" marT="45704" marB="45704"/>
                </a:tc>
                <a:extLst>
                  <a:ext uri="{0D108BD9-81ED-4DB2-BD59-A6C34878D82A}">
                    <a16:rowId xmlns:a16="http://schemas.microsoft.com/office/drawing/2014/main" val="1486257344"/>
                  </a:ext>
                </a:extLst>
              </a:tr>
              <a:tr h="243808">
                <a:tc>
                  <a:txBody>
                    <a:bodyPr/>
                    <a:lstStyle/>
                    <a:p>
                      <a:r>
                        <a:rPr lang="fr-BE" sz="1000" kern="1200" dirty="0"/>
                        <a:t>Male</a:t>
                      </a:r>
                      <a:endParaRPr lang="nl-BE" sz="1000" kern="1200" dirty="0">
                        <a:solidFill>
                          <a:schemeClr val="dk1"/>
                        </a:solidFill>
                        <a:latin typeface="+mn-lt"/>
                        <a:ea typeface="+mn-ea"/>
                        <a:cs typeface="+mn-cs"/>
                      </a:endParaRPr>
                    </a:p>
                  </a:txBody>
                  <a:tcPr marL="91444" marR="91444" marT="45704" marB="45704"/>
                </a:tc>
                <a:tc>
                  <a:txBody>
                    <a:bodyPr/>
                    <a:lstStyle/>
                    <a:p>
                      <a:pPr algn="ctr"/>
                      <a:r>
                        <a:rPr lang="fr-BE" sz="1000" dirty="0"/>
                        <a:t>2822 (52,8%)</a:t>
                      </a:r>
                      <a:endParaRPr lang="nl-BE" sz="1000" dirty="0"/>
                    </a:p>
                  </a:txBody>
                  <a:tcPr marL="91444" marR="91444" marT="45704" marB="45704"/>
                </a:tc>
                <a:extLst>
                  <a:ext uri="{0D108BD9-81ED-4DB2-BD59-A6C34878D82A}">
                    <a16:rowId xmlns:a16="http://schemas.microsoft.com/office/drawing/2014/main" val="815668531"/>
                  </a:ext>
                </a:extLst>
              </a:tr>
              <a:tr h="396208">
                <a:tc>
                  <a:txBody>
                    <a:bodyPr/>
                    <a:lstStyle/>
                    <a:p>
                      <a:r>
                        <a:rPr lang="nl-BE" sz="1000" b="0" baseline="0" dirty="0"/>
                        <a:t>Genotype, %</a:t>
                      </a:r>
                    </a:p>
                    <a:p>
                      <a:r>
                        <a:rPr lang="nl-BE" sz="1000" b="1" baseline="0" dirty="0"/>
                        <a:t>1</a:t>
                      </a:r>
                      <a:r>
                        <a:rPr lang="nl-BE" sz="1000" b="0" baseline="0" dirty="0"/>
                        <a:t>/</a:t>
                      </a:r>
                      <a:r>
                        <a:rPr lang="nl-BE" sz="1000" b="1" baseline="0" dirty="0"/>
                        <a:t> 2</a:t>
                      </a:r>
                      <a:r>
                        <a:rPr lang="nl-BE" sz="1000" b="0" baseline="0" dirty="0"/>
                        <a:t>/</a:t>
                      </a:r>
                      <a:r>
                        <a:rPr lang="nl-BE" sz="1000" b="1" baseline="0" dirty="0"/>
                        <a:t> 3</a:t>
                      </a:r>
                      <a:r>
                        <a:rPr lang="nl-BE" sz="1000" b="0" baseline="0" dirty="0"/>
                        <a:t>/ 4/ 5/ 6/ unknown</a:t>
                      </a:r>
                    </a:p>
                  </a:txBody>
                  <a:tcPr marL="91444" marR="91444" marT="45704" marB="45704"/>
                </a:tc>
                <a:tc>
                  <a:txBody>
                    <a:bodyPr/>
                    <a:lstStyle/>
                    <a:p>
                      <a:pPr algn="ctr"/>
                      <a:endParaRPr lang="nl-BE" sz="1000" b="0" dirty="0"/>
                    </a:p>
                    <a:p>
                      <a:pPr algn="ctr"/>
                      <a:r>
                        <a:rPr lang="nl-BE" sz="1000" b="1" dirty="0"/>
                        <a:t>30/ 30/ 33</a:t>
                      </a:r>
                      <a:r>
                        <a:rPr lang="nl-BE" sz="1000" b="0" dirty="0"/>
                        <a:t>/ 5/ 1/ 1</a:t>
                      </a:r>
                    </a:p>
                  </a:txBody>
                  <a:tcPr marL="91444" marR="91444" marT="45704" marB="45704"/>
                </a:tc>
                <a:extLst>
                  <a:ext uri="{0D108BD9-81ED-4DB2-BD59-A6C34878D82A}">
                    <a16:rowId xmlns:a16="http://schemas.microsoft.com/office/drawing/2014/main" val="3872683244"/>
                  </a:ext>
                </a:extLst>
              </a:tr>
              <a:tr h="396208">
                <a:tc>
                  <a:txBody>
                    <a:bodyPr/>
                    <a:lstStyle/>
                    <a:p>
                      <a:r>
                        <a:rPr lang="fr-BE" sz="1000" dirty="0" err="1"/>
                        <a:t>Fibrosis</a:t>
                      </a:r>
                      <a:r>
                        <a:rPr lang="fr-BE" sz="1000" dirty="0"/>
                        <a:t>, %</a:t>
                      </a:r>
                    </a:p>
                    <a:p>
                      <a:r>
                        <a:rPr lang="fr-BE" sz="1000" dirty="0"/>
                        <a:t>F0-F2/ </a:t>
                      </a:r>
                      <a:r>
                        <a:rPr lang="fr-BE" sz="1000" b="1" dirty="0"/>
                        <a:t>F3</a:t>
                      </a:r>
                      <a:r>
                        <a:rPr lang="fr-BE" sz="1000" dirty="0"/>
                        <a:t>/</a:t>
                      </a:r>
                      <a:r>
                        <a:rPr lang="fr-BE" sz="1000" b="1" dirty="0"/>
                        <a:t> F4</a:t>
                      </a:r>
                      <a:r>
                        <a:rPr lang="fr-BE" sz="1000" dirty="0"/>
                        <a:t>/</a:t>
                      </a:r>
                      <a:r>
                        <a:rPr lang="fr-BE" sz="1000" baseline="0" dirty="0"/>
                        <a:t> </a:t>
                      </a:r>
                      <a:r>
                        <a:rPr lang="fr-BE" sz="1000" baseline="0" dirty="0" err="1"/>
                        <a:t>unknown,NC</a:t>
                      </a:r>
                      <a:r>
                        <a:rPr lang="fr-BE" sz="1000" baseline="0" dirty="0"/>
                        <a:t>/ </a:t>
                      </a:r>
                      <a:r>
                        <a:rPr lang="fr-BE" sz="1000" baseline="0" dirty="0" err="1"/>
                        <a:t>unknown</a:t>
                      </a:r>
                      <a:endParaRPr lang="nl-BE" sz="1000" dirty="0"/>
                    </a:p>
                  </a:txBody>
                  <a:tcPr marL="91444" marR="91444" marT="45704" marB="45704"/>
                </a:tc>
                <a:tc>
                  <a:txBody>
                    <a:bodyPr/>
                    <a:lstStyle/>
                    <a:p>
                      <a:pPr algn="ctr"/>
                      <a:endParaRPr lang="nl-BE" sz="1000" dirty="0"/>
                    </a:p>
                    <a:p>
                      <a:pPr algn="ctr"/>
                      <a:r>
                        <a:rPr lang="nl-BE" sz="1000" dirty="0"/>
                        <a:t>54/ 13/ 21/</a:t>
                      </a:r>
                    </a:p>
                    <a:p>
                      <a:pPr algn="ctr"/>
                      <a:r>
                        <a:rPr lang="nl-BE" sz="1000" dirty="0"/>
                        <a:t>11/ 1</a:t>
                      </a:r>
                    </a:p>
                  </a:txBody>
                  <a:tcPr marL="91444" marR="91444" marT="45704" marB="45704"/>
                </a:tc>
                <a:extLst>
                  <a:ext uri="{0D108BD9-81ED-4DB2-BD59-A6C34878D82A}">
                    <a16:rowId xmlns:a16="http://schemas.microsoft.com/office/drawing/2014/main" val="2247262586"/>
                  </a:ext>
                </a:extLst>
              </a:tr>
              <a:tr h="243808">
                <a:tc>
                  <a:txBody>
                    <a:bodyPr/>
                    <a:lstStyle/>
                    <a:p>
                      <a:r>
                        <a:rPr lang="fr-BE" sz="1000" dirty="0"/>
                        <a:t>HIV/HCV </a:t>
                      </a:r>
                      <a:r>
                        <a:rPr lang="fr-BE" sz="1000" dirty="0" err="1"/>
                        <a:t>coinfection</a:t>
                      </a:r>
                      <a:r>
                        <a:rPr lang="fr-BE" sz="1000" dirty="0"/>
                        <a:t> </a:t>
                      </a:r>
                      <a:endParaRPr lang="nl-BE" sz="1000" dirty="0"/>
                    </a:p>
                  </a:txBody>
                  <a:tcPr marL="91444" marR="91444" marT="45704" marB="45704"/>
                </a:tc>
                <a:tc>
                  <a:txBody>
                    <a:bodyPr/>
                    <a:lstStyle/>
                    <a:p>
                      <a:pPr algn="ctr"/>
                      <a:r>
                        <a:rPr lang="fr-BE" sz="1000" dirty="0"/>
                        <a:t>196 (3.7%)</a:t>
                      </a:r>
                      <a:endParaRPr lang="nl-BE" sz="1000" dirty="0"/>
                    </a:p>
                  </a:txBody>
                  <a:tcPr marL="91444" marR="91444" marT="45704" marB="45704"/>
                </a:tc>
                <a:extLst>
                  <a:ext uri="{0D108BD9-81ED-4DB2-BD59-A6C34878D82A}">
                    <a16:rowId xmlns:a16="http://schemas.microsoft.com/office/drawing/2014/main" val="3677867507"/>
                  </a:ext>
                </a:extLst>
              </a:tr>
              <a:tr h="243808">
                <a:tc>
                  <a:txBody>
                    <a:bodyPr/>
                    <a:lstStyle/>
                    <a:p>
                      <a:r>
                        <a:rPr lang="fr-BE" sz="1000" dirty="0"/>
                        <a:t>Former or </a:t>
                      </a:r>
                      <a:r>
                        <a:rPr lang="fr-BE" sz="1000" dirty="0" err="1"/>
                        <a:t>ongoing</a:t>
                      </a:r>
                      <a:r>
                        <a:rPr lang="fr-BE" sz="1000" dirty="0"/>
                        <a:t> IVDU</a:t>
                      </a:r>
                      <a:endParaRPr lang="nl-BE" sz="1000" dirty="0"/>
                    </a:p>
                  </a:txBody>
                  <a:tcPr marL="91444" marR="91444" marT="45704" marB="45704"/>
                </a:tc>
                <a:tc>
                  <a:txBody>
                    <a:bodyPr/>
                    <a:lstStyle/>
                    <a:p>
                      <a:pPr algn="ctr"/>
                      <a:r>
                        <a:rPr lang="fr-BE" sz="1000" dirty="0"/>
                        <a:t>706 (13.2%)</a:t>
                      </a:r>
                      <a:endParaRPr lang="nl-BE" sz="1000" dirty="0"/>
                    </a:p>
                  </a:txBody>
                  <a:tcPr marL="91444" marR="91444" marT="45704" marB="45704"/>
                </a:tc>
                <a:extLst>
                  <a:ext uri="{0D108BD9-81ED-4DB2-BD59-A6C34878D82A}">
                    <a16:rowId xmlns:a16="http://schemas.microsoft.com/office/drawing/2014/main" val="761040447"/>
                  </a:ext>
                </a:extLst>
              </a:tr>
              <a:tr h="243808">
                <a:tc>
                  <a:txBody>
                    <a:bodyPr/>
                    <a:lstStyle/>
                    <a:p>
                      <a:r>
                        <a:rPr lang="fr-BE" sz="1000" dirty="0"/>
                        <a:t>PPI use at Baseline</a:t>
                      </a:r>
                      <a:endParaRPr lang="nl-BE" sz="1000" dirty="0"/>
                    </a:p>
                  </a:txBody>
                  <a:tcPr marL="91444" marR="91444" marT="45704" marB="45704"/>
                </a:tc>
                <a:tc>
                  <a:txBody>
                    <a:bodyPr/>
                    <a:lstStyle/>
                    <a:p>
                      <a:pPr algn="ctr"/>
                      <a:r>
                        <a:rPr lang="fr-BE" sz="1000" dirty="0"/>
                        <a:t>287 (5.4%)</a:t>
                      </a:r>
                      <a:endParaRPr lang="nl-BE" sz="1000" dirty="0"/>
                    </a:p>
                  </a:txBody>
                  <a:tcPr marL="91444" marR="91444" marT="45704" marB="45704"/>
                </a:tc>
                <a:extLst>
                  <a:ext uri="{0D108BD9-81ED-4DB2-BD59-A6C34878D82A}">
                    <a16:rowId xmlns:a16="http://schemas.microsoft.com/office/drawing/2014/main" val="2748381603"/>
                  </a:ext>
                </a:extLst>
              </a:tr>
            </a:tbl>
          </a:graphicData>
        </a:graphic>
      </p:graphicFrame>
      <p:sp>
        <p:nvSpPr>
          <p:cNvPr id="12313" name="Rectangle 9"/>
          <p:cNvSpPr>
            <a:spLocks noChangeArrowheads="1"/>
          </p:cNvSpPr>
          <p:nvPr/>
        </p:nvSpPr>
        <p:spPr bwMode="auto">
          <a:xfrm>
            <a:off x="102394" y="1054126"/>
            <a:ext cx="2834770" cy="46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2" tIns="45646" rIns="91292" bIns="45646">
            <a:spAutoFit/>
          </a:bodyPr>
          <a:lstStyle>
            <a:lvl1pPr marL="342900" indent="-342900" defTabSz="1216025">
              <a:defRPr>
                <a:solidFill>
                  <a:schemeClr val="tx1"/>
                </a:solidFill>
                <a:latin typeface="Arial" pitchFamily="34" charset="0"/>
              </a:defRPr>
            </a:lvl1pPr>
            <a:lvl2pPr defTabSz="1216025">
              <a:defRPr>
                <a:solidFill>
                  <a:schemeClr val="tx1"/>
                </a:solidFill>
                <a:latin typeface="Arial" pitchFamily="34" charset="0"/>
              </a:defRPr>
            </a:lvl2pPr>
            <a:lvl3pPr marL="1143000" indent="-228600" defTabSz="1216025">
              <a:defRPr>
                <a:solidFill>
                  <a:schemeClr val="tx1"/>
                </a:solidFill>
                <a:latin typeface="Arial" pitchFamily="34" charset="0"/>
              </a:defRPr>
            </a:lvl3pPr>
            <a:lvl4pPr marL="1600200" indent="-228600" defTabSz="1216025">
              <a:defRPr>
                <a:solidFill>
                  <a:schemeClr val="tx1"/>
                </a:solidFill>
                <a:latin typeface="Arial" pitchFamily="34" charset="0"/>
              </a:defRPr>
            </a:lvl4pPr>
            <a:lvl5pPr marL="2057400" indent="-228600" defTabSz="1216025">
              <a:defRPr>
                <a:solidFill>
                  <a:schemeClr val="tx1"/>
                </a:solidFill>
                <a:latin typeface="Arial" pitchFamily="34" charset="0"/>
              </a:defRPr>
            </a:lvl5pPr>
            <a:lvl6pPr marL="2514600" indent="-228600" defTabSz="1216025" fontAlgn="base">
              <a:spcBef>
                <a:spcPct val="0"/>
              </a:spcBef>
              <a:spcAft>
                <a:spcPct val="0"/>
              </a:spcAft>
              <a:defRPr>
                <a:solidFill>
                  <a:schemeClr val="tx1"/>
                </a:solidFill>
                <a:latin typeface="Arial" pitchFamily="34" charset="0"/>
              </a:defRPr>
            </a:lvl6pPr>
            <a:lvl7pPr marL="2971800" indent="-228600" defTabSz="1216025" fontAlgn="base">
              <a:spcBef>
                <a:spcPct val="0"/>
              </a:spcBef>
              <a:spcAft>
                <a:spcPct val="0"/>
              </a:spcAft>
              <a:defRPr>
                <a:solidFill>
                  <a:schemeClr val="tx1"/>
                </a:solidFill>
                <a:latin typeface="Arial" pitchFamily="34" charset="0"/>
              </a:defRPr>
            </a:lvl7pPr>
            <a:lvl8pPr marL="3429000" indent="-228600" defTabSz="1216025" fontAlgn="base">
              <a:spcBef>
                <a:spcPct val="0"/>
              </a:spcBef>
              <a:spcAft>
                <a:spcPct val="0"/>
              </a:spcAft>
              <a:defRPr>
                <a:solidFill>
                  <a:schemeClr val="tx1"/>
                </a:solidFill>
                <a:latin typeface="Arial" pitchFamily="34" charset="0"/>
              </a:defRPr>
            </a:lvl8pPr>
            <a:lvl9pPr marL="3886200" indent="-228600" defTabSz="1216025" fontAlgn="base">
              <a:spcBef>
                <a:spcPct val="0"/>
              </a:spcBef>
              <a:spcAft>
                <a:spcPct val="0"/>
              </a:spcAft>
              <a:defRPr>
                <a:solidFill>
                  <a:schemeClr val="tx1"/>
                </a:solidFill>
                <a:latin typeface="Arial" pitchFamily="34" charset="0"/>
              </a:defRPr>
            </a:lvl9pPr>
          </a:lstStyle>
          <a:p>
            <a:pPr marL="0" lvl="1" fontAlgn="base">
              <a:spcBef>
                <a:spcPct val="0"/>
              </a:spcBef>
              <a:spcAft>
                <a:spcPct val="0"/>
              </a:spcAft>
            </a:pPr>
            <a:r>
              <a:rPr lang="fr-BE" altLang="en-US" sz="1200" b="1" dirty="0">
                <a:solidFill>
                  <a:srgbClr val="000000"/>
                </a:solidFill>
              </a:rPr>
              <a:t>5541 patients </a:t>
            </a:r>
            <a:r>
              <a:rPr lang="fr-BE" altLang="en-US" sz="1200" dirty="0" err="1">
                <a:solidFill>
                  <a:srgbClr val="000000"/>
                </a:solidFill>
              </a:rPr>
              <a:t>were</a:t>
            </a:r>
            <a:r>
              <a:rPr lang="fr-BE" altLang="en-US" sz="1200" dirty="0">
                <a:solidFill>
                  <a:srgbClr val="000000"/>
                </a:solidFill>
              </a:rPr>
              <a:t> </a:t>
            </a:r>
            <a:r>
              <a:rPr lang="fr-BE" altLang="en-US" sz="1200" dirty="0" err="1">
                <a:solidFill>
                  <a:srgbClr val="000000"/>
                </a:solidFill>
              </a:rPr>
              <a:t>included</a:t>
            </a:r>
            <a:r>
              <a:rPr lang="fr-BE" altLang="en-US" sz="1200" dirty="0">
                <a:solidFill>
                  <a:srgbClr val="000000"/>
                </a:solidFill>
              </a:rPr>
              <a:t>, </a:t>
            </a:r>
          </a:p>
          <a:p>
            <a:pPr marL="0" lvl="1" fontAlgn="base">
              <a:spcBef>
                <a:spcPct val="0"/>
              </a:spcBef>
              <a:spcAft>
                <a:spcPct val="0"/>
              </a:spcAft>
            </a:pPr>
            <a:r>
              <a:rPr lang="fr-BE" altLang="en-US" sz="1200" dirty="0" err="1">
                <a:solidFill>
                  <a:srgbClr val="000000"/>
                </a:solidFill>
              </a:rPr>
              <a:t>without</a:t>
            </a:r>
            <a:r>
              <a:rPr lang="fr-BE" altLang="en-US" sz="1200" dirty="0">
                <a:solidFill>
                  <a:srgbClr val="000000"/>
                </a:solidFill>
              </a:rPr>
              <a:t> use of RBV</a:t>
            </a:r>
          </a:p>
        </p:txBody>
      </p:sp>
      <p:sp>
        <p:nvSpPr>
          <p:cNvPr id="11" name="Footer Placeholder 3"/>
          <p:cNvSpPr>
            <a:spLocks noGrp="1"/>
          </p:cNvSpPr>
          <p:nvPr>
            <p:ph type="ftr" sz="quarter" idx="19"/>
          </p:nvPr>
        </p:nvSpPr>
        <p:spPr>
          <a:xfrm>
            <a:off x="140495" y="4933950"/>
            <a:ext cx="4193381" cy="209550"/>
          </a:xfr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12315" name="Rectangle 1"/>
          <p:cNvSpPr>
            <a:spLocks noChangeArrowheads="1"/>
          </p:cNvSpPr>
          <p:nvPr/>
        </p:nvSpPr>
        <p:spPr bwMode="auto">
          <a:xfrm>
            <a:off x="118667" y="4306193"/>
            <a:ext cx="2742298" cy="6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defTabSz="1216025">
              <a:defRPr>
                <a:solidFill>
                  <a:schemeClr val="tx1"/>
                </a:solidFill>
                <a:latin typeface="Arial" pitchFamily="34" charset="0"/>
              </a:defRPr>
            </a:lvl1pPr>
            <a:lvl2pPr marL="742950" indent="-285750" defTabSz="1216025">
              <a:defRPr>
                <a:solidFill>
                  <a:schemeClr val="tx1"/>
                </a:solidFill>
                <a:latin typeface="Arial" pitchFamily="34" charset="0"/>
              </a:defRPr>
            </a:lvl2pPr>
            <a:lvl3pPr marL="1143000" indent="-228600" defTabSz="1216025">
              <a:defRPr>
                <a:solidFill>
                  <a:schemeClr val="tx1"/>
                </a:solidFill>
                <a:latin typeface="Arial" pitchFamily="34" charset="0"/>
              </a:defRPr>
            </a:lvl3pPr>
            <a:lvl4pPr marL="1600200" indent="-228600" defTabSz="1216025">
              <a:defRPr>
                <a:solidFill>
                  <a:schemeClr val="tx1"/>
                </a:solidFill>
                <a:latin typeface="Arial" pitchFamily="34" charset="0"/>
              </a:defRPr>
            </a:lvl4pPr>
            <a:lvl5pPr marL="2057400" indent="-228600" defTabSz="1216025">
              <a:defRPr>
                <a:solidFill>
                  <a:schemeClr val="tx1"/>
                </a:solidFill>
                <a:latin typeface="Arial" pitchFamily="34" charset="0"/>
              </a:defRPr>
            </a:lvl5pPr>
            <a:lvl6pPr marL="2514600" indent="-228600" defTabSz="1216025" fontAlgn="base">
              <a:spcBef>
                <a:spcPct val="0"/>
              </a:spcBef>
              <a:spcAft>
                <a:spcPct val="0"/>
              </a:spcAft>
              <a:defRPr>
                <a:solidFill>
                  <a:schemeClr val="tx1"/>
                </a:solidFill>
                <a:latin typeface="Arial" pitchFamily="34" charset="0"/>
              </a:defRPr>
            </a:lvl6pPr>
            <a:lvl7pPr marL="2971800" indent="-228600" defTabSz="1216025" fontAlgn="base">
              <a:spcBef>
                <a:spcPct val="0"/>
              </a:spcBef>
              <a:spcAft>
                <a:spcPct val="0"/>
              </a:spcAft>
              <a:defRPr>
                <a:solidFill>
                  <a:schemeClr val="tx1"/>
                </a:solidFill>
                <a:latin typeface="Arial" pitchFamily="34" charset="0"/>
              </a:defRPr>
            </a:lvl7pPr>
            <a:lvl8pPr marL="3429000" indent="-228600" defTabSz="1216025" fontAlgn="base">
              <a:spcBef>
                <a:spcPct val="0"/>
              </a:spcBef>
              <a:spcAft>
                <a:spcPct val="0"/>
              </a:spcAft>
              <a:defRPr>
                <a:solidFill>
                  <a:schemeClr val="tx1"/>
                </a:solidFill>
                <a:latin typeface="Arial" pitchFamily="34" charset="0"/>
              </a:defRPr>
            </a:lvl8pPr>
            <a:lvl9pPr marL="3886200" indent="-228600" defTabSz="1216025" fontAlgn="base">
              <a:spcBef>
                <a:spcPct val="0"/>
              </a:spcBef>
              <a:spcAft>
                <a:spcPct val="0"/>
              </a:spcAft>
              <a:defRPr>
                <a:solidFill>
                  <a:schemeClr val="tx1"/>
                </a:solidFill>
                <a:latin typeface="Arial" pitchFamily="34" charset="0"/>
              </a:defRPr>
            </a:lvl9pPr>
          </a:lstStyle>
          <a:p>
            <a:pPr fontAlgn="base">
              <a:lnSpc>
                <a:spcPct val="90000"/>
              </a:lnSpc>
              <a:spcBef>
                <a:spcPct val="0"/>
              </a:spcBef>
              <a:spcAft>
                <a:spcPct val="0"/>
              </a:spcAft>
            </a:pPr>
            <a:r>
              <a:rPr lang="fr-BE" altLang="en-US" sz="800" baseline="30000" dirty="0">
                <a:solidFill>
                  <a:srgbClr val="000000"/>
                </a:solidFill>
              </a:rPr>
              <a:t>§</a:t>
            </a:r>
            <a:r>
              <a:rPr lang="fr-BE" altLang="en-US" sz="800" dirty="0">
                <a:solidFill>
                  <a:srgbClr val="000000"/>
                </a:solidFill>
              </a:rPr>
              <a:t>Total </a:t>
            </a:r>
            <a:r>
              <a:rPr lang="fr-BE" altLang="en-US" sz="800" dirty="0" err="1">
                <a:solidFill>
                  <a:srgbClr val="000000"/>
                </a:solidFill>
              </a:rPr>
              <a:t>number</a:t>
            </a:r>
            <a:r>
              <a:rPr lang="fr-BE" altLang="en-US" sz="800" dirty="0">
                <a:solidFill>
                  <a:srgbClr val="000000"/>
                </a:solidFill>
              </a:rPr>
              <a:t> of patients varies </a:t>
            </a:r>
            <a:r>
              <a:rPr lang="fr-BE" altLang="en-US" sz="800" dirty="0" err="1">
                <a:solidFill>
                  <a:srgbClr val="000000"/>
                </a:solidFill>
              </a:rPr>
              <a:t>across</a:t>
            </a:r>
            <a:r>
              <a:rPr lang="fr-BE" altLang="en-US" sz="800" dirty="0">
                <a:solidFill>
                  <a:srgbClr val="000000"/>
                </a:solidFill>
              </a:rPr>
              <a:t> the </a:t>
            </a:r>
            <a:r>
              <a:rPr lang="fr-BE" altLang="en-US" sz="800" dirty="0" err="1">
                <a:solidFill>
                  <a:srgbClr val="000000"/>
                </a:solidFill>
              </a:rPr>
              <a:t>characteristics</a:t>
            </a:r>
            <a:r>
              <a:rPr lang="fr-BE" altLang="en-US" sz="800" dirty="0">
                <a:solidFill>
                  <a:srgbClr val="000000"/>
                </a:solidFill>
              </a:rPr>
              <a:t>, due to </a:t>
            </a:r>
            <a:r>
              <a:rPr lang="fr-BE" altLang="en-US" sz="800" dirty="0" err="1">
                <a:solidFill>
                  <a:srgbClr val="000000"/>
                </a:solidFill>
              </a:rPr>
              <a:t>missing</a:t>
            </a:r>
            <a:r>
              <a:rPr lang="fr-BE" altLang="en-US" sz="800" dirty="0">
                <a:solidFill>
                  <a:srgbClr val="000000"/>
                </a:solidFill>
              </a:rPr>
              <a:t> data</a:t>
            </a:r>
          </a:p>
          <a:p>
            <a:pPr fontAlgn="base">
              <a:lnSpc>
                <a:spcPct val="90000"/>
              </a:lnSpc>
              <a:spcBef>
                <a:spcPct val="0"/>
              </a:spcBef>
              <a:spcAft>
                <a:spcPct val="0"/>
              </a:spcAft>
            </a:pPr>
            <a:r>
              <a:rPr lang="fr-BE" sz="800" dirty="0">
                <a:solidFill>
                  <a:prstClr val="black"/>
                </a:solidFill>
              </a:rPr>
              <a:t>* Data </a:t>
            </a:r>
            <a:r>
              <a:rPr lang="fr-BE" sz="800" dirty="0" err="1">
                <a:solidFill>
                  <a:prstClr val="black"/>
                </a:solidFill>
              </a:rPr>
              <a:t>from</a:t>
            </a:r>
            <a:r>
              <a:rPr lang="fr-BE" sz="800" dirty="0">
                <a:solidFill>
                  <a:prstClr val="black"/>
                </a:solidFill>
              </a:rPr>
              <a:t> 1 </a:t>
            </a:r>
            <a:r>
              <a:rPr lang="fr-BE" sz="800" dirty="0" err="1">
                <a:solidFill>
                  <a:prstClr val="black"/>
                </a:solidFill>
              </a:rPr>
              <a:t>cohort</a:t>
            </a:r>
            <a:r>
              <a:rPr lang="fr-BE" sz="800" dirty="0">
                <a:solidFill>
                  <a:prstClr val="black"/>
                </a:solidFill>
              </a:rPr>
              <a:t> </a:t>
            </a:r>
            <a:r>
              <a:rPr lang="fr-BE" sz="800" dirty="0" err="1">
                <a:solidFill>
                  <a:prstClr val="black"/>
                </a:solidFill>
              </a:rPr>
              <a:t>were</a:t>
            </a:r>
            <a:r>
              <a:rPr lang="fr-BE" sz="800" dirty="0">
                <a:solidFill>
                  <a:prstClr val="black"/>
                </a:solidFill>
              </a:rPr>
              <a:t> not </a:t>
            </a:r>
            <a:r>
              <a:rPr lang="fr-BE" sz="800" dirty="0" err="1">
                <a:solidFill>
                  <a:prstClr val="black"/>
                </a:solidFill>
              </a:rPr>
              <a:t>included</a:t>
            </a:r>
            <a:r>
              <a:rPr lang="fr-BE" sz="800" dirty="0">
                <a:solidFill>
                  <a:prstClr val="black"/>
                </a:solidFill>
              </a:rPr>
              <a:t> in the ITT </a:t>
            </a:r>
            <a:r>
              <a:rPr lang="fr-BE" sz="800" dirty="0" err="1">
                <a:solidFill>
                  <a:prstClr val="black"/>
                </a:solidFill>
              </a:rPr>
              <a:t>Characteristics</a:t>
            </a:r>
            <a:r>
              <a:rPr lang="fr-BE" sz="800" dirty="0">
                <a:solidFill>
                  <a:prstClr val="black"/>
                </a:solidFill>
              </a:rPr>
              <a:t> </a:t>
            </a:r>
            <a:r>
              <a:rPr lang="fr-BE" sz="800" dirty="0" err="1">
                <a:solidFill>
                  <a:prstClr val="black"/>
                </a:solidFill>
              </a:rPr>
              <a:t>analysis</a:t>
            </a:r>
            <a:r>
              <a:rPr lang="fr-BE" sz="800" dirty="0">
                <a:solidFill>
                  <a:prstClr val="black"/>
                </a:solidFill>
              </a:rPr>
              <a:t>, due to </a:t>
            </a:r>
            <a:r>
              <a:rPr lang="fr-BE" sz="800" dirty="0" err="1">
                <a:solidFill>
                  <a:prstClr val="black"/>
                </a:solidFill>
              </a:rPr>
              <a:t>missing</a:t>
            </a:r>
            <a:r>
              <a:rPr lang="fr-BE" sz="800" dirty="0">
                <a:solidFill>
                  <a:prstClr val="black"/>
                </a:solidFill>
              </a:rPr>
              <a:t> data</a:t>
            </a:r>
          </a:p>
          <a:p>
            <a:pPr fontAlgn="base">
              <a:lnSpc>
                <a:spcPct val="90000"/>
              </a:lnSpc>
              <a:spcBef>
                <a:spcPct val="0"/>
              </a:spcBef>
              <a:spcAft>
                <a:spcPct val="0"/>
              </a:spcAft>
            </a:pPr>
            <a:endParaRPr lang="fr-BE" altLang="en-US" sz="800" dirty="0">
              <a:solidFill>
                <a:srgbClr val="000000"/>
              </a:solidFill>
            </a:endParaRPr>
          </a:p>
        </p:txBody>
      </p:sp>
      <p:sp>
        <p:nvSpPr>
          <p:cNvPr id="34" name="TextBox 33">
            <a:extLst>
              <a:ext uri="{FF2B5EF4-FFF2-40B4-BE49-F238E27FC236}">
                <a16:creationId xmlns:a16="http://schemas.microsoft.com/office/drawing/2014/main" id="{4B37081E-C216-46B9-A4C4-DE42E4B1EA7A}"/>
              </a:ext>
            </a:extLst>
          </p:cNvPr>
          <p:cNvSpPr txBox="1"/>
          <p:nvPr/>
        </p:nvSpPr>
        <p:spPr>
          <a:xfrm>
            <a:off x="6641344" y="3970854"/>
            <a:ext cx="311944" cy="276225"/>
          </a:xfrm>
          <a:prstGeom prst="rect">
            <a:avLst/>
          </a:prstGeom>
          <a:noFill/>
        </p:spPr>
        <p:txBody>
          <a:bodyPr lIns="0" tIns="0" rIns="0" bIns="0">
            <a:spAutoFit/>
          </a:bodyPr>
          <a:lstStyle/>
          <a:p>
            <a:pPr algn="ctr" defTabSz="912690">
              <a:lnSpc>
                <a:spcPct val="90000"/>
              </a:lnSpc>
              <a:defRPr/>
            </a:pPr>
            <a:r>
              <a:rPr lang="fr-BE" sz="1000" dirty="0"/>
              <a:t>678/</a:t>
            </a:r>
          </a:p>
          <a:p>
            <a:pPr algn="ctr" defTabSz="912690">
              <a:lnSpc>
                <a:spcPct val="90000"/>
              </a:lnSpc>
              <a:defRPr/>
            </a:pPr>
            <a:r>
              <a:rPr lang="fr-BE" sz="1000" dirty="0"/>
              <a:t>693</a:t>
            </a:r>
            <a:endParaRPr lang="nl-BE" sz="1000" dirty="0"/>
          </a:p>
        </p:txBody>
      </p:sp>
      <p:sp>
        <p:nvSpPr>
          <p:cNvPr id="35" name="TextBox 34">
            <a:extLst>
              <a:ext uri="{FF2B5EF4-FFF2-40B4-BE49-F238E27FC236}">
                <a16:creationId xmlns:a16="http://schemas.microsoft.com/office/drawing/2014/main" id="{E5438981-D35A-4782-8501-1ED914ED7B89}"/>
              </a:ext>
            </a:extLst>
          </p:cNvPr>
          <p:cNvSpPr txBox="1"/>
          <p:nvPr/>
        </p:nvSpPr>
        <p:spPr>
          <a:xfrm>
            <a:off x="7615563" y="3971215"/>
            <a:ext cx="257175" cy="276225"/>
          </a:xfrm>
          <a:prstGeom prst="rect">
            <a:avLst/>
          </a:prstGeom>
          <a:noFill/>
        </p:spPr>
        <p:txBody>
          <a:bodyPr lIns="0" tIns="0" rIns="0" bIns="0">
            <a:spAutoFit/>
          </a:bodyPr>
          <a:lstStyle/>
          <a:p>
            <a:pPr algn="ctr" defTabSz="912690">
              <a:lnSpc>
                <a:spcPct val="90000"/>
              </a:lnSpc>
              <a:defRPr/>
            </a:pPr>
            <a:r>
              <a:rPr lang="fr-BE" sz="1000" dirty="0"/>
              <a:t>263/</a:t>
            </a:r>
          </a:p>
          <a:p>
            <a:pPr algn="ctr" defTabSz="912690">
              <a:lnSpc>
                <a:spcPct val="90000"/>
              </a:lnSpc>
              <a:defRPr/>
            </a:pPr>
            <a:r>
              <a:rPr lang="fr-BE" sz="1000" dirty="0"/>
              <a:t>268</a:t>
            </a:r>
            <a:endParaRPr lang="nl-BE" sz="1000" dirty="0"/>
          </a:p>
        </p:txBody>
      </p:sp>
      <p:sp>
        <p:nvSpPr>
          <p:cNvPr id="36" name="TextBox 35">
            <a:extLst>
              <a:ext uri="{FF2B5EF4-FFF2-40B4-BE49-F238E27FC236}">
                <a16:creationId xmlns:a16="http://schemas.microsoft.com/office/drawing/2014/main" id="{02C78B8A-0868-4A7B-BDC0-CD5FFE812A31}"/>
              </a:ext>
            </a:extLst>
          </p:cNvPr>
          <p:cNvSpPr txBox="1"/>
          <p:nvPr/>
        </p:nvSpPr>
        <p:spPr>
          <a:xfrm>
            <a:off x="8549879" y="3968473"/>
            <a:ext cx="304800" cy="277415"/>
          </a:xfrm>
          <a:prstGeom prst="rect">
            <a:avLst/>
          </a:prstGeom>
          <a:noFill/>
        </p:spPr>
        <p:txBody>
          <a:bodyPr lIns="0" tIns="0" rIns="0" bIns="0">
            <a:spAutoFit/>
          </a:bodyPr>
          <a:lstStyle/>
          <a:p>
            <a:pPr algn="ctr" defTabSz="912690">
              <a:lnSpc>
                <a:spcPct val="90000"/>
              </a:lnSpc>
              <a:defRPr/>
            </a:pPr>
            <a:r>
              <a:rPr lang="fr-BE" sz="1000" dirty="0"/>
              <a:t>443/</a:t>
            </a:r>
          </a:p>
          <a:p>
            <a:pPr algn="ctr" defTabSz="912690">
              <a:lnSpc>
                <a:spcPct val="90000"/>
              </a:lnSpc>
              <a:defRPr/>
            </a:pPr>
            <a:r>
              <a:rPr lang="fr-BE" sz="1000" dirty="0"/>
              <a:t>447</a:t>
            </a:r>
            <a:endParaRPr lang="nl-BE" sz="1000" dirty="0"/>
          </a:p>
        </p:txBody>
      </p:sp>
      <p:sp>
        <p:nvSpPr>
          <p:cNvPr id="37" name="TextBox 36">
            <a:extLst>
              <a:ext uri="{FF2B5EF4-FFF2-40B4-BE49-F238E27FC236}">
                <a16:creationId xmlns:a16="http://schemas.microsoft.com/office/drawing/2014/main" id="{01F1736C-0C5E-4256-8D4E-DA2D59E9A0D1}"/>
              </a:ext>
            </a:extLst>
          </p:cNvPr>
          <p:cNvSpPr txBox="1"/>
          <p:nvPr/>
        </p:nvSpPr>
        <p:spPr>
          <a:xfrm>
            <a:off x="5759319" y="3969663"/>
            <a:ext cx="260747" cy="276225"/>
          </a:xfrm>
          <a:prstGeom prst="rect">
            <a:avLst/>
          </a:prstGeom>
          <a:noFill/>
        </p:spPr>
        <p:txBody>
          <a:bodyPr lIns="0" tIns="0" rIns="0" bIns="0">
            <a:spAutoFit/>
          </a:bodyPr>
          <a:lstStyle/>
          <a:p>
            <a:pPr algn="ctr" defTabSz="912690">
              <a:lnSpc>
                <a:spcPct val="90000"/>
              </a:lnSpc>
              <a:defRPr/>
            </a:pPr>
            <a:r>
              <a:rPr lang="fr-BE" sz="1000" dirty="0"/>
              <a:t>181/</a:t>
            </a:r>
          </a:p>
          <a:p>
            <a:pPr algn="ctr" defTabSz="912690">
              <a:lnSpc>
                <a:spcPct val="90000"/>
              </a:lnSpc>
              <a:defRPr/>
            </a:pPr>
            <a:r>
              <a:rPr lang="fr-BE" sz="1000" dirty="0"/>
              <a:t>188</a:t>
            </a:r>
            <a:endParaRPr lang="nl-BE" sz="1000" dirty="0"/>
          </a:p>
        </p:txBody>
      </p:sp>
      <p:sp>
        <p:nvSpPr>
          <p:cNvPr id="38" name="TextBox 37">
            <a:extLst>
              <a:ext uri="{FF2B5EF4-FFF2-40B4-BE49-F238E27FC236}">
                <a16:creationId xmlns:a16="http://schemas.microsoft.com/office/drawing/2014/main" id="{246E7873-197C-4697-8E3C-1EE0BE55E1E7}"/>
              </a:ext>
            </a:extLst>
          </p:cNvPr>
          <p:cNvSpPr txBox="1"/>
          <p:nvPr/>
        </p:nvSpPr>
        <p:spPr>
          <a:xfrm>
            <a:off x="3831987" y="3969664"/>
            <a:ext cx="321469" cy="277415"/>
          </a:xfrm>
          <a:prstGeom prst="rect">
            <a:avLst/>
          </a:prstGeom>
          <a:noFill/>
        </p:spPr>
        <p:txBody>
          <a:bodyPr lIns="0" tIns="0" rIns="0" bIns="0">
            <a:spAutoFit/>
          </a:bodyPr>
          <a:lstStyle/>
          <a:p>
            <a:pPr algn="ctr" defTabSz="912690">
              <a:lnSpc>
                <a:spcPct val="90000"/>
              </a:lnSpc>
              <a:defRPr/>
            </a:pPr>
            <a:r>
              <a:rPr lang="fr-BE" sz="1000" dirty="0"/>
              <a:t>753/</a:t>
            </a:r>
          </a:p>
          <a:p>
            <a:pPr algn="ctr" defTabSz="912690">
              <a:lnSpc>
                <a:spcPct val="90000"/>
              </a:lnSpc>
              <a:defRPr/>
            </a:pPr>
            <a:r>
              <a:rPr lang="fr-BE" sz="1000" dirty="0"/>
              <a:t>766</a:t>
            </a:r>
            <a:endParaRPr lang="nl-BE" sz="1000" dirty="0"/>
          </a:p>
        </p:txBody>
      </p:sp>
      <p:sp>
        <p:nvSpPr>
          <p:cNvPr id="39" name="TextBox 38">
            <a:extLst>
              <a:ext uri="{FF2B5EF4-FFF2-40B4-BE49-F238E27FC236}">
                <a16:creationId xmlns:a16="http://schemas.microsoft.com/office/drawing/2014/main" id="{EF535135-16DE-4AA8-82B1-C24AFE055687}"/>
              </a:ext>
            </a:extLst>
          </p:cNvPr>
          <p:cNvSpPr txBox="1"/>
          <p:nvPr/>
        </p:nvSpPr>
        <p:spPr>
          <a:xfrm>
            <a:off x="4825233" y="3969663"/>
            <a:ext cx="235744" cy="277415"/>
          </a:xfrm>
          <a:prstGeom prst="rect">
            <a:avLst/>
          </a:prstGeom>
          <a:noFill/>
        </p:spPr>
        <p:txBody>
          <a:bodyPr lIns="0" tIns="0" rIns="0" bIns="0">
            <a:spAutoFit/>
          </a:bodyPr>
          <a:lstStyle/>
          <a:p>
            <a:pPr algn="ctr" defTabSz="912690">
              <a:lnSpc>
                <a:spcPct val="90000"/>
              </a:lnSpc>
              <a:defRPr/>
            </a:pPr>
            <a:r>
              <a:rPr lang="fr-BE" sz="1000" dirty="0"/>
              <a:t>71/</a:t>
            </a:r>
          </a:p>
          <a:p>
            <a:pPr algn="ctr" defTabSz="912690">
              <a:lnSpc>
                <a:spcPct val="90000"/>
              </a:lnSpc>
              <a:defRPr/>
            </a:pPr>
            <a:r>
              <a:rPr lang="fr-BE" sz="1000" dirty="0"/>
              <a:t>71</a:t>
            </a:r>
          </a:p>
        </p:txBody>
      </p:sp>
      <p:sp>
        <p:nvSpPr>
          <p:cNvPr id="28" name="TextBox 27">
            <a:extLst>
              <a:ext uri="{FF2B5EF4-FFF2-40B4-BE49-F238E27FC236}">
                <a16:creationId xmlns:a16="http://schemas.microsoft.com/office/drawing/2014/main" id="{177B9C75-D8E9-4C43-801B-F6D7B0C5A507}"/>
              </a:ext>
            </a:extLst>
          </p:cNvPr>
          <p:cNvSpPr txBox="1"/>
          <p:nvPr/>
        </p:nvSpPr>
        <p:spPr>
          <a:xfrm rot="16200000">
            <a:off x="2337252" y="1712714"/>
            <a:ext cx="1496616" cy="138113"/>
          </a:xfrm>
          <a:prstGeom prst="rect">
            <a:avLst/>
          </a:prstGeom>
          <a:noFill/>
        </p:spPr>
        <p:txBody>
          <a:bodyPr lIns="0" tIns="0" rIns="0" bIns="0">
            <a:spAutoFit/>
          </a:bodyPr>
          <a:lstStyle/>
          <a:p>
            <a:pPr algn="ctr" defTabSz="912690">
              <a:lnSpc>
                <a:spcPct val="90000"/>
              </a:lnSpc>
              <a:defRPr/>
            </a:pPr>
            <a:r>
              <a:rPr lang="fr-BE" sz="1000" b="1" dirty="0">
                <a:solidFill>
                  <a:srgbClr val="E2E2E2">
                    <a:lumMod val="25000"/>
                  </a:srgbClr>
                </a:solidFill>
              </a:rPr>
              <a:t>SVR12/24, % (PP)</a:t>
            </a:r>
          </a:p>
        </p:txBody>
      </p:sp>
      <p:sp>
        <p:nvSpPr>
          <p:cNvPr id="29" name="TextBox 28">
            <a:extLst>
              <a:ext uri="{FF2B5EF4-FFF2-40B4-BE49-F238E27FC236}">
                <a16:creationId xmlns:a16="http://schemas.microsoft.com/office/drawing/2014/main" id="{CEC49E6F-7892-4051-A61B-2B4B0205B363}"/>
              </a:ext>
            </a:extLst>
          </p:cNvPr>
          <p:cNvSpPr txBox="1"/>
          <p:nvPr/>
        </p:nvSpPr>
        <p:spPr>
          <a:xfrm rot="16200000">
            <a:off x="2349953" y="3508374"/>
            <a:ext cx="1496616" cy="138113"/>
          </a:xfrm>
          <a:prstGeom prst="rect">
            <a:avLst/>
          </a:prstGeom>
          <a:noFill/>
        </p:spPr>
        <p:txBody>
          <a:bodyPr lIns="0" tIns="0" rIns="0" bIns="0">
            <a:spAutoFit/>
          </a:bodyPr>
          <a:lstStyle/>
          <a:p>
            <a:pPr algn="ctr" defTabSz="912690">
              <a:lnSpc>
                <a:spcPct val="90000"/>
              </a:lnSpc>
              <a:defRPr/>
            </a:pPr>
            <a:r>
              <a:rPr lang="fr-BE" sz="1000" b="1" dirty="0">
                <a:solidFill>
                  <a:srgbClr val="E2E2E2">
                    <a:lumMod val="25000"/>
                  </a:srgbClr>
                </a:solidFill>
              </a:rPr>
              <a:t>SVR12/24, % (PP)</a:t>
            </a:r>
          </a:p>
        </p:txBody>
      </p:sp>
      <p:sp>
        <p:nvSpPr>
          <p:cNvPr id="30" name="Rectangle 29">
            <a:extLst>
              <a:ext uri="{FF2B5EF4-FFF2-40B4-BE49-F238E27FC236}">
                <a16:creationId xmlns:a16="http://schemas.microsoft.com/office/drawing/2014/main" id="{AD517518-C8AF-49D3-9A6E-A4FC828692FD}"/>
              </a:ext>
            </a:extLst>
          </p:cNvPr>
          <p:cNvSpPr/>
          <p:nvPr/>
        </p:nvSpPr>
        <p:spPr>
          <a:xfrm>
            <a:off x="2623977" y="4537459"/>
            <a:ext cx="6531429" cy="5143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24" tIns="45662" rIns="91324" bIns="45662" anchor="ctr"/>
          <a:lstStyle/>
          <a:p>
            <a:pPr algn="ctr" defTabSz="909585">
              <a:lnSpc>
                <a:spcPct val="90000"/>
              </a:lnSpc>
              <a:defRPr/>
            </a:pPr>
            <a:r>
              <a:rPr lang="fr-BE" sz="1400" b="1" dirty="0">
                <a:solidFill>
                  <a:prstClr val="black"/>
                </a:solidFill>
              </a:rPr>
              <a:t>SOF/VEL for 12 </a:t>
            </a:r>
            <a:r>
              <a:rPr lang="fr-BE" sz="1400" b="1" dirty="0" err="1">
                <a:solidFill>
                  <a:prstClr val="black"/>
                </a:solidFill>
              </a:rPr>
              <a:t>weeks</a:t>
            </a:r>
            <a:r>
              <a:rPr lang="fr-BE" sz="1400" b="1" dirty="0">
                <a:solidFill>
                  <a:prstClr val="black"/>
                </a:solidFill>
              </a:rPr>
              <a:t> </a:t>
            </a:r>
            <a:r>
              <a:rPr lang="fr-BE" sz="1400" b="1" dirty="0" err="1">
                <a:solidFill>
                  <a:prstClr val="black"/>
                </a:solidFill>
              </a:rPr>
              <a:t>is</a:t>
            </a:r>
            <a:r>
              <a:rPr lang="fr-BE" sz="1400" b="1" dirty="0">
                <a:solidFill>
                  <a:prstClr val="black"/>
                </a:solidFill>
              </a:rPr>
              <a:t> a simple and </a:t>
            </a:r>
            <a:r>
              <a:rPr lang="fr-BE" sz="1400" b="1" dirty="0" err="1">
                <a:solidFill>
                  <a:prstClr val="black"/>
                </a:solidFill>
              </a:rPr>
              <a:t>highly</a:t>
            </a:r>
            <a:r>
              <a:rPr lang="fr-BE" sz="1400" b="1" dirty="0">
                <a:solidFill>
                  <a:prstClr val="black"/>
                </a:solidFill>
              </a:rPr>
              <a:t> effective </a:t>
            </a:r>
            <a:r>
              <a:rPr lang="fr-BE" sz="1400" b="1" dirty="0" err="1">
                <a:solidFill>
                  <a:prstClr val="black"/>
                </a:solidFill>
              </a:rPr>
              <a:t>treatment</a:t>
            </a:r>
            <a:r>
              <a:rPr lang="fr-BE" sz="1400" b="1" dirty="0">
                <a:solidFill>
                  <a:prstClr val="black"/>
                </a:solidFill>
              </a:rPr>
              <a:t> for HCV, </a:t>
            </a:r>
            <a:r>
              <a:rPr lang="fr-BE" sz="1400" b="1" dirty="0" err="1">
                <a:solidFill>
                  <a:prstClr val="black"/>
                </a:solidFill>
              </a:rPr>
              <a:t>enabling</a:t>
            </a:r>
            <a:r>
              <a:rPr lang="fr-BE" sz="1400" b="1" dirty="0">
                <a:solidFill>
                  <a:prstClr val="black"/>
                </a:solidFill>
              </a:rPr>
              <a:t> simplification of the care cascade as a Test &amp; </a:t>
            </a:r>
            <a:r>
              <a:rPr lang="fr-BE" sz="1400" b="1" dirty="0" err="1">
                <a:solidFill>
                  <a:prstClr val="black"/>
                </a:solidFill>
              </a:rPr>
              <a:t>Treat</a:t>
            </a:r>
            <a:r>
              <a:rPr lang="fr-BE" sz="1400" b="1" dirty="0">
                <a:solidFill>
                  <a:prstClr val="black"/>
                </a:solidFill>
              </a:rPr>
              <a:t> option </a:t>
            </a:r>
            <a:endParaRPr lang="nl-BE" sz="1400" b="1" dirty="0">
              <a:solidFill>
                <a:prstClr val="black"/>
              </a:solidFill>
            </a:endParaRPr>
          </a:p>
        </p:txBody>
      </p:sp>
      <p:sp>
        <p:nvSpPr>
          <p:cNvPr id="31"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0273" y="116042"/>
            <a:ext cx="8236526" cy="226991"/>
          </a:xfrm>
        </p:spPr>
        <p:txBody>
          <a:bodyPr/>
          <a:lstStyle/>
          <a:p>
            <a:r>
              <a:rPr lang="en-US" sz="1600" dirty="0"/>
              <a:t>Real world analysis of 12 clinical practice cohorts from 7 countries</a:t>
            </a:r>
          </a:p>
          <a:p>
            <a:endParaRPr lang="en-US" sz="1600" dirty="0"/>
          </a:p>
        </p:txBody>
      </p:sp>
      <p:sp>
        <p:nvSpPr>
          <p:cNvPr id="24" name="TextBox 23">
            <a:extLst>
              <a:ext uri="{FF2B5EF4-FFF2-40B4-BE49-F238E27FC236}">
                <a16:creationId xmlns:a16="http://schemas.microsoft.com/office/drawing/2014/main" id="{49385C3C-D0A6-44C0-811B-1CDF3823BF6B}"/>
              </a:ext>
            </a:extLst>
          </p:cNvPr>
          <p:cNvSpPr txBox="1"/>
          <p:nvPr/>
        </p:nvSpPr>
        <p:spPr>
          <a:xfrm>
            <a:off x="3706025" y="2085468"/>
            <a:ext cx="629841" cy="277415"/>
          </a:xfrm>
          <a:prstGeom prst="rect">
            <a:avLst/>
          </a:prstGeom>
          <a:noFill/>
        </p:spPr>
        <p:txBody>
          <a:bodyPr lIns="0" tIns="0" rIns="0" bIns="0">
            <a:spAutoFit/>
          </a:bodyPr>
          <a:lstStyle/>
          <a:p>
            <a:pPr algn="ctr" defTabSz="912690">
              <a:lnSpc>
                <a:spcPct val="90000"/>
              </a:lnSpc>
              <a:defRPr/>
            </a:pPr>
            <a:r>
              <a:rPr lang="fr-BE" sz="1000" dirty="0"/>
              <a:t>1595/</a:t>
            </a:r>
          </a:p>
          <a:p>
            <a:pPr algn="ctr" defTabSz="912690">
              <a:lnSpc>
                <a:spcPct val="90000"/>
              </a:lnSpc>
              <a:defRPr/>
            </a:pPr>
            <a:r>
              <a:rPr lang="fr-BE" sz="1000" dirty="0"/>
              <a:t>1615</a:t>
            </a:r>
            <a:endParaRPr lang="nl-BE" sz="1000" dirty="0"/>
          </a:p>
        </p:txBody>
      </p:sp>
      <p:sp>
        <p:nvSpPr>
          <p:cNvPr id="19" name="TextBox 18">
            <a:extLst>
              <a:ext uri="{FF2B5EF4-FFF2-40B4-BE49-F238E27FC236}">
                <a16:creationId xmlns:a16="http://schemas.microsoft.com/office/drawing/2014/main" id="{6E271876-3A4A-461B-A03B-80FD56759AE4}"/>
              </a:ext>
            </a:extLst>
          </p:cNvPr>
          <p:cNvSpPr txBox="1"/>
          <p:nvPr/>
        </p:nvSpPr>
        <p:spPr>
          <a:xfrm>
            <a:off x="4289549" y="2092607"/>
            <a:ext cx="285750" cy="277415"/>
          </a:xfrm>
          <a:prstGeom prst="rect">
            <a:avLst/>
          </a:prstGeom>
          <a:noFill/>
        </p:spPr>
        <p:txBody>
          <a:bodyPr lIns="0" tIns="0" rIns="0" bIns="0">
            <a:spAutoFit/>
          </a:bodyPr>
          <a:lstStyle/>
          <a:p>
            <a:pPr algn="ctr" defTabSz="912690">
              <a:lnSpc>
                <a:spcPct val="90000"/>
              </a:lnSpc>
              <a:defRPr/>
            </a:pPr>
            <a:r>
              <a:rPr lang="fr-BE" sz="1000" dirty="0">
                <a:solidFill>
                  <a:prstClr val="white"/>
                </a:solidFill>
              </a:rPr>
              <a:t>335/</a:t>
            </a:r>
          </a:p>
          <a:p>
            <a:pPr algn="ctr" defTabSz="912690">
              <a:lnSpc>
                <a:spcPct val="90000"/>
              </a:lnSpc>
              <a:defRPr/>
            </a:pPr>
            <a:r>
              <a:rPr lang="fr-BE" sz="1000" dirty="0">
                <a:solidFill>
                  <a:prstClr val="white"/>
                </a:solidFill>
              </a:rPr>
              <a:t>342</a:t>
            </a:r>
            <a:endParaRPr lang="nl-BE" sz="1000" dirty="0">
              <a:solidFill>
                <a:prstClr val="white"/>
              </a:solidFill>
            </a:endParaRPr>
          </a:p>
        </p:txBody>
      </p:sp>
      <p:sp>
        <p:nvSpPr>
          <p:cNvPr id="25" name="TextBox 24">
            <a:extLst>
              <a:ext uri="{FF2B5EF4-FFF2-40B4-BE49-F238E27FC236}">
                <a16:creationId xmlns:a16="http://schemas.microsoft.com/office/drawing/2014/main" id="{50896E24-2032-4327-B223-8B05F45C3238}"/>
              </a:ext>
            </a:extLst>
          </p:cNvPr>
          <p:cNvSpPr txBox="1"/>
          <p:nvPr/>
        </p:nvSpPr>
        <p:spPr>
          <a:xfrm>
            <a:off x="5096549" y="2086063"/>
            <a:ext cx="628650" cy="276225"/>
          </a:xfrm>
          <a:prstGeom prst="rect">
            <a:avLst/>
          </a:prstGeom>
          <a:noFill/>
        </p:spPr>
        <p:txBody>
          <a:bodyPr lIns="0" tIns="0" rIns="0" bIns="0">
            <a:spAutoFit/>
          </a:bodyPr>
          <a:lstStyle/>
          <a:p>
            <a:pPr algn="ctr" defTabSz="912690">
              <a:lnSpc>
                <a:spcPct val="90000"/>
              </a:lnSpc>
              <a:defRPr/>
            </a:pPr>
            <a:r>
              <a:rPr lang="fr-BE" sz="1000" dirty="0"/>
              <a:t>1535/</a:t>
            </a:r>
          </a:p>
          <a:p>
            <a:pPr algn="ctr" defTabSz="912690">
              <a:lnSpc>
                <a:spcPct val="90000"/>
              </a:lnSpc>
              <a:defRPr/>
            </a:pPr>
            <a:r>
              <a:rPr lang="fr-BE" sz="1000" dirty="0"/>
              <a:t>1553</a:t>
            </a:r>
            <a:endParaRPr lang="nl-BE" sz="1000" dirty="0"/>
          </a:p>
        </p:txBody>
      </p:sp>
      <p:sp>
        <p:nvSpPr>
          <p:cNvPr id="20" name="TextBox 19">
            <a:extLst>
              <a:ext uri="{FF2B5EF4-FFF2-40B4-BE49-F238E27FC236}">
                <a16:creationId xmlns:a16="http://schemas.microsoft.com/office/drawing/2014/main" id="{BE62C4CC-9D20-417A-B53B-BA5FD7592A8E}"/>
              </a:ext>
            </a:extLst>
          </p:cNvPr>
          <p:cNvSpPr txBox="1"/>
          <p:nvPr/>
        </p:nvSpPr>
        <p:spPr>
          <a:xfrm>
            <a:off x="5675331" y="2092607"/>
            <a:ext cx="285750" cy="277415"/>
          </a:xfrm>
          <a:prstGeom prst="rect">
            <a:avLst/>
          </a:prstGeom>
          <a:noFill/>
        </p:spPr>
        <p:txBody>
          <a:bodyPr lIns="0" tIns="0" rIns="0" bIns="0">
            <a:spAutoFit/>
          </a:bodyPr>
          <a:lstStyle/>
          <a:p>
            <a:pPr algn="ctr" defTabSz="912690">
              <a:lnSpc>
                <a:spcPct val="90000"/>
              </a:lnSpc>
              <a:defRPr/>
            </a:pPr>
            <a:r>
              <a:rPr lang="fr-BE" sz="1000" dirty="0">
                <a:solidFill>
                  <a:prstClr val="white"/>
                </a:solidFill>
              </a:rPr>
              <a:t>264/</a:t>
            </a:r>
          </a:p>
          <a:p>
            <a:pPr algn="ctr" defTabSz="912690">
              <a:lnSpc>
                <a:spcPct val="90000"/>
              </a:lnSpc>
              <a:defRPr/>
            </a:pPr>
            <a:r>
              <a:rPr lang="fr-BE" sz="1000" dirty="0">
                <a:solidFill>
                  <a:prstClr val="white"/>
                </a:solidFill>
              </a:rPr>
              <a:t>269</a:t>
            </a:r>
            <a:endParaRPr lang="nl-BE" sz="1000" dirty="0">
              <a:solidFill>
                <a:prstClr val="white"/>
              </a:solidFill>
            </a:endParaRPr>
          </a:p>
        </p:txBody>
      </p:sp>
      <p:sp>
        <p:nvSpPr>
          <p:cNvPr id="26" name="TextBox 25">
            <a:extLst>
              <a:ext uri="{FF2B5EF4-FFF2-40B4-BE49-F238E27FC236}">
                <a16:creationId xmlns:a16="http://schemas.microsoft.com/office/drawing/2014/main" id="{8C41FCA5-D3A4-4075-9052-5FBD10A79055}"/>
              </a:ext>
            </a:extLst>
          </p:cNvPr>
          <p:cNvSpPr txBox="1"/>
          <p:nvPr/>
        </p:nvSpPr>
        <p:spPr>
          <a:xfrm>
            <a:off x="6448871" y="2086063"/>
            <a:ext cx="628650" cy="276225"/>
          </a:xfrm>
          <a:prstGeom prst="rect">
            <a:avLst/>
          </a:prstGeom>
          <a:noFill/>
        </p:spPr>
        <p:txBody>
          <a:bodyPr lIns="0" tIns="0" rIns="0" bIns="0">
            <a:spAutoFit/>
          </a:bodyPr>
          <a:lstStyle/>
          <a:p>
            <a:pPr algn="ctr" defTabSz="912690">
              <a:lnSpc>
                <a:spcPct val="90000"/>
              </a:lnSpc>
              <a:defRPr/>
            </a:pPr>
            <a:r>
              <a:rPr lang="fr-BE" sz="1000" dirty="0"/>
              <a:t>1646/</a:t>
            </a:r>
          </a:p>
          <a:p>
            <a:pPr algn="ctr" defTabSz="912690">
              <a:lnSpc>
                <a:spcPct val="90000"/>
              </a:lnSpc>
              <a:defRPr/>
            </a:pPr>
            <a:r>
              <a:rPr lang="fr-BE" sz="1000" dirty="0"/>
              <a:t>1686</a:t>
            </a:r>
            <a:endParaRPr lang="nl-BE" sz="1000" dirty="0"/>
          </a:p>
        </p:txBody>
      </p:sp>
      <p:sp>
        <p:nvSpPr>
          <p:cNvPr id="21" name="TextBox 20">
            <a:extLst>
              <a:ext uri="{FF2B5EF4-FFF2-40B4-BE49-F238E27FC236}">
                <a16:creationId xmlns:a16="http://schemas.microsoft.com/office/drawing/2014/main" id="{FC010905-DFD9-473C-8EE4-2E0921F18F1F}"/>
              </a:ext>
            </a:extLst>
          </p:cNvPr>
          <p:cNvSpPr txBox="1"/>
          <p:nvPr/>
        </p:nvSpPr>
        <p:spPr>
          <a:xfrm>
            <a:off x="7050930" y="2093202"/>
            <a:ext cx="285750" cy="276225"/>
          </a:xfrm>
          <a:prstGeom prst="rect">
            <a:avLst/>
          </a:prstGeom>
          <a:noFill/>
        </p:spPr>
        <p:txBody>
          <a:bodyPr lIns="0" tIns="0" rIns="0" bIns="0">
            <a:spAutoFit/>
          </a:bodyPr>
          <a:lstStyle/>
          <a:p>
            <a:pPr algn="ctr" defTabSz="912690">
              <a:lnSpc>
                <a:spcPct val="90000"/>
              </a:lnSpc>
              <a:defRPr/>
            </a:pPr>
            <a:r>
              <a:rPr lang="fr-BE" sz="1000" dirty="0">
                <a:solidFill>
                  <a:prstClr val="white"/>
                </a:solidFill>
              </a:rPr>
              <a:t>297/</a:t>
            </a:r>
          </a:p>
          <a:p>
            <a:pPr algn="ctr" defTabSz="912690">
              <a:lnSpc>
                <a:spcPct val="90000"/>
              </a:lnSpc>
              <a:defRPr/>
            </a:pPr>
            <a:r>
              <a:rPr lang="fr-BE" sz="1000" dirty="0">
                <a:solidFill>
                  <a:prstClr val="white"/>
                </a:solidFill>
              </a:rPr>
              <a:t>308</a:t>
            </a:r>
            <a:endParaRPr lang="nl-BE" sz="1000" dirty="0">
              <a:solidFill>
                <a:prstClr val="white"/>
              </a:solidFill>
            </a:endParaRPr>
          </a:p>
        </p:txBody>
      </p:sp>
      <p:sp>
        <p:nvSpPr>
          <p:cNvPr id="27" name="TextBox 26">
            <a:extLst>
              <a:ext uri="{FF2B5EF4-FFF2-40B4-BE49-F238E27FC236}">
                <a16:creationId xmlns:a16="http://schemas.microsoft.com/office/drawing/2014/main" id="{F451A9B0-1C37-4F18-8968-DFA8B10BDE37}"/>
              </a:ext>
            </a:extLst>
          </p:cNvPr>
          <p:cNvSpPr txBox="1"/>
          <p:nvPr/>
        </p:nvSpPr>
        <p:spPr>
          <a:xfrm>
            <a:off x="7838618" y="2086063"/>
            <a:ext cx="628650" cy="276225"/>
          </a:xfrm>
          <a:prstGeom prst="rect">
            <a:avLst/>
          </a:prstGeom>
          <a:noFill/>
        </p:spPr>
        <p:txBody>
          <a:bodyPr lIns="0" tIns="0" rIns="0" bIns="0">
            <a:spAutoFit/>
          </a:bodyPr>
          <a:lstStyle/>
          <a:p>
            <a:pPr algn="ctr" defTabSz="912690">
              <a:lnSpc>
                <a:spcPct val="90000"/>
              </a:lnSpc>
              <a:defRPr/>
            </a:pPr>
            <a:r>
              <a:rPr lang="fr-BE" sz="1000" dirty="0"/>
              <a:t>341/</a:t>
            </a:r>
          </a:p>
          <a:p>
            <a:pPr algn="ctr" defTabSz="912690">
              <a:lnSpc>
                <a:spcPct val="90000"/>
              </a:lnSpc>
              <a:defRPr/>
            </a:pPr>
            <a:r>
              <a:rPr lang="fr-BE" sz="1000" dirty="0"/>
              <a:t>343</a:t>
            </a:r>
            <a:endParaRPr lang="nl-BE" sz="1000" dirty="0"/>
          </a:p>
        </p:txBody>
      </p:sp>
      <p:sp>
        <p:nvSpPr>
          <p:cNvPr id="22" name="TextBox 21">
            <a:extLst>
              <a:ext uri="{FF2B5EF4-FFF2-40B4-BE49-F238E27FC236}">
                <a16:creationId xmlns:a16="http://schemas.microsoft.com/office/drawing/2014/main" id="{6CCA3DF1-C6BA-4FB0-AEC1-53B74F51EC8C}"/>
              </a:ext>
            </a:extLst>
          </p:cNvPr>
          <p:cNvSpPr txBox="1"/>
          <p:nvPr/>
        </p:nvSpPr>
        <p:spPr>
          <a:xfrm>
            <a:off x="8434300" y="2092607"/>
            <a:ext cx="285750" cy="277415"/>
          </a:xfrm>
          <a:prstGeom prst="rect">
            <a:avLst/>
          </a:prstGeom>
          <a:noFill/>
        </p:spPr>
        <p:txBody>
          <a:bodyPr lIns="0" tIns="0" rIns="0" bIns="0">
            <a:spAutoFit/>
          </a:bodyPr>
          <a:lstStyle/>
          <a:p>
            <a:pPr algn="ctr" defTabSz="912690">
              <a:lnSpc>
                <a:spcPct val="90000"/>
              </a:lnSpc>
              <a:defRPr/>
            </a:pPr>
            <a:r>
              <a:rPr lang="fr-BE" sz="1000" dirty="0">
                <a:solidFill>
                  <a:prstClr val="white"/>
                </a:solidFill>
              </a:rPr>
              <a:t>53/</a:t>
            </a:r>
          </a:p>
          <a:p>
            <a:pPr algn="ctr" defTabSz="912690">
              <a:lnSpc>
                <a:spcPct val="90000"/>
              </a:lnSpc>
              <a:defRPr/>
            </a:pPr>
            <a:r>
              <a:rPr lang="fr-BE" sz="1000" dirty="0">
                <a:solidFill>
                  <a:prstClr val="white"/>
                </a:solidFill>
              </a:rPr>
              <a:t>53</a:t>
            </a:r>
            <a:endParaRPr lang="nl-BE" sz="1000" dirty="0">
              <a:solidFill>
                <a:prstClr val="white"/>
              </a:solidFill>
            </a:endParaRPr>
          </a:p>
        </p:txBody>
      </p:sp>
      <p:sp>
        <p:nvSpPr>
          <p:cNvPr id="32"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723467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Real-World Treatment of HCV GT 3</a:t>
            </a:r>
          </a:p>
        </p:txBody>
      </p:sp>
      <p:sp>
        <p:nvSpPr>
          <p:cNvPr id="4" name="Footer Placeholder 3"/>
          <p:cNvSpPr>
            <a:spLocks noGrp="1"/>
          </p:cNvSpPr>
          <p:nvPr>
            <p:ph type="ftr" sz="quarter" idx="11"/>
          </p:nvPr>
        </p:nvSpPr>
        <p:spPr>
          <a:xfrm>
            <a:off x="457200" y="4869180"/>
            <a:ext cx="4192858" cy="157258"/>
          </a:xfrm>
        </p:spPr>
        <p:txBody>
          <a:bodyPr/>
          <a:lstStyle/>
          <a:p>
            <a:r>
              <a:rPr lang="en-US" dirty="0">
                <a:solidFill>
                  <a:prstClr val="black"/>
                </a:solidFill>
              </a:rPr>
              <a:t>Soria, EASL, 2019, THU-180</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48</a:t>
            </a:fld>
            <a:endParaRPr lang="en-US">
              <a:solidFill>
                <a:prstClr val="black"/>
              </a:solidFill>
            </a:endParaRPr>
          </a:p>
        </p:txBody>
      </p:sp>
      <p:sp>
        <p:nvSpPr>
          <p:cNvPr id="12" name="Text Placeholder 5">
            <a:extLst>
              <a:ext uri="{FF2B5EF4-FFF2-40B4-BE49-F238E27FC236}">
                <a16:creationId xmlns:a16="http://schemas.microsoft.com/office/drawing/2014/main" id="{37A18DED-2CA6-4BAD-8FCE-150FFF39D16C}"/>
              </a:ext>
            </a:extLst>
          </p:cNvPr>
          <p:cNvSpPr>
            <a:spLocks noGrp="1"/>
          </p:cNvSpPr>
          <p:nvPr>
            <p:ph type="body" sz="quarter" idx="13"/>
          </p:nvPr>
        </p:nvSpPr>
        <p:spPr>
          <a:xfrm>
            <a:off x="457200" y="116139"/>
            <a:ext cx="8229600" cy="226991"/>
          </a:xfrm>
        </p:spPr>
        <p:txBody>
          <a:bodyPr/>
          <a:lstStyle/>
          <a:p>
            <a:r>
              <a:rPr lang="en-US" dirty="0"/>
              <a:t>NAVIGATORE </a:t>
            </a:r>
            <a:r>
              <a:rPr lang="en-US" dirty="0" err="1"/>
              <a:t>Lombardia</a:t>
            </a:r>
            <a:endParaRPr lang="en-US" dirty="0"/>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sz="1400" dirty="0">
                <a:solidFill>
                  <a:prstClr val="black"/>
                </a:solidFill>
              </a:rPr>
              <a:t>1544 HCV GT 3 patients consecutively treated</a:t>
            </a:r>
          </a:p>
        </p:txBody>
      </p:sp>
      <p:graphicFrame>
        <p:nvGraphicFramePr>
          <p:cNvPr id="20" name="Table 19">
            <a:extLst>
              <a:ext uri="{FF2B5EF4-FFF2-40B4-BE49-F238E27FC236}">
                <a16:creationId xmlns:a16="http://schemas.microsoft.com/office/drawing/2014/main" id="{C3426379-F3D6-4132-8EE7-DC049B5C3029}"/>
              </a:ext>
            </a:extLst>
          </p:cNvPr>
          <p:cNvGraphicFramePr>
            <a:graphicFrameLocks noGrp="1"/>
          </p:cNvGraphicFramePr>
          <p:nvPr>
            <p:extLst>
              <p:ext uri="{D42A27DB-BD31-4B8C-83A1-F6EECF244321}">
                <p14:modId xmlns:p14="http://schemas.microsoft.com/office/powerpoint/2010/main" val="324863918"/>
              </p:ext>
            </p:extLst>
          </p:nvPr>
        </p:nvGraphicFramePr>
        <p:xfrm>
          <a:off x="457203" y="1647852"/>
          <a:ext cx="3028949" cy="1951324"/>
        </p:xfrm>
        <a:graphic>
          <a:graphicData uri="http://schemas.openxmlformats.org/drawingml/2006/table">
            <a:tbl>
              <a:tblPr firstRow="1" bandRow="1">
                <a:tableStyleId>{6E25E649-3F16-4E02-A733-19D2CDBF48F0}</a:tableStyleId>
              </a:tblPr>
              <a:tblGrid>
                <a:gridCol w="1026344">
                  <a:extLst>
                    <a:ext uri="{9D8B030D-6E8A-4147-A177-3AD203B41FA5}">
                      <a16:colId xmlns:a16="http://schemas.microsoft.com/office/drawing/2014/main" val="797179976"/>
                    </a:ext>
                  </a:extLst>
                </a:gridCol>
                <a:gridCol w="675138">
                  <a:extLst>
                    <a:ext uri="{9D8B030D-6E8A-4147-A177-3AD203B41FA5}">
                      <a16:colId xmlns:a16="http://schemas.microsoft.com/office/drawing/2014/main" val="20001"/>
                    </a:ext>
                  </a:extLst>
                </a:gridCol>
                <a:gridCol w="675138">
                  <a:extLst>
                    <a:ext uri="{9D8B030D-6E8A-4147-A177-3AD203B41FA5}">
                      <a16:colId xmlns:a16="http://schemas.microsoft.com/office/drawing/2014/main" val="2615110997"/>
                    </a:ext>
                  </a:extLst>
                </a:gridCol>
                <a:gridCol w="652329">
                  <a:extLst>
                    <a:ext uri="{9D8B030D-6E8A-4147-A177-3AD203B41FA5}">
                      <a16:colId xmlns:a16="http://schemas.microsoft.com/office/drawing/2014/main" val="20003"/>
                    </a:ext>
                  </a:extLst>
                </a:gridCol>
              </a:tblGrid>
              <a:tr h="475488">
                <a:tc>
                  <a:txBody>
                    <a:bodyPr/>
                    <a:lstStyle/>
                    <a:p>
                      <a:pPr algn="l" fontAlgn="b"/>
                      <a:endParaRPr lang="en-US" sz="1000" b="1" i="0" u="none" strike="noStrike" dirty="0">
                        <a:solidFill>
                          <a:schemeClr val="bg1"/>
                        </a:solidFill>
                        <a:effectLst/>
                        <a:latin typeface="+mn-lt"/>
                      </a:endParaRPr>
                    </a:p>
                  </a:txBody>
                  <a:tcPr marL="45720" marR="45720" marT="9144" marB="9144" anchor="ctr"/>
                </a:tc>
                <a:tc>
                  <a:txBody>
                    <a:bodyPr/>
                    <a:lstStyle/>
                    <a:p>
                      <a:pPr algn="ctr" fontAlgn="b"/>
                      <a:r>
                        <a:rPr lang="en-US" sz="1000" b="1" i="0" u="none" strike="noStrike" dirty="0">
                          <a:solidFill>
                            <a:schemeClr val="bg1"/>
                          </a:solidFill>
                          <a:effectLst/>
                          <a:latin typeface="+mn-lt"/>
                        </a:rPr>
                        <a:t>SOF+ DCV</a:t>
                      </a:r>
                    </a:p>
                    <a:p>
                      <a:pPr algn="ctr" fontAlgn="b"/>
                      <a:r>
                        <a:rPr lang="en-US" sz="1000" b="1" i="0" u="none" strike="noStrike" dirty="0">
                          <a:solidFill>
                            <a:schemeClr val="bg1"/>
                          </a:solidFill>
                          <a:effectLst/>
                          <a:latin typeface="+mn-lt"/>
                        </a:rPr>
                        <a:t>N=1023</a:t>
                      </a:r>
                    </a:p>
                  </a:txBody>
                  <a:tcPr marL="45720" marR="45720" marT="9144" marB="9144" anchor="ctr">
                    <a:solidFill>
                      <a:srgbClr val="85CD69"/>
                    </a:solidFill>
                  </a:tcPr>
                </a:tc>
                <a:tc>
                  <a:txBody>
                    <a:bodyPr/>
                    <a:lstStyle/>
                    <a:p>
                      <a:pPr algn="ctr" fontAlgn="b"/>
                      <a:r>
                        <a:rPr lang="en-US" sz="1000" b="1" i="0" u="none" strike="noStrike" dirty="0">
                          <a:solidFill>
                            <a:schemeClr val="bg1"/>
                          </a:solidFill>
                          <a:effectLst/>
                          <a:latin typeface="+mn-lt"/>
                        </a:rPr>
                        <a:t>SOF/VEL</a:t>
                      </a:r>
                    </a:p>
                    <a:p>
                      <a:pPr algn="ctr" fontAlgn="b"/>
                      <a:endParaRPr lang="en-US" sz="1000" b="1" i="0" u="none" strike="noStrike" dirty="0">
                        <a:solidFill>
                          <a:schemeClr val="bg1"/>
                        </a:solidFill>
                        <a:effectLst/>
                        <a:latin typeface="+mn-lt"/>
                      </a:endParaRPr>
                    </a:p>
                    <a:p>
                      <a:pPr algn="ctr" fontAlgn="b"/>
                      <a:r>
                        <a:rPr lang="en-US" sz="1000" b="1" i="0" u="none" strike="noStrike" dirty="0">
                          <a:solidFill>
                            <a:schemeClr val="bg1"/>
                          </a:solidFill>
                          <a:effectLst/>
                          <a:latin typeface="+mn-lt"/>
                        </a:rPr>
                        <a:t>N=369</a:t>
                      </a:r>
                    </a:p>
                  </a:txBody>
                  <a:tcPr marL="45720" marR="45720" marT="9144" marB="9144" anchor="ctr">
                    <a:solidFill>
                      <a:srgbClr val="97BAFF"/>
                    </a:solidFill>
                  </a:tcPr>
                </a:tc>
                <a:tc>
                  <a:txBody>
                    <a:bodyPr/>
                    <a:lstStyle/>
                    <a:p>
                      <a:pPr algn="ctr" fontAlgn="b"/>
                      <a:r>
                        <a:rPr lang="en-US" sz="1000" b="1" i="0" u="none" strike="noStrike" dirty="0">
                          <a:solidFill>
                            <a:schemeClr val="bg1"/>
                          </a:solidFill>
                          <a:effectLst/>
                          <a:latin typeface="+mn-lt"/>
                        </a:rPr>
                        <a:t>GLE/PIB</a:t>
                      </a:r>
                    </a:p>
                    <a:p>
                      <a:pPr algn="ctr" fontAlgn="b"/>
                      <a:endParaRPr lang="en-US" sz="1000" b="1" i="0" u="none" strike="noStrike" dirty="0">
                        <a:solidFill>
                          <a:schemeClr val="bg1"/>
                        </a:solidFill>
                        <a:effectLst/>
                        <a:latin typeface="+mn-lt"/>
                      </a:endParaRPr>
                    </a:p>
                    <a:p>
                      <a:pPr algn="ctr" fontAlgn="b"/>
                      <a:r>
                        <a:rPr lang="en-US" sz="1000" b="1" i="0" u="none" strike="noStrike" dirty="0">
                          <a:solidFill>
                            <a:schemeClr val="bg1"/>
                          </a:solidFill>
                          <a:effectLst/>
                          <a:latin typeface="+mn-lt"/>
                        </a:rPr>
                        <a:t>N=152</a:t>
                      </a:r>
                    </a:p>
                  </a:txBody>
                  <a:tcPr marL="45720" marR="45720" marT="9144" marB="9144" anchor="ctr">
                    <a:solidFill>
                      <a:srgbClr val="FED96F"/>
                    </a:solidFill>
                  </a:tcPr>
                </a:tc>
                <a:extLst>
                  <a:ext uri="{0D108BD9-81ED-4DB2-BD59-A6C34878D82A}">
                    <a16:rowId xmlns:a16="http://schemas.microsoft.com/office/drawing/2014/main" val="1099919398"/>
                  </a:ext>
                </a:extLst>
              </a:tr>
              <a:tr h="323088">
                <a:tc>
                  <a:txBody>
                    <a:bodyPr/>
                    <a:lstStyle/>
                    <a:p>
                      <a:pPr algn="l" fontAlgn="b"/>
                      <a:r>
                        <a:rPr lang="en-US" sz="1000" b="0" i="0" u="none" strike="noStrike" baseline="0" dirty="0">
                          <a:solidFill>
                            <a:srgbClr val="000000"/>
                          </a:solidFill>
                          <a:effectLst/>
                          <a:latin typeface="+mn-lt"/>
                        </a:rPr>
                        <a:t>Age, median, (IQR)</a:t>
                      </a:r>
                      <a:endParaRPr lang="en-US" sz="1000" b="0" i="0" u="none" strike="noStrike" dirty="0">
                        <a:solidFill>
                          <a:srgbClr val="000000"/>
                        </a:solidFill>
                        <a:effectLst/>
                        <a:latin typeface="+mn-lt"/>
                      </a:endParaRPr>
                    </a:p>
                  </a:txBody>
                  <a:tcPr marL="45720" marR="45720" marT="9144" marB="9144" anchor="ctr"/>
                </a:tc>
                <a:tc>
                  <a:txBody>
                    <a:bodyPr/>
                    <a:lstStyle/>
                    <a:p>
                      <a:pPr algn="ctr" fontAlgn="b"/>
                      <a:r>
                        <a:rPr lang="en-US" sz="1000" b="0" i="0" u="none" strike="noStrike" dirty="0">
                          <a:solidFill>
                            <a:srgbClr val="000000"/>
                          </a:solidFill>
                          <a:effectLst/>
                          <a:latin typeface="+mn-lt"/>
                        </a:rPr>
                        <a:t>53 (49-57)</a:t>
                      </a:r>
                    </a:p>
                  </a:txBody>
                  <a:tcPr marL="45720" marR="45720" marT="9144" marB="9144" anchor="ctr"/>
                </a:tc>
                <a:tc>
                  <a:txBody>
                    <a:bodyPr/>
                    <a:lstStyle/>
                    <a:p>
                      <a:pPr algn="ctr" fontAlgn="b"/>
                      <a:r>
                        <a:rPr lang="en-US" sz="1000" b="0" i="0" u="none" strike="noStrike" dirty="0">
                          <a:solidFill>
                            <a:srgbClr val="000000"/>
                          </a:solidFill>
                          <a:effectLst/>
                          <a:latin typeface="+mn-lt"/>
                        </a:rPr>
                        <a:t>53 (48-56)</a:t>
                      </a:r>
                    </a:p>
                  </a:txBody>
                  <a:tcPr marL="45720" marR="45720" marT="9144" marB="9144" anchor="ctr"/>
                </a:tc>
                <a:tc>
                  <a:txBody>
                    <a:bodyPr/>
                    <a:lstStyle/>
                    <a:p>
                      <a:pPr algn="ctr" fontAlgn="b"/>
                      <a:r>
                        <a:rPr lang="en-US" sz="1000" b="0" i="0" u="none" strike="noStrike" dirty="0">
                          <a:solidFill>
                            <a:srgbClr val="000000"/>
                          </a:solidFill>
                          <a:effectLst/>
                          <a:latin typeface="+mn-lt"/>
                        </a:rPr>
                        <a:t>51 (46-56)</a:t>
                      </a:r>
                    </a:p>
                  </a:txBody>
                  <a:tcPr marL="45720" marR="45720" marT="9144" marB="9144" anchor="ctr"/>
                </a:tc>
                <a:extLst>
                  <a:ext uri="{0D108BD9-81ED-4DB2-BD59-A6C34878D82A}">
                    <a16:rowId xmlns:a16="http://schemas.microsoft.com/office/drawing/2014/main" val="1466767997"/>
                  </a:ext>
                </a:extLst>
              </a:tr>
              <a:tr h="207415">
                <a:tc>
                  <a:txBody>
                    <a:bodyPr/>
                    <a:lstStyle/>
                    <a:p>
                      <a:pPr algn="l" fontAlgn="b"/>
                      <a:r>
                        <a:rPr lang="en-US" sz="1000" b="0" i="0" u="none" strike="noStrike" dirty="0">
                          <a:solidFill>
                            <a:srgbClr val="000000"/>
                          </a:solidFill>
                          <a:effectLst/>
                          <a:latin typeface="+mn-lt"/>
                        </a:rPr>
                        <a:t>Male, n (%)</a:t>
                      </a:r>
                    </a:p>
                  </a:txBody>
                  <a:tcPr marL="45720" marR="45720" marT="9144" marB="9144" anchor="ctr"/>
                </a:tc>
                <a:tc>
                  <a:txBody>
                    <a:bodyPr/>
                    <a:lstStyle/>
                    <a:p>
                      <a:pPr algn="ctr" fontAlgn="b"/>
                      <a:r>
                        <a:rPr lang="en-US" sz="1000" b="0" i="0" u="none" strike="noStrike" dirty="0">
                          <a:solidFill>
                            <a:srgbClr val="000000"/>
                          </a:solidFill>
                          <a:effectLst/>
                          <a:latin typeface="+mn-lt"/>
                        </a:rPr>
                        <a:t>760 (77)</a:t>
                      </a:r>
                    </a:p>
                  </a:txBody>
                  <a:tcPr marL="45720" marR="45720" marT="9144" marB="9144" anchor="ctr"/>
                </a:tc>
                <a:tc>
                  <a:txBody>
                    <a:bodyPr/>
                    <a:lstStyle/>
                    <a:p>
                      <a:pPr algn="ctr" fontAlgn="b"/>
                      <a:r>
                        <a:rPr lang="en-US" sz="1000" b="0" i="0" u="none" strike="noStrike" dirty="0">
                          <a:solidFill>
                            <a:srgbClr val="000000"/>
                          </a:solidFill>
                          <a:effectLst/>
                          <a:latin typeface="+mn-lt"/>
                        </a:rPr>
                        <a:t>246</a:t>
                      </a:r>
                      <a:r>
                        <a:rPr lang="en-US" sz="1000" b="0" i="0" u="none" strike="noStrike" baseline="0" dirty="0">
                          <a:solidFill>
                            <a:srgbClr val="000000"/>
                          </a:solidFill>
                          <a:effectLst/>
                          <a:latin typeface="+mn-lt"/>
                        </a:rPr>
                        <a:t> (67)</a:t>
                      </a:r>
                      <a:endParaRPr lang="en-US" sz="1000" b="0" i="0" u="none" strike="noStrike" dirty="0">
                        <a:solidFill>
                          <a:srgbClr val="000000"/>
                        </a:solidFill>
                        <a:effectLst/>
                        <a:latin typeface="+mn-lt"/>
                      </a:endParaRPr>
                    </a:p>
                  </a:txBody>
                  <a:tcPr marL="45720" marR="45720" marT="9144" marB="9144" anchor="ctr"/>
                </a:tc>
                <a:tc>
                  <a:txBody>
                    <a:bodyPr/>
                    <a:lstStyle/>
                    <a:p>
                      <a:pPr algn="ctr" fontAlgn="b"/>
                      <a:r>
                        <a:rPr lang="en-US" sz="1000" b="0" i="0" u="none" strike="noStrike" dirty="0">
                          <a:solidFill>
                            <a:srgbClr val="000000"/>
                          </a:solidFill>
                          <a:effectLst/>
                          <a:latin typeface="+mn-lt"/>
                        </a:rPr>
                        <a:t>88 (58)</a:t>
                      </a:r>
                    </a:p>
                  </a:txBody>
                  <a:tcPr marL="45720" marR="45720" marT="9144" marB="9144" anchor="ctr"/>
                </a:tc>
                <a:extLst>
                  <a:ext uri="{0D108BD9-81ED-4DB2-BD59-A6C34878D82A}">
                    <a16:rowId xmlns:a16="http://schemas.microsoft.com/office/drawing/2014/main" val="970999703"/>
                  </a:ext>
                </a:extLst>
              </a:tr>
              <a:tr h="207415">
                <a:tc>
                  <a:txBody>
                    <a:bodyPr/>
                    <a:lstStyle/>
                    <a:p>
                      <a:pPr algn="l" fontAlgn="b"/>
                      <a:r>
                        <a:rPr lang="en-US" sz="1000" b="0" i="0" u="none" strike="noStrike" dirty="0">
                          <a:solidFill>
                            <a:srgbClr val="000000"/>
                          </a:solidFill>
                          <a:effectLst/>
                          <a:latin typeface="+mn-lt"/>
                        </a:rPr>
                        <a:t>TE, %</a:t>
                      </a:r>
                    </a:p>
                  </a:txBody>
                  <a:tcPr marL="45720" marR="45720" marT="9144" marB="9144" anchor="ctr"/>
                </a:tc>
                <a:tc>
                  <a:txBody>
                    <a:bodyPr/>
                    <a:lstStyle/>
                    <a:p>
                      <a:pPr algn="ctr" fontAlgn="b"/>
                      <a:r>
                        <a:rPr lang="en-US" sz="1000" b="0" i="0" u="none" strike="noStrike" dirty="0">
                          <a:solidFill>
                            <a:srgbClr val="000000"/>
                          </a:solidFill>
                          <a:effectLst/>
                          <a:latin typeface="+mn-lt"/>
                        </a:rPr>
                        <a:t>304 (42)</a:t>
                      </a:r>
                    </a:p>
                  </a:txBody>
                  <a:tcPr marL="45720" marR="45720" marT="9144" marB="9144" anchor="ctr"/>
                </a:tc>
                <a:tc>
                  <a:txBody>
                    <a:bodyPr/>
                    <a:lstStyle/>
                    <a:p>
                      <a:pPr algn="ctr" fontAlgn="b"/>
                      <a:r>
                        <a:rPr lang="en-US" sz="1000" b="0" i="0" u="none" strike="noStrike" dirty="0">
                          <a:solidFill>
                            <a:srgbClr val="000000"/>
                          </a:solidFill>
                          <a:effectLst/>
                          <a:latin typeface="+mn-lt"/>
                        </a:rPr>
                        <a:t>83 (25)</a:t>
                      </a:r>
                    </a:p>
                  </a:txBody>
                  <a:tcPr marL="45720" marR="45720" marT="9144" marB="9144" anchor="ctr"/>
                </a:tc>
                <a:tc>
                  <a:txBody>
                    <a:bodyPr/>
                    <a:lstStyle/>
                    <a:p>
                      <a:pPr algn="ctr" fontAlgn="b"/>
                      <a:r>
                        <a:rPr lang="en-US" sz="1000" b="0" i="0" u="none" strike="noStrike" dirty="0">
                          <a:solidFill>
                            <a:srgbClr val="000000"/>
                          </a:solidFill>
                          <a:effectLst/>
                          <a:latin typeface="+mn-lt"/>
                        </a:rPr>
                        <a:t>21 (15)</a:t>
                      </a:r>
                    </a:p>
                  </a:txBody>
                  <a:tcPr marL="45720" marR="45720" marT="9144" marB="9144" anchor="ctr"/>
                </a:tc>
                <a:extLst>
                  <a:ext uri="{0D108BD9-81ED-4DB2-BD59-A6C34878D82A}">
                    <a16:rowId xmlns:a16="http://schemas.microsoft.com/office/drawing/2014/main" val="3279973725"/>
                  </a:ext>
                </a:extLst>
              </a:tr>
              <a:tr h="2074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Cirrhosis, n (%)</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661 (66)</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78 (22)</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21 (14)</a:t>
                      </a:r>
                    </a:p>
                  </a:txBody>
                  <a:tcPr marL="45720" marR="45720" marT="9144" marB="9144" anchor="ctr"/>
                </a:tc>
                <a:extLst>
                  <a:ext uri="{0D108BD9-81ED-4DB2-BD59-A6C34878D82A}">
                    <a16:rowId xmlns:a16="http://schemas.microsoft.com/office/drawing/2014/main" val="2520473221"/>
                  </a:ext>
                </a:extLst>
              </a:tr>
              <a:tr h="32308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HIV/HCV, n (%)</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302 (32)</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102 (33)</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23 (16)</a:t>
                      </a:r>
                    </a:p>
                  </a:txBody>
                  <a:tcPr marL="45720" marR="45720" marT="9144" marB="9144" anchor="ctr"/>
                </a:tc>
                <a:extLst>
                  <a:ext uri="{0D108BD9-81ED-4DB2-BD59-A6C34878D82A}">
                    <a16:rowId xmlns:a16="http://schemas.microsoft.com/office/drawing/2014/main" val="1698933154"/>
                  </a:ext>
                </a:extLst>
              </a:tr>
              <a:tr h="2074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+RBV</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725 (74)</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84 (26)</a:t>
                      </a:r>
                    </a:p>
                  </a:txBody>
                  <a:tcPr marL="45720" marR="45720" marT="9144" marB="9144"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0</a:t>
                      </a:r>
                      <a:r>
                        <a:rPr lang="en-US" sz="1000" b="0" i="0" u="none" strike="noStrike" baseline="0" dirty="0">
                          <a:solidFill>
                            <a:srgbClr val="000000"/>
                          </a:solidFill>
                          <a:effectLst/>
                          <a:latin typeface="+mn-lt"/>
                        </a:rPr>
                        <a:t> (0)</a:t>
                      </a:r>
                      <a:endParaRPr lang="en-US" sz="1000" b="0" i="0" u="none" strike="noStrike" dirty="0">
                        <a:solidFill>
                          <a:srgbClr val="000000"/>
                        </a:solidFill>
                        <a:effectLst/>
                        <a:latin typeface="+mn-lt"/>
                      </a:endParaRPr>
                    </a:p>
                  </a:txBody>
                  <a:tcPr marL="45720" marR="45720" marT="9144" marB="9144" anchor="ctr"/>
                </a:tc>
                <a:extLst>
                  <a:ext uri="{0D108BD9-81ED-4DB2-BD59-A6C34878D82A}">
                    <a16:rowId xmlns:a16="http://schemas.microsoft.com/office/drawing/2014/main" val="10006"/>
                  </a:ext>
                </a:extLst>
              </a:tr>
            </a:tbl>
          </a:graphicData>
        </a:graphic>
      </p:graphicFrame>
      <p:sp>
        <p:nvSpPr>
          <p:cNvPr id="21" name="TextBox 20">
            <a:extLst>
              <a:ext uri="{FF2B5EF4-FFF2-40B4-BE49-F238E27FC236}">
                <a16:creationId xmlns:a16="http://schemas.microsoft.com/office/drawing/2014/main" id="{0F58780D-2C9A-4E5F-8145-4080C2FAED43}"/>
              </a:ext>
            </a:extLst>
          </p:cNvPr>
          <p:cNvSpPr txBox="1"/>
          <p:nvPr/>
        </p:nvSpPr>
        <p:spPr>
          <a:xfrm>
            <a:off x="291660" y="1410438"/>
            <a:ext cx="2948404"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Baseline Characteristics</a:t>
            </a:r>
          </a:p>
        </p:txBody>
      </p:sp>
      <p:sp>
        <p:nvSpPr>
          <p:cNvPr id="3" name="TextBox 2">
            <a:extLst>
              <a:ext uri="{FF2B5EF4-FFF2-40B4-BE49-F238E27FC236}">
                <a16:creationId xmlns:a16="http://schemas.microsoft.com/office/drawing/2014/main" id="{173C37BA-CE79-4AE0-93A7-F0E428F45A99}"/>
              </a:ext>
            </a:extLst>
          </p:cNvPr>
          <p:cNvSpPr txBox="1"/>
          <p:nvPr/>
        </p:nvSpPr>
        <p:spPr>
          <a:xfrm>
            <a:off x="4233255" y="3432977"/>
            <a:ext cx="677494"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1202/</a:t>
            </a:r>
            <a:br>
              <a:rPr lang="en-US" sz="1200" dirty="0">
                <a:solidFill>
                  <a:prstClr val="white"/>
                </a:solidFill>
              </a:rPr>
            </a:br>
            <a:r>
              <a:rPr lang="en-US" sz="1200" dirty="0">
                <a:solidFill>
                  <a:prstClr val="white"/>
                </a:solidFill>
              </a:rPr>
              <a:t>1264</a:t>
            </a:r>
          </a:p>
        </p:txBody>
      </p:sp>
      <p:sp>
        <p:nvSpPr>
          <p:cNvPr id="25" name="TextBox 24">
            <a:extLst>
              <a:ext uri="{FF2B5EF4-FFF2-40B4-BE49-F238E27FC236}">
                <a16:creationId xmlns:a16="http://schemas.microsoft.com/office/drawing/2014/main" id="{6FB7139F-7079-4AAA-B021-66A308821272}"/>
              </a:ext>
            </a:extLst>
          </p:cNvPr>
          <p:cNvSpPr txBox="1"/>
          <p:nvPr/>
        </p:nvSpPr>
        <p:spPr>
          <a:xfrm>
            <a:off x="5507418" y="3432977"/>
            <a:ext cx="677494"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768/</a:t>
            </a:r>
            <a:br>
              <a:rPr lang="en-US" sz="1200" dirty="0">
                <a:solidFill>
                  <a:prstClr val="white"/>
                </a:solidFill>
              </a:rPr>
            </a:br>
            <a:r>
              <a:rPr lang="en-US" sz="1200" dirty="0">
                <a:solidFill>
                  <a:prstClr val="white"/>
                </a:solidFill>
              </a:rPr>
              <a:t>817</a:t>
            </a:r>
          </a:p>
        </p:txBody>
      </p:sp>
      <p:sp>
        <p:nvSpPr>
          <p:cNvPr id="26" name="TextBox 25">
            <a:extLst>
              <a:ext uri="{FF2B5EF4-FFF2-40B4-BE49-F238E27FC236}">
                <a16:creationId xmlns:a16="http://schemas.microsoft.com/office/drawing/2014/main" id="{5DB6042B-DE83-48BF-A3EB-A730543C1720}"/>
              </a:ext>
            </a:extLst>
          </p:cNvPr>
          <p:cNvSpPr txBox="1"/>
          <p:nvPr/>
        </p:nvSpPr>
        <p:spPr>
          <a:xfrm>
            <a:off x="5568255" y="2487909"/>
            <a:ext cx="677494"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360/</a:t>
            </a:r>
          </a:p>
          <a:p>
            <a:pPr algn="ctr">
              <a:lnSpc>
                <a:spcPct val="90000"/>
              </a:lnSpc>
            </a:pPr>
            <a:r>
              <a:rPr lang="en-US" sz="1200" dirty="0">
                <a:solidFill>
                  <a:prstClr val="white"/>
                </a:solidFill>
              </a:rPr>
              <a:t>369</a:t>
            </a:r>
          </a:p>
        </p:txBody>
      </p:sp>
      <p:sp>
        <p:nvSpPr>
          <p:cNvPr id="27" name="TextBox 26">
            <a:extLst>
              <a:ext uri="{FF2B5EF4-FFF2-40B4-BE49-F238E27FC236}">
                <a16:creationId xmlns:a16="http://schemas.microsoft.com/office/drawing/2014/main" id="{289837E9-EBF5-4BC6-91C0-B2D0A9A43883}"/>
              </a:ext>
            </a:extLst>
          </p:cNvPr>
          <p:cNvSpPr txBox="1"/>
          <p:nvPr/>
        </p:nvSpPr>
        <p:spPr>
          <a:xfrm>
            <a:off x="6971613" y="2487909"/>
            <a:ext cx="677494"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147/</a:t>
            </a:r>
          </a:p>
          <a:p>
            <a:pPr algn="ctr">
              <a:lnSpc>
                <a:spcPct val="90000"/>
              </a:lnSpc>
            </a:pPr>
            <a:r>
              <a:rPr lang="en-US" sz="1200" dirty="0">
                <a:solidFill>
                  <a:prstClr val="white"/>
                </a:solidFill>
              </a:rPr>
              <a:t>152</a:t>
            </a:r>
          </a:p>
        </p:txBody>
      </p:sp>
      <p:sp>
        <p:nvSpPr>
          <p:cNvPr id="11" name="Rectangle 10">
            <a:extLst>
              <a:ext uri="{FF2B5EF4-FFF2-40B4-BE49-F238E27FC236}">
                <a16:creationId xmlns:a16="http://schemas.microsoft.com/office/drawing/2014/main" id="{B4DFA6CE-CA38-442B-BB5E-07D379E39E3B}"/>
              </a:ext>
            </a:extLst>
          </p:cNvPr>
          <p:cNvSpPr/>
          <p:nvPr/>
        </p:nvSpPr>
        <p:spPr>
          <a:xfrm>
            <a:off x="384781" y="3765220"/>
            <a:ext cx="3703382" cy="969494"/>
          </a:xfrm>
          <a:prstGeom prst="rect">
            <a:avLst/>
          </a:prstGeom>
        </p:spPr>
        <p:txBody>
          <a:bodyPr wrap="square" lIns="90980" tIns="45490" rIns="90980" bIns="45490">
            <a:spAutoFit/>
          </a:bodyPr>
          <a:lstStyle/>
          <a:p>
            <a:pPr algn="ctr"/>
            <a:r>
              <a:rPr lang="en-US" sz="1400" b="1" dirty="0">
                <a:solidFill>
                  <a:prstClr val="black"/>
                </a:solidFill>
              </a:rPr>
              <a:t>SOF/VEL achieved higher SVR rates than SOF+DCV</a:t>
            </a:r>
          </a:p>
          <a:p>
            <a:pPr algn="ctr"/>
            <a:r>
              <a:rPr lang="en-US" sz="1400" b="1" dirty="0">
                <a:solidFill>
                  <a:prstClr val="black"/>
                </a:solidFill>
              </a:rPr>
              <a:t>Addition of RBV or cirrhosis status did not affect SVR rates</a:t>
            </a:r>
          </a:p>
        </p:txBody>
      </p:sp>
      <p:graphicFrame>
        <p:nvGraphicFramePr>
          <p:cNvPr id="7" name="Table 6"/>
          <p:cNvGraphicFramePr>
            <a:graphicFrameLocks noGrp="1"/>
          </p:cNvGraphicFramePr>
          <p:nvPr>
            <p:extLst>
              <p:ext uri="{D42A27DB-BD31-4B8C-83A1-F6EECF244321}">
                <p14:modId xmlns:p14="http://schemas.microsoft.com/office/powerpoint/2010/main" val="2219120984"/>
              </p:ext>
            </p:extLst>
          </p:nvPr>
        </p:nvGraphicFramePr>
        <p:xfrm>
          <a:off x="4071737" y="1678748"/>
          <a:ext cx="4348024" cy="975360"/>
        </p:xfrm>
        <a:graphic>
          <a:graphicData uri="http://schemas.openxmlformats.org/drawingml/2006/table">
            <a:tbl>
              <a:tblPr firstRow="1" bandRow="1">
                <a:tableStyleId>{6E25E649-3F16-4E02-A733-19D2CDBF48F0}</a:tableStyleId>
              </a:tblPr>
              <a:tblGrid>
                <a:gridCol w="2103500">
                  <a:extLst>
                    <a:ext uri="{9D8B030D-6E8A-4147-A177-3AD203B41FA5}">
                      <a16:colId xmlns:a16="http://schemas.microsoft.com/office/drawing/2014/main" val="20000"/>
                    </a:ext>
                  </a:extLst>
                </a:gridCol>
                <a:gridCol w="1377512">
                  <a:extLst>
                    <a:ext uri="{9D8B030D-6E8A-4147-A177-3AD203B41FA5}">
                      <a16:colId xmlns:a16="http://schemas.microsoft.com/office/drawing/2014/main" val="20001"/>
                    </a:ext>
                  </a:extLst>
                </a:gridCol>
                <a:gridCol w="867012">
                  <a:extLst>
                    <a:ext uri="{9D8B030D-6E8A-4147-A177-3AD203B41FA5}">
                      <a16:colId xmlns:a16="http://schemas.microsoft.com/office/drawing/2014/main" val="20002"/>
                    </a:ext>
                  </a:extLst>
                </a:gridCol>
              </a:tblGrid>
              <a:tr h="188193">
                <a:tc>
                  <a:txBody>
                    <a:bodyPr/>
                    <a:lstStyle/>
                    <a:p>
                      <a:r>
                        <a:rPr lang="en-GB" sz="1000" dirty="0"/>
                        <a:t>Factors</a:t>
                      </a:r>
                    </a:p>
                  </a:txBody>
                  <a:tcPr/>
                </a:tc>
                <a:tc>
                  <a:txBody>
                    <a:bodyPr/>
                    <a:lstStyle/>
                    <a:p>
                      <a:pPr algn="ctr"/>
                      <a:r>
                        <a:rPr lang="en-GB" sz="1000" dirty="0"/>
                        <a:t>HR (95%)</a:t>
                      </a:r>
                    </a:p>
                  </a:txBody>
                  <a:tcPr/>
                </a:tc>
                <a:tc>
                  <a:txBody>
                    <a:bodyPr/>
                    <a:lstStyle/>
                    <a:p>
                      <a:pPr algn="ctr"/>
                      <a:r>
                        <a:rPr lang="en-GB" sz="1000" dirty="0"/>
                        <a:t>P Value</a:t>
                      </a:r>
                    </a:p>
                  </a:txBody>
                  <a:tcPr/>
                </a:tc>
                <a:extLst>
                  <a:ext uri="{0D108BD9-81ED-4DB2-BD59-A6C34878D82A}">
                    <a16:rowId xmlns:a16="http://schemas.microsoft.com/office/drawing/2014/main" val="10000"/>
                  </a:ext>
                </a:extLst>
              </a:tr>
              <a:tr h="233913">
                <a:tc>
                  <a:txBody>
                    <a:bodyPr/>
                    <a:lstStyle/>
                    <a:p>
                      <a:r>
                        <a:rPr lang="en-GB" sz="1000" dirty="0"/>
                        <a:t>SOF/VEL +/- RBV</a:t>
                      </a:r>
                    </a:p>
                  </a:txBody>
                  <a:tcPr/>
                </a:tc>
                <a:tc>
                  <a:txBody>
                    <a:bodyPr/>
                    <a:lstStyle/>
                    <a:p>
                      <a:pPr algn="ctr"/>
                      <a:r>
                        <a:rPr lang="en-GB" sz="1000" dirty="0"/>
                        <a:t>0.68 (0.12-3.97)</a:t>
                      </a:r>
                    </a:p>
                  </a:txBody>
                  <a:tcPr/>
                </a:tc>
                <a:tc>
                  <a:txBody>
                    <a:bodyPr/>
                    <a:lstStyle/>
                    <a:p>
                      <a:pPr algn="ctr"/>
                      <a:r>
                        <a:rPr lang="en-GB" sz="1000" dirty="0"/>
                        <a:t>0.672</a:t>
                      </a:r>
                    </a:p>
                  </a:txBody>
                  <a:tcPr/>
                </a:tc>
                <a:extLst>
                  <a:ext uri="{0D108BD9-81ED-4DB2-BD59-A6C34878D82A}">
                    <a16:rowId xmlns:a16="http://schemas.microsoft.com/office/drawing/2014/main" val="10001"/>
                  </a:ext>
                </a:extLst>
              </a:tr>
              <a:tr h="188193">
                <a:tc>
                  <a:txBody>
                    <a:bodyPr/>
                    <a:lstStyle/>
                    <a:p>
                      <a:r>
                        <a:rPr lang="en-GB" sz="1000" dirty="0"/>
                        <a:t>Cirrhosis</a:t>
                      </a:r>
                      <a:r>
                        <a:rPr lang="en-GB" sz="1000" baseline="0" dirty="0"/>
                        <a:t> vs non-cirrhosis</a:t>
                      </a:r>
                      <a:endParaRPr lang="en-GB" sz="1000" dirty="0"/>
                    </a:p>
                  </a:txBody>
                  <a:tcPr/>
                </a:tc>
                <a:tc>
                  <a:txBody>
                    <a:bodyPr/>
                    <a:lstStyle/>
                    <a:p>
                      <a:pPr algn="ctr"/>
                      <a:r>
                        <a:rPr lang="en-GB" sz="1000" dirty="0"/>
                        <a:t>0.68 (0.36-1.29)</a:t>
                      </a:r>
                    </a:p>
                  </a:txBody>
                  <a:tcPr/>
                </a:tc>
                <a:tc>
                  <a:txBody>
                    <a:bodyPr/>
                    <a:lstStyle/>
                    <a:p>
                      <a:pPr algn="ctr"/>
                      <a:r>
                        <a:rPr lang="en-GB" sz="1000" dirty="0"/>
                        <a:t>0.238</a:t>
                      </a:r>
                    </a:p>
                  </a:txBody>
                  <a:tcPr/>
                </a:tc>
                <a:extLst>
                  <a:ext uri="{0D108BD9-81ED-4DB2-BD59-A6C34878D82A}">
                    <a16:rowId xmlns:a16="http://schemas.microsoft.com/office/drawing/2014/main" val="10002"/>
                  </a:ext>
                </a:extLst>
              </a:tr>
              <a:tr h="119613">
                <a:tc>
                  <a:txBody>
                    <a:bodyPr/>
                    <a:lstStyle/>
                    <a:p>
                      <a:r>
                        <a:rPr lang="en-GB" sz="1000" dirty="0"/>
                        <a:t>Male vs female</a:t>
                      </a:r>
                    </a:p>
                  </a:txBody>
                  <a:tcPr/>
                </a:tc>
                <a:tc>
                  <a:txBody>
                    <a:bodyPr/>
                    <a:lstStyle/>
                    <a:p>
                      <a:pPr algn="ctr"/>
                      <a:r>
                        <a:rPr lang="en-GB" sz="1000" dirty="0"/>
                        <a:t>0.43 (0.19-0.99)</a:t>
                      </a:r>
                    </a:p>
                  </a:txBody>
                  <a:tcPr/>
                </a:tc>
                <a:tc>
                  <a:txBody>
                    <a:bodyPr/>
                    <a:lstStyle/>
                    <a:p>
                      <a:pPr algn="ctr"/>
                      <a:r>
                        <a:rPr lang="en-GB" sz="1000" dirty="0"/>
                        <a:t>0.047</a:t>
                      </a:r>
                    </a:p>
                  </a:txBody>
                  <a:tcPr/>
                </a:tc>
                <a:extLst>
                  <a:ext uri="{0D108BD9-81ED-4DB2-BD59-A6C34878D82A}">
                    <a16:rowId xmlns:a16="http://schemas.microsoft.com/office/drawing/2014/main" val="10003"/>
                  </a:ext>
                </a:extLst>
              </a:tr>
            </a:tbl>
          </a:graphicData>
        </a:graphic>
      </p:graphicFrame>
      <p:sp>
        <p:nvSpPr>
          <p:cNvPr id="24" name="TextBox 23">
            <a:extLst>
              <a:ext uri="{FF2B5EF4-FFF2-40B4-BE49-F238E27FC236}">
                <a16:creationId xmlns:a16="http://schemas.microsoft.com/office/drawing/2014/main" id="{0F58780D-2C9A-4E5F-8145-4080C2FAED43}"/>
              </a:ext>
            </a:extLst>
          </p:cNvPr>
          <p:cNvSpPr txBox="1"/>
          <p:nvPr/>
        </p:nvSpPr>
        <p:spPr>
          <a:xfrm>
            <a:off x="4088162" y="1426019"/>
            <a:ext cx="4347177" cy="193899"/>
          </a:xfrm>
          <a:prstGeom prst="rect">
            <a:avLst/>
          </a:prstGeom>
          <a:noFill/>
        </p:spPr>
        <p:txBody>
          <a:bodyPr wrap="square" lIns="0" tIns="0" rIns="0" bIns="0" rtlCol="0">
            <a:spAutoFit/>
          </a:bodyPr>
          <a:lstStyle/>
          <a:p>
            <a:pPr algn="ctr">
              <a:lnSpc>
                <a:spcPct val="90000"/>
              </a:lnSpc>
            </a:pPr>
            <a:r>
              <a:rPr lang="en-US" sz="1400" b="1" dirty="0">
                <a:solidFill>
                  <a:prstClr val="black"/>
                </a:solidFill>
              </a:rPr>
              <a:t>Multivariate Analysis</a:t>
            </a:r>
          </a:p>
        </p:txBody>
      </p:sp>
      <p:graphicFrame>
        <p:nvGraphicFramePr>
          <p:cNvPr id="8" name="Chart 7"/>
          <p:cNvGraphicFramePr/>
          <p:nvPr>
            <p:extLst>
              <p:ext uri="{D42A27DB-BD31-4B8C-83A1-F6EECF244321}">
                <p14:modId xmlns:p14="http://schemas.microsoft.com/office/powerpoint/2010/main" val="4228975868"/>
              </p:ext>
            </p:extLst>
          </p:nvPr>
        </p:nvGraphicFramePr>
        <p:xfrm>
          <a:off x="4233255" y="2654108"/>
          <a:ext cx="4423065" cy="2164365"/>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rot="16200000">
            <a:off x="3618927" y="3711587"/>
            <a:ext cx="1228656" cy="166199"/>
          </a:xfrm>
          <a:prstGeom prst="rect">
            <a:avLst/>
          </a:prstGeom>
          <a:noFill/>
        </p:spPr>
        <p:txBody>
          <a:bodyPr wrap="square" lIns="0" tIns="0" rIns="0" bIns="0" rtlCol="0">
            <a:spAutoFit/>
          </a:bodyPr>
          <a:lstStyle/>
          <a:p>
            <a:pPr>
              <a:lnSpc>
                <a:spcPct val="90000"/>
              </a:lnSpc>
            </a:pPr>
            <a:r>
              <a:rPr lang="en-GB" sz="1200" b="1" dirty="0">
                <a:solidFill>
                  <a:prstClr val="black"/>
                </a:solidFill>
              </a:rPr>
              <a:t>SVR12, % (ITT)</a:t>
            </a:r>
          </a:p>
        </p:txBody>
      </p:sp>
      <p:sp>
        <p:nvSpPr>
          <p:cNvPr id="29" name="TextBox 28">
            <a:extLst>
              <a:ext uri="{FF2B5EF4-FFF2-40B4-BE49-F238E27FC236}">
                <a16:creationId xmlns:a16="http://schemas.microsoft.com/office/drawing/2014/main" id="{6C436B80-4219-4B62-A36C-530D2FDDC16C}"/>
              </a:ext>
            </a:extLst>
          </p:cNvPr>
          <p:cNvSpPr txBox="1"/>
          <p:nvPr/>
        </p:nvSpPr>
        <p:spPr>
          <a:xfrm>
            <a:off x="5131590" y="4041404"/>
            <a:ext cx="498468" cy="221599"/>
          </a:xfrm>
          <a:prstGeom prst="rect">
            <a:avLst/>
          </a:prstGeom>
          <a:noFill/>
        </p:spPr>
        <p:txBody>
          <a:bodyPr wrap="square" lIns="0" tIns="0" rIns="0" bIns="0" rtlCol="0">
            <a:spAutoFit/>
          </a:bodyPr>
          <a:lstStyle/>
          <a:p>
            <a:pPr algn="ctr">
              <a:lnSpc>
                <a:spcPct val="90000"/>
              </a:lnSpc>
            </a:pPr>
            <a:r>
              <a:rPr lang="en-US" sz="800" dirty="0">
                <a:solidFill>
                  <a:prstClr val="black"/>
                </a:solidFill>
              </a:rPr>
              <a:t>920/</a:t>
            </a:r>
          </a:p>
          <a:p>
            <a:pPr algn="ctr">
              <a:lnSpc>
                <a:spcPct val="90000"/>
              </a:lnSpc>
            </a:pPr>
            <a:r>
              <a:rPr lang="en-US" sz="800" dirty="0">
                <a:solidFill>
                  <a:prstClr val="black"/>
                </a:solidFill>
              </a:rPr>
              <a:t>1023</a:t>
            </a:r>
          </a:p>
        </p:txBody>
      </p:sp>
      <p:sp>
        <p:nvSpPr>
          <p:cNvPr id="9" name="Rectangle 8"/>
          <p:cNvSpPr/>
          <p:nvPr/>
        </p:nvSpPr>
        <p:spPr>
          <a:xfrm>
            <a:off x="457203" y="2854018"/>
            <a:ext cx="3028948" cy="212494"/>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spcCol="0" rtlCol="0" anchor="ctr"/>
          <a:lstStyle/>
          <a:p>
            <a:pPr algn="ctr">
              <a:lnSpc>
                <a:spcPct val="90000"/>
              </a:lnSpc>
            </a:pPr>
            <a:endParaRPr lang="en-GB" dirty="0">
              <a:solidFill>
                <a:prstClr val="white"/>
              </a:solidFill>
            </a:endParaRPr>
          </a:p>
        </p:txBody>
      </p:sp>
      <p:sp>
        <p:nvSpPr>
          <p:cNvPr id="30" name="TextBox 29">
            <a:extLst>
              <a:ext uri="{FF2B5EF4-FFF2-40B4-BE49-F238E27FC236}">
                <a16:creationId xmlns:a16="http://schemas.microsoft.com/office/drawing/2014/main" id="{6C436B80-4219-4B62-A36C-530D2FDDC16C}"/>
              </a:ext>
            </a:extLst>
          </p:cNvPr>
          <p:cNvSpPr txBox="1"/>
          <p:nvPr/>
        </p:nvSpPr>
        <p:spPr>
          <a:xfrm>
            <a:off x="6372630" y="4049024"/>
            <a:ext cx="498468" cy="221599"/>
          </a:xfrm>
          <a:prstGeom prst="rect">
            <a:avLst/>
          </a:prstGeom>
          <a:noFill/>
        </p:spPr>
        <p:txBody>
          <a:bodyPr wrap="square" lIns="0" tIns="0" rIns="0" bIns="0" rtlCol="0">
            <a:spAutoFit/>
          </a:bodyPr>
          <a:lstStyle/>
          <a:p>
            <a:pPr algn="ctr">
              <a:lnSpc>
                <a:spcPct val="90000"/>
              </a:lnSpc>
            </a:pPr>
            <a:r>
              <a:rPr lang="en-US" sz="800" dirty="0">
                <a:solidFill>
                  <a:prstClr val="black"/>
                </a:solidFill>
              </a:rPr>
              <a:t>360/</a:t>
            </a:r>
          </a:p>
          <a:p>
            <a:pPr algn="ctr">
              <a:lnSpc>
                <a:spcPct val="90000"/>
              </a:lnSpc>
            </a:pPr>
            <a:r>
              <a:rPr lang="en-US" sz="800" dirty="0">
                <a:solidFill>
                  <a:prstClr val="black"/>
                </a:solidFill>
              </a:rPr>
              <a:t>369</a:t>
            </a:r>
          </a:p>
        </p:txBody>
      </p:sp>
      <p:sp>
        <p:nvSpPr>
          <p:cNvPr id="31" name="TextBox 30">
            <a:extLst>
              <a:ext uri="{FF2B5EF4-FFF2-40B4-BE49-F238E27FC236}">
                <a16:creationId xmlns:a16="http://schemas.microsoft.com/office/drawing/2014/main" id="{6C436B80-4219-4B62-A36C-530D2FDDC16C}"/>
              </a:ext>
            </a:extLst>
          </p:cNvPr>
          <p:cNvSpPr txBox="1"/>
          <p:nvPr/>
        </p:nvSpPr>
        <p:spPr>
          <a:xfrm>
            <a:off x="7649107" y="4051828"/>
            <a:ext cx="498468" cy="221599"/>
          </a:xfrm>
          <a:prstGeom prst="rect">
            <a:avLst/>
          </a:prstGeom>
          <a:noFill/>
        </p:spPr>
        <p:txBody>
          <a:bodyPr wrap="square" lIns="0" tIns="0" rIns="0" bIns="0" rtlCol="0">
            <a:spAutoFit/>
          </a:bodyPr>
          <a:lstStyle/>
          <a:p>
            <a:pPr algn="ctr">
              <a:lnSpc>
                <a:spcPct val="90000"/>
              </a:lnSpc>
            </a:pPr>
            <a:r>
              <a:rPr lang="en-US" sz="800" dirty="0">
                <a:solidFill>
                  <a:prstClr val="black"/>
                </a:solidFill>
              </a:rPr>
              <a:t>147/</a:t>
            </a:r>
          </a:p>
          <a:p>
            <a:pPr algn="ctr">
              <a:lnSpc>
                <a:spcPct val="90000"/>
              </a:lnSpc>
            </a:pPr>
            <a:r>
              <a:rPr lang="en-US" sz="800" dirty="0">
                <a:solidFill>
                  <a:prstClr val="black"/>
                </a:solidFill>
              </a:rPr>
              <a:t>152</a:t>
            </a:r>
          </a:p>
        </p:txBody>
      </p:sp>
      <p:sp>
        <p:nvSpPr>
          <p:cNvPr id="23" name="Rectangle 22"/>
          <p:cNvSpPr/>
          <p:nvPr/>
        </p:nvSpPr>
        <p:spPr>
          <a:xfrm>
            <a:off x="457203" y="3386682"/>
            <a:ext cx="3028948" cy="212494"/>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0980" tIns="45490" rIns="90980" bIns="45490" spcCol="0" rtlCol="0" anchor="ctr"/>
          <a:lstStyle/>
          <a:p>
            <a:pPr algn="ctr">
              <a:lnSpc>
                <a:spcPct val="90000"/>
              </a:lnSpc>
            </a:pPr>
            <a:endParaRPr lang="en-GB" dirty="0">
              <a:solidFill>
                <a:prstClr val="white"/>
              </a:solidFill>
            </a:endParaRPr>
          </a:p>
        </p:txBody>
      </p:sp>
      <p:sp>
        <p:nvSpPr>
          <p:cNvPr id="32"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33" name="Picture 32">
            <a:extLst>
              <a:ext uri="{FF2B5EF4-FFF2-40B4-BE49-F238E27FC236}">
                <a16:creationId xmlns:a16="http://schemas.microsoft.com/office/drawing/2014/main" id="{DD50478C-76DA-43F3-B5B6-7FC78E992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14465" y="173124"/>
            <a:ext cx="750201" cy="544425"/>
          </a:xfrm>
          <a:prstGeom prst="rect">
            <a:avLst/>
          </a:prstGeom>
        </p:spPr>
      </p:pic>
    </p:spTree>
    <p:extLst>
      <p:ext uri="{BB962C8B-B14F-4D97-AF65-F5344CB8AC3E}">
        <p14:creationId xmlns:p14="http://schemas.microsoft.com/office/powerpoint/2010/main" val="2650265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Real World Effectiveness of SOF/VEL in France</a:t>
            </a:r>
          </a:p>
        </p:txBody>
      </p:sp>
      <p:sp>
        <p:nvSpPr>
          <p:cNvPr id="4" name="Footer Placeholder 3"/>
          <p:cNvSpPr>
            <a:spLocks noGrp="1"/>
          </p:cNvSpPr>
          <p:nvPr>
            <p:ph type="ftr" sz="quarter" idx="11"/>
          </p:nvPr>
        </p:nvSpPr>
        <p:spPr>
          <a:xfrm>
            <a:off x="90443" y="4908688"/>
            <a:ext cx="6190938" cy="126206"/>
          </a:xfrm>
        </p:spPr>
        <p:txBody>
          <a:bodyPr/>
          <a:lstStyle/>
          <a:p>
            <a:pPr defTabSz="911093"/>
            <a:endParaRPr lang="en-US" dirty="0">
              <a:solidFill>
                <a:prstClr val="black"/>
              </a:solidFill>
            </a:endParaRPr>
          </a:p>
          <a:p>
            <a:pPr defTabSz="911093"/>
            <a:r>
              <a:rPr lang="en-US" dirty="0" err="1">
                <a:solidFill>
                  <a:prstClr val="black"/>
                </a:solidFill>
              </a:rPr>
              <a:t>Larrey</a:t>
            </a:r>
            <a:r>
              <a:rPr lang="en-US" dirty="0">
                <a:solidFill>
                  <a:prstClr val="black"/>
                </a:solidFill>
              </a:rPr>
              <a:t>, EASL, 2019, THU-152</a:t>
            </a:r>
          </a:p>
        </p:txBody>
      </p:sp>
      <p:sp>
        <p:nvSpPr>
          <p:cNvPr id="5" name="Slide Number Placeholder 4"/>
          <p:cNvSpPr>
            <a:spLocks noGrp="1"/>
          </p:cNvSpPr>
          <p:nvPr>
            <p:ph type="sldNum" sz="quarter" idx="12"/>
          </p:nvPr>
        </p:nvSpPr>
        <p:spPr/>
        <p:txBody>
          <a:bodyPr/>
          <a:lstStyle/>
          <a:p>
            <a:pPr defTabSz="911093"/>
            <a:fld id="{94BD5F9E-BC76-487B-A2BC-019AD28A14BF}" type="slidenum">
              <a:rPr lang="en-US">
                <a:solidFill>
                  <a:prstClr val="black"/>
                </a:solidFill>
              </a:rPr>
              <a:pPr defTabSz="911093"/>
              <a:t>49</a:t>
            </a:fld>
            <a:endParaRPr lang="en-US">
              <a:solidFill>
                <a:prstClr val="black"/>
              </a:solidFill>
            </a:endParaRPr>
          </a:p>
        </p:txBody>
      </p:sp>
      <p:sp>
        <p:nvSpPr>
          <p:cNvPr id="12"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056"/>
            <a:ext cx="8229600" cy="226991"/>
          </a:xfrm>
        </p:spPr>
        <p:txBody>
          <a:bodyPr/>
          <a:lstStyle/>
          <a:p>
            <a:r>
              <a:rPr lang="en-US" dirty="0"/>
              <a:t>HELIOS: France Real World Cohort</a:t>
            </a:r>
          </a:p>
        </p:txBody>
      </p:sp>
      <p:sp>
        <p:nvSpPr>
          <p:cNvPr id="20" name="TextBox 19">
            <a:extLst>
              <a:ext uri="{FF2B5EF4-FFF2-40B4-BE49-F238E27FC236}">
                <a16:creationId xmlns:a16="http://schemas.microsoft.com/office/drawing/2014/main" id="{4E87D7DC-0008-4294-9937-1C303A8FEAFE}"/>
              </a:ext>
            </a:extLst>
          </p:cNvPr>
          <p:cNvSpPr txBox="1"/>
          <p:nvPr/>
        </p:nvSpPr>
        <p:spPr>
          <a:xfrm>
            <a:off x="3046575" y="3622741"/>
            <a:ext cx="278674" cy="311624"/>
          </a:xfrm>
          <a:prstGeom prst="rect">
            <a:avLst/>
          </a:prstGeom>
          <a:noFill/>
        </p:spPr>
        <p:txBody>
          <a:bodyPr wrap="square" lIns="0" tIns="0" rIns="0" bIns="0" rtlCol="0">
            <a:spAutoFit/>
          </a:bodyPr>
          <a:lstStyle/>
          <a:p>
            <a:pPr algn="ctr" defTabSz="911093">
              <a:lnSpc>
                <a:spcPct val="90000"/>
              </a:lnSpc>
            </a:pPr>
            <a:r>
              <a:rPr lang="en-US" sz="1100" dirty="0">
                <a:solidFill>
                  <a:prstClr val="white"/>
                </a:solidFill>
              </a:rPr>
              <a:t>399/</a:t>
            </a:r>
            <a:br>
              <a:rPr lang="en-US" sz="1100" dirty="0">
                <a:solidFill>
                  <a:prstClr val="white"/>
                </a:solidFill>
              </a:rPr>
            </a:br>
            <a:r>
              <a:rPr lang="en-US" sz="1100" dirty="0">
                <a:solidFill>
                  <a:prstClr val="white"/>
                </a:solidFill>
              </a:rPr>
              <a:t>405</a:t>
            </a:r>
          </a:p>
        </p:txBody>
      </p:sp>
      <p:graphicFrame>
        <p:nvGraphicFramePr>
          <p:cNvPr id="3" name="Chart 2"/>
          <p:cNvGraphicFramePr/>
          <p:nvPr>
            <p:extLst>
              <p:ext uri="{D42A27DB-BD31-4B8C-83A1-F6EECF244321}">
                <p14:modId xmlns:p14="http://schemas.microsoft.com/office/powerpoint/2010/main" val="3402050760"/>
              </p:ext>
            </p:extLst>
          </p:nvPr>
        </p:nvGraphicFramePr>
        <p:xfrm>
          <a:off x="855133" y="1399281"/>
          <a:ext cx="7738534" cy="330073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DB58BF70-00D2-488E-A9CC-85507339C8BE}"/>
              </a:ext>
            </a:extLst>
          </p:cNvPr>
          <p:cNvSpPr txBox="1"/>
          <p:nvPr/>
        </p:nvSpPr>
        <p:spPr>
          <a:xfrm rot="16200000">
            <a:off x="-460448" y="2689733"/>
            <a:ext cx="2164081" cy="166199"/>
          </a:xfrm>
          <a:prstGeom prst="rect">
            <a:avLst/>
          </a:prstGeom>
          <a:noFill/>
        </p:spPr>
        <p:txBody>
          <a:bodyPr wrap="square" lIns="0" tIns="0" rIns="0" bIns="0" rtlCol="0">
            <a:spAutoFit/>
          </a:bodyPr>
          <a:lstStyle/>
          <a:p>
            <a:pPr algn="ctr" defTabSz="911093">
              <a:lnSpc>
                <a:spcPct val="90000"/>
              </a:lnSpc>
            </a:pPr>
            <a:r>
              <a:rPr lang="en-US" sz="1200" b="1" dirty="0">
                <a:solidFill>
                  <a:prstClr val="black"/>
                </a:solidFill>
              </a:rPr>
              <a:t>SVR12, % (PP)</a:t>
            </a:r>
          </a:p>
        </p:txBody>
      </p:sp>
      <p:sp>
        <p:nvSpPr>
          <p:cNvPr id="6" name="Rectangle 5">
            <a:extLst>
              <a:ext uri="{FF2B5EF4-FFF2-40B4-BE49-F238E27FC236}">
                <a16:creationId xmlns:a16="http://schemas.microsoft.com/office/drawing/2014/main" id="{D1709062-FE10-4F2B-B566-FB20ADF43BA6}"/>
              </a:ext>
            </a:extLst>
          </p:cNvPr>
          <p:cNvSpPr/>
          <p:nvPr/>
        </p:nvSpPr>
        <p:spPr>
          <a:xfrm>
            <a:off x="1896400" y="3698579"/>
            <a:ext cx="380804" cy="4429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471" tIns="34289" rIns="68471" bIns="34289" rtlCol="0" anchor="ctr"/>
          <a:lstStyle/>
          <a:p>
            <a:pPr algn="ctr" defTabSz="684559">
              <a:lnSpc>
                <a:spcPct val="90000"/>
              </a:lnSpc>
            </a:pPr>
            <a:r>
              <a:rPr lang="fr-BE" sz="1100" dirty="0">
                <a:solidFill>
                  <a:schemeClr val="tx1"/>
                </a:solidFill>
              </a:rPr>
              <a:t>99/</a:t>
            </a:r>
          </a:p>
          <a:p>
            <a:pPr algn="ctr" defTabSz="684559">
              <a:lnSpc>
                <a:spcPct val="90000"/>
              </a:lnSpc>
            </a:pPr>
            <a:r>
              <a:rPr lang="fr-BE" sz="1100" dirty="0">
                <a:solidFill>
                  <a:schemeClr val="tx1"/>
                </a:solidFill>
              </a:rPr>
              <a:t>100</a:t>
            </a:r>
            <a:endParaRPr lang="nl-BE" sz="1100" dirty="0">
              <a:solidFill>
                <a:schemeClr val="tx1"/>
              </a:solidFill>
            </a:endParaRPr>
          </a:p>
        </p:txBody>
      </p:sp>
      <p:sp>
        <p:nvSpPr>
          <p:cNvPr id="11" name="Rectangle 10">
            <a:extLst>
              <a:ext uri="{FF2B5EF4-FFF2-40B4-BE49-F238E27FC236}">
                <a16:creationId xmlns:a16="http://schemas.microsoft.com/office/drawing/2014/main" id="{C6893ED8-33D7-4877-9F7B-B173ED8A7E14}"/>
              </a:ext>
            </a:extLst>
          </p:cNvPr>
          <p:cNvSpPr/>
          <p:nvPr/>
        </p:nvSpPr>
        <p:spPr>
          <a:xfrm>
            <a:off x="3325249" y="3698579"/>
            <a:ext cx="380804" cy="4429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471" tIns="34289" rIns="68471" bIns="34289" rtlCol="0" anchor="ctr"/>
          <a:lstStyle/>
          <a:p>
            <a:pPr algn="ctr" defTabSz="684559">
              <a:lnSpc>
                <a:spcPct val="90000"/>
              </a:lnSpc>
            </a:pPr>
            <a:r>
              <a:rPr lang="fr-BE" sz="1100" dirty="0">
                <a:solidFill>
                  <a:schemeClr val="tx1"/>
                </a:solidFill>
              </a:rPr>
              <a:t>23/</a:t>
            </a:r>
          </a:p>
          <a:p>
            <a:pPr algn="ctr" defTabSz="684559">
              <a:lnSpc>
                <a:spcPct val="90000"/>
              </a:lnSpc>
            </a:pPr>
            <a:r>
              <a:rPr lang="fr-BE" sz="1100" dirty="0">
                <a:solidFill>
                  <a:schemeClr val="tx1"/>
                </a:solidFill>
              </a:rPr>
              <a:t>24</a:t>
            </a:r>
            <a:endParaRPr lang="nl-BE" sz="1100" dirty="0">
              <a:solidFill>
                <a:schemeClr val="tx1"/>
              </a:solidFill>
            </a:endParaRPr>
          </a:p>
        </p:txBody>
      </p:sp>
      <p:sp>
        <p:nvSpPr>
          <p:cNvPr id="13" name="Rectangle 12">
            <a:extLst>
              <a:ext uri="{FF2B5EF4-FFF2-40B4-BE49-F238E27FC236}">
                <a16:creationId xmlns:a16="http://schemas.microsoft.com/office/drawing/2014/main" id="{3699965B-C60B-4E67-97D9-73FD161EA4F2}"/>
              </a:ext>
            </a:extLst>
          </p:cNvPr>
          <p:cNvSpPr/>
          <p:nvPr/>
        </p:nvSpPr>
        <p:spPr>
          <a:xfrm>
            <a:off x="4711602" y="3694352"/>
            <a:ext cx="380804" cy="4429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471" tIns="34289" rIns="68471" bIns="34289" rtlCol="0" anchor="ctr"/>
          <a:lstStyle/>
          <a:p>
            <a:pPr algn="ctr" defTabSz="684559">
              <a:lnSpc>
                <a:spcPct val="90000"/>
              </a:lnSpc>
            </a:pPr>
            <a:r>
              <a:rPr lang="fr-BE" sz="1100" dirty="0">
                <a:solidFill>
                  <a:schemeClr val="tx1"/>
                </a:solidFill>
              </a:rPr>
              <a:t>51/</a:t>
            </a:r>
          </a:p>
          <a:p>
            <a:pPr algn="ctr" defTabSz="684559">
              <a:lnSpc>
                <a:spcPct val="90000"/>
              </a:lnSpc>
            </a:pPr>
            <a:r>
              <a:rPr lang="fr-BE" sz="1100" dirty="0">
                <a:solidFill>
                  <a:schemeClr val="tx1"/>
                </a:solidFill>
              </a:rPr>
              <a:t>51</a:t>
            </a:r>
            <a:endParaRPr lang="nl-BE" sz="1100" dirty="0">
              <a:solidFill>
                <a:schemeClr val="tx1"/>
              </a:solidFill>
            </a:endParaRPr>
          </a:p>
        </p:txBody>
      </p:sp>
      <p:sp>
        <p:nvSpPr>
          <p:cNvPr id="14" name="Rectangle 13">
            <a:extLst>
              <a:ext uri="{FF2B5EF4-FFF2-40B4-BE49-F238E27FC236}">
                <a16:creationId xmlns:a16="http://schemas.microsoft.com/office/drawing/2014/main" id="{16559B57-AB38-46F8-B6D2-E9B30F0F8D28}"/>
              </a:ext>
            </a:extLst>
          </p:cNvPr>
          <p:cNvSpPr/>
          <p:nvPr/>
        </p:nvSpPr>
        <p:spPr>
          <a:xfrm>
            <a:off x="6159404" y="3687898"/>
            <a:ext cx="380804" cy="4429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471" tIns="34289" rIns="68471" bIns="34289" rtlCol="0" anchor="ctr"/>
          <a:lstStyle/>
          <a:p>
            <a:pPr algn="ctr" defTabSz="684559">
              <a:lnSpc>
                <a:spcPct val="90000"/>
              </a:lnSpc>
            </a:pPr>
            <a:r>
              <a:rPr lang="fr-BE" sz="1100" dirty="0">
                <a:solidFill>
                  <a:schemeClr val="tx1"/>
                </a:solidFill>
              </a:rPr>
              <a:t>17/</a:t>
            </a:r>
          </a:p>
          <a:p>
            <a:pPr algn="ctr" defTabSz="684559">
              <a:lnSpc>
                <a:spcPct val="90000"/>
              </a:lnSpc>
            </a:pPr>
            <a:r>
              <a:rPr lang="fr-BE" sz="1100" dirty="0">
                <a:solidFill>
                  <a:schemeClr val="tx1"/>
                </a:solidFill>
              </a:rPr>
              <a:t>17</a:t>
            </a:r>
            <a:endParaRPr lang="nl-BE" sz="1100" dirty="0">
              <a:solidFill>
                <a:schemeClr val="tx1"/>
              </a:solidFill>
            </a:endParaRPr>
          </a:p>
        </p:txBody>
      </p:sp>
      <p:sp>
        <p:nvSpPr>
          <p:cNvPr id="15" name="Rectangle 14">
            <a:extLst>
              <a:ext uri="{FF2B5EF4-FFF2-40B4-BE49-F238E27FC236}">
                <a16:creationId xmlns:a16="http://schemas.microsoft.com/office/drawing/2014/main" id="{7C760F7B-798B-4D85-AF7E-47D75E01E0BD}"/>
              </a:ext>
            </a:extLst>
          </p:cNvPr>
          <p:cNvSpPr/>
          <p:nvPr/>
        </p:nvSpPr>
        <p:spPr>
          <a:xfrm>
            <a:off x="7578413" y="3709831"/>
            <a:ext cx="380804" cy="442902"/>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471" tIns="34289" rIns="68471" bIns="34289" rtlCol="0" anchor="ctr"/>
          <a:lstStyle/>
          <a:p>
            <a:pPr algn="ctr" defTabSz="684559">
              <a:lnSpc>
                <a:spcPct val="90000"/>
              </a:lnSpc>
            </a:pPr>
            <a:r>
              <a:rPr lang="fr-BE" sz="1100" dirty="0">
                <a:solidFill>
                  <a:schemeClr val="tx1"/>
                </a:solidFill>
              </a:rPr>
              <a:t>7/</a:t>
            </a:r>
          </a:p>
          <a:p>
            <a:pPr algn="ctr" defTabSz="684559">
              <a:lnSpc>
                <a:spcPct val="90000"/>
              </a:lnSpc>
            </a:pPr>
            <a:r>
              <a:rPr lang="fr-BE" sz="1100" dirty="0">
                <a:solidFill>
                  <a:schemeClr val="tx1"/>
                </a:solidFill>
              </a:rPr>
              <a:t>7</a:t>
            </a:r>
            <a:endParaRPr lang="nl-BE" sz="1100" dirty="0">
              <a:solidFill>
                <a:schemeClr val="tx1"/>
              </a:solidFill>
            </a:endParaRPr>
          </a:p>
        </p:txBody>
      </p:sp>
      <p:sp>
        <p:nvSpPr>
          <p:cNvPr id="1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17" name="Picture 16">
            <a:extLst>
              <a:ext uri="{FF2B5EF4-FFF2-40B4-BE49-F238E27FC236}">
                <a16:creationId xmlns:a16="http://schemas.microsoft.com/office/drawing/2014/main" id="{0106081B-258E-4CC1-B464-06DF382E2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571" y="159723"/>
            <a:ext cx="575129" cy="547586"/>
          </a:xfrm>
          <a:prstGeom prst="rect">
            <a:avLst/>
          </a:prstGeom>
        </p:spPr>
      </p:pic>
    </p:spTree>
    <p:extLst>
      <p:ext uri="{BB962C8B-B14F-4D97-AF65-F5344CB8AC3E}">
        <p14:creationId xmlns:p14="http://schemas.microsoft.com/office/powerpoint/2010/main" val="421602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43FF49D5-5F19-4A90-BED3-E674C410C476}"/>
              </a:ext>
            </a:extLst>
          </p:cNvPr>
          <p:cNvGraphicFramePr/>
          <p:nvPr>
            <p:extLst>
              <p:ext uri="{D42A27DB-BD31-4B8C-83A1-F6EECF244321}">
                <p14:modId xmlns:p14="http://schemas.microsoft.com/office/powerpoint/2010/main" val="4041489396"/>
              </p:ext>
            </p:extLst>
          </p:nvPr>
        </p:nvGraphicFramePr>
        <p:xfrm>
          <a:off x="505594" y="934872"/>
          <a:ext cx="8002178" cy="368294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2561BC6-9CFB-4693-B73A-2A96946A6007}"/>
              </a:ext>
            </a:extLst>
          </p:cNvPr>
          <p:cNvSpPr>
            <a:spLocks noGrp="1"/>
          </p:cNvSpPr>
          <p:nvPr>
            <p:ph type="title"/>
          </p:nvPr>
        </p:nvSpPr>
        <p:spPr>
          <a:xfrm>
            <a:off x="477981" y="313664"/>
            <a:ext cx="8486685" cy="507206"/>
          </a:xfrm>
        </p:spPr>
        <p:txBody>
          <a:bodyPr rtlCol="0">
            <a:noAutofit/>
          </a:bodyPr>
          <a:lstStyle/>
          <a:p>
            <a:pPr defTabSz="909585" fontAlgn="auto">
              <a:spcAft>
                <a:spcPts val="0"/>
              </a:spcAft>
              <a:defRPr/>
            </a:pPr>
            <a:r>
              <a:rPr lang="en-US" dirty="0"/>
              <a:t>SOF/VEL for 12 Weeks: SVR by Genotype</a:t>
            </a:r>
            <a:endParaRPr lang="nl-BE" dirty="0"/>
          </a:p>
        </p:txBody>
      </p:sp>
      <p:sp>
        <p:nvSpPr>
          <p:cNvPr id="11" name="Footer Placeholder 3"/>
          <p:cNvSpPr>
            <a:spLocks noGrp="1"/>
          </p:cNvSpPr>
          <p:nvPr>
            <p:ph type="ftr" sz="quarter" idx="19"/>
          </p:nvPr>
        </p:nvSpPr>
        <p:spPr>
          <a:xfrm>
            <a:off x="140495" y="4933950"/>
            <a:ext cx="4193381" cy="209550"/>
          </a:xfr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34" name="TextBox 33">
            <a:extLst>
              <a:ext uri="{FF2B5EF4-FFF2-40B4-BE49-F238E27FC236}">
                <a16:creationId xmlns:a16="http://schemas.microsoft.com/office/drawing/2014/main" id="{4B37081E-C216-46B9-A4C4-DE42E4B1EA7A}"/>
              </a:ext>
            </a:extLst>
          </p:cNvPr>
          <p:cNvSpPr txBox="1"/>
          <p:nvPr/>
        </p:nvSpPr>
        <p:spPr>
          <a:xfrm>
            <a:off x="6617724" y="3638052"/>
            <a:ext cx="311944" cy="276225"/>
          </a:xfrm>
          <a:prstGeom prst="rect">
            <a:avLst/>
          </a:prstGeom>
          <a:noFill/>
        </p:spPr>
        <p:txBody>
          <a:bodyPr lIns="0" tIns="0" rIns="0" bIns="0">
            <a:spAutoFit/>
          </a:bodyPr>
          <a:lstStyle/>
          <a:p>
            <a:pPr algn="ctr" defTabSz="912690">
              <a:lnSpc>
                <a:spcPct val="90000"/>
              </a:lnSpc>
              <a:defRPr/>
            </a:pPr>
            <a:r>
              <a:rPr lang="fr-BE" sz="1000" dirty="0"/>
              <a:t>67/</a:t>
            </a:r>
          </a:p>
          <a:p>
            <a:pPr algn="ctr" defTabSz="912690">
              <a:lnSpc>
                <a:spcPct val="90000"/>
              </a:lnSpc>
              <a:defRPr/>
            </a:pPr>
            <a:r>
              <a:rPr lang="fr-BE" sz="1000" dirty="0"/>
              <a:t>68</a:t>
            </a:r>
            <a:endParaRPr lang="nl-BE" sz="1000" dirty="0"/>
          </a:p>
        </p:txBody>
      </p:sp>
      <p:sp>
        <p:nvSpPr>
          <p:cNvPr id="29" name="TextBox 28">
            <a:extLst>
              <a:ext uri="{FF2B5EF4-FFF2-40B4-BE49-F238E27FC236}">
                <a16:creationId xmlns:a16="http://schemas.microsoft.com/office/drawing/2014/main" id="{CEC49E6F-7892-4051-A61B-2B4B0205B363}"/>
              </a:ext>
            </a:extLst>
          </p:cNvPr>
          <p:cNvSpPr txBox="1"/>
          <p:nvPr/>
        </p:nvSpPr>
        <p:spPr>
          <a:xfrm rot="16200000">
            <a:off x="-207945" y="2719131"/>
            <a:ext cx="1496616" cy="166199"/>
          </a:xfrm>
          <a:prstGeom prst="rect">
            <a:avLst/>
          </a:prstGeom>
          <a:noFill/>
        </p:spPr>
        <p:txBody>
          <a:bodyPr lIns="0" tIns="0" rIns="0" bIns="0">
            <a:spAutoFit/>
          </a:bodyPr>
          <a:lstStyle/>
          <a:p>
            <a:pPr algn="ctr" defTabSz="912690">
              <a:lnSpc>
                <a:spcPct val="90000"/>
              </a:lnSpc>
              <a:defRPr/>
            </a:pPr>
            <a:r>
              <a:rPr lang="fr-BE" sz="1200" b="1" dirty="0"/>
              <a:t>SVR12 or 24, % (PP)</a:t>
            </a:r>
          </a:p>
        </p:txBody>
      </p:sp>
      <p:sp>
        <p:nvSpPr>
          <p:cNvPr id="31"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0273" y="116042"/>
            <a:ext cx="8236526" cy="226991"/>
          </a:xfrm>
        </p:spPr>
        <p:txBody>
          <a:bodyPr/>
          <a:lstStyle/>
          <a:p>
            <a:r>
              <a:rPr lang="en-US" sz="1600" dirty="0"/>
              <a:t>Real world analysis of 12 clinical practice cohorts from 7 countries</a:t>
            </a:r>
          </a:p>
          <a:p>
            <a:endParaRPr lang="en-US" sz="1600" dirty="0"/>
          </a:p>
        </p:txBody>
      </p:sp>
      <p:sp>
        <p:nvSpPr>
          <p:cNvPr id="33" name="TextBox 32">
            <a:extLst>
              <a:ext uri="{FF2B5EF4-FFF2-40B4-BE49-F238E27FC236}">
                <a16:creationId xmlns:a16="http://schemas.microsoft.com/office/drawing/2014/main" id="{3ADCAC19-A4CE-4DC4-BC59-894433E092EB}"/>
              </a:ext>
            </a:extLst>
          </p:cNvPr>
          <p:cNvSpPr txBox="1"/>
          <p:nvPr/>
        </p:nvSpPr>
        <p:spPr>
          <a:xfrm>
            <a:off x="2282267" y="3652356"/>
            <a:ext cx="838200" cy="276999"/>
          </a:xfrm>
          <a:prstGeom prst="rect">
            <a:avLst/>
          </a:prstGeom>
          <a:noFill/>
        </p:spPr>
        <p:txBody>
          <a:bodyPr wrap="square" lIns="0" tIns="0" rIns="0" bIns="0" rtlCol="0">
            <a:spAutoFit/>
          </a:bodyPr>
          <a:lstStyle/>
          <a:p>
            <a:pPr algn="ctr">
              <a:lnSpc>
                <a:spcPct val="90000"/>
              </a:lnSpc>
            </a:pPr>
            <a:r>
              <a:rPr lang="fr-BE" sz="1000" dirty="0"/>
              <a:t>1595/</a:t>
            </a:r>
          </a:p>
          <a:p>
            <a:pPr algn="ctr">
              <a:lnSpc>
                <a:spcPct val="90000"/>
              </a:lnSpc>
            </a:pPr>
            <a:r>
              <a:rPr lang="fr-BE" sz="1000" dirty="0"/>
              <a:t>1615</a:t>
            </a:r>
            <a:endParaRPr lang="nl-BE" sz="1000" dirty="0"/>
          </a:p>
        </p:txBody>
      </p:sp>
      <p:sp>
        <p:nvSpPr>
          <p:cNvPr id="40" name="TextBox 39">
            <a:extLst>
              <a:ext uri="{FF2B5EF4-FFF2-40B4-BE49-F238E27FC236}">
                <a16:creationId xmlns:a16="http://schemas.microsoft.com/office/drawing/2014/main" id="{DDE0345D-8861-4318-B2CF-76BF148C76FA}"/>
              </a:ext>
            </a:extLst>
          </p:cNvPr>
          <p:cNvSpPr txBox="1"/>
          <p:nvPr/>
        </p:nvSpPr>
        <p:spPr>
          <a:xfrm>
            <a:off x="3328512" y="3653230"/>
            <a:ext cx="838200" cy="276999"/>
          </a:xfrm>
          <a:prstGeom prst="rect">
            <a:avLst/>
          </a:prstGeom>
          <a:noFill/>
        </p:spPr>
        <p:txBody>
          <a:bodyPr wrap="square" lIns="0" tIns="0" rIns="0" bIns="0" rtlCol="0">
            <a:spAutoFit/>
          </a:bodyPr>
          <a:lstStyle/>
          <a:p>
            <a:pPr algn="ctr">
              <a:lnSpc>
                <a:spcPct val="90000"/>
              </a:lnSpc>
            </a:pPr>
            <a:r>
              <a:rPr lang="fr-BE" sz="1000" dirty="0"/>
              <a:t>1535/</a:t>
            </a:r>
          </a:p>
          <a:p>
            <a:pPr algn="ctr">
              <a:lnSpc>
                <a:spcPct val="90000"/>
              </a:lnSpc>
            </a:pPr>
            <a:r>
              <a:rPr lang="fr-BE" sz="1000" dirty="0"/>
              <a:t>1553</a:t>
            </a:r>
            <a:endParaRPr lang="nl-BE" sz="1000" dirty="0"/>
          </a:p>
        </p:txBody>
      </p:sp>
      <p:sp>
        <p:nvSpPr>
          <p:cNvPr id="41" name="TextBox 40">
            <a:extLst>
              <a:ext uri="{FF2B5EF4-FFF2-40B4-BE49-F238E27FC236}">
                <a16:creationId xmlns:a16="http://schemas.microsoft.com/office/drawing/2014/main" id="{07031625-AC7B-40FB-B604-6A735A1826E4}"/>
              </a:ext>
            </a:extLst>
          </p:cNvPr>
          <p:cNvSpPr txBox="1"/>
          <p:nvPr/>
        </p:nvSpPr>
        <p:spPr>
          <a:xfrm>
            <a:off x="4318180" y="3653230"/>
            <a:ext cx="838200" cy="276999"/>
          </a:xfrm>
          <a:prstGeom prst="rect">
            <a:avLst/>
          </a:prstGeom>
          <a:noFill/>
        </p:spPr>
        <p:txBody>
          <a:bodyPr wrap="square" lIns="0" tIns="0" rIns="0" bIns="0" rtlCol="0">
            <a:spAutoFit/>
          </a:bodyPr>
          <a:lstStyle/>
          <a:p>
            <a:pPr algn="ctr">
              <a:lnSpc>
                <a:spcPct val="90000"/>
              </a:lnSpc>
            </a:pPr>
            <a:r>
              <a:rPr lang="fr-BE" sz="1000" dirty="0"/>
              <a:t>1646/</a:t>
            </a:r>
          </a:p>
          <a:p>
            <a:pPr algn="ctr">
              <a:lnSpc>
                <a:spcPct val="90000"/>
              </a:lnSpc>
            </a:pPr>
            <a:r>
              <a:rPr lang="fr-BE" sz="1000" dirty="0"/>
              <a:t>1686</a:t>
            </a:r>
            <a:endParaRPr lang="nl-BE" sz="1000" dirty="0"/>
          </a:p>
        </p:txBody>
      </p:sp>
      <p:sp>
        <p:nvSpPr>
          <p:cNvPr id="42" name="TextBox 41">
            <a:extLst>
              <a:ext uri="{FF2B5EF4-FFF2-40B4-BE49-F238E27FC236}">
                <a16:creationId xmlns:a16="http://schemas.microsoft.com/office/drawing/2014/main" id="{0D1790C7-3A70-4761-9458-036905FD1296}"/>
              </a:ext>
            </a:extLst>
          </p:cNvPr>
          <p:cNvSpPr txBox="1"/>
          <p:nvPr/>
        </p:nvSpPr>
        <p:spPr>
          <a:xfrm>
            <a:off x="5343850" y="3638892"/>
            <a:ext cx="838200" cy="276999"/>
          </a:xfrm>
          <a:prstGeom prst="rect">
            <a:avLst/>
          </a:prstGeom>
          <a:noFill/>
        </p:spPr>
        <p:txBody>
          <a:bodyPr wrap="square" lIns="0" tIns="0" rIns="0" bIns="0" rtlCol="0">
            <a:spAutoFit/>
          </a:bodyPr>
          <a:lstStyle/>
          <a:p>
            <a:pPr algn="ctr">
              <a:lnSpc>
                <a:spcPct val="90000"/>
              </a:lnSpc>
            </a:pPr>
            <a:r>
              <a:rPr lang="fr-BE" sz="1000" dirty="0"/>
              <a:t>238/</a:t>
            </a:r>
          </a:p>
          <a:p>
            <a:pPr algn="ctr">
              <a:lnSpc>
                <a:spcPct val="90000"/>
              </a:lnSpc>
            </a:pPr>
            <a:r>
              <a:rPr lang="fr-BE" sz="1000" dirty="0"/>
              <a:t>239</a:t>
            </a:r>
            <a:endParaRPr lang="nl-BE" sz="1000" dirty="0"/>
          </a:p>
        </p:txBody>
      </p:sp>
      <p:sp>
        <p:nvSpPr>
          <p:cNvPr id="44" name="TextBox 43">
            <a:extLst>
              <a:ext uri="{FF2B5EF4-FFF2-40B4-BE49-F238E27FC236}">
                <a16:creationId xmlns:a16="http://schemas.microsoft.com/office/drawing/2014/main" id="{E5472310-06E3-4464-98BD-D173DD587895}"/>
              </a:ext>
            </a:extLst>
          </p:cNvPr>
          <p:cNvSpPr txBox="1"/>
          <p:nvPr/>
        </p:nvSpPr>
        <p:spPr>
          <a:xfrm>
            <a:off x="7351671" y="3637278"/>
            <a:ext cx="838200" cy="276999"/>
          </a:xfrm>
          <a:prstGeom prst="rect">
            <a:avLst/>
          </a:prstGeom>
          <a:noFill/>
        </p:spPr>
        <p:txBody>
          <a:bodyPr wrap="square" lIns="0" tIns="0" rIns="0" bIns="0" rtlCol="0">
            <a:spAutoFit/>
          </a:bodyPr>
          <a:lstStyle/>
          <a:p>
            <a:pPr algn="ctr">
              <a:lnSpc>
                <a:spcPct val="90000"/>
              </a:lnSpc>
            </a:pPr>
            <a:r>
              <a:rPr lang="fr-BE" sz="1000" dirty="0"/>
              <a:t>36/</a:t>
            </a:r>
          </a:p>
          <a:p>
            <a:pPr algn="ctr">
              <a:lnSpc>
                <a:spcPct val="90000"/>
              </a:lnSpc>
            </a:pPr>
            <a:r>
              <a:rPr lang="fr-BE" sz="1000" dirty="0"/>
              <a:t>36</a:t>
            </a:r>
            <a:endParaRPr lang="nl-BE" sz="1000" dirty="0"/>
          </a:p>
        </p:txBody>
      </p:sp>
      <p:sp>
        <p:nvSpPr>
          <p:cNvPr id="25" name="Rectangle 24">
            <a:extLst>
              <a:ext uri="{FF2B5EF4-FFF2-40B4-BE49-F238E27FC236}">
                <a16:creationId xmlns:a16="http://schemas.microsoft.com/office/drawing/2014/main" id="{AD517518-C8AF-49D3-9A6E-A4FC828692FD}"/>
              </a:ext>
            </a:extLst>
          </p:cNvPr>
          <p:cNvSpPr/>
          <p:nvPr/>
        </p:nvSpPr>
        <p:spPr>
          <a:xfrm>
            <a:off x="1314708" y="4390400"/>
            <a:ext cx="6514585" cy="5143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24" tIns="45662" rIns="91324" bIns="45662" anchor="ctr"/>
          <a:lstStyle/>
          <a:p>
            <a:pPr algn="ctr"/>
            <a:r>
              <a:rPr lang="en-US" sz="1400" b="1" dirty="0">
                <a:solidFill>
                  <a:schemeClr val="tx1"/>
                </a:solidFill>
              </a:rPr>
              <a:t>High SVR in the largest real-world cohort across all genotypes </a:t>
            </a:r>
            <a:endParaRPr lang="nl-BE" sz="1400" b="1" dirty="0">
              <a:solidFill>
                <a:schemeClr val="tx1"/>
              </a:solidFill>
            </a:endParaRPr>
          </a:p>
        </p:txBody>
      </p:sp>
      <p:sp>
        <p:nvSpPr>
          <p:cNvPr id="26"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894054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Real-World SOF/VEL±RBV for HCV GT 3 Cirrhotic Patients</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50</a:t>
            </a:fld>
            <a:endParaRPr lang="en-US">
              <a:solidFill>
                <a:prstClr val="black"/>
              </a:solidFill>
            </a:endParaRPr>
          </a:p>
        </p:txBody>
      </p:sp>
      <p:sp>
        <p:nvSpPr>
          <p:cNvPr id="39" name="Text Placeholder 3">
            <a:extLst>
              <a:ext uri="{FF2B5EF4-FFF2-40B4-BE49-F238E27FC236}">
                <a16:creationId xmlns:a16="http://schemas.microsoft.com/office/drawing/2014/main" id="{8D589279-EBD2-4C35-BC7D-926D5BC51F3D}"/>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358 GT 3 patients with compensated or decompensated cirrhosis </a:t>
            </a:r>
          </a:p>
        </p:txBody>
      </p:sp>
      <p:graphicFrame>
        <p:nvGraphicFramePr>
          <p:cNvPr id="20" name="Table 19">
            <a:extLst>
              <a:ext uri="{FF2B5EF4-FFF2-40B4-BE49-F238E27FC236}">
                <a16:creationId xmlns:a16="http://schemas.microsoft.com/office/drawing/2014/main" id="{C3426379-F3D6-4132-8EE7-DC049B5C3029}"/>
              </a:ext>
            </a:extLst>
          </p:cNvPr>
          <p:cNvGraphicFramePr>
            <a:graphicFrameLocks noGrp="1"/>
          </p:cNvGraphicFramePr>
          <p:nvPr>
            <p:extLst>
              <p:ext uri="{D42A27DB-BD31-4B8C-83A1-F6EECF244321}">
                <p14:modId xmlns:p14="http://schemas.microsoft.com/office/powerpoint/2010/main" val="4176638428"/>
              </p:ext>
            </p:extLst>
          </p:nvPr>
        </p:nvGraphicFramePr>
        <p:xfrm>
          <a:off x="457201" y="1844563"/>
          <a:ext cx="3042599" cy="1589860"/>
        </p:xfrm>
        <a:graphic>
          <a:graphicData uri="http://schemas.openxmlformats.org/drawingml/2006/table">
            <a:tbl>
              <a:tblPr firstRow="1" bandRow="1">
                <a:tableStyleId>{6E25E649-3F16-4E02-A733-19D2CDBF48F0}</a:tableStyleId>
              </a:tblPr>
              <a:tblGrid>
                <a:gridCol w="1592311">
                  <a:extLst>
                    <a:ext uri="{9D8B030D-6E8A-4147-A177-3AD203B41FA5}">
                      <a16:colId xmlns:a16="http://schemas.microsoft.com/office/drawing/2014/main" val="797179976"/>
                    </a:ext>
                  </a:extLst>
                </a:gridCol>
                <a:gridCol w="725144">
                  <a:extLst>
                    <a:ext uri="{9D8B030D-6E8A-4147-A177-3AD203B41FA5}">
                      <a16:colId xmlns:a16="http://schemas.microsoft.com/office/drawing/2014/main" val="3726274662"/>
                    </a:ext>
                  </a:extLst>
                </a:gridCol>
                <a:gridCol w="725144">
                  <a:extLst>
                    <a:ext uri="{9D8B030D-6E8A-4147-A177-3AD203B41FA5}">
                      <a16:colId xmlns:a16="http://schemas.microsoft.com/office/drawing/2014/main" val="2615110997"/>
                    </a:ext>
                  </a:extLst>
                </a:gridCol>
              </a:tblGrid>
              <a:tr h="475488">
                <a:tc>
                  <a:txBody>
                    <a:bodyPr/>
                    <a:lstStyle/>
                    <a:p>
                      <a:pPr algn="l" fontAlgn="b"/>
                      <a:endParaRPr lang="en-US" sz="1000" b="1" i="0" u="none" strike="noStrike" dirty="0">
                        <a:solidFill>
                          <a:schemeClr val="tx1"/>
                        </a:solidFill>
                        <a:effectLst/>
                        <a:latin typeface="+mn-lt"/>
                      </a:endParaRPr>
                    </a:p>
                  </a:txBody>
                  <a:tcPr marL="45720" marR="45720" marT="9144" marB="9144" anchor="ctr">
                    <a:noFill/>
                  </a:tcPr>
                </a:tc>
                <a:tc>
                  <a:txBody>
                    <a:bodyPr/>
                    <a:lstStyle/>
                    <a:p>
                      <a:pPr algn="ctr" fontAlgn="b"/>
                      <a:r>
                        <a:rPr lang="en-US" sz="1000" b="1" i="0" u="none" strike="noStrike" dirty="0">
                          <a:solidFill>
                            <a:schemeClr val="tx1"/>
                          </a:solidFill>
                          <a:effectLst/>
                          <a:latin typeface="+mn-lt"/>
                        </a:rPr>
                        <a:t>SOF/VEL</a:t>
                      </a:r>
                    </a:p>
                    <a:p>
                      <a:pPr algn="ctr" fontAlgn="b"/>
                      <a:endParaRPr lang="en-US" sz="1000" b="1" i="0" u="none" strike="noStrike" dirty="0">
                        <a:solidFill>
                          <a:schemeClr val="tx1"/>
                        </a:solidFill>
                        <a:effectLst/>
                        <a:latin typeface="+mn-lt"/>
                      </a:endParaRPr>
                    </a:p>
                    <a:p>
                      <a:pPr algn="ctr" fontAlgn="b"/>
                      <a:r>
                        <a:rPr lang="en-US" sz="1000" b="1" i="0" u="none" strike="noStrike" dirty="0">
                          <a:solidFill>
                            <a:schemeClr val="tx1"/>
                          </a:solidFill>
                          <a:effectLst/>
                          <a:latin typeface="+mn-lt"/>
                        </a:rPr>
                        <a:t>(n=177)</a:t>
                      </a:r>
                    </a:p>
                  </a:txBody>
                  <a:tcPr marL="45720" marR="45720" marT="9144" marB="9144" anchor="ctr">
                    <a:solidFill>
                      <a:srgbClr val="97BAFF"/>
                    </a:solidFill>
                  </a:tcPr>
                </a:tc>
                <a:tc>
                  <a:txBody>
                    <a:bodyPr/>
                    <a:lstStyle/>
                    <a:p>
                      <a:pPr algn="ctr" fontAlgn="b"/>
                      <a:r>
                        <a:rPr lang="en-US" sz="1000" b="1" i="0" u="none" strike="noStrike" dirty="0">
                          <a:solidFill>
                            <a:schemeClr val="bg1"/>
                          </a:solidFill>
                          <a:effectLst/>
                          <a:latin typeface="+mn-lt"/>
                        </a:rPr>
                        <a:t>SOF/VEL +RBV</a:t>
                      </a:r>
                    </a:p>
                    <a:p>
                      <a:pPr algn="ctr" fontAlgn="b"/>
                      <a:r>
                        <a:rPr lang="en-US" sz="1000" b="1" i="0" u="none" strike="noStrike" dirty="0">
                          <a:solidFill>
                            <a:schemeClr val="bg1"/>
                          </a:solidFill>
                          <a:effectLst/>
                          <a:latin typeface="+mn-lt"/>
                        </a:rPr>
                        <a:t>(n=181)</a:t>
                      </a:r>
                    </a:p>
                  </a:txBody>
                  <a:tcPr marL="45720" marR="45720" marT="9144" marB="9144" anchor="ctr">
                    <a:solidFill>
                      <a:schemeClr val="accent3"/>
                    </a:solidFill>
                  </a:tcPr>
                </a:tc>
                <a:extLst>
                  <a:ext uri="{0D108BD9-81ED-4DB2-BD59-A6C34878D82A}">
                    <a16:rowId xmlns:a16="http://schemas.microsoft.com/office/drawing/2014/main" val="1099919398"/>
                  </a:ext>
                </a:extLst>
              </a:tr>
              <a:tr h="278593">
                <a:tc>
                  <a:txBody>
                    <a:bodyPr/>
                    <a:lstStyle/>
                    <a:p>
                      <a:pPr algn="l" fontAlgn="b"/>
                      <a:r>
                        <a:rPr lang="en-US" sz="1000" b="0" i="0" u="none" strike="noStrike" dirty="0">
                          <a:solidFill>
                            <a:schemeClr val="tx1"/>
                          </a:solidFill>
                          <a:effectLst/>
                          <a:latin typeface="+mn-lt"/>
                        </a:rPr>
                        <a:t>TE,</a:t>
                      </a:r>
                      <a:r>
                        <a:rPr lang="en-US" sz="1000" b="0" i="0" u="none" strike="noStrike" baseline="0" dirty="0">
                          <a:solidFill>
                            <a:schemeClr val="tx1"/>
                          </a:solidFill>
                          <a:effectLst/>
                          <a:latin typeface="+mn-lt"/>
                        </a:rPr>
                        <a:t> n (%)</a:t>
                      </a:r>
                      <a:endParaRPr lang="en-US" sz="1000" b="0" i="0" u="none" strike="noStrike" dirty="0">
                        <a:solidFill>
                          <a:schemeClr val="tx1"/>
                        </a:solidFill>
                        <a:effectLst/>
                        <a:latin typeface="+mn-lt"/>
                      </a:endParaRPr>
                    </a:p>
                  </a:txBody>
                  <a:tcPr marL="45720" marR="45720" marT="9144" marB="9144" anchor="ctr"/>
                </a:tc>
                <a:tc>
                  <a:txBody>
                    <a:bodyPr/>
                    <a:lstStyle/>
                    <a:p>
                      <a:pPr algn="ctr" fontAlgn="b"/>
                      <a:r>
                        <a:rPr lang="en-US" sz="1000" b="0" i="0" u="none" strike="noStrike" dirty="0">
                          <a:solidFill>
                            <a:schemeClr val="tx1"/>
                          </a:solidFill>
                          <a:effectLst/>
                          <a:latin typeface="+mn-lt"/>
                        </a:rPr>
                        <a:t>43 (49%)</a:t>
                      </a:r>
                    </a:p>
                  </a:txBody>
                  <a:tcPr marL="45720" marR="45720" marT="9144" marB="9144" anchor="ctr"/>
                </a:tc>
                <a:tc>
                  <a:txBody>
                    <a:bodyPr/>
                    <a:lstStyle/>
                    <a:p>
                      <a:pPr algn="ctr" fontAlgn="b"/>
                      <a:r>
                        <a:rPr lang="en-US" sz="1000" b="0" i="0" u="none" strike="noStrike" dirty="0">
                          <a:solidFill>
                            <a:schemeClr val="tx1"/>
                          </a:solidFill>
                          <a:effectLst/>
                          <a:latin typeface="+mn-lt"/>
                        </a:rPr>
                        <a:t>44 (51%)</a:t>
                      </a:r>
                    </a:p>
                  </a:txBody>
                  <a:tcPr marL="45720" marR="45720" marT="9144" marB="9144" anchor="ctr"/>
                </a:tc>
                <a:extLst>
                  <a:ext uri="{0D108BD9-81ED-4DB2-BD59-A6C34878D82A}">
                    <a16:rowId xmlns:a16="http://schemas.microsoft.com/office/drawing/2014/main" val="1466767997"/>
                  </a:ext>
                </a:extLst>
              </a:tr>
              <a:tr h="278593">
                <a:tc>
                  <a:txBody>
                    <a:bodyPr/>
                    <a:lstStyle/>
                    <a:p>
                      <a:pPr algn="l" fontAlgn="b"/>
                      <a:r>
                        <a:rPr lang="en-US" sz="1000" b="0" i="0" u="none" strike="noStrike" dirty="0">
                          <a:solidFill>
                            <a:schemeClr val="tx1"/>
                          </a:solidFill>
                          <a:effectLst/>
                          <a:latin typeface="+mn-lt"/>
                        </a:rPr>
                        <a:t>CTP &gt;5, n (%)</a:t>
                      </a:r>
                    </a:p>
                  </a:txBody>
                  <a:tcPr marL="45720" marR="45720" marT="9144" marB="9144" anchor="ctr"/>
                </a:tc>
                <a:tc>
                  <a:txBody>
                    <a:bodyPr/>
                    <a:lstStyle/>
                    <a:p>
                      <a:pPr algn="ctr" fontAlgn="b"/>
                      <a:r>
                        <a:rPr lang="en-US" sz="1000" b="0" i="0" u="none" strike="noStrike" dirty="0">
                          <a:solidFill>
                            <a:schemeClr val="tx1"/>
                          </a:solidFill>
                          <a:effectLst/>
                          <a:latin typeface="+mn-lt"/>
                        </a:rPr>
                        <a:t>63 (54)</a:t>
                      </a:r>
                    </a:p>
                  </a:txBody>
                  <a:tcPr marL="45720" marR="45720" marT="9144" marB="9144" anchor="ctr"/>
                </a:tc>
                <a:tc>
                  <a:txBody>
                    <a:bodyPr/>
                    <a:lstStyle/>
                    <a:p>
                      <a:pPr algn="ctr" fontAlgn="b"/>
                      <a:r>
                        <a:rPr lang="en-US" sz="1000" b="0" i="0" u="none" strike="noStrike" dirty="0">
                          <a:solidFill>
                            <a:schemeClr val="tx1"/>
                          </a:solidFill>
                          <a:effectLst/>
                          <a:latin typeface="+mn-lt"/>
                        </a:rPr>
                        <a:t>53 (46)</a:t>
                      </a:r>
                    </a:p>
                  </a:txBody>
                  <a:tcPr marL="45720" marR="45720" marT="9144" marB="9144" anchor="ctr"/>
                </a:tc>
                <a:extLst>
                  <a:ext uri="{0D108BD9-81ED-4DB2-BD59-A6C34878D82A}">
                    <a16:rowId xmlns:a16="http://schemas.microsoft.com/office/drawing/2014/main" val="970999703"/>
                  </a:ext>
                </a:extLst>
              </a:tr>
              <a:tr h="278593">
                <a:tc>
                  <a:txBody>
                    <a:bodyPr/>
                    <a:lstStyle/>
                    <a:p>
                      <a:pPr algn="l" fontAlgn="b"/>
                      <a:r>
                        <a:rPr lang="en-US" sz="1000" b="0" i="0" u="none" strike="noStrike" dirty="0">
                          <a:solidFill>
                            <a:schemeClr val="tx1"/>
                          </a:solidFill>
                          <a:effectLst/>
                          <a:latin typeface="+mn-lt"/>
                        </a:rPr>
                        <a:t>Albumin &lt;3.5, n (%)</a:t>
                      </a:r>
                    </a:p>
                  </a:txBody>
                  <a:tcPr marL="45720" marR="45720" marT="9144" marB="9144" anchor="ctr"/>
                </a:tc>
                <a:tc>
                  <a:txBody>
                    <a:bodyPr/>
                    <a:lstStyle/>
                    <a:p>
                      <a:pPr algn="ctr" fontAlgn="b"/>
                      <a:r>
                        <a:rPr lang="en-US" sz="1000" b="0" i="0" u="none" strike="noStrike" dirty="0">
                          <a:solidFill>
                            <a:schemeClr val="tx1"/>
                          </a:solidFill>
                          <a:effectLst/>
                          <a:latin typeface="+mn-lt"/>
                        </a:rPr>
                        <a:t>26</a:t>
                      </a:r>
                      <a:r>
                        <a:rPr lang="en-US" sz="1000" b="0" i="0" u="none" strike="noStrike" baseline="0" dirty="0">
                          <a:solidFill>
                            <a:schemeClr val="tx1"/>
                          </a:solidFill>
                          <a:effectLst/>
                          <a:latin typeface="+mn-lt"/>
                        </a:rPr>
                        <a:t> </a:t>
                      </a:r>
                      <a:r>
                        <a:rPr lang="en-US" sz="1000" b="0" i="0" u="none" strike="noStrike" dirty="0">
                          <a:solidFill>
                            <a:schemeClr val="tx1"/>
                          </a:solidFill>
                          <a:effectLst/>
                          <a:latin typeface="+mn-lt"/>
                        </a:rPr>
                        <a:t>(54)</a:t>
                      </a:r>
                    </a:p>
                  </a:txBody>
                  <a:tcPr marL="45720" marR="45720" marT="9144" marB="9144" anchor="ctr"/>
                </a:tc>
                <a:tc>
                  <a:txBody>
                    <a:bodyPr/>
                    <a:lstStyle/>
                    <a:p>
                      <a:pPr algn="ctr" fontAlgn="b"/>
                      <a:r>
                        <a:rPr lang="en-US" sz="1000" b="0" i="0" u="none" strike="noStrike" dirty="0">
                          <a:solidFill>
                            <a:schemeClr val="tx1"/>
                          </a:solidFill>
                          <a:effectLst/>
                          <a:latin typeface="+mn-lt"/>
                        </a:rPr>
                        <a:t>22 (46)</a:t>
                      </a:r>
                    </a:p>
                  </a:txBody>
                  <a:tcPr marL="45720" marR="45720" marT="9144" marB="9144" anchor="ctr"/>
                </a:tc>
                <a:extLst>
                  <a:ext uri="{0D108BD9-81ED-4DB2-BD59-A6C34878D82A}">
                    <a16:rowId xmlns:a16="http://schemas.microsoft.com/office/drawing/2014/main" val="2520473221"/>
                  </a:ext>
                </a:extLst>
              </a:tr>
              <a:tr h="278593">
                <a:tc>
                  <a:txBody>
                    <a:bodyPr/>
                    <a:lstStyle/>
                    <a:p>
                      <a:pPr algn="l" fontAlgn="b"/>
                      <a:r>
                        <a:rPr lang="en-US" sz="1000" b="0" i="0" u="none" strike="noStrike" dirty="0">
                          <a:solidFill>
                            <a:schemeClr val="tx1"/>
                          </a:solidFill>
                          <a:effectLst/>
                          <a:latin typeface="+mn-lt"/>
                        </a:rPr>
                        <a:t>PLT &lt;100,000, n (%)</a:t>
                      </a:r>
                    </a:p>
                  </a:txBody>
                  <a:tcPr marL="45720" marR="45720" marT="9144" marB="9144" anchor="ctr"/>
                </a:tc>
                <a:tc>
                  <a:txBody>
                    <a:bodyPr/>
                    <a:lstStyle/>
                    <a:p>
                      <a:pPr algn="ctr" fontAlgn="b"/>
                      <a:r>
                        <a:rPr lang="en-US" sz="1000" b="0" i="0" u="none" strike="noStrike" dirty="0">
                          <a:solidFill>
                            <a:schemeClr val="tx1"/>
                          </a:solidFill>
                          <a:effectLst/>
                          <a:latin typeface="+mn-lt"/>
                        </a:rPr>
                        <a:t>66 (57%)</a:t>
                      </a:r>
                    </a:p>
                  </a:txBody>
                  <a:tcPr marL="45720" marR="45720" marT="9144" marB="9144" anchor="ctr"/>
                </a:tc>
                <a:tc>
                  <a:txBody>
                    <a:bodyPr/>
                    <a:lstStyle/>
                    <a:p>
                      <a:pPr algn="ctr" fontAlgn="b"/>
                      <a:r>
                        <a:rPr lang="en-US" sz="1000" b="0" i="0" u="none" strike="noStrike" dirty="0">
                          <a:solidFill>
                            <a:schemeClr val="tx1"/>
                          </a:solidFill>
                          <a:effectLst/>
                          <a:latin typeface="+mn-lt"/>
                        </a:rPr>
                        <a:t>49 ( 43%)</a:t>
                      </a:r>
                    </a:p>
                  </a:txBody>
                  <a:tcPr marL="45720" marR="45720" marT="9144" marB="9144" anchor="ctr"/>
                </a:tc>
                <a:extLst>
                  <a:ext uri="{0D108BD9-81ED-4DB2-BD59-A6C34878D82A}">
                    <a16:rowId xmlns:a16="http://schemas.microsoft.com/office/drawing/2014/main" val="1109510366"/>
                  </a:ext>
                </a:extLst>
              </a:tr>
            </a:tbl>
          </a:graphicData>
        </a:graphic>
      </p:graphicFrame>
      <p:sp>
        <p:nvSpPr>
          <p:cNvPr id="21" name="TextBox 20">
            <a:extLst>
              <a:ext uri="{FF2B5EF4-FFF2-40B4-BE49-F238E27FC236}">
                <a16:creationId xmlns:a16="http://schemas.microsoft.com/office/drawing/2014/main" id="{0F58780D-2C9A-4E5F-8145-4080C2FAED43}"/>
              </a:ext>
            </a:extLst>
          </p:cNvPr>
          <p:cNvSpPr txBox="1"/>
          <p:nvPr/>
        </p:nvSpPr>
        <p:spPr>
          <a:xfrm>
            <a:off x="457201" y="1411707"/>
            <a:ext cx="2948404"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Baseline Characteristics</a:t>
            </a:r>
          </a:p>
        </p:txBody>
      </p:sp>
      <p:sp>
        <p:nvSpPr>
          <p:cNvPr id="14" name="Rectangle 13">
            <a:extLst>
              <a:ext uri="{FF2B5EF4-FFF2-40B4-BE49-F238E27FC236}">
                <a16:creationId xmlns:a16="http://schemas.microsoft.com/office/drawing/2014/main" id="{E116F112-4E2F-4946-8A4B-BAFE516D7F93}"/>
              </a:ext>
            </a:extLst>
          </p:cNvPr>
          <p:cNvSpPr/>
          <p:nvPr/>
        </p:nvSpPr>
        <p:spPr>
          <a:xfrm>
            <a:off x="457201" y="4328088"/>
            <a:ext cx="8339666" cy="522756"/>
          </a:xfrm>
          <a:prstGeom prst="rect">
            <a:avLst/>
          </a:prstGeom>
        </p:spPr>
        <p:txBody>
          <a:bodyPr wrap="square" lIns="90980" tIns="45490" rIns="90980" bIns="45490">
            <a:spAutoFit/>
          </a:bodyPr>
          <a:lstStyle/>
          <a:p>
            <a:pPr algn="ctr"/>
            <a:r>
              <a:rPr lang="en-US" sz="1400" b="1" dirty="0">
                <a:solidFill>
                  <a:prstClr val="black"/>
                </a:solidFill>
              </a:rPr>
              <a:t>SOF/VEL is a highly effective in GT3 patients with compensated and decompensated cirrhosis.</a:t>
            </a:r>
          </a:p>
          <a:p>
            <a:pPr algn="ctr"/>
            <a:r>
              <a:rPr lang="en-US" sz="1400" b="1" dirty="0">
                <a:solidFill>
                  <a:prstClr val="black"/>
                </a:solidFill>
              </a:rPr>
              <a:t>GT3 compensated cirrhotic patients did not benefit from the addition of RBV.</a:t>
            </a:r>
          </a:p>
        </p:txBody>
      </p:sp>
      <p:sp>
        <p:nvSpPr>
          <p:cNvPr id="29" name="TextBox 28">
            <a:extLst>
              <a:ext uri="{FF2B5EF4-FFF2-40B4-BE49-F238E27FC236}">
                <a16:creationId xmlns:a16="http://schemas.microsoft.com/office/drawing/2014/main" id="{B6A315F6-3D6F-4C54-8D7C-78C1D12952F7}"/>
              </a:ext>
            </a:extLst>
          </p:cNvPr>
          <p:cNvSpPr txBox="1"/>
          <p:nvPr/>
        </p:nvSpPr>
        <p:spPr>
          <a:xfrm>
            <a:off x="5764935" y="3434423"/>
            <a:ext cx="329783"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89/</a:t>
            </a:r>
          </a:p>
          <a:p>
            <a:pPr algn="ctr">
              <a:lnSpc>
                <a:spcPct val="90000"/>
              </a:lnSpc>
            </a:pPr>
            <a:r>
              <a:rPr lang="en-US" sz="1200" dirty="0">
                <a:solidFill>
                  <a:prstClr val="white"/>
                </a:solidFill>
              </a:rPr>
              <a:t>95</a:t>
            </a:r>
          </a:p>
        </p:txBody>
      </p:sp>
      <p:sp>
        <p:nvSpPr>
          <p:cNvPr id="31" name="TextBox 30">
            <a:extLst>
              <a:ext uri="{FF2B5EF4-FFF2-40B4-BE49-F238E27FC236}">
                <a16:creationId xmlns:a16="http://schemas.microsoft.com/office/drawing/2014/main" id="{1B9C3195-ACB7-482B-8296-2D38336DCA96}"/>
              </a:ext>
            </a:extLst>
          </p:cNvPr>
          <p:cNvSpPr txBox="1"/>
          <p:nvPr/>
        </p:nvSpPr>
        <p:spPr>
          <a:xfrm>
            <a:off x="7840921" y="3434421"/>
            <a:ext cx="329783"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14/</a:t>
            </a:r>
          </a:p>
          <a:p>
            <a:pPr algn="ctr">
              <a:lnSpc>
                <a:spcPct val="90000"/>
              </a:lnSpc>
            </a:pPr>
            <a:r>
              <a:rPr lang="en-US" sz="1200" dirty="0">
                <a:solidFill>
                  <a:prstClr val="white"/>
                </a:solidFill>
              </a:rPr>
              <a:t>15</a:t>
            </a:r>
          </a:p>
        </p:txBody>
      </p:sp>
      <p:sp>
        <p:nvSpPr>
          <p:cNvPr id="22" name="Footer Placeholder 3"/>
          <p:cNvSpPr>
            <a:spLocks noGrp="1"/>
          </p:cNvSpPr>
          <p:nvPr/>
        </p:nvSpPr>
        <p:spPr>
          <a:xfrm>
            <a:off x="379143" y="5019025"/>
            <a:ext cx="4192858" cy="53916"/>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LSM, liver stiffness measure.</a:t>
            </a:r>
          </a:p>
          <a:p>
            <a:r>
              <a:rPr lang="en-US" dirty="0" err="1">
                <a:solidFill>
                  <a:prstClr val="black"/>
                </a:solidFill>
              </a:rPr>
              <a:t>Pasulo</a:t>
            </a:r>
            <a:r>
              <a:rPr lang="en-US" dirty="0">
                <a:solidFill>
                  <a:prstClr val="black"/>
                </a:solidFill>
              </a:rPr>
              <a:t>, EASL, 2019, THU-166</a:t>
            </a:r>
          </a:p>
        </p:txBody>
      </p:sp>
      <p:graphicFrame>
        <p:nvGraphicFramePr>
          <p:cNvPr id="18" name="Chart 17">
            <a:extLst>
              <a:ext uri="{FF2B5EF4-FFF2-40B4-BE49-F238E27FC236}">
                <a16:creationId xmlns:a16="http://schemas.microsoft.com/office/drawing/2014/main" id="{BC497F53-3948-4324-A757-270A88DA7D9D}"/>
              </a:ext>
            </a:extLst>
          </p:cNvPr>
          <p:cNvGraphicFramePr/>
          <p:nvPr>
            <p:extLst>
              <p:ext uri="{D42A27DB-BD31-4B8C-83A1-F6EECF244321}">
                <p14:modId xmlns:p14="http://schemas.microsoft.com/office/powerpoint/2010/main" val="3072145687"/>
              </p:ext>
            </p:extLst>
          </p:nvPr>
        </p:nvGraphicFramePr>
        <p:xfrm>
          <a:off x="3784601" y="1300038"/>
          <a:ext cx="5019628" cy="312822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B8E68FB7-92BC-434D-8EA8-A692F8E0DAF2}"/>
              </a:ext>
            </a:extLst>
          </p:cNvPr>
          <p:cNvSpPr txBox="1"/>
          <p:nvPr/>
        </p:nvSpPr>
        <p:spPr>
          <a:xfrm>
            <a:off x="4964313" y="3502857"/>
            <a:ext cx="329783" cy="332399"/>
          </a:xfrm>
          <a:prstGeom prst="rect">
            <a:avLst/>
          </a:prstGeom>
          <a:noFill/>
        </p:spPr>
        <p:txBody>
          <a:bodyPr wrap="square" lIns="0" tIns="0" rIns="0" bIns="0" rtlCol="0">
            <a:spAutoFit/>
          </a:bodyPr>
          <a:lstStyle/>
          <a:p>
            <a:pPr algn="ctr">
              <a:lnSpc>
                <a:spcPct val="90000"/>
              </a:lnSpc>
            </a:pPr>
            <a:r>
              <a:rPr lang="en-US" sz="1200" dirty="0">
                <a:solidFill>
                  <a:prstClr val="black"/>
                </a:solidFill>
              </a:rPr>
              <a:t>85/</a:t>
            </a:r>
          </a:p>
          <a:p>
            <a:pPr algn="ctr">
              <a:lnSpc>
                <a:spcPct val="90000"/>
              </a:lnSpc>
            </a:pPr>
            <a:r>
              <a:rPr lang="en-US" sz="1200" dirty="0">
                <a:solidFill>
                  <a:prstClr val="black"/>
                </a:solidFill>
              </a:rPr>
              <a:t>88</a:t>
            </a:r>
          </a:p>
        </p:txBody>
      </p:sp>
      <p:sp>
        <p:nvSpPr>
          <p:cNvPr id="25" name="TextBox 24">
            <a:extLst>
              <a:ext uri="{FF2B5EF4-FFF2-40B4-BE49-F238E27FC236}">
                <a16:creationId xmlns:a16="http://schemas.microsoft.com/office/drawing/2014/main" id="{B6A315F6-3D6F-4C54-8D7C-78C1D12952F7}"/>
              </a:ext>
            </a:extLst>
          </p:cNvPr>
          <p:cNvSpPr txBox="1"/>
          <p:nvPr/>
        </p:nvSpPr>
        <p:spPr>
          <a:xfrm>
            <a:off x="5696297" y="3508978"/>
            <a:ext cx="329783"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89/</a:t>
            </a:r>
          </a:p>
          <a:p>
            <a:pPr algn="ctr">
              <a:lnSpc>
                <a:spcPct val="90000"/>
              </a:lnSpc>
            </a:pPr>
            <a:r>
              <a:rPr lang="en-US" sz="1200" dirty="0">
                <a:solidFill>
                  <a:prstClr val="white"/>
                </a:solidFill>
              </a:rPr>
              <a:t>95</a:t>
            </a:r>
          </a:p>
        </p:txBody>
      </p:sp>
      <p:sp>
        <p:nvSpPr>
          <p:cNvPr id="26" name="TextBox 25">
            <a:extLst>
              <a:ext uri="{FF2B5EF4-FFF2-40B4-BE49-F238E27FC236}">
                <a16:creationId xmlns:a16="http://schemas.microsoft.com/office/drawing/2014/main" id="{9B3BD6DF-3BAE-42B7-A6D2-980AA92D7324}"/>
              </a:ext>
            </a:extLst>
          </p:cNvPr>
          <p:cNvSpPr txBox="1"/>
          <p:nvPr/>
        </p:nvSpPr>
        <p:spPr>
          <a:xfrm>
            <a:off x="7105350" y="3508980"/>
            <a:ext cx="329783" cy="332399"/>
          </a:xfrm>
          <a:prstGeom prst="rect">
            <a:avLst/>
          </a:prstGeom>
          <a:noFill/>
        </p:spPr>
        <p:txBody>
          <a:bodyPr wrap="square" lIns="0" tIns="0" rIns="0" bIns="0" rtlCol="0">
            <a:spAutoFit/>
          </a:bodyPr>
          <a:lstStyle/>
          <a:p>
            <a:pPr algn="ctr">
              <a:lnSpc>
                <a:spcPct val="90000"/>
              </a:lnSpc>
            </a:pPr>
            <a:r>
              <a:rPr lang="en-US" sz="1200" dirty="0">
                <a:solidFill>
                  <a:prstClr val="black"/>
                </a:solidFill>
              </a:rPr>
              <a:t>9/</a:t>
            </a:r>
          </a:p>
          <a:p>
            <a:pPr algn="ctr">
              <a:lnSpc>
                <a:spcPct val="90000"/>
              </a:lnSpc>
            </a:pPr>
            <a:r>
              <a:rPr lang="en-US" sz="1200" dirty="0">
                <a:solidFill>
                  <a:prstClr val="black"/>
                </a:solidFill>
              </a:rPr>
              <a:t>10</a:t>
            </a:r>
          </a:p>
        </p:txBody>
      </p:sp>
      <p:sp>
        <p:nvSpPr>
          <p:cNvPr id="27" name="TextBox 26">
            <a:extLst>
              <a:ext uri="{FF2B5EF4-FFF2-40B4-BE49-F238E27FC236}">
                <a16:creationId xmlns:a16="http://schemas.microsoft.com/office/drawing/2014/main" id="{1B9C3195-ACB7-482B-8296-2D38336DCA96}"/>
              </a:ext>
            </a:extLst>
          </p:cNvPr>
          <p:cNvSpPr txBox="1"/>
          <p:nvPr/>
        </p:nvSpPr>
        <p:spPr>
          <a:xfrm>
            <a:off x="7840921" y="3508980"/>
            <a:ext cx="329783" cy="332399"/>
          </a:xfrm>
          <a:prstGeom prst="rect">
            <a:avLst/>
          </a:prstGeom>
          <a:noFill/>
        </p:spPr>
        <p:txBody>
          <a:bodyPr wrap="square" lIns="0" tIns="0" rIns="0" bIns="0" rtlCol="0">
            <a:spAutoFit/>
          </a:bodyPr>
          <a:lstStyle/>
          <a:p>
            <a:pPr algn="ctr">
              <a:lnSpc>
                <a:spcPct val="90000"/>
              </a:lnSpc>
            </a:pPr>
            <a:r>
              <a:rPr lang="en-US" sz="1200" dirty="0">
                <a:solidFill>
                  <a:prstClr val="white"/>
                </a:solidFill>
              </a:rPr>
              <a:t>14/</a:t>
            </a:r>
          </a:p>
          <a:p>
            <a:pPr algn="ctr">
              <a:lnSpc>
                <a:spcPct val="90000"/>
              </a:lnSpc>
            </a:pPr>
            <a:r>
              <a:rPr lang="en-US" sz="1200" dirty="0">
                <a:solidFill>
                  <a:prstClr val="white"/>
                </a:solidFill>
              </a:rPr>
              <a:t>15</a:t>
            </a:r>
          </a:p>
        </p:txBody>
      </p:sp>
      <p:sp>
        <p:nvSpPr>
          <p:cNvPr id="16"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056"/>
            <a:ext cx="8229600" cy="226991"/>
          </a:xfrm>
        </p:spPr>
        <p:txBody>
          <a:bodyPr/>
          <a:lstStyle/>
          <a:p>
            <a:r>
              <a:rPr lang="en-US" dirty="0"/>
              <a:t>Italy: Prospective and Retrospective Cohort</a:t>
            </a:r>
          </a:p>
        </p:txBody>
      </p:sp>
      <p:sp>
        <p:nvSpPr>
          <p:cNvPr id="17"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pic>
        <p:nvPicPr>
          <p:cNvPr id="19" name="Picture 18">
            <a:extLst>
              <a:ext uri="{FF2B5EF4-FFF2-40B4-BE49-F238E27FC236}">
                <a16:creationId xmlns:a16="http://schemas.microsoft.com/office/drawing/2014/main" id="{DD50478C-76DA-43F3-B5B6-7FC78E992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14464" y="74038"/>
            <a:ext cx="750201" cy="544425"/>
          </a:xfrm>
          <a:prstGeom prst="rect">
            <a:avLst/>
          </a:prstGeom>
        </p:spPr>
      </p:pic>
    </p:spTree>
    <p:extLst>
      <p:ext uri="{BB962C8B-B14F-4D97-AF65-F5344CB8AC3E}">
        <p14:creationId xmlns:p14="http://schemas.microsoft.com/office/powerpoint/2010/main" val="4040055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19099"/>
            <a:ext cx="8539316" cy="438151"/>
          </a:xfrm>
        </p:spPr>
        <p:txBody>
          <a:bodyPr/>
          <a:lstStyle/>
          <a:p>
            <a:r>
              <a:rPr lang="en-US" dirty="0"/>
              <a:t>Effectiveness of DAA therapy in GT3 Patients in England</a:t>
            </a:r>
          </a:p>
        </p:txBody>
      </p:sp>
      <p:sp>
        <p:nvSpPr>
          <p:cNvPr id="4" name="Footer Placeholder 3"/>
          <p:cNvSpPr>
            <a:spLocks noGrp="1"/>
          </p:cNvSpPr>
          <p:nvPr>
            <p:ph type="ftr" sz="quarter" idx="11"/>
          </p:nvPr>
        </p:nvSpPr>
        <p:spPr>
          <a:xfrm>
            <a:off x="457200" y="4972522"/>
            <a:ext cx="4192858" cy="53916"/>
          </a:xfrm>
        </p:spPr>
        <p:txBody>
          <a:bodyPr/>
          <a:lstStyle/>
          <a:p>
            <a:r>
              <a:rPr lang="en-US" dirty="0">
                <a:solidFill>
                  <a:prstClr val="black"/>
                </a:solidFill>
              </a:rPr>
              <a:t>Drysdale, EASL, 2019, LB-7</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51</a:t>
            </a:fld>
            <a:endParaRPr lang="en-US">
              <a:solidFill>
                <a:prstClr val="black"/>
              </a:solidFill>
            </a:endParaRP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583"/>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Real-world, non-selective national registry of 14,603 subjects with a per protocol outcome</a:t>
            </a:r>
          </a:p>
        </p:txBody>
      </p:sp>
      <p:sp>
        <p:nvSpPr>
          <p:cNvPr id="17" name="TextBox 16">
            <a:extLst>
              <a:ext uri="{FF2B5EF4-FFF2-40B4-BE49-F238E27FC236}">
                <a16:creationId xmlns:a16="http://schemas.microsoft.com/office/drawing/2014/main" id="{779837A0-D1FD-4F03-843C-420FCFC61084}"/>
              </a:ext>
            </a:extLst>
          </p:cNvPr>
          <p:cNvSpPr txBox="1"/>
          <p:nvPr/>
        </p:nvSpPr>
        <p:spPr>
          <a:xfrm>
            <a:off x="870528" y="3849518"/>
            <a:ext cx="508000" cy="276999"/>
          </a:xfrm>
          <a:prstGeom prst="rect">
            <a:avLst/>
          </a:prstGeom>
          <a:noFill/>
        </p:spPr>
        <p:txBody>
          <a:bodyPr wrap="square" lIns="0" tIns="0" rIns="0" bIns="0" rtlCol="0">
            <a:spAutoFit/>
          </a:bodyPr>
          <a:lstStyle/>
          <a:p>
            <a:pPr algn="ctr" defTabSz="913590">
              <a:lnSpc>
                <a:spcPct val="90000"/>
              </a:lnSpc>
            </a:pPr>
            <a:r>
              <a:rPr lang="en-US" sz="1000" dirty="0">
                <a:solidFill>
                  <a:prstClr val="white"/>
                </a:solidFill>
              </a:rPr>
              <a:t>13,959/</a:t>
            </a:r>
            <a:br>
              <a:rPr lang="en-US" sz="1000" dirty="0">
                <a:solidFill>
                  <a:prstClr val="white"/>
                </a:solidFill>
              </a:rPr>
            </a:br>
            <a:r>
              <a:rPr lang="en-US" sz="1000" dirty="0">
                <a:solidFill>
                  <a:prstClr val="white"/>
                </a:solidFill>
              </a:rPr>
              <a:t>14,603</a:t>
            </a:r>
          </a:p>
        </p:txBody>
      </p:sp>
      <p:grpSp>
        <p:nvGrpSpPr>
          <p:cNvPr id="31" name="Group 30"/>
          <p:cNvGrpSpPr/>
          <p:nvPr/>
        </p:nvGrpSpPr>
        <p:grpSpPr>
          <a:xfrm>
            <a:off x="115035" y="1859351"/>
            <a:ext cx="3198629" cy="2680899"/>
            <a:chOff x="115034" y="1594482"/>
            <a:chExt cx="3396844" cy="2159186"/>
          </a:xfrm>
        </p:grpSpPr>
        <p:sp>
          <p:nvSpPr>
            <p:cNvPr id="32" name="Rectangle 31"/>
            <p:cNvSpPr/>
            <p:nvPr/>
          </p:nvSpPr>
          <p:spPr>
            <a:xfrm>
              <a:off x="2072927" y="1868142"/>
              <a:ext cx="1438951" cy="3545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r>
                <a:rPr lang="en-US" sz="900" dirty="0">
                  <a:solidFill>
                    <a:prstClr val="black"/>
                  </a:solidFill>
                </a:rPr>
                <a:t>Not completed treatment</a:t>
              </a:r>
            </a:p>
            <a:p>
              <a:pPr algn="ctr" defTabSz="913590">
                <a:lnSpc>
                  <a:spcPct val="90000"/>
                </a:lnSpc>
              </a:pPr>
              <a:r>
                <a:rPr lang="en-US" sz="900" dirty="0">
                  <a:solidFill>
                    <a:prstClr val="black"/>
                  </a:solidFill>
                </a:rPr>
                <a:t>16,183</a:t>
              </a:r>
            </a:p>
          </p:txBody>
        </p:sp>
        <p:sp>
          <p:nvSpPr>
            <p:cNvPr id="33" name="Rectangle 32"/>
            <p:cNvSpPr/>
            <p:nvPr/>
          </p:nvSpPr>
          <p:spPr>
            <a:xfrm>
              <a:off x="2419466" y="2447297"/>
              <a:ext cx="1086184" cy="3545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r>
                <a:rPr lang="en-US" sz="900" dirty="0">
                  <a:solidFill>
                    <a:prstClr val="black"/>
                  </a:solidFill>
                </a:rPr>
                <a:t>Invalid treatment</a:t>
              </a:r>
            </a:p>
            <a:p>
              <a:pPr algn="ctr" defTabSz="913590">
                <a:lnSpc>
                  <a:spcPct val="90000"/>
                </a:lnSpc>
              </a:pPr>
              <a:r>
                <a:rPr lang="en-US" sz="900" dirty="0">
                  <a:solidFill>
                    <a:prstClr val="black"/>
                  </a:solidFill>
                </a:rPr>
                <a:t>4,680</a:t>
              </a:r>
            </a:p>
          </p:txBody>
        </p:sp>
        <p:sp>
          <p:nvSpPr>
            <p:cNvPr id="34" name="Rectangle 33"/>
            <p:cNvSpPr/>
            <p:nvPr/>
          </p:nvSpPr>
          <p:spPr>
            <a:xfrm>
              <a:off x="2587326" y="2972293"/>
              <a:ext cx="884479" cy="4858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913590">
                <a:lnSpc>
                  <a:spcPct val="90000"/>
                </a:lnSpc>
              </a:pPr>
              <a:r>
                <a:rPr lang="en-US" sz="900" dirty="0">
                  <a:solidFill>
                    <a:prstClr val="black"/>
                  </a:solidFill>
                </a:rPr>
                <a:t>No per protocol</a:t>
              </a:r>
            </a:p>
            <a:p>
              <a:pPr algn="ctr" defTabSz="913590">
                <a:lnSpc>
                  <a:spcPct val="90000"/>
                </a:lnSpc>
              </a:pPr>
              <a:r>
                <a:rPr lang="en-US" sz="900" dirty="0">
                  <a:solidFill>
                    <a:prstClr val="black"/>
                  </a:solidFill>
                </a:rPr>
                <a:t>outcome</a:t>
              </a:r>
            </a:p>
            <a:p>
              <a:pPr algn="ctr" defTabSz="913590">
                <a:lnSpc>
                  <a:spcPct val="90000"/>
                </a:lnSpc>
              </a:pPr>
              <a:r>
                <a:rPr lang="en-US" sz="900" dirty="0">
                  <a:solidFill>
                    <a:prstClr val="black"/>
                  </a:solidFill>
                </a:rPr>
                <a:t>2,153</a:t>
              </a:r>
            </a:p>
          </p:txBody>
        </p:sp>
        <p:sp>
          <p:nvSpPr>
            <p:cNvPr id="35" name="Down Arrow 34"/>
            <p:cNvSpPr/>
            <p:nvPr/>
          </p:nvSpPr>
          <p:spPr>
            <a:xfrm>
              <a:off x="1084080" y="1938811"/>
              <a:ext cx="156651" cy="251013"/>
            </a:xfrm>
            <a:prstGeom prst="downArrow">
              <a:avLst/>
            </a:prstGeom>
            <a:solidFill>
              <a:schemeClr val="accent3">
                <a:lumMod val="75000"/>
                <a:lumOff val="25000"/>
              </a:schemeClr>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endParaRPr lang="en-US" dirty="0">
                <a:solidFill>
                  <a:prstClr val="white"/>
                </a:solidFill>
              </a:endParaRPr>
            </a:p>
          </p:txBody>
        </p:sp>
        <p:sp>
          <p:nvSpPr>
            <p:cNvPr id="36" name="Down Arrow 35"/>
            <p:cNvSpPr/>
            <p:nvPr/>
          </p:nvSpPr>
          <p:spPr>
            <a:xfrm>
              <a:off x="1084080" y="2542459"/>
              <a:ext cx="156651" cy="251013"/>
            </a:xfrm>
            <a:prstGeom prst="downArrow">
              <a:avLst/>
            </a:prstGeom>
            <a:solidFill>
              <a:schemeClr val="accent3">
                <a:lumMod val="75000"/>
                <a:lumOff val="25000"/>
              </a:schemeClr>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endParaRPr lang="en-US" dirty="0">
                <a:solidFill>
                  <a:prstClr val="white"/>
                </a:solidFill>
              </a:endParaRPr>
            </a:p>
          </p:txBody>
        </p:sp>
        <p:sp>
          <p:nvSpPr>
            <p:cNvPr id="37" name="Down Arrow 36"/>
            <p:cNvSpPr/>
            <p:nvPr/>
          </p:nvSpPr>
          <p:spPr>
            <a:xfrm>
              <a:off x="1086438" y="3151115"/>
              <a:ext cx="156651" cy="251013"/>
            </a:xfrm>
            <a:prstGeom prst="downArrow">
              <a:avLst/>
            </a:prstGeom>
            <a:solidFill>
              <a:schemeClr val="accent3">
                <a:lumMod val="75000"/>
                <a:lumOff val="25000"/>
              </a:schemeClr>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endParaRPr lang="en-US" dirty="0">
                <a:solidFill>
                  <a:prstClr val="white"/>
                </a:solidFill>
              </a:endParaRPr>
            </a:p>
          </p:txBody>
        </p:sp>
        <p:sp>
          <p:nvSpPr>
            <p:cNvPr id="38" name="Right Arrow 37"/>
            <p:cNvSpPr/>
            <p:nvPr/>
          </p:nvSpPr>
          <p:spPr>
            <a:xfrm>
              <a:off x="1151474" y="1964008"/>
              <a:ext cx="914400" cy="155448"/>
            </a:xfrm>
            <a:prstGeom prst="rightArrow">
              <a:avLst/>
            </a:prstGeom>
            <a:solidFill>
              <a:schemeClr val="accent3">
                <a:lumMod val="75000"/>
                <a:lumOff val="25000"/>
              </a:schemeClr>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endParaRPr lang="en-US" dirty="0">
                <a:solidFill>
                  <a:prstClr val="white"/>
                </a:solidFill>
              </a:endParaRPr>
            </a:p>
          </p:txBody>
        </p:sp>
        <p:sp>
          <p:nvSpPr>
            <p:cNvPr id="39" name="Right Arrow 38"/>
            <p:cNvSpPr/>
            <p:nvPr/>
          </p:nvSpPr>
          <p:spPr>
            <a:xfrm>
              <a:off x="1166267" y="2549113"/>
              <a:ext cx="1234440" cy="155448"/>
            </a:xfrm>
            <a:prstGeom prst="rightArrow">
              <a:avLst/>
            </a:prstGeom>
            <a:solidFill>
              <a:schemeClr val="accent3">
                <a:lumMod val="75000"/>
                <a:lumOff val="25000"/>
              </a:schemeClr>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endParaRPr lang="en-US" dirty="0">
                <a:solidFill>
                  <a:prstClr val="white"/>
                </a:solidFill>
              </a:endParaRPr>
            </a:p>
          </p:txBody>
        </p:sp>
        <p:sp>
          <p:nvSpPr>
            <p:cNvPr id="40" name="Right Arrow 39"/>
            <p:cNvSpPr/>
            <p:nvPr/>
          </p:nvSpPr>
          <p:spPr>
            <a:xfrm>
              <a:off x="1209267" y="3142414"/>
              <a:ext cx="1371600" cy="155448"/>
            </a:xfrm>
            <a:prstGeom prst="rightArrow">
              <a:avLst/>
            </a:prstGeom>
            <a:solidFill>
              <a:schemeClr val="accent3">
                <a:lumMod val="75000"/>
                <a:lumOff val="25000"/>
              </a:schemeClr>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endParaRPr lang="en-US" dirty="0">
                <a:solidFill>
                  <a:prstClr val="white"/>
                </a:solidFill>
              </a:endParaRPr>
            </a:p>
          </p:txBody>
        </p:sp>
        <p:sp>
          <p:nvSpPr>
            <p:cNvPr id="41" name="Rectangle 40"/>
            <p:cNvSpPr/>
            <p:nvPr/>
          </p:nvSpPr>
          <p:spPr>
            <a:xfrm>
              <a:off x="521558" y="1594482"/>
              <a:ext cx="1281694" cy="3545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r>
                <a:rPr lang="en-US" sz="900" dirty="0">
                  <a:solidFill>
                    <a:prstClr val="black"/>
                  </a:solidFill>
                </a:rPr>
                <a:t>Total entries</a:t>
              </a:r>
            </a:p>
            <a:p>
              <a:pPr algn="ctr" defTabSz="913590">
                <a:lnSpc>
                  <a:spcPct val="90000"/>
                </a:lnSpc>
              </a:pPr>
              <a:r>
                <a:rPr lang="en-US" sz="900" dirty="0">
                  <a:solidFill>
                    <a:prstClr val="black"/>
                  </a:solidFill>
                </a:rPr>
                <a:t>37,693</a:t>
              </a:r>
            </a:p>
          </p:txBody>
        </p:sp>
        <p:sp>
          <p:nvSpPr>
            <p:cNvPr id="42" name="Rectangle 41"/>
            <p:cNvSpPr/>
            <p:nvPr/>
          </p:nvSpPr>
          <p:spPr>
            <a:xfrm>
              <a:off x="521558" y="2190919"/>
              <a:ext cx="1281694" cy="3545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0">
                <a:lnSpc>
                  <a:spcPct val="90000"/>
                </a:lnSpc>
              </a:pPr>
              <a:r>
                <a:rPr lang="en-US" sz="900" dirty="0">
                  <a:solidFill>
                    <a:prstClr val="black"/>
                  </a:solidFill>
                </a:rPr>
                <a:t>Treated adults</a:t>
              </a:r>
            </a:p>
            <a:p>
              <a:pPr algn="ctr" defTabSz="913590">
                <a:lnSpc>
                  <a:spcPct val="90000"/>
                </a:lnSpc>
              </a:pPr>
              <a:r>
                <a:rPr lang="en-US" sz="900" dirty="0">
                  <a:solidFill>
                    <a:prstClr val="black"/>
                  </a:solidFill>
                </a:rPr>
                <a:t>21,436</a:t>
              </a:r>
            </a:p>
          </p:txBody>
        </p:sp>
        <p:sp>
          <p:nvSpPr>
            <p:cNvPr id="43" name="Rectangle 42"/>
            <p:cNvSpPr/>
            <p:nvPr/>
          </p:nvSpPr>
          <p:spPr>
            <a:xfrm>
              <a:off x="184252" y="2795025"/>
              <a:ext cx="1956307" cy="3545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45720" tIns="18288" rIns="45720" bIns="18288" rtlCol="0" anchor="ctr"/>
            <a:lstStyle/>
            <a:p>
              <a:pPr algn="ctr" defTabSz="913590">
                <a:lnSpc>
                  <a:spcPct val="90000"/>
                </a:lnSpc>
              </a:pPr>
              <a:r>
                <a:rPr lang="en-US" sz="900" dirty="0">
                  <a:solidFill>
                    <a:prstClr val="black"/>
                  </a:solidFill>
                </a:rPr>
                <a:t>Adults completed a valid treatment</a:t>
              </a:r>
            </a:p>
            <a:p>
              <a:pPr algn="ctr" defTabSz="913590">
                <a:lnSpc>
                  <a:spcPct val="90000"/>
                </a:lnSpc>
              </a:pPr>
              <a:r>
                <a:rPr lang="en-US" sz="900" dirty="0">
                  <a:solidFill>
                    <a:prstClr val="black"/>
                  </a:solidFill>
                </a:rPr>
                <a:t>16,756</a:t>
              </a:r>
            </a:p>
          </p:txBody>
        </p:sp>
        <p:sp>
          <p:nvSpPr>
            <p:cNvPr id="44" name="Rectangle 43"/>
            <p:cNvSpPr/>
            <p:nvPr/>
          </p:nvSpPr>
          <p:spPr>
            <a:xfrm>
              <a:off x="115034" y="3399131"/>
              <a:ext cx="2099459" cy="354537"/>
            </a:xfrm>
            <a:prstGeom prst="rect">
              <a:avLst/>
            </a:prstGeom>
            <a:solidFill>
              <a:schemeClr val="bg1"/>
            </a:solidFill>
            <a:ln w="19050">
              <a:solidFill>
                <a:schemeClr val="accent3">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45720" tIns="18288" rIns="45720" bIns="18288" rtlCol="0" anchor="ctr"/>
            <a:lstStyle/>
            <a:p>
              <a:pPr algn="ctr" defTabSz="913590">
                <a:lnSpc>
                  <a:spcPct val="90000"/>
                </a:lnSpc>
              </a:pPr>
              <a:r>
                <a:rPr lang="en-US" sz="900" spc="-20" dirty="0">
                  <a:solidFill>
                    <a:prstClr val="black"/>
                  </a:solidFill>
                </a:rPr>
                <a:t>Adults with valid treatment and outcome</a:t>
              </a:r>
            </a:p>
            <a:p>
              <a:pPr algn="ctr" defTabSz="913590">
                <a:lnSpc>
                  <a:spcPct val="90000"/>
                </a:lnSpc>
              </a:pPr>
              <a:r>
                <a:rPr lang="en-US" sz="900" dirty="0">
                  <a:solidFill>
                    <a:prstClr val="black"/>
                  </a:solidFill>
                </a:rPr>
                <a:t>14,603</a:t>
              </a:r>
            </a:p>
          </p:txBody>
        </p:sp>
      </p:grpSp>
      <p:graphicFrame>
        <p:nvGraphicFramePr>
          <p:cNvPr id="3" name="Chart 2"/>
          <p:cNvGraphicFramePr/>
          <p:nvPr>
            <p:extLst>
              <p:ext uri="{D42A27DB-BD31-4B8C-83A1-F6EECF244321}">
                <p14:modId xmlns:p14="http://schemas.microsoft.com/office/powerpoint/2010/main" val="4286269483"/>
              </p:ext>
            </p:extLst>
          </p:nvPr>
        </p:nvGraphicFramePr>
        <p:xfrm>
          <a:off x="3456645" y="1419226"/>
          <a:ext cx="5613232" cy="3396752"/>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
        <p:nvSpPr>
          <p:cNvPr id="23" name="TextBox 22"/>
          <p:cNvSpPr txBox="1"/>
          <p:nvPr/>
        </p:nvSpPr>
        <p:spPr>
          <a:xfrm rot="16200000">
            <a:off x="2909354" y="2965611"/>
            <a:ext cx="1228656" cy="166199"/>
          </a:xfrm>
          <a:prstGeom prst="rect">
            <a:avLst/>
          </a:prstGeom>
          <a:noFill/>
        </p:spPr>
        <p:txBody>
          <a:bodyPr wrap="square" lIns="0" tIns="0" rIns="0" bIns="0" rtlCol="0">
            <a:spAutoFit/>
          </a:bodyPr>
          <a:lstStyle/>
          <a:p>
            <a:pPr>
              <a:lnSpc>
                <a:spcPct val="90000"/>
              </a:lnSpc>
            </a:pPr>
            <a:r>
              <a:rPr lang="en-GB" sz="1200" b="1" dirty="0">
                <a:solidFill>
                  <a:prstClr val="black"/>
                </a:solidFill>
              </a:rPr>
              <a:t>SVR12, %</a:t>
            </a:r>
          </a:p>
        </p:txBody>
      </p:sp>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73" y="120672"/>
            <a:ext cx="584023" cy="58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340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Lipid Profile with DAA Regimens With and Without Protease Inhibitors</a:t>
            </a:r>
          </a:p>
        </p:txBody>
      </p:sp>
      <p:sp>
        <p:nvSpPr>
          <p:cNvPr id="4" name="Footer Placeholder 3"/>
          <p:cNvSpPr>
            <a:spLocks noGrp="1"/>
          </p:cNvSpPr>
          <p:nvPr>
            <p:ph type="ftr" sz="quarter" idx="11"/>
          </p:nvPr>
        </p:nvSpPr>
        <p:spPr/>
        <p:txBody>
          <a:bodyPr/>
          <a:lstStyle/>
          <a:p>
            <a:r>
              <a:rPr lang="en-US" dirty="0">
                <a:solidFill>
                  <a:prstClr val="black"/>
                </a:solidFill>
              </a:rPr>
              <a:t>APOAI, apolipoprotein A1; HDL, high density lipoprotein.</a:t>
            </a:r>
          </a:p>
          <a:p>
            <a:r>
              <a:rPr lang="en-US" dirty="0">
                <a:solidFill>
                  <a:prstClr val="black"/>
                </a:solidFill>
              </a:rPr>
              <a:t>Fuentes, EASL, 2019, THU-119</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52</a:t>
            </a:fld>
            <a:endParaRPr lang="en-US">
              <a:solidFill>
                <a:prstClr val="black"/>
              </a:solidFill>
            </a:endParaRP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0" y="1064547"/>
            <a:ext cx="8229600" cy="22860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Prospective evaluation of lipoprotein and apolipoprotein profiles in patients pre- and post-DAA regimens with and without PIs </a:t>
            </a:r>
          </a:p>
        </p:txBody>
      </p:sp>
      <p:graphicFrame>
        <p:nvGraphicFramePr>
          <p:cNvPr id="13" name="Table 12">
            <a:extLst>
              <a:ext uri="{FF2B5EF4-FFF2-40B4-BE49-F238E27FC236}">
                <a16:creationId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2777797276"/>
              </p:ext>
            </p:extLst>
          </p:nvPr>
        </p:nvGraphicFramePr>
        <p:xfrm>
          <a:off x="457202" y="1967838"/>
          <a:ext cx="1267911" cy="1337075"/>
        </p:xfrm>
        <a:graphic>
          <a:graphicData uri="http://schemas.openxmlformats.org/drawingml/2006/table">
            <a:tbl>
              <a:tblPr firstRow="1" bandRow="1">
                <a:tableStyleId>{6E25E649-3F16-4E02-A733-19D2CDBF48F0}</a:tableStyleId>
              </a:tblPr>
              <a:tblGrid>
                <a:gridCol w="782136">
                  <a:extLst>
                    <a:ext uri="{9D8B030D-6E8A-4147-A177-3AD203B41FA5}">
                      <a16:colId xmlns:a16="http://schemas.microsoft.com/office/drawing/2014/main" val="797179976"/>
                    </a:ext>
                  </a:extLst>
                </a:gridCol>
                <a:gridCol w="485775">
                  <a:extLst>
                    <a:ext uri="{9D8B030D-6E8A-4147-A177-3AD203B41FA5}">
                      <a16:colId xmlns:a16="http://schemas.microsoft.com/office/drawing/2014/main" val="2615110997"/>
                    </a:ext>
                  </a:extLst>
                </a:gridCol>
              </a:tblGrid>
              <a:tr h="201168">
                <a:tc>
                  <a:txBody>
                    <a:bodyPr/>
                    <a:lstStyle/>
                    <a:p>
                      <a:pPr algn="l" fontAlgn="b"/>
                      <a:endParaRPr lang="en-US" sz="1200" b="1" i="0" u="none" strike="noStrike" dirty="0">
                        <a:solidFill>
                          <a:schemeClr val="bg1"/>
                        </a:solidFill>
                        <a:effectLst/>
                        <a:latin typeface="+mn-lt"/>
                      </a:endParaRPr>
                    </a:p>
                  </a:txBody>
                  <a:tcPr marL="45720" marR="45720" marT="9144" marB="9144" anchor="ctr"/>
                </a:tc>
                <a:tc>
                  <a:txBody>
                    <a:bodyPr/>
                    <a:lstStyle/>
                    <a:p>
                      <a:pPr algn="ctr" fontAlgn="b"/>
                      <a:r>
                        <a:rPr lang="en-US" sz="1200" b="1" u="none" strike="noStrike" dirty="0">
                          <a:effectLst/>
                          <a:latin typeface="+mn-lt"/>
                        </a:rPr>
                        <a:t>N=99</a:t>
                      </a:r>
                      <a:endParaRPr lang="en-US" sz="1200" b="1" i="0" u="none" strike="noStrike" dirty="0">
                        <a:solidFill>
                          <a:schemeClr val="bg1"/>
                        </a:solidFill>
                        <a:effectLst/>
                        <a:latin typeface="+mn-lt"/>
                      </a:endParaRPr>
                    </a:p>
                  </a:txBody>
                  <a:tcPr marL="45720" marR="45720" marT="9144" marB="9144" anchor="ctr"/>
                </a:tc>
                <a:extLst>
                  <a:ext uri="{0D108BD9-81ED-4DB2-BD59-A6C34878D82A}">
                    <a16:rowId xmlns:a16="http://schemas.microsoft.com/office/drawing/2014/main" val="1099919398"/>
                  </a:ext>
                </a:extLst>
              </a:tr>
              <a:tr h="203219">
                <a:tc>
                  <a:txBody>
                    <a:bodyPr/>
                    <a:lstStyle/>
                    <a:p>
                      <a:pPr algn="l" fontAlgn="b"/>
                      <a:r>
                        <a:rPr lang="en-US" sz="1000" b="0" i="0" u="none" strike="noStrike" dirty="0">
                          <a:solidFill>
                            <a:srgbClr val="000000"/>
                          </a:solidFill>
                          <a:effectLst/>
                          <a:latin typeface="+mn-lt"/>
                        </a:rPr>
                        <a:t>Women, n</a:t>
                      </a:r>
                    </a:p>
                  </a:txBody>
                  <a:tcPr marL="45720" marR="45720" marT="9144" marB="9144" anchor="ctr"/>
                </a:tc>
                <a:tc>
                  <a:txBody>
                    <a:bodyPr/>
                    <a:lstStyle/>
                    <a:p>
                      <a:pPr algn="ctr" fontAlgn="b"/>
                      <a:r>
                        <a:rPr lang="en-US" sz="1000" b="0" i="0" u="none" strike="noStrike" dirty="0">
                          <a:solidFill>
                            <a:srgbClr val="000000"/>
                          </a:solidFill>
                          <a:effectLst/>
                          <a:latin typeface="+mn-lt"/>
                        </a:rPr>
                        <a:t>52</a:t>
                      </a:r>
                    </a:p>
                  </a:txBody>
                  <a:tcPr marL="45720" marR="45720" marT="9144" marB="9144" anchor="ctr"/>
                </a:tc>
                <a:extLst>
                  <a:ext uri="{0D108BD9-81ED-4DB2-BD59-A6C34878D82A}">
                    <a16:rowId xmlns:a16="http://schemas.microsoft.com/office/drawing/2014/main" val="261548645"/>
                  </a:ext>
                </a:extLst>
              </a:tr>
              <a:tr h="932688">
                <a:tc>
                  <a:txBody>
                    <a:bodyPr/>
                    <a:lstStyle/>
                    <a:p>
                      <a:pPr algn="l" fontAlgn="b"/>
                      <a:r>
                        <a:rPr lang="en-US" sz="1000" b="0" i="0" u="none" strike="noStrike" dirty="0">
                          <a:solidFill>
                            <a:srgbClr val="000000"/>
                          </a:solidFill>
                          <a:effectLst/>
                          <a:latin typeface="+mn-lt"/>
                        </a:rPr>
                        <a:t>Regimens</a:t>
                      </a:r>
                    </a:p>
                    <a:p>
                      <a:pPr algn="l" fontAlgn="b"/>
                      <a:r>
                        <a:rPr lang="en-US" sz="1000" b="0" i="0" u="none" strike="noStrike" dirty="0">
                          <a:solidFill>
                            <a:srgbClr val="000000"/>
                          </a:solidFill>
                          <a:effectLst/>
                          <a:latin typeface="+mn-lt"/>
                        </a:rPr>
                        <a:t>  LDV/SOF</a:t>
                      </a:r>
                    </a:p>
                    <a:p>
                      <a:pPr algn="l" fontAlgn="b"/>
                      <a:r>
                        <a:rPr lang="en-US" sz="1000" b="0" i="0" u="none" strike="noStrike" dirty="0">
                          <a:solidFill>
                            <a:srgbClr val="000000"/>
                          </a:solidFill>
                          <a:effectLst/>
                          <a:latin typeface="+mn-lt"/>
                        </a:rPr>
                        <a:t>  SOF/VEL</a:t>
                      </a:r>
                    </a:p>
                    <a:p>
                      <a:pPr algn="l" fontAlgn="b"/>
                      <a:r>
                        <a:rPr lang="en-US" sz="1000" b="0" i="0" u="none" strike="noStrike" dirty="0">
                          <a:solidFill>
                            <a:srgbClr val="000000"/>
                          </a:solidFill>
                          <a:effectLst/>
                          <a:latin typeface="+mn-lt"/>
                        </a:rPr>
                        <a:t>  GLE/PIB*</a:t>
                      </a:r>
                    </a:p>
                    <a:p>
                      <a:pPr algn="l" fontAlgn="b"/>
                      <a:r>
                        <a:rPr lang="en-US" sz="1000" b="0" i="0" u="none" strike="noStrike" dirty="0">
                          <a:solidFill>
                            <a:srgbClr val="000000"/>
                          </a:solidFill>
                          <a:effectLst/>
                          <a:latin typeface="+mn-lt"/>
                        </a:rPr>
                        <a:t>  GRZ/EBR*</a:t>
                      </a:r>
                    </a:p>
                  </a:txBody>
                  <a:tcPr marL="45720" marR="45720" marT="9144" marB="9144" anchor="ctr"/>
                </a:tc>
                <a:tc>
                  <a:txBody>
                    <a:bodyPr/>
                    <a:lstStyle/>
                    <a:p>
                      <a:pPr algn="ctr" fontAlgn="b"/>
                      <a:endParaRPr lang="en-US" sz="1000" b="0" i="0" u="none" strike="noStrike" dirty="0">
                        <a:solidFill>
                          <a:srgbClr val="000000"/>
                        </a:solidFill>
                        <a:effectLst/>
                        <a:latin typeface="+mn-lt"/>
                      </a:endParaRPr>
                    </a:p>
                    <a:p>
                      <a:pPr algn="ctr" fontAlgn="b"/>
                      <a:r>
                        <a:rPr lang="en-US" sz="1000" b="0" i="0" u="none" strike="noStrike" dirty="0">
                          <a:solidFill>
                            <a:srgbClr val="000000"/>
                          </a:solidFill>
                          <a:effectLst/>
                          <a:latin typeface="+mn-lt"/>
                        </a:rPr>
                        <a:t>5</a:t>
                      </a:r>
                    </a:p>
                    <a:p>
                      <a:pPr algn="ctr" fontAlgn="b"/>
                      <a:r>
                        <a:rPr lang="en-US" sz="1000" b="0" i="0" u="none" strike="noStrike" dirty="0">
                          <a:solidFill>
                            <a:srgbClr val="000000"/>
                          </a:solidFill>
                          <a:effectLst/>
                          <a:latin typeface="+mn-lt"/>
                        </a:rPr>
                        <a:t>40</a:t>
                      </a:r>
                    </a:p>
                    <a:p>
                      <a:pPr algn="ctr" fontAlgn="b"/>
                      <a:r>
                        <a:rPr lang="en-US" sz="1000" b="0" i="0" u="none" strike="noStrike" dirty="0">
                          <a:solidFill>
                            <a:srgbClr val="000000"/>
                          </a:solidFill>
                          <a:effectLst/>
                          <a:latin typeface="+mn-lt"/>
                        </a:rPr>
                        <a:t>39</a:t>
                      </a:r>
                    </a:p>
                    <a:p>
                      <a:pPr algn="ctr" fontAlgn="b"/>
                      <a:r>
                        <a:rPr lang="en-US" sz="1000" b="0" i="0" u="none" strike="noStrike" dirty="0">
                          <a:solidFill>
                            <a:srgbClr val="000000"/>
                          </a:solidFill>
                          <a:effectLst/>
                          <a:latin typeface="+mn-lt"/>
                        </a:rPr>
                        <a:t>15</a:t>
                      </a:r>
                    </a:p>
                  </a:txBody>
                  <a:tcPr marL="45720" marR="45720" marT="9144" marB="9144" anchor="ctr"/>
                </a:tc>
                <a:extLst>
                  <a:ext uri="{0D108BD9-81ED-4DB2-BD59-A6C34878D82A}">
                    <a16:rowId xmlns:a16="http://schemas.microsoft.com/office/drawing/2014/main" val="4293435370"/>
                  </a:ext>
                </a:extLst>
              </a:tr>
            </a:tbl>
          </a:graphicData>
        </a:graphic>
      </p:graphicFrame>
      <p:sp>
        <p:nvSpPr>
          <p:cNvPr id="14" name="TextBox 13">
            <a:extLst>
              <a:ext uri="{FF2B5EF4-FFF2-40B4-BE49-F238E27FC236}">
                <a16:creationId xmlns:a16="http://schemas.microsoft.com/office/drawing/2014/main" id="{FDF9D146-2AB1-4162-8205-AB9F0B027957}"/>
              </a:ext>
            </a:extLst>
          </p:cNvPr>
          <p:cNvSpPr txBox="1"/>
          <p:nvPr/>
        </p:nvSpPr>
        <p:spPr>
          <a:xfrm>
            <a:off x="-74521" y="1530019"/>
            <a:ext cx="2353635" cy="394724"/>
          </a:xfrm>
          <a:prstGeom prst="rect">
            <a:avLst/>
          </a:prstGeom>
          <a:noFill/>
        </p:spPr>
        <p:txBody>
          <a:bodyPr wrap="square" lIns="0" tIns="0" rIns="0" bIns="0" rtlCol="0">
            <a:spAutoFit/>
          </a:bodyPr>
          <a:lstStyle/>
          <a:p>
            <a:pPr algn="ctr" defTabSz="909450">
              <a:lnSpc>
                <a:spcPct val="90000"/>
              </a:lnSpc>
            </a:pPr>
            <a:r>
              <a:rPr lang="en-US" sz="1400" b="1" dirty="0">
                <a:solidFill>
                  <a:prstClr val="black"/>
                </a:solidFill>
              </a:rPr>
              <a:t>Baseline </a:t>
            </a:r>
            <a:br>
              <a:rPr lang="en-US" sz="1400" b="1" dirty="0">
                <a:solidFill>
                  <a:prstClr val="black"/>
                </a:solidFill>
              </a:rPr>
            </a:br>
            <a:r>
              <a:rPr lang="en-US" sz="1400" b="1" dirty="0">
                <a:solidFill>
                  <a:prstClr val="black"/>
                </a:solidFill>
              </a:rPr>
              <a:t>Characteristics</a:t>
            </a:r>
          </a:p>
        </p:txBody>
      </p:sp>
      <p:sp>
        <p:nvSpPr>
          <p:cNvPr id="8" name="TextBox 7">
            <a:extLst>
              <a:ext uri="{FF2B5EF4-FFF2-40B4-BE49-F238E27FC236}">
                <a16:creationId xmlns:a16="http://schemas.microsoft.com/office/drawing/2014/main" id="{0F0EC08E-4EE8-46BD-A301-5B1A244CE4CF}"/>
              </a:ext>
            </a:extLst>
          </p:cNvPr>
          <p:cNvSpPr txBox="1"/>
          <p:nvPr/>
        </p:nvSpPr>
        <p:spPr>
          <a:xfrm>
            <a:off x="449774" y="3411852"/>
            <a:ext cx="2434683" cy="155812"/>
          </a:xfrm>
          <a:prstGeom prst="rect">
            <a:avLst/>
          </a:prstGeom>
          <a:noFill/>
        </p:spPr>
        <p:txBody>
          <a:bodyPr wrap="square" lIns="0" tIns="0" rIns="0" bIns="0" rtlCol="0">
            <a:spAutoFit/>
          </a:bodyPr>
          <a:lstStyle/>
          <a:p>
            <a:pPr defTabSz="909450">
              <a:lnSpc>
                <a:spcPct val="90000"/>
              </a:lnSpc>
            </a:pPr>
            <a:r>
              <a:rPr lang="en-US" sz="1100" dirty="0">
                <a:solidFill>
                  <a:prstClr val="black"/>
                </a:solidFill>
              </a:rPr>
              <a:t>*PI-based regimen</a:t>
            </a:r>
          </a:p>
        </p:txBody>
      </p:sp>
      <p:sp>
        <p:nvSpPr>
          <p:cNvPr id="27" name="TextBox 26">
            <a:extLst>
              <a:ext uri="{FF2B5EF4-FFF2-40B4-BE49-F238E27FC236}">
                <a16:creationId xmlns:a16="http://schemas.microsoft.com/office/drawing/2014/main" id="{B1171A77-1F08-433D-AA2B-B2C64F5011BE}"/>
              </a:ext>
            </a:extLst>
          </p:cNvPr>
          <p:cNvSpPr txBox="1"/>
          <p:nvPr/>
        </p:nvSpPr>
        <p:spPr>
          <a:xfrm>
            <a:off x="2412766" y="1645245"/>
            <a:ext cx="2032733" cy="197362"/>
          </a:xfrm>
          <a:prstGeom prst="rect">
            <a:avLst/>
          </a:prstGeom>
          <a:noFill/>
        </p:spPr>
        <p:txBody>
          <a:bodyPr wrap="square" lIns="0" tIns="0" rIns="0" bIns="0" rtlCol="0">
            <a:spAutoFit/>
          </a:bodyPr>
          <a:lstStyle/>
          <a:p>
            <a:pPr algn="ctr" defTabSz="909450">
              <a:lnSpc>
                <a:spcPct val="90000"/>
              </a:lnSpc>
            </a:pPr>
            <a:r>
              <a:rPr lang="en-US" sz="1400" b="1" dirty="0">
                <a:solidFill>
                  <a:prstClr val="black"/>
                </a:solidFill>
              </a:rPr>
              <a:t>HDL</a:t>
            </a:r>
          </a:p>
        </p:txBody>
      </p:sp>
      <p:sp>
        <p:nvSpPr>
          <p:cNvPr id="15" name="TextBox 14">
            <a:extLst>
              <a:ext uri="{FF2B5EF4-FFF2-40B4-BE49-F238E27FC236}">
                <a16:creationId xmlns:a16="http://schemas.microsoft.com/office/drawing/2014/main" id="{9F5DFBB3-5BA1-407E-BBC8-46747C4E3F6A}"/>
              </a:ext>
            </a:extLst>
          </p:cNvPr>
          <p:cNvSpPr txBox="1"/>
          <p:nvPr/>
        </p:nvSpPr>
        <p:spPr>
          <a:xfrm>
            <a:off x="3010710" y="1967843"/>
            <a:ext cx="802888" cy="166199"/>
          </a:xfrm>
          <a:prstGeom prst="rect">
            <a:avLst/>
          </a:prstGeom>
          <a:noFill/>
        </p:spPr>
        <p:txBody>
          <a:bodyPr wrap="square" lIns="0" tIns="0" rIns="0" bIns="0" rtlCol="0">
            <a:spAutoFit/>
          </a:bodyPr>
          <a:lstStyle/>
          <a:p>
            <a:pPr algn="ctr" defTabSz="909450">
              <a:lnSpc>
                <a:spcPct val="90000"/>
              </a:lnSpc>
            </a:pPr>
            <a:r>
              <a:rPr lang="en-US" sz="1200" i="1" dirty="0">
                <a:solidFill>
                  <a:prstClr val="black"/>
                </a:solidFill>
              </a:rPr>
              <a:t>p</a:t>
            </a:r>
            <a:r>
              <a:rPr lang="en-US" sz="1200" dirty="0">
                <a:solidFill>
                  <a:prstClr val="black"/>
                </a:solidFill>
              </a:rPr>
              <a:t>=0.001</a:t>
            </a:r>
            <a:endParaRPr lang="en-US" sz="1200" i="1" dirty="0">
              <a:solidFill>
                <a:prstClr val="black"/>
              </a:solidFill>
            </a:endParaRPr>
          </a:p>
        </p:txBody>
      </p:sp>
      <p:graphicFrame>
        <p:nvGraphicFramePr>
          <p:cNvPr id="28" name="Chart 27">
            <a:extLst>
              <a:ext uri="{FF2B5EF4-FFF2-40B4-BE49-F238E27FC236}">
                <a16:creationId xmlns:a16="http://schemas.microsoft.com/office/drawing/2014/main" id="{AE015421-C154-4636-966A-FE60D587F5AA}"/>
              </a:ext>
            </a:extLst>
          </p:cNvPr>
          <p:cNvGraphicFramePr/>
          <p:nvPr>
            <p:extLst>
              <p:ext uri="{D42A27DB-BD31-4B8C-83A1-F6EECF244321}">
                <p14:modId xmlns:p14="http://schemas.microsoft.com/office/powerpoint/2010/main" val="317210526"/>
              </p:ext>
            </p:extLst>
          </p:nvPr>
        </p:nvGraphicFramePr>
        <p:xfrm>
          <a:off x="4165680" y="1967634"/>
          <a:ext cx="2711555" cy="224837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5A3B87F1-6DFF-464C-9299-03F831126CED}"/>
              </a:ext>
            </a:extLst>
          </p:cNvPr>
          <p:cNvSpPr txBox="1"/>
          <p:nvPr/>
        </p:nvSpPr>
        <p:spPr>
          <a:xfrm>
            <a:off x="4770618" y="1645245"/>
            <a:ext cx="2032733" cy="197362"/>
          </a:xfrm>
          <a:prstGeom prst="rect">
            <a:avLst/>
          </a:prstGeom>
          <a:noFill/>
        </p:spPr>
        <p:txBody>
          <a:bodyPr wrap="square" lIns="0" tIns="0" rIns="0" bIns="0" rtlCol="0">
            <a:spAutoFit/>
          </a:bodyPr>
          <a:lstStyle/>
          <a:p>
            <a:pPr algn="ctr" defTabSz="909450">
              <a:lnSpc>
                <a:spcPct val="90000"/>
              </a:lnSpc>
            </a:pPr>
            <a:r>
              <a:rPr lang="en-US" sz="1400" b="1" dirty="0">
                <a:solidFill>
                  <a:prstClr val="black"/>
                </a:solidFill>
              </a:rPr>
              <a:t>APOAI</a:t>
            </a:r>
          </a:p>
        </p:txBody>
      </p:sp>
      <p:sp>
        <p:nvSpPr>
          <p:cNvPr id="30" name="TextBox 29">
            <a:extLst>
              <a:ext uri="{FF2B5EF4-FFF2-40B4-BE49-F238E27FC236}">
                <a16:creationId xmlns:a16="http://schemas.microsoft.com/office/drawing/2014/main" id="{F52AEEF3-7FAD-4749-BC85-08BD4C4E7038}"/>
              </a:ext>
            </a:extLst>
          </p:cNvPr>
          <p:cNvSpPr txBox="1"/>
          <p:nvPr/>
        </p:nvSpPr>
        <p:spPr>
          <a:xfrm>
            <a:off x="5391447" y="1967843"/>
            <a:ext cx="802888" cy="166199"/>
          </a:xfrm>
          <a:prstGeom prst="rect">
            <a:avLst/>
          </a:prstGeom>
          <a:noFill/>
        </p:spPr>
        <p:txBody>
          <a:bodyPr wrap="square" lIns="0" tIns="0" rIns="0" bIns="0" rtlCol="0">
            <a:spAutoFit/>
          </a:bodyPr>
          <a:lstStyle/>
          <a:p>
            <a:pPr algn="ctr" defTabSz="909450">
              <a:lnSpc>
                <a:spcPct val="90000"/>
              </a:lnSpc>
            </a:pPr>
            <a:r>
              <a:rPr lang="en-US" sz="1200" i="1" dirty="0">
                <a:solidFill>
                  <a:prstClr val="black"/>
                </a:solidFill>
              </a:rPr>
              <a:t>p&lt;</a:t>
            </a:r>
            <a:r>
              <a:rPr lang="en-US" sz="1200" dirty="0">
                <a:solidFill>
                  <a:prstClr val="black"/>
                </a:solidFill>
              </a:rPr>
              <a:t>0.001</a:t>
            </a:r>
            <a:endParaRPr lang="en-US" sz="1200" i="1" dirty="0">
              <a:solidFill>
                <a:prstClr val="black"/>
              </a:solidFill>
            </a:endParaRPr>
          </a:p>
        </p:txBody>
      </p:sp>
      <p:graphicFrame>
        <p:nvGraphicFramePr>
          <p:cNvPr id="31" name="Chart 30">
            <a:extLst>
              <a:ext uri="{FF2B5EF4-FFF2-40B4-BE49-F238E27FC236}">
                <a16:creationId xmlns:a16="http://schemas.microsoft.com/office/drawing/2014/main" id="{98BC746B-D07A-4980-AFF7-049C5EA60539}"/>
              </a:ext>
            </a:extLst>
          </p:cNvPr>
          <p:cNvGraphicFramePr/>
          <p:nvPr>
            <p:extLst>
              <p:ext uri="{D42A27DB-BD31-4B8C-83A1-F6EECF244321}">
                <p14:modId xmlns:p14="http://schemas.microsoft.com/office/powerpoint/2010/main" val="882472847"/>
              </p:ext>
            </p:extLst>
          </p:nvPr>
        </p:nvGraphicFramePr>
        <p:xfrm>
          <a:off x="6731345" y="1982784"/>
          <a:ext cx="2412875" cy="2248373"/>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4C82ED16-17BD-4C22-A66F-1EE29D3EEE2E}"/>
              </a:ext>
            </a:extLst>
          </p:cNvPr>
          <p:cNvSpPr txBox="1"/>
          <p:nvPr/>
        </p:nvSpPr>
        <p:spPr>
          <a:xfrm>
            <a:off x="7102269" y="1548292"/>
            <a:ext cx="2032733" cy="394724"/>
          </a:xfrm>
          <a:prstGeom prst="rect">
            <a:avLst/>
          </a:prstGeom>
          <a:noFill/>
        </p:spPr>
        <p:txBody>
          <a:bodyPr wrap="square" lIns="0" tIns="0" rIns="0" bIns="0" rtlCol="0">
            <a:spAutoFit/>
          </a:bodyPr>
          <a:lstStyle/>
          <a:p>
            <a:pPr algn="ctr" defTabSz="909450">
              <a:lnSpc>
                <a:spcPct val="90000"/>
              </a:lnSpc>
            </a:pPr>
            <a:r>
              <a:rPr lang="en-US" sz="1400" b="1" dirty="0">
                <a:solidFill>
                  <a:prstClr val="black"/>
                </a:solidFill>
              </a:rPr>
              <a:t>Total Cholesterol/</a:t>
            </a:r>
            <a:br>
              <a:rPr lang="en-US" sz="1400" b="1" dirty="0">
                <a:solidFill>
                  <a:prstClr val="black"/>
                </a:solidFill>
              </a:rPr>
            </a:br>
            <a:r>
              <a:rPr lang="en-US" sz="1400" b="1" dirty="0">
                <a:solidFill>
                  <a:prstClr val="black"/>
                </a:solidFill>
              </a:rPr>
              <a:t>HDL Ratio</a:t>
            </a:r>
          </a:p>
        </p:txBody>
      </p:sp>
      <p:sp>
        <p:nvSpPr>
          <p:cNvPr id="33" name="TextBox 32">
            <a:extLst>
              <a:ext uri="{FF2B5EF4-FFF2-40B4-BE49-F238E27FC236}">
                <a16:creationId xmlns:a16="http://schemas.microsoft.com/office/drawing/2014/main" id="{937F3CBD-E0BD-4DBE-8934-C5333292CC93}"/>
              </a:ext>
            </a:extLst>
          </p:cNvPr>
          <p:cNvSpPr txBox="1"/>
          <p:nvPr/>
        </p:nvSpPr>
        <p:spPr>
          <a:xfrm>
            <a:off x="7730442" y="2677998"/>
            <a:ext cx="802888" cy="166199"/>
          </a:xfrm>
          <a:prstGeom prst="rect">
            <a:avLst/>
          </a:prstGeom>
          <a:noFill/>
        </p:spPr>
        <p:txBody>
          <a:bodyPr wrap="square" lIns="0" tIns="0" rIns="0" bIns="0" rtlCol="0">
            <a:spAutoFit/>
          </a:bodyPr>
          <a:lstStyle/>
          <a:p>
            <a:pPr algn="ctr" defTabSz="909450">
              <a:lnSpc>
                <a:spcPct val="90000"/>
              </a:lnSpc>
            </a:pPr>
            <a:r>
              <a:rPr lang="en-US" sz="1200" i="1" dirty="0">
                <a:solidFill>
                  <a:prstClr val="black"/>
                </a:solidFill>
              </a:rPr>
              <a:t>p=</a:t>
            </a:r>
            <a:r>
              <a:rPr lang="en-US" sz="1200" dirty="0">
                <a:solidFill>
                  <a:prstClr val="black"/>
                </a:solidFill>
              </a:rPr>
              <a:t>0.02</a:t>
            </a:r>
            <a:endParaRPr lang="en-US" sz="1200" i="1" dirty="0">
              <a:solidFill>
                <a:prstClr val="black"/>
              </a:solidFill>
            </a:endParaRPr>
          </a:p>
        </p:txBody>
      </p:sp>
      <p:sp>
        <p:nvSpPr>
          <p:cNvPr id="6" name="Rectangle 5"/>
          <p:cNvSpPr/>
          <p:nvPr/>
        </p:nvSpPr>
        <p:spPr>
          <a:xfrm>
            <a:off x="2247900" y="1548294"/>
            <a:ext cx="6781800" cy="261480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3" name="TextBox 2"/>
          <p:cNvSpPr txBox="1"/>
          <p:nvPr/>
        </p:nvSpPr>
        <p:spPr>
          <a:xfrm>
            <a:off x="3893820" y="1600201"/>
            <a:ext cx="3343464" cy="394724"/>
          </a:xfrm>
          <a:prstGeom prst="rect">
            <a:avLst/>
          </a:prstGeom>
          <a:noFill/>
        </p:spPr>
        <p:txBody>
          <a:bodyPr wrap="none" lIns="0" tIns="0" rIns="0" bIns="0" rtlCol="0">
            <a:spAutoFit/>
          </a:bodyPr>
          <a:lstStyle/>
          <a:p>
            <a:pPr defTabSz="909450">
              <a:lnSpc>
                <a:spcPct val="90000"/>
              </a:lnSpc>
            </a:pPr>
            <a:r>
              <a:rPr lang="en-US" sz="1400" b="1" dirty="0">
                <a:solidFill>
                  <a:prstClr val="black"/>
                </a:solidFill>
              </a:rPr>
              <a:t>Changes in plasma lipid profile at EOT</a:t>
            </a:r>
          </a:p>
          <a:p>
            <a:pPr defTabSz="909450">
              <a:lnSpc>
                <a:spcPct val="90000"/>
              </a:lnSpc>
            </a:pPr>
            <a:endParaRPr lang="en-US" sz="1400" b="1" dirty="0">
              <a:solidFill>
                <a:prstClr val="black"/>
              </a:solidFill>
            </a:endParaRPr>
          </a:p>
        </p:txBody>
      </p:sp>
      <p:sp>
        <p:nvSpPr>
          <p:cNvPr id="16" name="Rectangle 15">
            <a:extLst>
              <a:ext uri="{FF2B5EF4-FFF2-40B4-BE49-F238E27FC236}">
                <a16:creationId xmlns:a16="http://schemas.microsoft.com/office/drawing/2014/main" id="{32DD5775-1E31-4E3C-9027-A353BD321129}"/>
              </a:ext>
            </a:extLst>
          </p:cNvPr>
          <p:cNvSpPr/>
          <p:nvPr/>
        </p:nvSpPr>
        <p:spPr>
          <a:xfrm>
            <a:off x="234268" y="3896600"/>
            <a:ext cx="8452532" cy="522776"/>
          </a:xfrm>
          <a:prstGeom prst="rect">
            <a:avLst/>
          </a:prstGeom>
        </p:spPr>
        <p:txBody>
          <a:bodyPr wrap="square" lIns="91000" tIns="45500" rIns="91000" bIns="45500">
            <a:spAutoFit/>
          </a:bodyPr>
          <a:lstStyle/>
          <a:p>
            <a:pPr algn="ctr" defTabSz="909450"/>
            <a:r>
              <a:rPr lang="en-US" sz="1400" b="1" dirty="0">
                <a:solidFill>
                  <a:prstClr val="black"/>
                </a:solidFill>
              </a:rPr>
              <a:t> DAAs without PI show a better impact at the end of treatment in terms of the lipid profile, mainly for Apolipoprotein A1 and total cholesterol/</a:t>
            </a:r>
            <a:r>
              <a:rPr lang="en-US" sz="1400" b="1" dirty="0" err="1">
                <a:solidFill>
                  <a:prstClr val="black"/>
                </a:solidFill>
              </a:rPr>
              <a:t>HDLc</a:t>
            </a:r>
            <a:r>
              <a:rPr lang="en-US" sz="1400" b="1" dirty="0">
                <a:solidFill>
                  <a:prstClr val="black"/>
                </a:solidFill>
              </a:rPr>
              <a:t> ratio</a:t>
            </a:r>
          </a:p>
        </p:txBody>
      </p:sp>
      <p:sp>
        <p:nvSpPr>
          <p:cNvPr id="7" name="TextBox 6">
            <a:extLst>
              <a:ext uri="{FF2B5EF4-FFF2-40B4-BE49-F238E27FC236}">
                <a16:creationId xmlns:a16="http://schemas.microsoft.com/office/drawing/2014/main" id="{0617B081-B93A-4759-A116-90CE57A518CD}"/>
              </a:ext>
            </a:extLst>
          </p:cNvPr>
          <p:cNvSpPr txBox="1"/>
          <p:nvPr/>
        </p:nvSpPr>
        <p:spPr>
          <a:xfrm>
            <a:off x="2967498" y="1912443"/>
            <a:ext cx="798295" cy="138499"/>
          </a:xfrm>
          <a:prstGeom prst="rect">
            <a:avLst/>
          </a:prstGeom>
          <a:noFill/>
        </p:spPr>
        <p:txBody>
          <a:bodyPr wrap="none" lIns="0" tIns="0" rIns="0" bIns="0" rtlCol="0">
            <a:spAutoFit/>
          </a:bodyPr>
          <a:lstStyle/>
          <a:p>
            <a:pPr defTabSz="909450">
              <a:lnSpc>
                <a:spcPct val="90000"/>
              </a:lnSpc>
            </a:pPr>
            <a:r>
              <a:rPr lang="en-GB" sz="1000" b="1" dirty="0" err="1">
                <a:solidFill>
                  <a:prstClr val="black"/>
                </a:solidFill>
              </a:rPr>
              <a:t>HDLc</a:t>
            </a:r>
            <a:r>
              <a:rPr lang="en-GB" sz="1000" b="1" dirty="0">
                <a:solidFill>
                  <a:prstClr val="black"/>
                </a:solidFill>
              </a:rPr>
              <a:t> (mg/dl)</a:t>
            </a:r>
            <a:endParaRPr lang="en-US" sz="1000" b="1" dirty="0">
              <a:solidFill>
                <a:prstClr val="black"/>
              </a:solidFill>
            </a:endParaRPr>
          </a:p>
        </p:txBody>
      </p:sp>
      <p:sp>
        <p:nvSpPr>
          <p:cNvPr id="26" name="TextBox 25">
            <a:extLst>
              <a:ext uri="{FF2B5EF4-FFF2-40B4-BE49-F238E27FC236}">
                <a16:creationId xmlns:a16="http://schemas.microsoft.com/office/drawing/2014/main" id="{079D3572-E435-4807-BBE4-37F59CB77D45}"/>
              </a:ext>
            </a:extLst>
          </p:cNvPr>
          <p:cNvSpPr txBox="1"/>
          <p:nvPr/>
        </p:nvSpPr>
        <p:spPr>
          <a:xfrm>
            <a:off x="5120615" y="1924759"/>
            <a:ext cx="1040349" cy="138499"/>
          </a:xfrm>
          <a:prstGeom prst="rect">
            <a:avLst/>
          </a:prstGeom>
          <a:noFill/>
        </p:spPr>
        <p:txBody>
          <a:bodyPr wrap="none" lIns="0" tIns="0" rIns="0" bIns="0" rtlCol="0">
            <a:spAutoFit/>
          </a:bodyPr>
          <a:lstStyle/>
          <a:p>
            <a:pPr defTabSz="909450">
              <a:lnSpc>
                <a:spcPct val="90000"/>
              </a:lnSpc>
            </a:pPr>
            <a:r>
              <a:rPr lang="en-GB" sz="1000" b="1" dirty="0">
                <a:solidFill>
                  <a:prstClr val="black"/>
                </a:solidFill>
              </a:rPr>
              <a:t>Apolipoprotein A</a:t>
            </a:r>
            <a:endParaRPr lang="en-US" sz="1000" b="1" dirty="0">
              <a:solidFill>
                <a:prstClr val="black"/>
              </a:solidFill>
            </a:endParaRPr>
          </a:p>
        </p:txBody>
      </p:sp>
      <p:sp>
        <p:nvSpPr>
          <p:cNvPr id="34" name="TextBox 33">
            <a:extLst>
              <a:ext uri="{FF2B5EF4-FFF2-40B4-BE49-F238E27FC236}">
                <a16:creationId xmlns:a16="http://schemas.microsoft.com/office/drawing/2014/main" id="{8F67BEE9-961E-4D63-AF80-4D1A927016A8}"/>
              </a:ext>
            </a:extLst>
          </p:cNvPr>
          <p:cNvSpPr txBox="1"/>
          <p:nvPr/>
        </p:nvSpPr>
        <p:spPr>
          <a:xfrm>
            <a:off x="7783023" y="1924759"/>
            <a:ext cx="1003480" cy="138499"/>
          </a:xfrm>
          <a:prstGeom prst="rect">
            <a:avLst/>
          </a:prstGeom>
          <a:noFill/>
        </p:spPr>
        <p:txBody>
          <a:bodyPr wrap="none" lIns="0" tIns="0" rIns="0" bIns="0" rtlCol="0">
            <a:spAutoFit/>
          </a:bodyPr>
          <a:lstStyle/>
          <a:p>
            <a:pPr defTabSz="909450">
              <a:lnSpc>
                <a:spcPct val="90000"/>
              </a:lnSpc>
            </a:pPr>
            <a:r>
              <a:rPr lang="en-GB" sz="1000" b="1" dirty="0">
                <a:solidFill>
                  <a:prstClr val="black"/>
                </a:solidFill>
              </a:rPr>
              <a:t>Cholesterol/HDL</a:t>
            </a:r>
            <a:endParaRPr lang="en-US" sz="1000" b="1" dirty="0">
              <a:solidFill>
                <a:prstClr val="black"/>
              </a:solidFill>
            </a:endParaRPr>
          </a:p>
        </p:txBody>
      </p:sp>
      <p:sp>
        <p:nvSpPr>
          <p:cNvPr id="9" name="TextBox 8">
            <a:extLst>
              <a:ext uri="{FF2B5EF4-FFF2-40B4-BE49-F238E27FC236}">
                <a16:creationId xmlns:a16="http://schemas.microsoft.com/office/drawing/2014/main" id="{066BDD60-D7EF-471E-8EA2-295653261F10}"/>
              </a:ext>
            </a:extLst>
          </p:cNvPr>
          <p:cNvSpPr txBox="1"/>
          <p:nvPr/>
        </p:nvSpPr>
        <p:spPr>
          <a:xfrm>
            <a:off x="6871168" y="2116412"/>
            <a:ext cx="176330"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4.5</a:t>
            </a:r>
            <a:endParaRPr lang="en-US" sz="1000" dirty="0">
              <a:solidFill>
                <a:prstClr val="black"/>
              </a:solidFill>
            </a:endParaRPr>
          </a:p>
        </p:txBody>
      </p:sp>
      <p:sp>
        <p:nvSpPr>
          <p:cNvPr id="35" name="TextBox 34">
            <a:extLst>
              <a:ext uri="{FF2B5EF4-FFF2-40B4-BE49-F238E27FC236}">
                <a16:creationId xmlns:a16="http://schemas.microsoft.com/office/drawing/2014/main" id="{5ED31F7B-A865-4ED0-A2D7-B240F25615B5}"/>
              </a:ext>
            </a:extLst>
          </p:cNvPr>
          <p:cNvSpPr txBox="1"/>
          <p:nvPr/>
        </p:nvSpPr>
        <p:spPr>
          <a:xfrm>
            <a:off x="6871168" y="2468120"/>
            <a:ext cx="176330"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4.0</a:t>
            </a:r>
            <a:endParaRPr lang="en-US" sz="1000" dirty="0">
              <a:solidFill>
                <a:prstClr val="black"/>
              </a:solidFill>
            </a:endParaRPr>
          </a:p>
        </p:txBody>
      </p:sp>
      <p:sp>
        <p:nvSpPr>
          <p:cNvPr id="36" name="TextBox 35">
            <a:extLst>
              <a:ext uri="{FF2B5EF4-FFF2-40B4-BE49-F238E27FC236}">
                <a16:creationId xmlns:a16="http://schemas.microsoft.com/office/drawing/2014/main" id="{C7570BEE-8AAB-40CA-B2E4-B84E6C696689}"/>
              </a:ext>
            </a:extLst>
          </p:cNvPr>
          <p:cNvSpPr txBox="1"/>
          <p:nvPr/>
        </p:nvSpPr>
        <p:spPr>
          <a:xfrm>
            <a:off x="6871168" y="2848103"/>
            <a:ext cx="176330"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3.5</a:t>
            </a:r>
            <a:endParaRPr lang="en-US" sz="1000" dirty="0">
              <a:solidFill>
                <a:prstClr val="black"/>
              </a:solidFill>
            </a:endParaRPr>
          </a:p>
        </p:txBody>
      </p:sp>
      <p:sp>
        <p:nvSpPr>
          <p:cNvPr id="37" name="TextBox 36">
            <a:extLst>
              <a:ext uri="{FF2B5EF4-FFF2-40B4-BE49-F238E27FC236}">
                <a16:creationId xmlns:a16="http://schemas.microsoft.com/office/drawing/2014/main" id="{FE893119-0E31-48F5-8D8B-A158A6D074FE}"/>
              </a:ext>
            </a:extLst>
          </p:cNvPr>
          <p:cNvSpPr txBox="1"/>
          <p:nvPr/>
        </p:nvSpPr>
        <p:spPr>
          <a:xfrm>
            <a:off x="4515207" y="1995543"/>
            <a:ext cx="211596"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180</a:t>
            </a:r>
            <a:endParaRPr lang="en-US" sz="1000" dirty="0">
              <a:solidFill>
                <a:prstClr val="black"/>
              </a:solidFill>
            </a:endParaRPr>
          </a:p>
        </p:txBody>
      </p:sp>
      <p:sp>
        <p:nvSpPr>
          <p:cNvPr id="38" name="TextBox 37">
            <a:extLst>
              <a:ext uri="{FF2B5EF4-FFF2-40B4-BE49-F238E27FC236}">
                <a16:creationId xmlns:a16="http://schemas.microsoft.com/office/drawing/2014/main" id="{0A8E5FAF-C18C-4B90-86B6-3CB9079D0153}"/>
              </a:ext>
            </a:extLst>
          </p:cNvPr>
          <p:cNvSpPr txBox="1"/>
          <p:nvPr/>
        </p:nvSpPr>
        <p:spPr>
          <a:xfrm>
            <a:off x="4515207" y="2230869"/>
            <a:ext cx="211596"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170</a:t>
            </a:r>
            <a:endParaRPr lang="en-US" sz="1000" dirty="0">
              <a:solidFill>
                <a:prstClr val="black"/>
              </a:solidFill>
            </a:endParaRPr>
          </a:p>
        </p:txBody>
      </p:sp>
      <p:sp>
        <p:nvSpPr>
          <p:cNvPr id="39" name="TextBox 38">
            <a:extLst>
              <a:ext uri="{FF2B5EF4-FFF2-40B4-BE49-F238E27FC236}">
                <a16:creationId xmlns:a16="http://schemas.microsoft.com/office/drawing/2014/main" id="{7D6D0A77-318B-4E1E-93A9-27C51EE32546}"/>
              </a:ext>
            </a:extLst>
          </p:cNvPr>
          <p:cNvSpPr txBox="1"/>
          <p:nvPr/>
        </p:nvSpPr>
        <p:spPr>
          <a:xfrm>
            <a:off x="4515207" y="2463484"/>
            <a:ext cx="211596"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160</a:t>
            </a:r>
            <a:endParaRPr lang="en-US" sz="1000" dirty="0">
              <a:solidFill>
                <a:prstClr val="black"/>
              </a:solidFill>
            </a:endParaRPr>
          </a:p>
        </p:txBody>
      </p:sp>
      <p:sp>
        <p:nvSpPr>
          <p:cNvPr id="40" name="TextBox 39">
            <a:extLst>
              <a:ext uri="{FF2B5EF4-FFF2-40B4-BE49-F238E27FC236}">
                <a16:creationId xmlns:a16="http://schemas.microsoft.com/office/drawing/2014/main" id="{379E35C3-46DF-4561-9AB8-C996C7A97E58}"/>
              </a:ext>
            </a:extLst>
          </p:cNvPr>
          <p:cNvSpPr txBox="1"/>
          <p:nvPr/>
        </p:nvSpPr>
        <p:spPr>
          <a:xfrm>
            <a:off x="4515207" y="2686373"/>
            <a:ext cx="211596"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150</a:t>
            </a:r>
            <a:endParaRPr lang="en-US" sz="1000" dirty="0">
              <a:solidFill>
                <a:prstClr val="black"/>
              </a:solidFill>
            </a:endParaRPr>
          </a:p>
        </p:txBody>
      </p:sp>
      <p:sp>
        <p:nvSpPr>
          <p:cNvPr id="41" name="TextBox 40">
            <a:extLst>
              <a:ext uri="{FF2B5EF4-FFF2-40B4-BE49-F238E27FC236}">
                <a16:creationId xmlns:a16="http://schemas.microsoft.com/office/drawing/2014/main" id="{10C29ECF-B9FB-46B4-B4D1-7CD362268E6D}"/>
              </a:ext>
            </a:extLst>
          </p:cNvPr>
          <p:cNvSpPr txBox="1"/>
          <p:nvPr/>
        </p:nvSpPr>
        <p:spPr>
          <a:xfrm>
            <a:off x="4515207" y="2909501"/>
            <a:ext cx="211596"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140</a:t>
            </a:r>
            <a:endParaRPr lang="en-US" sz="1000" dirty="0">
              <a:solidFill>
                <a:prstClr val="black"/>
              </a:solidFill>
            </a:endParaRPr>
          </a:p>
        </p:txBody>
      </p:sp>
      <p:sp>
        <p:nvSpPr>
          <p:cNvPr id="42" name="TextBox 41">
            <a:extLst>
              <a:ext uri="{FF2B5EF4-FFF2-40B4-BE49-F238E27FC236}">
                <a16:creationId xmlns:a16="http://schemas.microsoft.com/office/drawing/2014/main" id="{96CA7A6F-2A8A-4A70-9E15-98F0CE118656}"/>
              </a:ext>
            </a:extLst>
          </p:cNvPr>
          <p:cNvSpPr txBox="1"/>
          <p:nvPr/>
        </p:nvSpPr>
        <p:spPr>
          <a:xfrm>
            <a:off x="4515207" y="3144998"/>
            <a:ext cx="211596"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130</a:t>
            </a:r>
            <a:endParaRPr lang="en-US" sz="1000" dirty="0">
              <a:solidFill>
                <a:prstClr val="black"/>
              </a:solidFill>
            </a:endParaRPr>
          </a:p>
        </p:txBody>
      </p:sp>
      <p:sp>
        <p:nvSpPr>
          <p:cNvPr id="43" name="TextBox 42">
            <a:extLst>
              <a:ext uri="{FF2B5EF4-FFF2-40B4-BE49-F238E27FC236}">
                <a16:creationId xmlns:a16="http://schemas.microsoft.com/office/drawing/2014/main" id="{0E933152-FEB4-4746-9561-C7CE3B2FEB32}"/>
              </a:ext>
            </a:extLst>
          </p:cNvPr>
          <p:cNvSpPr txBox="1"/>
          <p:nvPr/>
        </p:nvSpPr>
        <p:spPr>
          <a:xfrm>
            <a:off x="2208582" y="2936348"/>
            <a:ext cx="141064"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50</a:t>
            </a:r>
            <a:endParaRPr lang="en-US" sz="1000" dirty="0">
              <a:solidFill>
                <a:prstClr val="black"/>
              </a:solidFill>
            </a:endParaRPr>
          </a:p>
        </p:txBody>
      </p:sp>
      <p:sp>
        <p:nvSpPr>
          <p:cNvPr id="44" name="TextBox 43">
            <a:extLst>
              <a:ext uri="{FF2B5EF4-FFF2-40B4-BE49-F238E27FC236}">
                <a16:creationId xmlns:a16="http://schemas.microsoft.com/office/drawing/2014/main" id="{CF2B4442-12B9-4989-A731-1346E6EC0049}"/>
              </a:ext>
            </a:extLst>
          </p:cNvPr>
          <p:cNvSpPr txBox="1"/>
          <p:nvPr/>
        </p:nvSpPr>
        <p:spPr>
          <a:xfrm>
            <a:off x="2208582" y="2646176"/>
            <a:ext cx="141064"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55</a:t>
            </a:r>
            <a:endParaRPr lang="en-US" sz="1000" dirty="0">
              <a:solidFill>
                <a:prstClr val="black"/>
              </a:solidFill>
            </a:endParaRPr>
          </a:p>
        </p:txBody>
      </p:sp>
      <p:sp>
        <p:nvSpPr>
          <p:cNvPr id="45" name="TextBox 44">
            <a:extLst>
              <a:ext uri="{FF2B5EF4-FFF2-40B4-BE49-F238E27FC236}">
                <a16:creationId xmlns:a16="http://schemas.microsoft.com/office/drawing/2014/main" id="{3600E733-8445-433C-8D91-9A2D04BE1AE0}"/>
              </a:ext>
            </a:extLst>
          </p:cNvPr>
          <p:cNvSpPr txBox="1"/>
          <p:nvPr/>
        </p:nvSpPr>
        <p:spPr>
          <a:xfrm>
            <a:off x="2208582" y="2353403"/>
            <a:ext cx="141064"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60</a:t>
            </a:r>
            <a:endParaRPr lang="en-US" sz="1000" dirty="0">
              <a:solidFill>
                <a:prstClr val="black"/>
              </a:solidFill>
            </a:endParaRPr>
          </a:p>
        </p:txBody>
      </p:sp>
      <p:sp>
        <p:nvSpPr>
          <p:cNvPr id="46" name="TextBox 45">
            <a:extLst>
              <a:ext uri="{FF2B5EF4-FFF2-40B4-BE49-F238E27FC236}">
                <a16:creationId xmlns:a16="http://schemas.microsoft.com/office/drawing/2014/main" id="{8E98B1E5-F784-4F32-BA64-BBCAED52CEA7}"/>
              </a:ext>
            </a:extLst>
          </p:cNvPr>
          <p:cNvSpPr txBox="1"/>
          <p:nvPr/>
        </p:nvSpPr>
        <p:spPr>
          <a:xfrm>
            <a:off x="2208582" y="2063258"/>
            <a:ext cx="141064"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65</a:t>
            </a:r>
            <a:endParaRPr lang="en-US" sz="1000" dirty="0">
              <a:solidFill>
                <a:prstClr val="black"/>
              </a:solidFill>
            </a:endParaRPr>
          </a:p>
        </p:txBody>
      </p:sp>
      <p:sp>
        <p:nvSpPr>
          <p:cNvPr id="47" name="TextBox 46">
            <a:extLst>
              <a:ext uri="{FF2B5EF4-FFF2-40B4-BE49-F238E27FC236}">
                <a16:creationId xmlns:a16="http://schemas.microsoft.com/office/drawing/2014/main" id="{D5E2C5FA-D150-4225-986F-F59153DFF016}"/>
              </a:ext>
            </a:extLst>
          </p:cNvPr>
          <p:cNvSpPr txBox="1"/>
          <p:nvPr/>
        </p:nvSpPr>
        <p:spPr>
          <a:xfrm>
            <a:off x="4081803" y="3124308"/>
            <a:ext cx="266098" cy="138499"/>
          </a:xfrm>
          <a:prstGeom prst="rect">
            <a:avLst/>
          </a:prstGeom>
          <a:noFill/>
        </p:spPr>
        <p:txBody>
          <a:bodyPr wrap="none" lIns="0" tIns="0" rIns="0" bIns="0" rtlCol="0">
            <a:spAutoFit/>
          </a:bodyPr>
          <a:lstStyle/>
          <a:p>
            <a:pPr defTabSz="909450">
              <a:lnSpc>
                <a:spcPct val="90000"/>
              </a:lnSpc>
            </a:pPr>
            <a:r>
              <a:rPr lang="en-GB" sz="1000" i="1" dirty="0">
                <a:solidFill>
                  <a:prstClr val="black"/>
                </a:solidFill>
              </a:rPr>
              <a:t>P=0.</a:t>
            </a:r>
            <a:endParaRPr lang="en-US" sz="1000" i="1" dirty="0">
              <a:solidFill>
                <a:prstClr val="black"/>
              </a:solidFill>
            </a:endParaRPr>
          </a:p>
        </p:txBody>
      </p:sp>
      <p:sp>
        <p:nvSpPr>
          <p:cNvPr id="49" name="TextBox 48">
            <a:extLst>
              <a:ext uri="{FF2B5EF4-FFF2-40B4-BE49-F238E27FC236}">
                <a16:creationId xmlns:a16="http://schemas.microsoft.com/office/drawing/2014/main" id="{714324B8-1333-4D82-B3A9-ACF887A53048}"/>
              </a:ext>
            </a:extLst>
          </p:cNvPr>
          <p:cNvSpPr txBox="1"/>
          <p:nvPr/>
        </p:nvSpPr>
        <p:spPr>
          <a:xfrm>
            <a:off x="8626901" y="3124308"/>
            <a:ext cx="336631" cy="138499"/>
          </a:xfrm>
          <a:prstGeom prst="rect">
            <a:avLst/>
          </a:prstGeom>
          <a:noFill/>
        </p:spPr>
        <p:txBody>
          <a:bodyPr wrap="none" lIns="0" tIns="0" rIns="0" bIns="0" rtlCol="0">
            <a:spAutoFit/>
          </a:bodyPr>
          <a:lstStyle/>
          <a:p>
            <a:pPr defTabSz="909450">
              <a:lnSpc>
                <a:spcPct val="90000"/>
              </a:lnSpc>
            </a:pPr>
            <a:r>
              <a:rPr lang="en-GB" sz="1000" i="1" dirty="0">
                <a:solidFill>
                  <a:prstClr val="black"/>
                </a:solidFill>
              </a:rPr>
              <a:t>P=.02</a:t>
            </a:r>
            <a:endParaRPr lang="en-US" sz="1000" i="1" dirty="0">
              <a:solidFill>
                <a:prstClr val="black"/>
              </a:solidFill>
            </a:endParaRPr>
          </a:p>
        </p:txBody>
      </p:sp>
      <p:cxnSp>
        <p:nvCxnSpPr>
          <p:cNvPr id="17" name="Straight Connector 16">
            <a:extLst>
              <a:ext uri="{FF2B5EF4-FFF2-40B4-BE49-F238E27FC236}">
                <a16:creationId xmlns:a16="http://schemas.microsoft.com/office/drawing/2014/main" id="{8AE07E6D-BCE1-4D62-AF43-FC9430E98BE8}"/>
              </a:ext>
            </a:extLst>
          </p:cNvPr>
          <p:cNvCxnSpPr/>
          <p:nvPr/>
        </p:nvCxnSpPr>
        <p:spPr>
          <a:xfrm>
            <a:off x="7102051" y="2909466"/>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D8EA03E-57DA-4874-9335-7D804F673271}"/>
              </a:ext>
            </a:extLst>
          </p:cNvPr>
          <p:cNvCxnSpPr/>
          <p:nvPr/>
        </p:nvCxnSpPr>
        <p:spPr>
          <a:xfrm>
            <a:off x="7102051" y="2532513"/>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B99F84-462A-4119-B839-94079CF290B4}"/>
              </a:ext>
            </a:extLst>
          </p:cNvPr>
          <p:cNvCxnSpPr/>
          <p:nvPr/>
        </p:nvCxnSpPr>
        <p:spPr>
          <a:xfrm>
            <a:off x="7102051" y="2179541"/>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7EF5DF0-BAA2-4F8B-A42E-E7AEADEBE1AD}"/>
              </a:ext>
            </a:extLst>
          </p:cNvPr>
          <p:cNvCxnSpPr/>
          <p:nvPr/>
        </p:nvCxnSpPr>
        <p:spPr>
          <a:xfrm>
            <a:off x="4757799" y="2063038"/>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3D579F8-0B09-485A-A147-ECD42F0B0C4E}"/>
              </a:ext>
            </a:extLst>
          </p:cNvPr>
          <p:cNvCxnSpPr/>
          <p:nvPr/>
        </p:nvCxnSpPr>
        <p:spPr>
          <a:xfrm>
            <a:off x="4757799" y="2299898"/>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74345E9-4671-4BAF-AF36-949896110401}"/>
              </a:ext>
            </a:extLst>
          </p:cNvPr>
          <p:cNvCxnSpPr/>
          <p:nvPr/>
        </p:nvCxnSpPr>
        <p:spPr>
          <a:xfrm>
            <a:off x="4757799" y="2518224"/>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4D72E2-126C-41BC-8D1D-EA8BE9AE1C3B}"/>
              </a:ext>
            </a:extLst>
          </p:cNvPr>
          <p:cNvCxnSpPr/>
          <p:nvPr/>
        </p:nvCxnSpPr>
        <p:spPr>
          <a:xfrm>
            <a:off x="4757799" y="2746088"/>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4EA2EBF-EF1B-42B9-BA60-17469FC6B02F}"/>
              </a:ext>
            </a:extLst>
          </p:cNvPr>
          <p:cNvCxnSpPr/>
          <p:nvPr/>
        </p:nvCxnSpPr>
        <p:spPr>
          <a:xfrm>
            <a:off x="4757799" y="2972078"/>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29B6E5-1569-4DFC-ABC5-96DEB499E250}"/>
              </a:ext>
            </a:extLst>
          </p:cNvPr>
          <p:cNvCxnSpPr/>
          <p:nvPr/>
        </p:nvCxnSpPr>
        <p:spPr>
          <a:xfrm>
            <a:off x="4757799" y="3214041"/>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8C0F653-1797-46B1-8008-41F05B36E59F}"/>
              </a:ext>
            </a:extLst>
          </p:cNvPr>
          <p:cNvSpPr txBox="1"/>
          <p:nvPr/>
        </p:nvSpPr>
        <p:spPr>
          <a:xfrm>
            <a:off x="6276490" y="3124308"/>
            <a:ext cx="477695" cy="138499"/>
          </a:xfrm>
          <a:prstGeom prst="rect">
            <a:avLst/>
          </a:prstGeom>
          <a:noFill/>
        </p:spPr>
        <p:txBody>
          <a:bodyPr wrap="none" lIns="0" tIns="0" rIns="0" bIns="0" rtlCol="0">
            <a:spAutoFit/>
          </a:bodyPr>
          <a:lstStyle/>
          <a:p>
            <a:pPr defTabSz="909450">
              <a:lnSpc>
                <a:spcPct val="90000"/>
              </a:lnSpc>
            </a:pPr>
            <a:r>
              <a:rPr lang="en-GB" sz="1000" i="1" dirty="0">
                <a:solidFill>
                  <a:prstClr val="black"/>
                </a:solidFill>
              </a:rPr>
              <a:t>P&lt;0.001</a:t>
            </a:r>
            <a:endParaRPr lang="en-US" sz="1000" i="1" dirty="0">
              <a:solidFill>
                <a:prstClr val="black"/>
              </a:solidFill>
            </a:endParaRPr>
          </a:p>
        </p:txBody>
      </p:sp>
      <p:cxnSp>
        <p:nvCxnSpPr>
          <p:cNvPr id="58" name="Straight Connector 57">
            <a:extLst>
              <a:ext uri="{FF2B5EF4-FFF2-40B4-BE49-F238E27FC236}">
                <a16:creationId xmlns:a16="http://schemas.microsoft.com/office/drawing/2014/main" id="{2C496C39-A4C6-42EC-8191-D74D7769C458}"/>
              </a:ext>
            </a:extLst>
          </p:cNvPr>
          <p:cNvCxnSpPr/>
          <p:nvPr/>
        </p:nvCxnSpPr>
        <p:spPr>
          <a:xfrm>
            <a:off x="2412547" y="2995452"/>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D3B761-DDA3-4B02-838C-B0FEFE115C06}"/>
              </a:ext>
            </a:extLst>
          </p:cNvPr>
          <p:cNvCxnSpPr/>
          <p:nvPr/>
        </p:nvCxnSpPr>
        <p:spPr>
          <a:xfrm>
            <a:off x="2412547" y="2705879"/>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BBDD66-FCAB-4086-9710-BB941BA2AA9C}"/>
              </a:ext>
            </a:extLst>
          </p:cNvPr>
          <p:cNvCxnSpPr/>
          <p:nvPr/>
        </p:nvCxnSpPr>
        <p:spPr>
          <a:xfrm>
            <a:off x="2412547" y="2412906"/>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05EAF72-C732-4184-A760-922EBC07F60C}"/>
              </a:ext>
            </a:extLst>
          </p:cNvPr>
          <p:cNvCxnSpPr/>
          <p:nvPr/>
        </p:nvCxnSpPr>
        <p:spPr>
          <a:xfrm>
            <a:off x="2412547" y="2132287"/>
            <a:ext cx="1996166"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54" name="Group 2053">
            <a:extLst>
              <a:ext uri="{FF2B5EF4-FFF2-40B4-BE49-F238E27FC236}">
                <a16:creationId xmlns:a16="http://schemas.microsoft.com/office/drawing/2014/main" id="{B157221A-091A-4CF8-BDD4-9058CB415FC8}"/>
              </a:ext>
            </a:extLst>
          </p:cNvPr>
          <p:cNvGrpSpPr/>
          <p:nvPr/>
        </p:nvGrpSpPr>
        <p:grpSpPr>
          <a:xfrm>
            <a:off x="2884457" y="2043774"/>
            <a:ext cx="1136277" cy="1151926"/>
            <a:chOff x="2884455" y="2043774"/>
            <a:chExt cx="1136277" cy="1151926"/>
          </a:xfrm>
        </p:grpSpPr>
        <p:sp>
          <p:nvSpPr>
            <p:cNvPr id="18" name="Oval 17">
              <a:extLst>
                <a:ext uri="{FF2B5EF4-FFF2-40B4-BE49-F238E27FC236}">
                  <a16:creationId xmlns:a16="http://schemas.microsoft.com/office/drawing/2014/main" id="{85ECB228-9F12-4CDC-BEED-F9ACF91312F0}"/>
                </a:ext>
              </a:extLst>
            </p:cNvPr>
            <p:cNvSpPr/>
            <p:nvPr/>
          </p:nvSpPr>
          <p:spPr>
            <a:xfrm>
              <a:off x="2891063" y="2469938"/>
              <a:ext cx="45719" cy="45719"/>
            </a:xfrm>
            <a:prstGeom prst="ellipse">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450">
                <a:lnSpc>
                  <a:spcPct val="90000"/>
                </a:lnSpc>
              </a:pPr>
              <a:endParaRPr lang="en-US" dirty="0">
                <a:solidFill>
                  <a:prstClr val="white"/>
                </a:solidFill>
              </a:endParaRPr>
            </a:p>
          </p:txBody>
        </p:sp>
        <p:sp>
          <p:nvSpPr>
            <p:cNvPr id="62" name="Oval 61">
              <a:extLst>
                <a:ext uri="{FF2B5EF4-FFF2-40B4-BE49-F238E27FC236}">
                  <a16:creationId xmlns:a16="http://schemas.microsoft.com/office/drawing/2014/main" id="{F5FD7124-E591-4222-B926-6A3CE5B7B37B}"/>
                </a:ext>
              </a:extLst>
            </p:cNvPr>
            <p:cNvSpPr/>
            <p:nvPr/>
          </p:nvSpPr>
          <p:spPr>
            <a:xfrm>
              <a:off x="3921056" y="2322510"/>
              <a:ext cx="45719" cy="45719"/>
            </a:xfrm>
            <a:prstGeom prst="ellipse">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450">
                <a:lnSpc>
                  <a:spcPct val="90000"/>
                </a:lnSpc>
              </a:pPr>
              <a:endParaRPr lang="en-US" dirty="0">
                <a:solidFill>
                  <a:prstClr val="white"/>
                </a:solidFill>
              </a:endParaRPr>
            </a:p>
          </p:txBody>
        </p:sp>
        <p:sp>
          <p:nvSpPr>
            <p:cNvPr id="63" name="Oval 62">
              <a:extLst>
                <a:ext uri="{FF2B5EF4-FFF2-40B4-BE49-F238E27FC236}">
                  <a16:creationId xmlns:a16="http://schemas.microsoft.com/office/drawing/2014/main" id="{7F4D979C-BACB-4491-862B-398B3F0FA01B}"/>
                </a:ext>
              </a:extLst>
            </p:cNvPr>
            <p:cNvSpPr/>
            <p:nvPr/>
          </p:nvSpPr>
          <p:spPr>
            <a:xfrm>
              <a:off x="2937877" y="2766895"/>
              <a:ext cx="45719" cy="45719"/>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450">
                <a:lnSpc>
                  <a:spcPct val="90000"/>
                </a:lnSpc>
              </a:pPr>
              <a:endParaRPr lang="en-US" dirty="0">
                <a:solidFill>
                  <a:prstClr val="white"/>
                </a:solidFill>
              </a:endParaRPr>
            </a:p>
          </p:txBody>
        </p:sp>
        <p:sp>
          <p:nvSpPr>
            <p:cNvPr id="64" name="Oval 63">
              <a:extLst>
                <a:ext uri="{FF2B5EF4-FFF2-40B4-BE49-F238E27FC236}">
                  <a16:creationId xmlns:a16="http://schemas.microsoft.com/office/drawing/2014/main" id="{FCA621DC-626B-4DCE-9A30-9CD3F71EE972}"/>
                </a:ext>
              </a:extLst>
            </p:cNvPr>
            <p:cNvSpPr/>
            <p:nvPr/>
          </p:nvSpPr>
          <p:spPr>
            <a:xfrm>
              <a:off x="3975013" y="2986574"/>
              <a:ext cx="45719" cy="45719"/>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450">
                <a:lnSpc>
                  <a:spcPct val="90000"/>
                </a:lnSpc>
              </a:pPr>
              <a:endParaRPr lang="en-US" dirty="0">
                <a:solidFill>
                  <a:prstClr val="white"/>
                </a:solidFill>
              </a:endParaRPr>
            </a:p>
          </p:txBody>
        </p:sp>
        <p:grpSp>
          <p:nvGrpSpPr>
            <p:cNvPr id="23" name="Group 22">
              <a:extLst>
                <a:ext uri="{FF2B5EF4-FFF2-40B4-BE49-F238E27FC236}">
                  <a16:creationId xmlns:a16="http://schemas.microsoft.com/office/drawing/2014/main" id="{1FE7A6BC-E23B-4FED-8D9B-74EBE04A9B02}"/>
                </a:ext>
              </a:extLst>
            </p:cNvPr>
            <p:cNvGrpSpPr/>
            <p:nvPr/>
          </p:nvGrpSpPr>
          <p:grpSpPr>
            <a:xfrm>
              <a:off x="2884455" y="2239309"/>
              <a:ext cx="49190" cy="509160"/>
              <a:chOff x="2884455" y="2239309"/>
              <a:chExt cx="49190" cy="509160"/>
            </a:xfrm>
          </p:grpSpPr>
          <p:cxnSp>
            <p:nvCxnSpPr>
              <p:cNvPr id="20" name="Straight Connector 19">
                <a:extLst>
                  <a:ext uri="{FF2B5EF4-FFF2-40B4-BE49-F238E27FC236}">
                    <a16:creationId xmlns:a16="http://schemas.microsoft.com/office/drawing/2014/main" id="{8B8F61C1-F919-4592-9AAE-1DA323F557ED}"/>
                  </a:ext>
                </a:extLst>
              </p:cNvPr>
              <p:cNvCxnSpPr/>
              <p:nvPr/>
            </p:nvCxnSpPr>
            <p:spPr>
              <a:xfrm>
                <a:off x="2884455" y="223930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6566E0-2F29-45B5-94F5-F7272F6F62F3}"/>
                  </a:ext>
                </a:extLst>
              </p:cNvPr>
              <p:cNvCxnSpPr/>
              <p:nvPr/>
            </p:nvCxnSpPr>
            <p:spPr>
              <a:xfrm>
                <a:off x="2884455" y="274846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2D1202-A21F-44B9-BF79-034DFDF4FC60}"/>
                  </a:ext>
                </a:extLst>
              </p:cNvPr>
              <p:cNvCxnSpPr/>
              <p:nvPr/>
            </p:nvCxnSpPr>
            <p:spPr>
              <a:xfrm>
                <a:off x="2909050" y="2239309"/>
                <a:ext cx="0" cy="506779"/>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79B59E6-256D-4785-9EF8-D3D9C29C7F16}"/>
                </a:ext>
              </a:extLst>
            </p:cNvPr>
            <p:cNvGrpSpPr/>
            <p:nvPr/>
          </p:nvGrpSpPr>
          <p:grpSpPr>
            <a:xfrm>
              <a:off x="3922034" y="2043774"/>
              <a:ext cx="45719" cy="609197"/>
              <a:chOff x="2884455" y="2239309"/>
              <a:chExt cx="49190" cy="509160"/>
            </a:xfrm>
          </p:grpSpPr>
          <p:cxnSp>
            <p:nvCxnSpPr>
              <p:cNvPr id="69" name="Straight Connector 68">
                <a:extLst>
                  <a:ext uri="{FF2B5EF4-FFF2-40B4-BE49-F238E27FC236}">
                    <a16:creationId xmlns:a16="http://schemas.microsoft.com/office/drawing/2014/main" id="{BB080902-60A6-45FD-97BC-5D5A4DA2214E}"/>
                  </a:ext>
                </a:extLst>
              </p:cNvPr>
              <p:cNvCxnSpPr/>
              <p:nvPr/>
            </p:nvCxnSpPr>
            <p:spPr>
              <a:xfrm>
                <a:off x="2884455" y="223930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44E826-FBFB-4C03-AECA-D0C2868FC35B}"/>
                  </a:ext>
                </a:extLst>
              </p:cNvPr>
              <p:cNvCxnSpPr/>
              <p:nvPr/>
            </p:nvCxnSpPr>
            <p:spPr>
              <a:xfrm>
                <a:off x="2884455" y="274846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0D1D4EC-04B4-452D-8709-825C7DDB6E5F}"/>
                  </a:ext>
                </a:extLst>
              </p:cNvPr>
              <p:cNvCxnSpPr/>
              <p:nvPr/>
            </p:nvCxnSpPr>
            <p:spPr>
              <a:xfrm>
                <a:off x="2909050" y="2239309"/>
                <a:ext cx="0" cy="506779"/>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B4951B2-FB8D-49A1-9FC8-4C7958EB6BA5}"/>
                </a:ext>
              </a:extLst>
            </p:cNvPr>
            <p:cNvGrpSpPr/>
            <p:nvPr/>
          </p:nvGrpSpPr>
          <p:grpSpPr>
            <a:xfrm>
              <a:off x="2938059" y="2577460"/>
              <a:ext cx="45719" cy="433994"/>
              <a:chOff x="2884455" y="2239309"/>
              <a:chExt cx="49190" cy="509160"/>
            </a:xfrm>
          </p:grpSpPr>
          <p:cxnSp>
            <p:nvCxnSpPr>
              <p:cNvPr id="73" name="Straight Connector 72">
                <a:extLst>
                  <a:ext uri="{FF2B5EF4-FFF2-40B4-BE49-F238E27FC236}">
                    <a16:creationId xmlns:a16="http://schemas.microsoft.com/office/drawing/2014/main" id="{B34F8E99-A202-496A-96E9-258A1996F746}"/>
                  </a:ext>
                </a:extLst>
              </p:cNvPr>
              <p:cNvCxnSpPr/>
              <p:nvPr/>
            </p:nvCxnSpPr>
            <p:spPr>
              <a:xfrm>
                <a:off x="2884455" y="223930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54690E-2B40-41FC-9002-2DEE107D6D0B}"/>
                  </a:ext>
                </a:extLst>
              </p:cNvPr>
              <p:cNvCxnSpPr/>
              <p:nvPr/>
            </p:nvCxnSpPr>
            <p:spPr>
              <a:xfrm>
                <a:off x="2884455" y="274846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0B66C6-92A7-4B57-900E-1D22B40D8DB1}"/>
                  </a:ext>
                </a:extLst>
              </p:cNvPr>
              <p:cNvCxnSpPr/>
              <p:nvPr/>
            </p:nvCxnSpPr>
            <p:spPr>
              <a:xfrm>
                <a:off x="2909050" y="2239309"/>
                <a:ext cx="0" cy="5067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674919C9-4254-4FCA-9760-E119A4DCF200}"/>
                </a:ext>
              </a:extLst>
            </p:cNvPr>
            <p:cNvGrpSpPr/>
            <p:nvPr/>
          </p:nvGrpSpPr>
          <p:grpSpPr>
            <a:xfrm>
              <a:off x="3973720" y="2823330"/>
              <a:ext cx="45719" cy="372370"/>
              <a:chOff x="2884455" y="2239309"/>
              <a:chExt cx="49190" cy="509160"/>
            </a:xfrm>
          </p:grpSpPr>
          <p:cxnSp>
            <p:nvCxnSpPr>
              <p:cNvPr id="77" name="Straight Connector 76">
                <a:extLst>
                  <a:ext uri="{FF2B5EF4-FFF2-40B4-BE49-F238E27FC236}">
                    <a16:creationId xmlns:a16="http://schemas.microsoft.com/office/drawing/2014/main" id="{09F5D20A-F6DE-4956-9E7F-CC6299A074E4}"/>
                  </a:ext>
                </a:extLst>
              </p:cNvPr>
              <p:cNvCxnSpPr/>
              <p:nvPr/>
            </p:nvCxnSpPr>
            <p:spPr>
              <a:xfrm>
                <a:off x="2884455" y="223930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C7DC1D6-AE6D-46C2-900F-0532D09DC554}"/>
                  </a:ext>
                </a:extLst>
              </p:cNvPr>
              <p:cNvCxnSpPr/>
              <p:nvPr/>
            </p:nvCxnSpPr>
            <p:spPr>
              <a:xfrm>
                <a:off x="2884455" y="274846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995ADD7-BB92-4F25-AAF3-88DF02B4FA4A}"/>
                  </a:ext>
                </a:extLst>
              </p:cNvPr>
              <p:cNvCxnSpPr/>
              <p:nvPr/>
            </p:nvCxnSpPr>
            <p:spPr>
              <a:xfrm>
                <a:off x="2909050" y="2239309"/>
                <a:ext cx="0" cy="5067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5258A905-C9C0-4110-B1DF-B5BACF814AD2}"/>
                </a:ext>
              </a:extLst>
            </p:cNvPr>
            <p:cNvCxnSpPr>
              <a:stCxn id="62" idx="2"/>
              <a:endCxn id="18" idx="6"/>
            </p:cNvCxnSpPr>
            <p:nvPr/>
          </p:nvCxnSpPr>
          <p:spPr>
            <a:xfrm flipH="1">
              <a:off x="2936782" y="2345370"/>
              <a:ext cx="984274" cy="147428"/>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7EC985A3-666B-44BB-91F6-4E56A39F3A3D}"/>
                </a:ext>
              </a:extLst>
            </p:cNvPr>
            <p:cNvCxnSpPr>
              <a:stCxn id="63" idx="6"/>
              <a:endCxn id="64" idx="2"/>
            </p:cNvCxnSpPr>
            <p:nvPr/>
          </p:nvCxnSpPr>
          <p:spPr>
            <a:xfrm>
              <a:off x="2983596" y="2789755"/>
              <a:ext cx="991417" cy="2196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6" name="Oval 85">
            <a:extLst>
              <a:ext uri="{FF2B5EF4-FFF2-40B4-BE49-F238E27FC236}">
                <a16:creationId xmlns:a16="http://schemas.microsoft.com/office/drawing/2014/main" id="{1A9BF87A-405F-4FF8-BC5A-429351513B20}"/>
              </a:ext>
            </a:extLst>
          </p:cNvPr>
          <p:cNvSpPr/>
          <p:nvPr/>
        </p:nvSpPr>
        <p:spPr>
          <a:xfrm>
            <a:off x="5174691" y="2334500"/>
            <a:ext cx="45719" cy="45719"/>
          </a:xfrm>
          <a:prstGeom prst="ellipse">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87" name="Oval 86">
            <a:extLst>
              <a:ext uri="{FF2B5EF4-FFF2-40B4-BE49-F238E27FC236}">
                <a16:creationId xmlns:a16="http://schemas.microsoft.com/office/drawing/2014/main" id="{ED095469-0B3A-4575-91EB-6C8C774B1C0C}"/>
              </a:ext>
            </a:extLst>
          </p:cNvPr>
          <p:cNvSpPr/>
          <p:nvPr/>
        </p:nvSpPr>
        <p:spPr>
          <a:xfrm>
            <a:off x="6142221" y="2568567"/>
            <a:ext cx="45719" cy="45719"/>
          </a:xfrm>
          <a:prstGeom prst="ellipse">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88" name="Oval 87">
            <a:extLst>
              <a:ext uri="{FF2B5EF4-FFF2-40B4-BE49-F238E27FC236}">
                <a16:creationId xmlns:a16="http://schemas.microsoft.com/office/drawing/2014/main" id="{0A520EEE-20F2-4DE5-90EF-8699422C6961}"/>
              </a:ext>
            </a:extLst>
          </p:cNvPr>
          <p:cNvSpPr/>
          <p:nvPr/>
        </p:nvSpPr>
        <p:spPr>
          <a:xfrm>
            <a:off x="5217945" y="2600772"/>
            <a:ext cx="45719" cy="45719"/>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89" name="Oval 88">
            <a:extLst>
              <a:ext uri="{FF2B5EF4-FFF2-40B4-BE49-F238E27FC236}">
                <a16:creationId xmlns:a16="http://schemas.microsoft.com/office/drawing/2014/main" id="{B8291995-9477-4F4A-8B42-A24C41291A1E}"/>
              </a:ext>
            </a:extLst>
          </p:cNvPr>
          <p:cNvSpPr/>
          <p:nvPr/>
        </p:nvSpPr>
        <p:spPr>
          <a:xfrm>
            <a:off x="6183396" y="3004338"/>
            <a:ext cx="45719" cy="45719"/>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grpSp>
        <p:nvGrpSpPr>
          <p:cNvPr id="90" name="Group 89">
            <a:extLst>
              <a:ext uri="{FF2B5EF4-FFF2-40B4-BE49-F238E27FC236}">
                <a16:creationId xmlns:a16="http://schemas.microsoft.com/office/drawing/2014/main" id="{F9A98548-F666-4B98-BF22-75C1B5F1AC7F}"/>
              </a:ext>
            </a:extLst>
          </p:cNvPr>
          <p:cNvGrpSpPr/>
          <p:nvPr/>
        </p:nvGrpSpPr>
        <p:grpSpPr>
          <a:xfrm>
            <a:off x="5178561" y="2117397"/>
            <a:ext cx="45719" cy="475050"/>
            <a:chOff x="2884455" y="2239309"/>
            <a:chExt cx="49190" cy="509160"/>
          </a:xfrm>
        </p:grpSpPr>
        <p:cxnSp>
          <p:nvCxnSpPr>
            <p:cNvPr id="105" name="Straight Connector 104">
              <a:extLst>
                <a:ext uri="{FF2B5EF4-FFF2-40B4-BE49-F238E27FC236}">
                  <a16:creationId xmlns:a16="http://schemas.microsoft.com/office/drawing/2014/main" id="{A8B0D462-51DF-4B23-86FF-16CBCE561753}"/>
                </a:ext>
              </a:extLst>
            </p:cNvPr>
            <p:cNvCxnSpPr/>
            <p:nvPr/>
          </p:nvCxnSpPr>
          <p:spPr>
            <a:xfrm>
              <a:off x="2884455" y="223930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345EE78-A6AE-4A41-9605-BE6405975266}"/>
                </a:ext>
              </a:extLst>
            </p:cNvPr>
            <p:cNvCxnSpPr/>
            <p:nvPr/>
          </p:nvCxnSpPr>
          <p:spPr>
            <a:xfrm>
              <a:off x="2884455" y="274846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58DD1D8-77B4-4E54-84A7-48E0B8ECF99E}"/>
                </a:ext>
              </a:extLst>
            </p:cNvPr>
            <p:cNvCxnSpPr/>
            <p:nvPr/>
          </p:nvCxnSpPr>
          <p:spPr>
            <a:xfrm>
              <a:off x="2909050" y="2239309"/>
              <a:ext cx="0" cy="506779"/>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1DEA7C18-815B-46A3-827B-361EEA690651}"/>
              </a:ext>
            </a:extLst>
          </p:cNvPr>
          <p:cNvGrpSpPr/>
          <p:nvPr/>
        </p:nvGrpSpPr>
        <p:grpSpPr>
          <a:xfrm>
            <a:off x="6144222" y="2376017"/>
            <a:ext cx="45719" cy="434727"/>
            <a:chOff x="2884455" y="2239309"/>
            <a:chExt cx="49190" cy="509160"/>
          </a:xfrm>
        </p:grpSpPr>
        <p:cxnSp>
          <p:nvCxnSpPr>
            <p:cNvPr id="102" name="Straight Connector 101">
              <a:extLst>
                <a:ext uri="{FF2B5EF4-FFF2-40B4-BE49-F238E27FC236}">
                  <a16:creationId xmlns:a16="http://schemas.microsoft.com/office/drawing/2014/main" id="{F27BF5C5-9D57-45D6-8F68-1B9EFD51EB10}"/>
                </a:ext>
              </a:extLst>
            </p:cNvPr>
            <p:cNvCxnSpPr/>
            <p:nvPr/>
          </p:nvCxnSpPr>
          <p:spPr>
            <a:xfrm>
              <a:off x="2884455" y="223930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2D4A86A-7489-4102-94E3-6D511E68870F}"/>
                </a:ext>
              </a:extLst>
            </p:cNvPr>
            <p:cNvCxnSpPr/>
            <p:nvPr/>
          </p:nvCxnSpPr>
          <p:spPr>
            <a:xfrm>
              <a:off x="2884455" y="274846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EF6E53D-512C-428A-A9E2-952E71C58EC7}"/>
                </a:ext>
              </a:extLst>
            </p:cNvPr>
            <p:cNvCxnSpPr/>
            <p:nvPr/>
          </p:nvCxnSpPr>
          <p:spPr>
            <a:xfrm>
              <a:off x="2909050" y="2239309"/>
              <a:ext cx="0" cy="506779"/>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D5F264F3-E920-4CDF-BA65-7D4328D34523}"/>
              </a:ext>
            </a:extLst>
          </p:cNvPr>
          <p:cNvGrpSpPr/>
          <p:nvPr/>
        </p:nvGrpSpPr>
        <p:grpSpPr>
          <a:xfrm>
            <a:off x="5228073" y="2412915"/>
            <a:ext cx="45719" cy="399707"/>
            <a:chOff x="2884455" y="2239309"/>
            <a:chExt cx="49190" cy="509160"/>
          </a:xfrm>
        </p:grpSpPr>
        <p:cxnSp>
          <p:nvCxnSpPr>
            <p:cNvPr id="99" name="Straight Connector 98">
              <a:extLst>
                <a:ext uri="{FF2B5EF4-FFF2-40B4-BE49-F238E27FC236}">
                  <a16:creationId xmlns:a16="http://schemas.microsoft.com/office/drawing/2014/main" id="{57605787-5845-415F-B4E8-B657081F75DB}"/>
                </a:ext>
              </a:extLst>
            </p:cNvPr>
            <p:cNvCxnSpPr/>
            <p:nvPr/>
          </p:nvCxnSpPr>
          <p:spPr>
            <a:xfrm>
              <a:off x="2884455" y="223930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82C4CEB-C3BD-4D62-85F8-6F5210C6A887}"/>
                </a:ext>
              </a:extLst>
            </p:cNvPr>
            <p:cNvCxnSpPr/>
            <p:nvPr/>
          </p:nvCxnSpPr>
          <p:spPr>
            <a:xfrm>
              <a:off x="2884455" y="274846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8D38CDF-06F8-47DD-83EE-1766F1E1DAD6}"/>
                </a:ext>
              </a:extLst>
            </p:cNvPr>
            <p:cNvCxnSpPr/>
            <p:nvPr/>
          </p:nvCxnSpPr>
          <p:spPr>
            <a:xfrm>
              <a:off x="2909050" y="2239309"/>
              <a:ext cx="0" cy="5067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5C58D16C-0E5E-4076-9E65-FBAFF6625700}"/>
              </a:ext>
            </a:extLst>
          </p:cNvPr>
          <p:cNvGrpSpPr/>
          <p:nvPr/>
        </p:nvGrpSpPr>
        <p:grpSpPr>
          <a:xfrm>
            <a:off x="6188637" y="2842422"/>
            <a:ext cx="45719" cy="372370"/>
            <a:chOff x="2884455" y="2239309"/>
            <a:chExt cx="49190" cy="509160"/>
          </a:xfrm>
        </p:grpSpPr>
        <p:cxnSp>
          <p:nvCxnSpPr>
            <p:cNvPr id="96" name="Straight Connector 95">
              <a:extLst>
                <a:ext uri="{FF2B5EF4-FFF2-40B4-BE49-F238E27FC236}">
                  <a16:creationId xmlns:a16="http://schemas.microsoft.com/office/drawing/2014/main" id="{77A5B242-B20E-4AC7-BAF8-6B6B0E9482D3}"/>
                </a:ext>
              </a:extLst>
            </p:cNvPr>
            <p:cNvCxnSpPr/>
            <p:nvPr/>
          </p:nvCxnSpPr>
          <p:spPr>
            <a:xfrm>
              <a:off x="2884455" y="223930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4BE4B94-27CC-4831-98DD-B07BA9E76464}"/>
                </a:ext>
              </a:extLst>
            </p:cNvPr>
            <p:cNvCxnSpPr/>
            <p:nvPr/>
          </p:nvCxnSpPr>
          <p:spPr>
            <a:xfrm>
              <a:off x="2884455" y="274846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0401BD0-0911-4170-9FD5-B25C077ABD9A}"/>
                </a:ext>
              </a:extLst>
            </p:cNvPr>
            <p:cNvCxnSpPr/>
            <p:nvPr/>
          </p:nvCxnSpPr>
          <p:spPr>
            <a:xfrm>
              <a:off x="2909050" y="2239309"/>
              <a:ext cx="0" cy="5067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CB09FE65-A07D-4BC9-A6BE-C66FBB6ED9C7}"/>
              </a:ext>
            </a:extLst>
          </p:cNvPr>
          <p:cNvCxnSpPr>
            <a:stCxn id="87" idx="2"/>
            <a:endCxn id="86" idx="6"/>
          </p:cNvCxnSpPr>
          <p:nvPr/>
        </p:nvCxnSpPr>
        <p:spPr>
          <a:xfrm flipH="1" flipV="1">
            <a:off x="5220393" y="2357141"/>
            <a:ext cx="921814" cy="234261"/>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5F821B9-0603-457F-873E-A708A6268398}"/>
              </a:ext>
            </a:extLst>
          </p:cNvPr>
          <p:cNvCxnSpPr>
            <a:stCxn id="88" idx="6"/>
            <a:endCxn id="89" idx="2"/>
          </p:cNvCxnSpPr>
          <p:nvPr/>
        </p:nvCxnSpPr>
        <p:spPr>
          <a:xfrm>
            <a:off x="5263596" y="2623631"/>
            <a:ext cx="919774" cy="403563"/>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72654FD2-5029-42F5-A5E1-94E46DBAE2E3}"/>
              </a:ext>
            </a:extLst>
          </p:cNvPr>
          <p:cNvSpPr/>
          <p:nvPr/>
        </p:nvSpPr>
        <p:spPr>
          <a:xfrm>
            <a:off x="7649264" y="2999121"/>
            <a:ext cx="45719" cy="45719"/>
          </a:xfrm>
          <a:prstGeom prst="ellipse">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110" name="Oval 109">
            <a:extLst>
              <a:ext uri="{FF2B5EF4-FFF2-40B4-BE49-F238E27FC236}">
                <a16:creationId xmlns:a16="http://schemas.microsoft.com/office/drawing/2014/main" id="{286EAF00-1591-42DD-AE40-F6B414414172}"/>
              </a:ext>
            </a:extLst>
          </p:cNvPr>
          <p:cNvSpPr/>
          <p:nvPr/>
        </p:nvSpPr>
        <p:spPr>
          <a:xfrm>
            <a:off x="8849471" y="2716380"/>
            <a:ext cx="45719" cy="45719"/>
          </a:xfrm>
          <a:prstGeom prst="ellipse">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111" name="Oval 110">
            <a:extLst>
              <a:ext uri="{FF2B5EF4-FFF2-40B4-BE49-F238E27FC236}">
                <a16:creationId xmlns:a16="http://schemas.microsoft.com/office/drawing/2014/main" id="{D3B6E164-8B41-4B45-8A94-6F89899A17C9}"/>
              </a:ext>
            </a:extLst>
          </p:cNvPr>
          <p:cNvSpPr/>
          <p:nvPr/>
        </p:nvSpPr>
        <p:spPr>
          <a:xfrm>
            <a:off x="7711958" y="2812779"/>
            <a:ext cx="45719" cy="45719"/>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sp>
        <p:nvSpPr>
          <p:cNvPr id="112" name="Oval 111">
            <a:extLst>
              <a:ext uri="{FF2B5EF4-FFF2-40B4-BE49-F238E27FC236}">
                <a16:creationId xmlns:a16="http://schemas.microsoft.com/office/drawing/2014/main" id="{79CF5B0A-1039-45C1-B6A6-7F7CE5BEB3F2}"/>
              </a:ext>
            </a:extLst>
          </p:cNvPr>
          <p:cNvSpPr/>
          <p:nvPr/>
        </p:nvSpPr>
        <p:spPr>
          <a:xfrm>
            <a:off x="8909844" y="2346917"/>
            <a:ext cx="45719" cy="45719"/>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000" tIns="45500" rIns="91000" bIns="45500" rtlCol="0" anchor="ctr"/>
          <a:lstStyle/>
          <a:p>
            <a:pPr algn="ctr" defTabSz="909450">
              <a:lnSpc>
                <a:spcPct val="90000"/>
              </a:lnSpc>
            </a:pPr>
            <a:endParaRPr lang="en-US" dirty="0">
              <a:solidFill>
                <a:prstClr val="white"/>
              </a:solidFill>
            </a:endParaRPr>
          </a:p>
        </p:txBody>
      </p:sp>
      <p:grpSp>
        <p:nvGrpSpPr>
          <p:cNvPr id="113" name="Group 112">
            <a:extLst>
              <a:ext uri="{FF2B5EF4-FFF2-40B4-BE49-F238E27FC236}">
                <a16:creationId xmlns:a16="http://schemas.microsoft.com/office/drawing/2014/main" id="{5A89EB53-E799-4A7E-A587-A49577D1B033}"/>
              </a:ext>
            </a:extLst>
          </p:cNvPr>
          <p:cNvGrpSpPr/>
          <p:nvPr/>
        </p:nvGrpSpPr>
        <p:grpSpPr>
          <a:xfrm>
            <a:off x="7646632" y="2844179"/>
            <a:ext cx="45719" cy="362115"/>
            <a:chOff x="2884455" y="2239309"/>
            <a:chExt cx="49190" cy="509160"/>
          </a:xfrm>
        </p:grpSpPr>
        <p:cxnSp>
          <p:nvCxnSpPr>
            <p:cNvPr id="128" name="Straight Connector 127">
              <a:extLst>
                <a:ext uri="{FF2B5EF4-FFF2-40B4-BE49-F238E27FC236}">
                  <a16:creationId xmlns:a16="http://schemas.microsoft.com/office/drawing/2014/main" id="{5CF1584D-A7AA-46DE-A37A-9568641EA1A8}"/>
                </a:ext>
              </a:extLst>
            </p:cNvPr>
            <p:cNvCxnSpPr/>
            <p:nvPr/>
          </p:nvCxnSpPr>
          <p:spPr>
            <a:xfrm>
              <a:off x="2884455" y="223930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B10E38F-8915-4A47-A405-AAC91790AA18}"/>
                </a:ext>
              </a:extLst>
            </p:cNvPr>
            <p:cNvCxnSpPr/>
            <p:nvPr/>
          </p:nvCxnSpPr>
          <p:spPr>
            <a:xfrm>
              <a:off x="2884455" y="274846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B9AF9C6-388F-44EB-8A4F-E1730D52FF9D}"/>
                </a:ext>
              </a:extLst>
            </p:cNvPr>
            <p:cNvCxnSpPr/>
            <p:nvPr/>
          </p:nvCxnSpPr>
          <p:spPr>
            <a:xfrm>
              <a:off x="2909050" y="2239309"/>
              <a:ext cx="0" cy="506779"/>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52474F87-3C78-43CC-8D56-4C2E4A23D12A}"/>
              </a:ext>
            </a:extLst>
          </p:cNvPr>
          <p:cNvGrpSpPr/>
          <p:nvPr/>
        </p:nvGrpSpPr>
        <p:grpSpPr>
          <a:xfrm>
            <a:off x="8857469" y="2524556"/>
            <a:ext cx="45719" cy="431965"/>
            <a:chOff x="2884455" y="2239309"/>
            <a:chExt cx="49190" cy="509160"/>
          </a:xfrm>
        </p:grpSpPr>
        <p:cxnSp>
          <p:nvCxnSpPr>
            <p:cNvPr id="125" name="Straight Connector 124">
              <a:extLst>
                <a:ext uri="{FF2B5EF4-FFF2-40B4-BE49-F238E27FC236}">
                  <a16:creationId xmlns:a16="http://schemas.microsoft.com/office/drawing/2014/main" id="{5443D04B-1232-41F0-A3DD-02BD9289AA8E}"/>
                </a:ext>
              </a:extLst>
            </p:cNvPr>
            <p:cNvCxnSpPr/>
            <p:nvPr/>
          </p:nvCxnSpPr>
          <p:spPr>
            <a:xfrm>
              <a:off x="2884455" y="223930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0BACDD8-09ED-4C5F-AF56-4C72068984C6}"/>
                </a:ext>
              </a:extLst>
            </p:cNvPr>
            <p:cNvCxnSpPr/>
            <p:nvPr/>
          </p:nvCxnSpPr>
          <p:spPr>
            <a:xfrm>
              <a:off x="2884455" y="2748469"/>
              <a:ext cx="49190"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06B6789-174E-4A13-AF8A-1560EA188BED}"/>
                </a:ext>
              </a:extLst>
            </p:cNvPr>
            <p:cNvCxnSpPr/>
            <p:nvPr/>
          </p:nvCxnSpPr>
          <p:spPr>
            <a:xfrm>
              <a:off x="2909050" y="2239309"/>
              <a:ext cx="0" cy="506779"/>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78B215F7-B160-448A-9381-AC114C0571C6}"/>
              </a:ext>
            </a:extLst>
          </p:cNvPr>
          <p:cNvGrpSpPr/>
          <p:nvPr/>
        </p:nvGrpSpPr>
        <p:grpSpPr>
          <a:xfrm>
            <a:off x="7702595" y="2649303"/>
            <a:ext cx="45719" cy="362148"/>
            <a:chOff x="2884455" y="2239309"/>
            <a:chExt cx="49190" cy="509160"/>
          </a:xfrm>
        </p:grpSpPr>
        <p:cxnSp>
          <p:nvCxnSpPr>
            <p:cNvPr id="122" name="Straight Connector 121">
              <a:extLst>
                <a:ext uri="{FF2B5EF4-FFF2-40B4-BE49-F238E27FC236}">
                  <a16:creationId xmlns:a16="http://schemas.microsoft.com/office/drawing/2014/main" id="{B3A18CAC-6CA6-4F5D-A89B-933049669001}"/>
                </a:ext>
              </a:extLst>
            </p:cNvPr>
            <p:cNvCxnSpPr/>
            <p:nvPr/>
          </p:nvCxnSpPr>
          <p:spPr>
            <a:xfrm>
              <a:off x="2884455" y="223930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17F4AC7-EF01-4945-AD78-DCD6968FC6FB}"/>
                </a:ext>
              </a:extLst>
            </p:cNvPr>
            <p:cNvCxnSpPr/>
            <p:nvPr/>
          </p:nvCxnSpPr>
          <p:spPr>
            <a:xfrm>
              <a:off x="2884455" y="274846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B883D37-D387-4CC1-B3B7-F28E1EE06535}"/>
                </a:ext>
              </a:extLst>
            </p:cNvPr>
            <p:cNvCxnSpPr/>
            <p:nvPr/>
          </p:nvCxnSpPr>
          <p:spPr>
            <a:xfrm>
              <a:off x="2909050" y="2239309"/>
              <a:ext cx="0" cy="5067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474938C-23E4-4EF2-90FC-1663D721D056}"/>
              </a:ext>
            </a:extLst>
          </p:cNvPr>
          <p:cNvGrpSpPr/>
          <p:nvPr/>
        </p:nvGrpSpPr>
        <p:grpSpPr>
          <a:xfrm>
            <a:off x="8913077" y="2132507"/>
            <a:ext cx="45719" cy="458233"/>
            <a:chOff x="2884455" y="2239309"/>
            <a:chExt cx="49190" cy="509160"/>
          </a:xfrm>
        </p:grpSpPr>
        <p:cxnSp>
          <p:nvCxnSpPr>
            <p:cNvPr id="119" name="Straight Connector 118">
              <a:extLst>
                <a:ext uri="{FF2B5EF4-FFF2-40B4-BE49-F238E27FC236}">
                  <a16:creationId xmlns:a16="http://schemas.microsoft.com/office/drawing/2014/main" id="{CB047DC1-8A54-46C9-9209-42CDFC6C8F81}"/>
                </a:ext>
              </a:extLst>
            </p:cNvPr>
            <p:cNvCxnSpPr/>
            <p:nvPr/>
          </p:nvCxnSpPr>
          <p:spPr>
            <a:xfrm>
              <a:off x="2884455" y="223930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E6DDB8-6631-493E-B177-808895FC7524}"/>
                </a:ext>
              </a:extLst>
            </p:cNvPr>
            <p:cNvCxnSpPr/>
            <p:nvPr/>
          </p:nvCxnSpPr>
          <p:spPr>
            <a:xfrm>
              <a:off x="2884455" y="2748469"/>
              <a:ext cx="49190"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B6A7910-7F4C-40E5-AE00-C0BCFEAA3B60}"/>
                </a:ext>
              </a:extLst>
            </p:cNvPr>
            <p:cNvCxnSpPr/>
            <p:nvPr/>
          </p:nvCxnSpPr>
          <p:spPr>
            <a:xfrm>
              <a:off x="2909050" y="2239309"/>
              <a:ext cx="0" cy="506779"/>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742317C4-B2AF-455C-B2FB-FBD981640442}"/>
              </a:ext>
            </a:extLst>
          </p:cNvPr>
          <p:cNvCxnSpPr>
            <a:stCxn id="110" idx="2"/>
            <a:endCxn id="109" idx="6"/>
          </p:cNvCxnSpPr>
          <p:nvPr/>
        </p:nvCxnSpPr>
        <p:spPr>
          <a:xfrm flipH="1">
            <a:off x="7694763" y="2739230"/>
            <a:ext cx="1154488" cy="282741"/>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CCE0F00-1369-4220-885E-E6E7E5A40F0F}"/>
              </a:ext>
            </a:extLst>
          </p:cNvPr>
          <p:cNvCxnSpPr>
            <a:stCxn id="111" idx="6"/>
            <a:endCxn id="112" idx="2"/>
          </p:cNvCxnSpPr>
          <p:nvPr/>
        </p:nvCxnSpPr>
        <p:spPr>
          <a:xfrm flipV="1">
            <a:off x="7757677" y="2369557"/>
            <a:ext cx="1152167" cy="466058"/>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67" name="Group 2066">
            <a:extLst>
              <a:ext uri="{FF2B5EF4-FFF2-40B4-BE49-F238E27FC236}">
                <a16:creationId xmlns:a16="http://schemas.microsoft.com/office/drawing/2014/main" id="{31B49E8D-AEBA-4CFE-9F51-EBAB8EAA7150}"/>
              </a:ext>
            </a:extLst>
          </p:cNvPr>
          <p:cNvGrpSpPr/>
          <p:nvPr/>
        </p:nvGrpSpPr>
        <p:grpSpPr>
          <a:xfrm>
            <a:off x="3671435" y="3458308"/>
            <a:ext cx="3714897" cy="138500"/>
            <a:chOff x="3265877" y="3458306"/>
            <a:chExt cx="3714897" cy="138500"/>
          </a:xfrm>
        </p:grpSpPr>
        <p:sp>
          <p:nvSpPr>
            <p:cNvPr id="139" name="TextBox 138">
              <a:extLst>
                <a:ext uri="{FF2B5EF4-FFF2-40B4-BE49-F238E27FC236}">
                  <a16:creationId xmlns:a16="http://schemas.microsoft.com/office/drawing/2014/main" id="{EC6C5136-B47A-4E9E-BD16-A7398C9AB7DA}"/>
                </a:ext>
              </a:extLst>
            </p:cNvPr>
            <p:cNvSpPr txBox="1"/>
            <p:nvPr/>
          </p:nvSpPr>
          <p:spPr>
            <a:xfrm>
              <a:off x="3610218" y="3458307"/>
              <a:ext cx="1255152"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Non-protease inhibitor</a:t>
              </a:r>
              <a:endParaRPr lang="en-US" sz="1000" dirty="0">
                <a:solidFill>
                  <a:prstClr val="black"/>
                </a:solidFill>
              </a:endParaRPr>
            </a:p>
          </p:txBody>
        </p:sp>
        <p:sp>
          <p:nvSpPr>
            <p:cNvPr id="140" name="TextBox 139">
              <a:extLst>
                <a:ext uri="{FF2B5EF4-FFF2-40B4-BE49-F238E27FC236}">
                  <a16:creationId xmlns:a16="http://schemas.microsoft.com/office/drawing/2014/main" id="{BC0FD9D6-83FA-409C-91B0-8087025368CF}"/>
                </a:ext>
              </a:extLst>
            </p:cNvPr>
            <p:cNvSpPr txBox="1"/>
            <p:nvPr/>
          </p:nvSpPr>
          <p:spPr>
            <a:xfrm>
              <a:off x="5988515" y="3458306"/>
              <a:ext cx="992259" cy="138499"/>
            </a:xfrm>
            <a:prstGeom prst="rect">
              <a:avLst/>
            </a:prstGeom>
            <a:noFill/>
          </p:spPr>
          <p:txBody>
            <a:bodyPr wrap="none" lIns="0" tIns="0" rIns="0" bIns="0" rtlCol="0">
              <a:spAutoFit/>
            </a:bodyPr>
            <a:lstStyle/>
            <a:p>
              <a:pPr defTabSz="909450">
                <a:lnSpc>
                  <a:spcPct val="90000"/>
                </a:lnSpc>
              </a:pPr>
              <a:r>
                <a:rPr lang="en-GB" sz="1000" dirty="0">
                  <a:solidFill>
                    <a:prstClr val="black"/>
                  </a:solidFill>
                </a:rPr>
                <a:t>Protease inhibitor</a:t>
              </a:r>
              <a:endParaRPr lang="en-US" sz="1000" dirty="0">
                <a:solidFill>
                  <a:prstClr val="black"/>
                </a:solidFill>
              </a:endParaRPr>
            </a:p>
          </p:txBody>
        </p:sp>
        <p:grpSp>
          <p:nvGrpSpPr>
            <p:cNvPr id="2066" name="Group 2065">
              <a:extLst>
                <a:ext uri="{FF2B5EF4-FFF2-40B4-BE49-F238E27FC236}">
                  <a16:creationId xmlns:a16="http://schemas.microsoft.com/office/drawing/2014/main" id="{9CB7CB03-A767-4C70-881D-B75AA4C541B5}"/>
                </a:ext>
              </a:extLst>
            </p:cNvPr>
            <p:cNvGrpSpPr/>
            <p:nvPr/>
          </p:nvGrpSpPr>
          <p:grpSpPr>
            <a:xfrm>
              <a:off x="5685141" y="3479010"/>
              <a:ext cx="215496" cy="78466"/>
              <a:chOff x="5527423" y="3569664"/>
              <a:chExt cx="215496" cy="78466"/>
            </a:xfrm>
          </p:grpSpPr>
          <p:sp>
            <p:nvSpPr>
              <p:cNvPr id="2063" name="Oval 2062">
                <a:extLst>
                  <a:ext uri="{FF2B5EF4-FFF2-40B4-BE49-F238E27FC236}">
                    <a16:creationId xmlns:a16="http://schemas.microsoft.com/office/drawing/2014/main" id="{05DD763E-BEF1-4C72-8C8A-E00AD0835C84}"/>
                  </a:ext>
                </a:extLst>
              </p:cNvPr>
              <p:cNvSpPr/>
              <p:nvPr/>
            </p:nvSpPr>
            <p:spPr>
              <a:xfrm>
                <a:off x="5595938" y="3569664"/>
                <a:ext cx="78466" cy="78466"/>
              </a:xfrm>
              <a:prstGeom prst="ellipse">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450">
                  <a:lnSpc>
                    <a:spcPct val="90000"/>
                  </a:lnSpc>
                </a:pPr>
                <a:endParaRPr lang="en-US" dirty="0">
                  <a:solidFill>
                    <a:prstClr val="white"/>
                  </a:solidFill>
                </a:endParaRPr>
              </a:p>
            </p:txBody>
          </p:sp>
          <p:cxnSp>
            <p:nvCxnSpPr>
              <p:cNvPr id="2065" name="Straight Connector 2064">
                <a:extLst>
                  <a:ext uri="{FF2B5EF4-FFF2-40B4-BE49-F238E27FC236}">
                    <a16:creationId xmlns:a16="http://schemas.microsoft.com/office/drawing/2014/main" id="{9650555C-2437-48AF-8ED5-5B01907195A8}"/>
                  </a:ext>
                </a:extLst>
              </p:cNvPr>
              <p:cNvCxnSpPr/>
              <p:nvPr/>
            </p:nvCxnSpPr>
            <p:spPr>
              <a:xfrm>
                <a:off x="5527423" y="3608897"/>
                <a:ext cx="215496" cy="0"/>
              </a:xfrm>
              <a:prstGeom prst="line">
                <a:avLst/>
              </a:prstGeom>
              <a:ln w="19050">
                <a:solidFill>
                  <a:srgbClr val="0070C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3BD23E84-4795-4A15-A031-741825A46D93}"/>
                </a:ext>
              </a:extLst>
            </p:cNvPr>
            <p:cNvGrpSpPr/>
            <p:nvPr/>
          </p:nvGrpSpPr>
          <p:grpSpPr>
            <a:xfrm>
              <a:off x="3265877" y="3479010"/>
              <a:ext cx="215496" cy="78466"/>
              <a:chOff x="5527423" y="3569664"/>
              <a:chExt cx="215496" cy="78466"/>
            </a:xfrm>
          </p:grpSpPr>
          <p:sp>
            <p:nvSpPr>
              <p:cNvPr id="146" name="Oval 145">
                <a:extLst>
                  <a:ext uri="{FF2B5EF4-FFF2-40B4-BE49-F238E27FC236}">
                    <a16:creationId xmlns:a16="http://schemas.microsoft.com/office/drawing/2014/main" id="{A85C8F80-2790-41E6-9F05-36375E52F806}"/>
                  </a:ext>
                </a:extLst>
              </p:cNvPr>
              <p:cNvSpPr/>
              <p:nvPr/>
            </p:nvSpPr>
            <p:spPr>
              <a:xfrm>
                <a:off x="5595938" y="3569664"/>
                <a:ext cx="78466" cy="78466"/>
              </a:xfrm>
              <a:prstGeom prst="ellipse">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450">
                  <a:lnSpc>
                    <a:spcPct val="90000"/>
                  </a:lnSpc>
                </a:pPr>
                <a:endParaRPr lang="en-US" dirty="0">
                  <a:solidFill>
                    <a:prstClr val="white"/>
                  </a:solidFill>
                </a:endParaRPr>
              </a:p>
            </p:txBody>
          </p:sp>
          <p:cxnSp>
            <p:nvCxnSpPr>
              <p:cNvPr id="147" name="Straight Connector 146">
                <a:extLst>
                  <a:ext uri="{FF2B5EF4-FFF2-40B4-BE49-F238E27FC236}">
                    <a16:creationId xmlns:a16="http://schemas.microsoft.com/office/drawing/2014/main" id="{2A52C04B-1506-47B4-9983-4D2FA16D9439}"/>
                  </a:ext>
                </a:extLst>
              </p:cNvPr>
              <p:cNvCxnSpPr/>
              <p:nvPr/>
            </p:nvCxnSpPr>
            <p:spPr>
              <a:xfrm>
                <a:off x="5527423" y="3608897"/>
                <a:ext cx="215496" cy="0"/>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019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Estimated Global Timing of HCV Elimination</a:t>
            </a:r>
          </a:p>
        </p:txBody>
      </p:sp>
      <p:sp>
        <p:nvSpPr>
          <p:cNvPr id="4" name="Footer Placeholder 3"/>
          <p:cNvSpPr>
            <a:spLocks noGrp="1"/>
          </p:cNvSpPr>
          <p:nvPr>
            <p:ph type="ftr" sz="quarter" idx="11"/>
          </p:nvPr>
        </p:nvSpPr>
        <p:spPr>
          <a:xfrm>
            <a:off x="457200" y="4972522"/>
            <a:ext cx="4192858" cy="53916"/>
          </a:xfrm>
        </p:spPr>
        <p:txBody>
          <a:bodyPr/>
          <a:lstStyle/>
          <a:p>
            <a:r>
              <a:rPr lang="en-US" dirty="0">
                <a:solidFill>
                  <a:prstClr val="black"/>
                </a:solidFill>
              </a:rPr>
              <a:t>WHO elimination targets include 90% reduction in incidence, 65% reduction in liver-related deaths, 90% diagnosis and 80% of the eligible HCV population treated. </a:t>
            </a:r>
          </a:p>
          <a:p>
            <a:r>
              <a:rPr lang="en-US" dirty="0" err="1">
                <a:solidFill>
                  <a:prstClr val="black"/>
                </a:solidFill>
              </a:rPr>
              <a:t>Razavi</a:t>
            </a:r>
            <a:r>
              <a:rPr lang="en-US" dirty="0">
                <a:solidFill>
                  <a:prstClr val="black"/>
                </a:solidFill>
              </a:rPr>
              <a:t>, EASL, 2019, SAT-260</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53</a:t>
            </a:fld>
            <a:endParaRPr lang="en-US">
              <a:solidFill>
                <a:prstClr val="black"/>
              </a:solidFill>
            </a:endParaRPr>
          </a:p>
        </p:txBody>
      </p:sp>
      <p:sp>
        <p:nvSpPr>
          <p:cNvPr id="10" name="Text Placeholder 3">
            <a:extLst>
              <a:ext uri="{FF2B5EF4-FFF2-40B4-BE49-F238E27FC236}">
                <a16:creationId xmlns:a16="http://schemas.microsoft.com/office/drawing/2014/main" id="{61E6A34E-CFF6-4815-AE33-600A52782845}"/>
              </a:ext>
            </a:extLst>
          </p:cNvPr>
          <p:cNvSpPr txBox="1">
            <a:spLocks/>
          </p:cNvSpPr>
          <p:nvPr/>
        </p:nvSpPr>
        <p:spPr>
          <a:xfrm>
            <a:off x="457201" y="1064621"/>
            <a:ext cx="8441474" cy="296094"/>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Modified Markov modeling, based on 2017 data, to predict achievement of WHO HCV elimination targets</a:t>
            </a:r>
          </a:p>
        </p:txBody>
      </p:sp>
      <p:sp>
        <p:nvSpPr>
          <p:cNvPr id="19" name="Text Placeholder 5">
            <a:extLst>
              <a:ext uri="{FF2B5EF4-FFF2-40B4-BE49-F238E27FC236}">
                <a16:creationId xmlns:a16="http://schemas.microsoft.com/office/drawing/2014/main" id="{C67BB455-6422-415D-8D9B-E66B16ECD28C}"/>
              </a:ext>
            </a:extLst>
          </p:cNvPr>
          <p:cNvSpPr>
            <a:spLocks noGrp="1"/>
          </p:cNvSpPr>
          <p:nvPr>
            <p:ph type="body" sz="quarter" idx="13"/>
          </p:nvPr>
        </p:nvSpPr>
        <p:spPr>
          <a:xfrm>
            <a:off x="457200" y="116139"/>
            <a:ext cx="8229600" cy="226991"/>
          </a:xfrm>
        </p:spPr>
        <p:txBody>
          <a:bodyPr/>
          <a:lstStyle/>
          <a:p>
            <a:r>
              <a:rPr lang="en-US" dirty="0"/>
              <a:t>WHO</a:t>
            </a:r>
          </a:p>
        </p:txBody>
      </p:sp>
      <p:graphicFrame>
        <p:nvGraphicFramePr>
          <p:cNvPr id="14" name="Chart 13">
            <a:extLst>
              <a:ext uri="{FF2B5EF4-FFF2-40B4-BE49-F238E27FC236}">
                <a16:creationId xmlns:a16="http://schemas.microsoft.com/office/drawing/2014/main" id="{E9BFC411-C9E9-408D-A995-EF5D42164BE4}"/>
              </a:ext>
            </a:extLst>
          </p:cNvPr>
          <p:cNvGraphicFramePr/>
          <p:nvPr>
            <p:extLst>
              <p:ext uri="{D42A27DB-BD31-4B8C-83A1-F6EECF244321}">
                <p14:modId xmlns:p14="http://schemas.microsoft.com/office/powerpoint/2010/main" val="1112008273"/>
              </p:ext>
            </p:extLst>
          </p:nvPr>
        </p:nvGraphicFramePr>
        <p:xfrm>
          <a:off x="0" y="1507106"/>
          <a:ext cx="8975397" cy="296012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710980" y="4290851"/>
            <a:ext cx="333373" cy="313533"/>
          </a:xfrm>
          <a:prstGeom prst="rect">
            <a:avLst/>
          </a:prstGeom>
          <a:noFill/>
          <a:ln w="19050">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a:lnSpc>
                <a:spcPct val="90000"/>
              </a:lnSpc>
            </a:pPr>
            <a:endParaRPr lang="en-GB" dirty="0">
              <a:solidFill>
                <a:prstClr val="white"/>
              </a:solidFill>
            </a:endParaRPr>
          </a:p>
        </p:txBody>
      </p:sp>
      <p:cxnSp>
        <p:nvCxnSpPr>
          <p:cNvPr id="17" name="Straight Connector 16"/>
          <p:cNvCxnSpPr>
            <a:stCxn id="3" idx="0"/>
          </p:cNvCxnSpPr>
          <p:nvPr/>
        </p:nvCxnSpPr>
        <p:spPr>
          <a:xfrm flipV="1">
            <a:off x="3877649" y="1752719"/>
            <a:ext cx="0" cy="2538132"/>
          </a:xfrm>
          <a:prstGeom prst="line">
            <a:avLst/>
          </a:prstGeom>
          <a:ln w="19050">
            <a:solidFill>
              <a:srgbClr val="00206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C4969E-21CE-4AAE-AEE5-2ABF1D2CDD2D}"/>
              </a:ext>
            </a:extLst>
          </p:cNvPr>
          <p:cNvSpPr txBox="1"/>
          <p:nvPr/>
        </p:nvSpPr>
        <p:spPr>
          <a:xfrm>
            <a:off x="4507293" y="1691760"/>
            <a:ext cx="3627372" cy="369332"/>
          </a:xfrm>
          <a:prstGeom prst="rect">
            <a:avLst/>
          </a:prstGeom>
          <a:noFill/>
        </p:spPr>
        <p:txBody>
          <a:bodyPr wrap="square" lIns="0" tIns="0" rIns="0" bIns="0" rtlCol="0">
            <a:spAutoFit/>
          </a:bodyPr>
          <a:lstStyle/>
          <a:p>
            <a:pPr algn="ctr"/>
            <a:r>
              <a:rPr lang="en-US" sz="1200" b="1" dirty="0">
                <a:solidFill>
                  <a:prstClr val="black"/>
                </a:solidFill>
              </a:rPr>
              <a:t>Year Each Country/Region May Meet All Four WHO Elimination Targets</a:t>
            </a:r>
          </a:p>
        </p:txBody>
      </p:sp>
    </p:spTree>
    <p:extLst>
      <p:ext uri="{BB962C8B-B14F-4D97-AF65-F5344CB8AC3E}">
        <p14:creationId xmlns:p14="http://schemas.microsoft.com/office/powerpoint/2010/main" val="4065687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9829"/>
            <a:ext cx="8539316" cy="507423"/>
          </a:xfrm>
        </p:spPr>
        <p:txBody>
          <a:bodyPr/>
          <a:lstStyle/>
          <a:p>
            <a:r>
              <a:rPr lang="en-US" dirty="0"/>
              <a:t>Efficacy and Safety of SOF Monotherapy in Chronic Hepatitis E</a:t>
            </a:r>
          </a:p>
        </p:txBody>
      </p:sp>
      <p:sp>
        <p:nvSpPr>
          <p:cNvPr id="4" name="Footer Placeholder 3"/>
          <p:cNvSpPr>
            <a:spLocks noGrp="1"/>
          </p:cNvSpPr>
          <p:nvPr>
            <p:ph type="ftr" sz="quarter" idx="11"/>
          </p:nvPr>
        </p:nvSpPr>
        <p:spPr>
          <a:xfrm>
            <a:off x="457200" y="4900234"/>
            <a:ext cx="6190938" cy="126206"/>
          </a:xfrm>
        </p:spPr>
        <p:txBody>
          <a:bodyPr/>
          <a:lstStyle/>
          <a:p>
            <a:r>
              <a:rPr lang="en-US" dirty="0" err="1">
                <a:solidFill>
                  <a:prstClr val="black"/>
                </a:solidFill>
              </a:rPr>
              <a:t>Cornberg</a:t>
            </a:r>
            <a:r>
              <a:rPr lang="en-US" dirty="0">
                <a:solidFill>
                  <a:prstClr val="black"/>
                </a:solidFill>
              </a:rPr>
              <a:t>, EASL, 2019, LB-4</a:t>
            </a:r>
          </a:p>
        </p:txBody>
      </p:sp>
      <p:sp>
        <p:nvSpPr>
          <p:cNvPr id="5" name="Slide Number Placeholder 4"/>
          <p:cNvSpPr>
            <a:spLocks noGrp="1"/>
          </p:cNvSpPr>
          <p:nvPr>
            <p:ph type="sldNum" sz="quarter" idx="12"/>
          </p:nvPr>
        </p:nvSpPr>
        <p:spPr/>
        <p:txBody>
          <a:bodyPr/>
          <a:lstStyle/>
          <a:p>
            <a:fld id="{94BD5F9E-BC76-487B-A2BC-019AD28A14BF}" type="slidenum">
              <a:rPr lang="en-US" smtClean="0">
                <a:solidFill>
                  <a:prstClr val="black"/>
                </a:solidFill>
              </a:rPr>
              <a:pPr/>
              <a:t>54</a:t>
            </a:fld>
            <a:endParaRPr lang="en-US">
              <a:solidFill>
                <a:prstClr val="black"/>
              </a:solidFill>
            </a:endParaRPr>
          </a:p>
        </p:txBody>
      </p:sp>
      <p:sp>
        <p:nvSpPr>
          <p:cNvPr id="12"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7200" y="116139"/>
            <a:ext cx="8229600" cy="226991"/>
          </a:xfrm>
        </p:spPr>
        <p:txBody>
          <a:bodyPr/>
          <a:lstStyle/>
          <a:p>
            <a:r>
              <a:rPr lang="en-US" dirty="0" err="1"/>
              <a:t>HepNet</a:t>
            </a:r>
            <a:r>
              <a:rPr lang="en-US" dirty="0"/>
              <a:t> </a:t>
            </a:r>
            <a:r>
              <a:rPr lang="en-US" dirty="0" err="1"/>
              <a:t>SofE</a:t>
            </a:r>
            <a:r>
              <a:rPr lang="en-US" dirty="0"/>
              <a:t> Pilot Study</a:t>
            </a:r>
          </a:p>
        </p:txBody>
      </p:sp>
      <p:sp>
        <p:nvSpPr>
          <p:cNvPr id="7" name="Text Placeholder 3">
            <a:extLst>
              <a:ext uri="{FF2B5EF4-FFF2-40B4-BE49-F238E27FC236}">
                <a16:creationId xmlns:a16="http://schemas.microsoft.com/office/drawing/2014/main" id="{081E0504-0CA5-45CD-A632-0D313CB480E1}"/>
              </a:ext>
            </a:extLst>
          </p:cNvPr>
          <p:cNvSpPr txBox="1">
            <a:spLocks/>
          </p:cNvSpPr>
          <p:nvPr/>
        </p:nvSpPr>
        <p:spPr>
          <a:xfrm>
            <a:off x="457201" y="1064777"/>
            <a:ext cx="8441474" cy="23526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en-US" dirty="0">
                <a:solidFill>
                  <a:prstClr val="black"/>
                </a:solidFill>
              </a:rPr>
              <a:t>Investigator-initiated, multicenter, Phase II trial in 9 patients with confirmed </a:t>
            </a:r>
            <a:r>
              <a:rPr lang="en-US" dirty="0" err="1">
                <a:solidFill>
                  <a:prstClr val="black"/>
                </a:solidFill>
              </a:rPr>
              <a:t>cHEV</a:t>
            </a:r>
            <a:r>
              <a:rPr lang="en-US" dirty="0">
                <a:solidFill>
                  <a:prstClr val="black"/>
                </a:solidFill>
              </a:rPr>
              <a:t> who either failed prior RBV therapy or had contraindications to RBV who received SOF for 24 weeks</a:t>
            </a:r>
          </a:p>
          <a:p>
            <a:pPr>
              <a:buClr>
                <a:srgbClr val="E2E2E2">
                  <a:lumMod val="75000"/>
                </a:srgbClr>
              </a:buClr>
            </a:pPr>
            <a:endParaRPr lang="en-US" dirty="0">
              <a:solidFill>
                <a:prstClr val="black"/>
              </a:solidFill>
            </a:endParaRPr>
          </a:p>
        </p:txBody>
      </p:sp>
      <p:graphicFrame>
        <p:nvGraphicFramePr>
          <p:cNvPr id="8" name="Table 7">
            <a:extLst>
              <a:ext uri="{FF2B5EF4-FFF2-40B4-BE49-F238E27FC236}">
                <a16:creationId xmlns:a16="http://schemas.microsoft.com/office/drawing/2014/main" id="{EECFAEA0-11E0-436E-9775-F01100CC9DBF}"/>
              </a:ext>
            </a:extLst>
          </p:cNvPr>
          <p:cNvGraphicFramePr>
            <a:graphicFrameLocks noGrp="1"/>
          </p:cNvGraphicFramePr>
          <p:nvPr>
            <p:extLst>
              <p:ext uri="{D42A27DB-BD31-4B8C-83A1-F6EECF244321}">
                <p14:modId xmlns:p14="http://schemas.microsoft.com/office/powerpoint/2010/main" val="3179189854"/>
              </p:ext>
            </p:extLst>
          </p:nvPr>
        </p:nvGraphicFramePr>
        <p:xfrm>
          <a:off x="149333" y="1842702"/>
          <a:ext cx="3321457" cy="2027849"/>
        </p:xfrm>
        <a:graphic>
          <a:graphicData uri="http://schemas.openxmlformats.org/drawingml/2006/table">
            <a:tbl>
              <a:tblPr firstRow="1" bandRow="1">
                <a:tableStyleId>{6E25E649-3F16-4E02-A733-19D2CDBF48F0}</a:tableStyleId>
              </a:tblPr>
              <a:tblGrid>
                <a:gridCol w="2142876">
                  <a:extLst>
                    <a:ext uri="{9D8B030D-6E8A-4147-A177-3AD203B41FA5}">
                      <a16:colId xmlns:a16="http://schemas.microsoft.com/office/drawing/2014/main" val="797179976"/>
                    </a:ext>
                  </a:extLst>
                </a:gridCol>
                <a:gridCol w="1178581">
                  <a:extLst>
                    <a:ext uri="{9D8B030D-6E8A-4147-A177-3AD203B41FA5}">
                      <a16:colId xmlns:a16="http://schemas.microsoft.com/office/drawing/2014/main" val="2615110997"/>
                    </a:ext>
                  </a:extLst>
                </a:gridCol>
              </a:tblGrid>
              <a:tr h="241436">
                <a:tc>
                  <a:txBody>
                    <a:bodyPr/>
                    <a:lstStyle/>
                    <a:p>
                      <a:pPr algn="l" fontAlgn="b"/>
                      <a:endParaRPr lang="en-US" sz="1200" b="1" i="0" u="none" strike="noStrike" dirty="0">
                        <a:solidFill>
                          <a:schemeClr val="bg1"/>
                        </a:solidFill>
                        <a:effectLst/>
                        <a:latin typeface="+mn-lt"/>
                      </a:endParaRPr>
                    </a:p>
                  </a:txBody>
                  <a:tcPr marL="45720" marR="45720" marT="9144" marB="9144" anchor="ctr"/>
                </a:tc>
                <a:tc>
                  <a:txBody>
                    <a:bodyPr/>
                    <a:lstStyle/>
                    <a:p>
                      <a:pPr algn="ctr" fontAlgn="b"/>
                      <a:r>
                        <a:rPr lang="en-US" sz="1200" b="1" i="0" u="none" strike="noStrike" dirty="0">
                          <a:solidFill>
                            <a:schemeClr val="bg1"/>
                          </a:solidFill>
                          <a:effectLst/>
                          <a:latin typeface="+mn-lt"/>
                        </a:rPr>
                        <a:t>N=9</a:t>
                      </a:r>
                    </a:p>
                  </a:txBody>
                  <a:tcPr marL="45720" marR="45720" marT="9144" marB="9144" anchor="ctr"/>
                </a:tc>
                <a:extLst>
                  <a:ext uri="{0D108BD9-81ED-4DB2-BD59-A6C34878D82A}">
                    <a16:rowId xmlns:a16="http://schemas.microsoft.com/office/drawing/2014/main" val="1099919398"/>
                  </a:ext>
                </a:extLst>
              </a:tr>
              <a:tr h="243897">
                <a:tc>
                  <a:txBody>
                    <a:bodyPr/>
                    <a:lstStyle/>
                    <a:p>
                      <a:pPr algn="l" fontAlgn="b"/>
                      <a:r>
                        <a:rPr lang="en-US" sz="1200" b="0" i="0" u="none" strike="noStrike" dirty="0">
                          <a:solidFill>
                            <a:srgbClr val="000000"/>
                          </a:solidFill>
                          <a:effectLst/>
                          <a:latin typeface="+mn-lt"/>
                        </a:rPr>
                        <a:t>Mean age, </a:t>
                      </a:r>
                      <a:r>
                        <a:rPr lang="en-US" sz="1200" b="0" i="0" u="none" strike="noStrike" dirty="0" err="1">
                          <a:solidFill>
                            <a:srgbClr val="000000"/>
                          </a:solidFill>
                          <a:effectLst/>
                          <a:latin typeface="+mn-lt"/>
                        </a:rPr>
                        <a:t>years±SD</a:t>
                      </a:r>
                      <a:endParaRPr lang="en-US" sz="1200" b="0" i="0" u="none" strike="noStrike" dirty="0">
                        <a:solidFill>
                          <a:srgbClr val="000000"/>
                        </a:solidFill>
                        <a:effectLst/>
                        <a:latin typeface="+mn-lt"/>
                      </a:endParaRPr>
                    </a:p>
                  </a:txBody>
                  <a:tcPr marL="45720" marR="45720" marT="9144" marB="9144" anchor="ctr"/>
                </a:tc>
                <a:tc>
                  <a:txBody>
                    <a:bodyPr/>
                    <a:lstStyle/>
                    <a:p>
                      <a:pPr algn="ctr" fontAlgn="b"/>
                      <a:r>
                        <a:rPr lang="en-US" sz="1200" b="0" i="0" u="none" strike="noStrike" dirty="0">
                          <a:solidFill>
                            <a:srgbClr val="000000"/>
                          </a:solidFill>
                          <a:effectLst/>
                          <a:latin typeface="+mn-lt"/>
                        </a:rPr>
                        <a:t>44±14</a:t>
                      </a:r>
                    </a:p>
                  </a:txBody>
                  <a:tcPr marL="45720" marR="45720" marT="9144" marB="9144" anchor="ctr"/>
                </a:tc>
                <a:extLst>
                  <a:ext uri="{0D108BD9-81ED-4DB2-BD59-A6C34878D82A}">
                    <a16:rowId xmlns:a16="http://schemas.microsoft.com/office/drawing/2014/main" val="261548645"/>
                  </a:ext>
                </a:extLst>
              </a:tr>
              <a:tr h="566928">
                <a:tc>
                  <a:txBody>
                    <a:bodyPr/>
                    <a:lstStyle/>
                    <a:p>
                      <a:pPr algn="l" fontAlgn="b"/>
                      <a:r>
                        <a:rPr lang="en-US" sz="1200" b="0" i="0" u="none" strike="noStrike" dirty="0">
                          <a:solidFill>
                            <a:srgbClr val="000000"/>
                          </a:solidFill>
                          <a:effectLst/>
                          <a:latin typeface="+mn-lt"/>
                        </a:rPr>
                        <a:t>Prior therapy, n</a:t>
                      </a:r>
                    </a:p>
                    <a:p>
                      <a:pPr algn="l" fontAlgn="b"/>
                      <a:r>
                        <a:rPr lang="en-US" sz="1200" b="0" i="0" u="none" strike="noStrike" dirty="0">
                          <a:solidFill>
                            <a:srgbClr val="000000"/>
                          </a:solidFill>
                          <a:effectLst/>
                          <a:latin typeface="+mn-lt"/>
                        </a:rPr>
                        <a:t>  Failed prior RBV</a:t>
                      </a:r>
                    </a:p>
                    <a:p>
                      <a:pPr algn="l" fontAlgn="b"/>
                      <a:r>
                        <a:rPr lang="en-US" sz="1200" b="0" i="0" u="none" strike="noStrike" dirty="0">
                          <a:solidFill>
                            <a:srgbClr val="000000"/>
                          </a:solidFill>
                          <a:effectLst/>
                          <a:latin typeface="+mn-lt"/>
                        </a:rPr>
                        <a:t>  Ineligible to receive RBV</a:t>
                      </a:r>
                    </a:p>
                  </a:txBody>
                  <a:tcPr marL="45720" marR="45720" marT="9144" marB="9144" anchor="ctr"/>
                </a:tc>
                <a:tc>
                  <a:txBody>
                    <a:bodyPr/>
                    <a:lstStyle/>
                    <a:p>
                      <a:pPr algn="ctr" fontAlgn="b"/>
                      <a:endParaRPr lang="en-US" sz="1200" b="0" i="0" u="none" strike="noStrike" dirty="0">
                        <a:solidFill>
                          <a:srgbClr val="000000"/>
                        </a:solidFill>
                        <a:effectLst/>
                        <a:latin typeface="+mn-lt"/>
                      </a:endParaRPr>
                    </a:p>
                    <a:p>
                      <a:pPr algn="ctr" fontAlgn="b"/>
                      <a:r>
                        <a:rPr lang="en-US" sz="1200" b="0" i="0" u="none" strike="noStrike" dirty="0">
                          <a:solidFill>
                            <a:srgbClr val="000000"/>
                          </a:solidFill>
                          <a:effectLst/>
                          <a:latin typeface="+mn-lt"/>
                        </a:rPr>
                        <a:t>7</a:t>
                      </a:r>
                    </a:p>
                    <a:p>
                      <a:pPr algn="ctr" fontAlgn="b"/>
                      <a:r>
                        <a:rPr lang="en-US" sz="1200" b="0" i="0" u="none" strike="noStrike" dirty="0">
                          <a:solidFill>
                            <a:srgbClr val="000000"/>
                          </a:solidFill>
                          <a:effectLst/>
                          <a:latin typeface="+mn-lt"/>
                        </a:rPr>
                        <a:t>2</a:t>
                      </a:r>
                    </a:p>
                  </a:txBody>
                  <a:tcPr marL="45720" marR="45720" marT="9144" marB="9144" anchor="ctr"/>
                </a:tc>
                <a:extLst>
                  <a:ext uri="{0D108BD9-81ED-4DB2-BD59-A6C34878D82A}">
                    <a16:rowId xmlns:a16="http://schemas.microsoft.com/office/drawing/2014/main" val="4293435370"/>
                  </a:ext>
                </a:extLst>
              </a:tr>
              <a:tr h="243897">
                <a:tc>
                  <a:txBody>
                    <a:bodyPr/>
                    <a:lstStyle/>
                    <a:p>
                      <a:pPr algn="l" fontAlgn="b"/>
                      <a:r>
                        <a:rPr lang="en-US" sz="1200" b="0" i="0" u="none" strike="noStrike" dirty="0">
                          <a:solidFill>
                            <a:srgbClr val="000000"/>
                          </a:solidFill>
                          <a:effectLst/>
                          <a:latin typeface="+mn-lt"/>
                        </a:rPr>
                        <a:t>History of organ transplant, n</a:t>
                      </a:r>
                    </a:p>
                  </a:txBody>
                  <a:tcPr marL="45720" marR="45720" marT="9144" marB="9144" anchor="ctr"/>
                </a:tc>
                <a:tc>
                  <a:txBody>
                    <a:bodyPr/>
                    <a:lstStyle/>
                    <a:p>
                      <a:pPr algn="ctr" fontAlgn="b"/>
                      <a:r>
                        <a:rPr lang="en-US" sz="1200" b="0" i="0" u="none" strike="noStrike" dirty="0">
                          <a:solidFill>
                            <a:srgbClr val="000000"/>
                          </a:solidFill>
                          <a:effectLst/>
                          <a:latin typeface="+mn-lt"/>
                        </a:rPr>
                        <a:t>8</a:t>
                      </a:r>
                    </a:p>
                  </a:txBody>
                  <a:tcPr marL="45720" marR="45720" marT="9144" marB="9144" anchor="ctr"/>
                </a:tc>
                <a:extLst>
                  <a:ext uri="{0D108BD9-81ED-4DB2-BD59-A6C34878D82A}">
                    <a16:rowId xmlns:a16="http://schemas.microsoft.com/office/drawing/2014/main" val="3377217571"/>
                  </a:ext>
                </a:extLst>
              </a:tr>
              <a:tr h="243897">
                <a:tc>
                  <a:txBody>
                    <a:bodyPr/>
                    <a:lstStyle/>
                    <a:p>
                      <a:pPr algn="l" fontAlgn="b"/>
                      <a:r>
                        <a:rPr lang="en-US" sz="1200" b="0" i="0" u="none" strike="noStrike" dirty="0">
                          <a:solidFill>
                            <a:srgbClr val="000000"/>
                          </a:solidFill>
                          <a:effectLst/>
                          <a:latin typeface="+mn-lt"/>
                        </a:rPr>
                        <a:t>Cirrhosis, n </a:t>
                      </a:r>
                    </a:p>
                  </a:txBody>
                  <a:tcPr marL="45720" marR="45720" marT="9144" marB="9144" anchor="ctr"/>
                </a:tc>
                <a:tc>
                  <a:txBody>
                    <a:bodyPr/>
                    <a:lstStyle/>
                    <a:p>
                      <a:pPr algn="ctr" fontAlgn="b"/>
                      <a:r>
                        <a:rPr lang="en-US" sz="1200" b="0" i="0" u="none" strike="noStrike" dirty="0">
                          <a:solidFill>
                            <a:srgbClr val="000000"/>
                          </a:solidFill>
                          <a:effectLst/>
                          <a:latin typeface="+mn-lt"/>
                        </a:rPr>
                        <a:t>2</a:t>
                      </a:r>
                    </a:p>
                  </a:txBody>
                  <a:tcPr marL="45720" marR="45720" marT="9144" marB="9144" anchor="ctr"/>
                </a:tc>
                <a:extLst>
                  <a:ext uri="{0D108BD9-81ED-4DB2-BD59-A6C34878D82A}">
                    <a16:rowId xmlns:a16="http://schemas.microsoft.com/office/drawing/2014/main" val="970999703"/>
                  </a:ext>
                </a:extLst>
              </a:tr>
              <a:tr h="243897">
                <a:tc>
                  <a:txBody>
                    <a:bodyPr/>
                    <a:lstStyle/>
                    <a:p>
                      <a:pPr algn="l" fontAlgn="b"/>
                      <a:r>
                        <a:rPr lang="en-US" sz="1200" b="0" i="0" u="none" strike="noStrike" dirty="0">
                          <a:solidFill>
                            <a:srgbClr val="000000"/>
                          </a:solidFill>
                          <a:effectLst/>
                          <a:latin typeface="+mn-lt"/>
                        </a:rPr>
                        <a:t>Median ALT, U/L</a:t>
                      </a:r>
                    </a:p>
                  </a:txBody>
                  <a:tcPr marL="45720" marR="45720" marT="9144" marB="9144" anchor="ctr"/>
                </a:tc>
                <a:tc>
                  <a:txBody>
                    <a:bodyPr/>
                    <a:lstStyle/>
                    <a:p>
                      <a:pPr algn="ctr" fontAlgn="b"/>
                      <a:r>
                        <a:rPr lang="en-US" sz="1200" b="0" i="0" u="none" strike="noStrike" dirty="0">
                          <a:solidFill>
                            <a:srgbClr val="000000"/>
                          </a:solidFill>
                          <a:effectLst/>
                          <a:latin typeface="+mn-lt"/>
                        </a:rPr>
                        <a:t>126 (38-624)</a:t>
                      </a:r>
                    </a:p>
                  </a:txBody>
                  <a:tcPr marL="45720" marR="45720" marT="9144" marB="9144" anchor="ctr"/>
                </a:tc>
                <a:extLst>
                  <a:ext uri="{0D108BD9-81ED-4DB2-BD59-A6C34878D82A}">
                    <a16:rowId xmlns:a16="http://schemas.microsoft.com/office/drawing/2014/main" val="1661256226"/>
                  </a:ext>
                </a:extLst>
              </a:tr>
              <a:tr h="243897">
                <a:tc>
                  <a:txBody>
                    <a:bodyPr/>
                    <a:lstStyle/>
                    <a:p>
                      <a:pPr algn="l" fontAlgn="b"/>
                      <a:r>
                        <a:rPr lang="en-US" sz="1200" b="0" i="0" u="none" strike="noStrike" dirty="0">
                          <a:solidFill>
                            <a:srgbClr val="000000"/>
                          </a:solidFill>
                          <a:effectLst/>
                          <a:latin typeface="+mn-lt"/>
                        </a:rPr>
                        <a:t>HEV RNA, IU/mL</a:t>
                      </a:r>
                    </a:p>
                  </a:txBody>
                  <a:tcPr marL="45720" marR="45720" marT="9144" marB="9144" anchor="ctr"/>
                </a:tc>
                <a:tc>
                  <a:txBody>
                    <a:bodyPr/>
                    <a:lstStyle/>
                    <a:p>
                      <a:pPr algn="ctr" fontAlgn="b"/>
                      <a:r>
                        <a:rPr lang="en-US" sz="1200" b="0" i="0" u="none" strike="noStrike" dirty="0">
                          <a:solidFill>
                            <a:srgbClr val="000000"/>
                          </a:solidFill>
                          <a:effectLst/>
                          <a:latin typeface="+mn-lt"/>
                        </a:rPr>
                        <a:t>6E5 (8E4-5E6)</a:t>
                      </a:r>
                    </a:p>
                  </a:txBody>
                  <a:tcPr marL="45720" marR="45720" marT="9144" marB="9144" anchor="ctr"/>
                </a:tc>
                <a:extLst>
                  <a:ext uri="{0D108BD9-81ED-4DB2-BD59-A6C34878D82A}">
                    <a16:rowId xmlns:a16="http://schemas.microsoft.com/office/drawing/2014/main" val="890503424"/>
                  </a:ext>
                </a:extLst>
              </a:tr>
            </a:tbl>
          </a:graphicData>
        </a:graphic>
      </p:graphicFrame>
      <p:sp>
        <p:nvSpPr>
          <p:cNvPr id="9" name="TextBox 8">
            <a:extLst>
              <a:ext uri="{FF2B5EF4-FFF2-40B4-BE49-F238E27FC236}">
                <a16:creationId xmlns:a16="http://schemas.microsoft.com/office/drawing/2014/main" id="{B409DB81-347F-4071-8E74-2CBBE23E1AFF}"/>
              </a:ext>
            </a:extLst>
          </p:cNvPr>
          <p:cNvSpPr txBox="1"/>
          <p:nvPr/>
        </p:nvSpPr>
        <p:spPr>
          <a:xfrm>
            <a:off x="335634" y="1569000"/>
            <a:ext cx="2948404"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Baseline Characteristics</a:t>
            </a:r>
          </a:p>
        </p:txBody>
      </p:sp>
      <p:sp>
        <p:nvSpPr>
          <p:cNvPr id="13" name="TextBox 12">
            <a:extLst>
              <a:ext uri="{FF2B5EF4-FFF2-40B4-BE49-F238E27FC236}">
                <a16:creationId xmlns:a16="http://schemas.microsoft.com/office/drawing/2014/main" id="{70AC5B76-47F0-4992-AD7A-E7BB370F7A83}"/>
              </a:ext>
            </a:extLst>
          </p:cNvPr>
          <p:cNvSpPr txBox="1"/>
          <p:nvPr/>
        </p:nvSpPr>
        <p:spPr>
          <a:xfrm>
            <a:off x="4255574" y="1568997"/>
            <a:ext cx="2041317"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HEV RNA </a:t>
            </a:r>
          </a:p>
        </p:txBody>
      </p:sp>
      <p:sp>
        <p:nvSpPr>
          <p:cNvPr id="19" name="TextBox 18">
            <a:extLst>
              <a:ext uri="{FF2B5EF4-FFF2-40B4-BE49-F238E27FC236}">
                <a16:creationId xmlns:a16="http://schemas.microsoft.com/office/drawing/2014/main" id="{0FC8ED77-7919-420B-BCFE-67E73D90BCE6}"/>
              </a:ext>
            </a:extLst>
          </p:cNvPr>
          <p:cNvSpPr txBox="1"/>
          <p:nvPr/>
        </p:nvSpPr>
        <p:spPr>
          <a:xfrm>
            <a:off x="6955199" y="1568997"/>
            <a:ext cx="2041317" cy="197362"/>
          </a:xfrm>
          <a:prstGeom prst="rect">
            <a:avLst/>
          </a:prstGeom>
          <a:noFill/>
        </p:spPr>
        <p:txBody>
          <a:bodyPr wrap="square" lIns="0" tIns="0" rIns="0" bIns="0" rtlCol="0">
            <a:spAutoFit/>
          </a:bodyPr>
          <a:lstStyle/>
          <a:p>
            <a:pPr algn="ctr">
              <a:lnSpc>
                <a:spcPct val="90000"/>
              </a:lnSpc>
            </a:pPr>
            <a:r>
              <a:rPr lang="en-US" sz="1400" b="1" dirty="0">
                <a:solidFill>
                  <a:prstClr val="black"/>
                </a:solidFill>
              </a:rPr>
              <a:t>ALT</a:t>
            </a:r>
          </a:p>
        </p:txBody>
      </p:sp>
      <p:sp>
        <p:nvSpPr>
          <p:cNvPr id="10" name="Rectangle 9">
            <a:extLst>
              <a:ext uri="{FF2B5EF4-FFF2-40B4-BE49-F238E27FC236}">
                <a16:creationId xmlns:a16="http://schemas.microsoft.com/office/drawing/2014/main" id="{695F3403-0ABA-4D3D-A235-92A00C5D546D}"/>
              </a:ext>
            </a:extLst>
          </p:cNvPr>
          <p:cNvSpPr/>
          <p:nvPr/>
        </p:nvSpPr>
        <p:spPr>
          <a:xfrm>
            <a:off x="3657444" y="4217547"/>
            <a:ext cx="3089344" cy="957952"/>
          </a:xfrm>
          <a:prstGeom prst="rect">
            <a:avLst/>
          </a:prstGeom>
        </p:spPr>
        <p:txBody>
          <a:bodyPr wrap="square" lIns="90980" tIns="45490" rIns="90980" bIns="45490">
            <a:spAutoFit/>
          </a:bodyPr>
          <a:lstStyle/>
          <a:p>
            <a:pPr marL="284140" indent="-284140">
              <a:buClr>
                <a:prstClr val="white">
                  <a:lumMod val="50000"/>
                </a:prstClr>
              </a:buClr>
              <a:buFont typeface="Wingdings" panose="05000000000000000000" pitchFamily="2" charset="2"/>
              <a:buChar char="§"/>
            </a:pPr>
            <a:r>
              <a:rPr lang="en-US" sz="1100" dirty="0">
                <a:solidFill>
                  <a:prstClr val="black"/>
                </a:solidFill>
              </a:rPr>
              <a:t>5/9 (56%) patients experienced a decline of HEV RNA of at least 1log</a:t>
            </a:r>
            <a:r>
              <a:rPr lang="en-US" sz="1100" baseline="-25000" dirty="0">
                <a:solidFill>
                  <a:prstClr val="black"/>
                </a:solidFill>
              </a:rPr>
              <a:t>10</a:t>
            </a:r>
            <a:r>
              <a:rPr lang="en-US" sz="1100" dirty="0">
                <a:solidFill>
                  <a:prstClr val="black"/>
                </a:solidFill>
              </a:rPr>
              <a:t> IU/ml</a:t>
            </a:r>
          </a:p>
          <a:p>
            <a:pPr marL="284140" indent="-284140">
              <a:buClr>
                <a:prstClr val="white">
                  <a:lumMod val="50000"/>
                </a:prstClr>
              </a:buClr>
              <a:buFont typeface="Wingdings" panose="05000000000000000000" pitchFamily="2" charset="2"/>
              <a:buChar char="§"/>
            </a:pPr>
            <a:r>
              <a:rPr lang="en-US" sz="1100" dirty="0">
                <a:solidFill>
                  <a:prstClr val="black"/>
                </a:solidFill>
              </a:rPr>
              <a:t>No patient reached the primary endpoint </a:t>
            </a:r>
          </a:p>
          <a:p>
            <a:pPr marL="284140" indent="-284140">
              <a:buClr>
                <a:prstClr val="white">
                  <a:lumMod val="50000"/>
                </a:prstClr>
              </a:buClr>
              <a:buFont typeface="Wingdings" panose="05000000000000000000" pitchFamily="2" charset="2"/>
              <a:buChar char="§"/>
            </a:pPr>
            <a:r>
              <a:rPr lang="en-US" sz="1100" dirty="0">
                <a:solidFill>
                  <a:prstClr val="black"/>
                </a:solidFill>
              </a:rPr>
              <a:t>Only two patients maintained a &gt;1log</a:t>
            </a:r>
            <a:r>
              <a:rPr lang="en-US" sz="1100" baseline="-25000" dirty="0">
                <a:solidFill>
                  <a:prstClr val="black"/>
                </a:solidFill>
              </a:rPr>
              <a:t>10</a:t>
            </a:r>
            <a:r>
              <a:rPr lang="en-US" sz="1100" dirty="0">
                <a:solidFill>
                  <a:prstClr val="black"/>
                </a:solidFill>
              </a:rPr>
              <a:t> reduction of HEV RNA at Week 24</a:t>
            </a:r>
          </a:p>
        </p:txBody>
      </p:sp>
      <p:sp>
        <p:nvSpPr>
          <p:cNvPr id="20" name="Rectangle 19">
            <a:extLst>
              <a:ext uri="{FF2B5EF4-FFF2-40B4-BE49-F238E27FC236}">
                <a16:creationId xmlns:a16="http://schemas.microsoft.com/office/drawing/2014/main" id="{39581EAC-DDA9-4D74-90ED-32A73A4E62C0}"/>
              </a:ext>
            </a:extLst>
          </p:cNvPr>
          <p:cNvSpPr/>
          <p:nvPr/>
        </p:nvSpPr>
        <p:spPr>
          <a:xfrm>
            <a:off x="6612903" y="4217546"/>
            <a:ext cx="2531327" cy="784827"/>
          </a:xfrm>
          <a:prstGeom prst="rect">
            <a:avLst/>
          </a:prstGeom>
        </p:spPr>
        <p:txBody>
          <a:bodyPr wrap="square" lIns="90980" tIns="45490" rIns="90980" bIns="45490">
            <a:spAutoFit/>
          </a:bodyPr>
          <a:lstStyle/>
          <a:p>
            <a:pPr marL="284140" indent="-284140">
              <a:buClr>
                <a:prstClr val="white">
                  <a:lumMod val="50000"/>
                </a:prstClr>
              </a:buClr>
              <a:buFont typeface="Wingdings" panose="05000000000000000000" pitchFamily="2" charset="2"/>
              <a:buChar char="§"/>
            </a:pPr>
            <a:r>
              <a:rPr lang="en-US" sz="1100" dirty="0">
                <a:solidFill>
                  <a:prstClr val="black"/>
                </a:solidFill>
              </a:rPr>
              <a:t>ALT level showed a significant decline from 4.6 ULN to 2.2 ULN at Week 12 and 2.7 ULN at Week 24</a:t>
            </a:r>
          </a:p>
        </p:txBody>
      </p:sp>
      <p:sp>
        <p:nvSpPr>
          <p:cNvPr id="21" name="Rectangle 20">
            <a:extLst>
              <a:ext uri="{FF2B5EF4-FFF2-40B4-BE49-F238E27FC236}">
                <a16:creationId xmlns:a16="http://schemas.microsoft.com/office/drawing/2014/main" id="{17CD5BDE-D178-457F-9E4D-E25AE4F8ACE0}"/>
              </a:ext>
            </a:extLst>
          </p:cNvPr>
          <p:cNvSpPr/>
          <p:nvPr/>
        </p:nvSpPr>
        <p:spPr>
          <a:xfrm>
            <a:off x="213" y="4004817"/>
            <a:ext cx="3763553" cy="953643"/>
          </a:xfrm>
          <a:prstGeom prst="rect">
            <a:avLst/>
          </a:prstGeom>
        </p:spPr>
        <p:txBody>
          <a:bodyPr wrap="square" lIns="90980" tIns="45490" rIns="90980" bIns="45490">
            <a:spAutoFit/>
          </a:bodyPr>
          <a:lstStyle/>
          <a:p>
            <a:pPr algn="ctr"/>
            <a:r>
              <a:rPr lang="en-US" sz="1400" b="1" dirty="0">
                <a:solidFill>
                  <a:prstClr val="black"/>
                </a:solidFill>
              </a:rPr>
              <a:t>SOF shows moderate antiviral efficacy but does not lead to cure of </a:t>
            </a:r>
            <a:r>
              <a:rPr lang="en-US" sz="1400" b="1" dirty="0" err="1">
                <a:solidFill>
                  <a:prstClr val="black"/>
                </a:solidFill>
              </a:rPr>
              <a:t>cHEV</a:t>
            </a:r>
            <a:r>
              <a:rPr lang="en-US" sz="1400" b="1" dirty="0">
                <a:solidFill>
                  <a:prstClr val="black"/>
                </a:solidFill>
              </a:rPr>
              <a:t>, however, HEV RNA decline was associated with ALT improvements</a:t>
            </a:r>
          </a:p>
        </p:txBody>
      </p:sp>
      <p:grpSp>
        <p:nvGrpSpPr>
          <p:cNvPr id="373" name="Group 372">
            <a:extLst>
              <a:ext uri="{FF2B5EF4-FFF2-40B4-BE49-F238E27FC236}">
                <a16:creationId xmlns:a16="http://schemas.microsoft.com/office/drawing/2014/main" id="{618423A6-37D9-4E5E-BD2B-F9C7759678D5}"/>
              </a:ext>
            </a:extLst>
          </p:cNvPr>
          <p:cNvGrpSpPr/>
          <p:nvPr/>
        </p:nvGrpSpPr>
        <p:grpSpPr>
          <a:xfrm>
            <a:off x="3646241" y="2029469"/>
            <a:ext cx="2759325" cy="2150397"/>
            <a:chOff x="3646239" y="2029469"/>
            <a:chExt cx="2759325" cy="2150397"/>
          </a:xfrm>
        </p:grpSpPr>
        <p:grpSp>
          <p:nvGrpSpPr>
            <p:cNvPr id="99" name="Group 98">
              <a:extLst>
                <a:ext uri="{FF2B5EF4-FFF2-40B4-BE49-F238E27FC236}">
                  <a16:creationId xmlns:a16="http://schemas.microsoft.com/office/drawing/2014/main" id="{E98EEA25-5FDD-460E-9463-E684008C2BC5}"/>
                </a:ext>
              </a:extLst>
            </p:cNvPr>
            <p:cNvGrpSpPr/>
            <p:nvPr/>
          </p:nvGrpSpPr>
          <p:grpSpPr>
            <a:xfrm>
              <a:off x="4048125" y="2070100"/>
              <a:ext cx="2357439" cy="1966119"/>
              <a:chOff x="4048125" y="2070100"/>
              <a:chExt cx="2357439" cy="1966119"/>
            </a:xfrm>
          </p:grpSpPr>
          <p:cxnSp>
            <p:nvCxnSpPr>
              <p:cNvPr id="17" name="Straight Connector 16">
                <a:extLst>
                  <a:ext uri="{FF2B5EF4-FFF2-40B4-BE49-F238E27FC236}">
                    <a16:creationId xmlns:a16="http://schemas.microsoft.com/office/drawing/2014/main" id="{70182BDE-EA7F-4C1D-A594-2E0A8508242E}"/>
                  </a:ext>
                </a:extLst>
              </p:cNvPr>
              <p:cNvCxnSpPr/>
              <p:nvPr/>
            </p:nvCxnSpPr>
            <p:spPr>
              <a:xfrm>
                <a:off x="4089400" y="2070100"/>
                <a:ext cx="0" cy="192405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89CBE3-44F9-4B86-A923-036B5D9831B7}"/>
                  </a:ext>
                </a:extLst>
              </p:cNvPr>
              <p:cNvCxnSpPr/>
              <p:nvPr/>
            </p:nvCxnSpPr>
            <p:spPr>
              <a:xfrm flipH="1">
                <a:off x="4056064" y="3994150"/>
                <a:ext cx="2349500"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2448D7D-2876-4242-8EFA-DCAFCFAE8792}"/>
                  </a:ext>
                </a:extLst>
              </p:cNvPr>
              <p:cNvGrpSpPr/>
              <p:nvPr/>
            </p:nvGrpSpPr>
            <p:grpSpPr>
              <a:xfrm>
                <a:off x="4048125" y="3612356"/>
                <a:ext cx="41275" cy="265327"/>
                <a:chOff x="4048125" y="3612356"/>
                <a:chExt cx="41275" cy="265327"/>
              </a:xfrm>
            </p:grpSpPr>
            <p:cxnSp>
              <p:nvCxnSpPr>
                <p:cNvPr id="24" name="Straight Connector 23">
                  <a:extLst>
                    <a:ext uri="{FF2B5EF4-FFF2-40B4-BE49-F238E27FC236}">
                      <a16:creationId xmlns:a16="http://schemas.microsoft.com/office/drawing/2014/main" id="{C00440E1-D284-4B9A-B228-D1B96FC4E38C}"/>
                    </a:ext>
                  </a:extLst>
                </p:cNvPr>
                <p:cNvCxnSpPr/>
                <p:nvPr/>
              </p:nvCxnSpPr>
              <p:spPr>
                <a:xfrm>
                  <a:off x="4048125" y="3612356"/>
                  <a:ext cx="41275"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8FE2F-22A4-4E8F-B8ED-B356A9384F4F}"/>
                    </a:ext>
                  </a:extLst>
                </p:cNvPr>
                <p:cNvCxnSpPr/>
                <p:nvPr/>
              </p:nvCxnSpPr>
              <p:spPr>
                <a:xfrm>
                  <a:off x="4063207" y="387768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06557A-DC90-4359-B5ED-102244F06464}"/>
                    </a:ext>
                  </a:extLst>
                </p:cNvPr>
                <p:cNvCxnSpPr/>
                <p:nvPr/>
              </p:nvCxnSpPr>
              <p:spPr>
                <a:xfrm>
                  <a:off x="4063207" y="3810000"/>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266106-D4A0-4A64-A471-B497CE4026DF}"/>
                    </a:ext>
                  </a:extLst>
                </p:cNvPr>
                <p:cNvCxnSpPr/>
                <p:nvPr/>
              </p:nvCxnSpPr>
              <p:spPr>
                <a:xfrm>
                  <a:off x="4063207" y="37623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B26F69-7486-4583-8F55-7AD1DF8BFAD9}"/>
                    </a:ext>
                  </a:extLst>
                </p:cNvPr>
                <p:cNvCxnSpPr/>
                <p:nvPr/>
              </p:nvCxnSpPr>
              <p:spPr>
                <a:xfrm>
                  <a:off x="4063207" y="3731419"/>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03FB8F-5706-472E-BBC5-90FCC4E420C2}"/>
                    </a:ext>
                  </a:extLst>
                </p:cNvPr>
                <p:cNvCxnSpPr/>
                <p:nvPr/>
              </p:nvCxnSpPr>
              <p:spPr>
                <a:xfrm>
                  <a:off x="4063207" y="370046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1D4339-07E0-4B73-9671-EAE590D7973B}"/>
                    </a:ext>
                  </a:extLst>
                </p:cNvPr>
                <p:cNvCxnSpPr/>
                <p:nvPr/>
              </p:nvCxnSpPr>
              <p:spPr>
                <a:xfrm>
                  <a:off x="4063207" y="36718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E82614-1E9C-4805-8139-B494B83999E7}"/>
                    </a:ext>
                  </a:extLst>
                </p:cNvPr>
                <p:cNvCxnSpPr/>
                <p:nvPr/>
              </p:nvCxnSpPr>
              <p:spPr>
                <a:xfrm>
                  <a:off x="4063207" y="36480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8BC1E8-5D64-4BDD-9AF7-4B1731246335}"/>
                    </a:ext>
                  </a:extLst>
                </p:cNvPr>
                <p:cNvCxnSpPr/>
                <p:nvPr/>
              </p:nvCxnSpPr>
              <p:spPr>
                <a:xfrm>
                  <a:off x="4063207" y="36337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BD3440C-B404-4C0A-A1DC-2C35B46B8E9B}"/>
                  </a:ext>
                </a:extLst>
              </p:cNvPr>
              <p:cNvGrpSpPr/>
              <p:nvPr/>
            </p:nvGrpSpPr>
            <p:grpSpPr>
              <a:xfrm>
                <a:off x="4048125" y="3234293"/>
                <a:ext cx="41275" cy="265327"/>
                <a:chOff x="4048125" y="3612356"/>
                <a:chExt cx="41275" cy="265327"/>
              </a:xfrm>
            </p:grpSpPr>
            <p:cxnSp>
              <p:nvCxnSpPr>
                <p:cNvPr id="48" name="Straight Connector 47">
                  <a:extLst>
                    <a:ext uri="{FF2B5EF4-FFF2-40B4-BE49-F238E27FC236}">
                      <a16:creationId xmlns:a16="http://schemas.microsoft.com/office/drawing/2014/main" id="{9785EA55-6F4E-491D-BF39-ED70E8D52D41}"/>
                    </a:ext>
                  </a:extLst>
                </p:cNvPr>
                <p:cNvCxnSpPr/>
                <p:nvPr/>
              </p:nvCxnSpPr>
              <p:spPr>
                <a:xfrm>
                  <a:off x="4048125" y="3612356"/>
                  <a:ext cx="41275"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B07279-4B76-4686-8914-74D841EA1902}"/>
                    </a:ext>
                  </a:extLst>
                </p:cNvPr>
                <p:cNvCxnSpPr/>
                <p:nvPr/>
              </p:nvCxnSpPr>
              <p:spPr>
                <a:xfrm>
                  <a:off x="4063207" y="387768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2E6021-B3F8-446A-843B-CA9C06EA6281}"/>
                    </a:ext>
                  </a:extLst>
                </p:cNvPr>
                <p:cNvCxnSpPr/>
                <p:nvPr/>
              </p:nvCxnSpPr>
              <p:spPr>
                <a:xfrm>
                  <a:off x="4063207" y="3810000"/>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620CBF-01A5-4420-873F-7577AD272612}"/>
                    </a:ext>
                  </a:extLst>
                </p:cNvPr>
                <p:cNvCxnSpPr/>
                <p:nvPr/>
              </p:nvCxnSpPr>
              <p:spPr>
                <a:xfrm>
                  <a:off x="4063207" y="37623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BC649B8-E824-4393-A70F-FB79FD9197F7}"/>
                    </a:ext>
                  </a:extLst>
                </p:cNvPr>
                <p:cNvCxnSpPr/>
                <p:nvPr/>
              </p:nvCxnSpPr>
              <p:spPr>
                <a:xfrm>
                  <a:off x="4063207" y="3731419"/>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85DE83-6306-42B8-A230-0928CE2D7FE6}"/>
                    </a:ext>
                  </a:extLst>
                </p:cNvPr>
                <p:cNvCxnSpPr/>
                <p:nvPr/>
              </p:nvCxnSpPr>
              <p:spPr>
                <a:xfrm>
                  <a:off x="4063207" y="370046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D002403-1281-47F7-9206-EA2F081437A7}"/>
                    </a:ext>
                  </a:extLst>
                </p:cNvPr>
                <p:cNvCxnSpPr/>
                <p:nvPr/>
              </p:nvCxnSpPr>
              <p:spPr>
                <a:xfrm>
                  <a:off x="4063207" y="36718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93CF54D-C00C-4252-89D0-E71DB7231257}"/>
                    </a:ext>
                  </a:extLst>
                </p:cNvPr>
                <p:cNvCxnSpPr/>
                <p:nvPr/>
              </p:nvCxnSpPr>
              <p:spPr>
                <a:xfrm>
                  <a:off x="4063207" y="36480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1AB7292-3461-4C2F-80CC-6AE0B79C408A}"/>
                    </a:ext>
                  </a:extLst>
                </p:cNvPr>
                <p:cNvCxnSpPr/>
                <p:nvPr/>
              </p:nvCxnSpPr>
              <p:spPr>
                <a:xfrm>
                  <a:off x="4063207" y="36337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BF7CD1A5-46FC-48FE-8DDE-9F3A7FC292A0}"/>
                  </a:ext>
                </a:extLst>
              </p:cNvPr>
              <p:cNvGrpSpPr/>
              <p:nvPr/>
            </p:nvGrpSpPr>
            <p:grpSpPr>
              <a:xfrm>
                <a:off x="4048125" y="2855920"/>
                <a:ext cx="41275" cy="265327"/>
                <a:chOff x="4048125" y="3612356"/>
                <a:chExt cx="41275" cy="265327"/>
              </a:xfrm>
            </p:grpSpPr>
            <p:cxnSp>
              <p:nvCxnSpPr>
                <p:cNvPr id="59" name="Straight Connector 58">
                  <a:extLst>
                    <a:ext uri="{FF2B5EF4-FFF2-40B4-BE49-F238E27FC236}">
                      <a16:creationId xmlns:a16="http://schemas.microsoft.com/office/drawing/2014/main" id="{56342CA7-767D-438C-8633-88C67512EDCF}"/>
                    </a:ext>
                  </a:extLst>
                </p:cNvPr>
                <p:cNvCxnSpPr/>
                <p:nvPr/>
              </p:nvCxnSpPr>
              <p:spPr>
                <a:xfrm>
                  <a:off x="4048125" y="3612356"/>
                  <a:ext cx="41275"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B250432-DDA7-4399-8152-B6C5D1E8A9FD}"/>
                    </a:ext>
                  </a:extLst>
                </p:cNvPr>
                <p:cNvCxnSpPr/>
                <p:nvPr/>
              </p:nvCxnSpPr>
              <p:spPr>
                <a:xfrm>
                  <a:off x="4063207" y="387768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955C00-DF57-4364-AF21-312E476EB95A}"/>
                    </a:ext>
                  </a:extLst>
                </p:cNvPr>
                <p:cNvCxnSpPr/>
                <p:nvPr/>
              </p:nvCxnSpPr>
              <p:spPr>
                <a:xfrm>
                  <a:off x="4063207" y="3810000"/>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BA071E-A6F0-43EC-89C5-703DD6CD8AE7}"/>
                    </a:ext>
                  </a:extLst>
                </p:cNvPr>
                <p:cNvCxnSpPr/>
                <p:nvPr/>
              </p:nvCxnSpPr>
              <p:spPr>
                <a:xfrm>
                  <a:off x="4063207" y="37623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D3F466-7CC2-4DCB-B7CF-666CB741BE6A}"/>
                    </a:ext>
                  </a:extLst>
                </p:cNvPr>
                <p:cNvCxnSpPr/>
                <p:nvPr/>
              </p:nvCxnSpPr>
              <p:spPr>
                <a:xfrm>
                  <a:off x="4063207" y="3731419"/>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BFD1895-1B86-4A2C-BEDF-9DF32A573EAA}"/>
                    </a:ext>
                  </a:extLst>
                </p:cNvPr>
                <p:cNvCxnSpPr/>
                <p:nvPr/>
              </p:nvCxnSpPr>
              <p:spPr>
                <a:xfrm>
                  <a:off x="4063207" y="370046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B179653-260A-4EDE-B754-87AF94657757}"/>
                    </a:ext>
                  </a:extLst>
                </p:cNvPr>
                <p:cNvCxnSpPr/>
                <p:nvPr/>
              </p:nvCxnSpPr>
              <p:spPr>
                <a:xfrm>
                  <a:off x="4063207" y="36718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549AA3E-BB43-4229-9427-C67B354630DD}"/>
                    </a:ext>
                  </a:extLst>
                </p:cNvPr>
                <p:cNvCxnSpPr/>
                <p:nvPr/>
              </p:nvCxnSpPr>
              <p:spPr>
                <a:xfrm>
                  <a:off x="4063207" y="36480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9DF4FC0-CCC4-4075-A2F0-CDCF9C0BECF2}"/>
                    </a:ext>
                  </a:extLst>
                </p:cNvPr>
                <p:cNvCxnSpPr/>
                <p:nvPr/>
              </p:nvCxnSpPr>
              <p:spPr>
                <a:xfrm>
                  <a:off x="4063207" y="36337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9ABF407-F55D-4298-9597-132F541B66AD}"/>
                  </a:ext>
                </a:extLst>
              </p:cNvPr>
              <p:cNvGrpSpPr/>
              <p:nvPr/>
            </p:nvGrpSpPr>
            <p:grpSpPr>
              <a:xfrm>
                <a:off x="4048125" y="2481278"/>
                <a:ext cx="41275" cy="265327"/>
                <a:chOff x="4048125" y="3612356"/>
                <a:chExt cx="41275" cy="265327"/>
              </a:xfrm>
            </p:grpSpPr>
            <p:cxnSp>
              <p:nvCxnSpPr>
                <p:cNvPr id="70" name="Straight Connector 69">
                  <a:extLst>
                    <a:ext uri="{FF2B5EF4-FFF2-40B4-BE49-F238E27FC236}">
                      <a16:creationId xmlns:a16="http://schemas.microsoft.com/office/drawing/2014/main" id="{244443CA-75B4-4092-8D65-0E2B8C5BBCF8}"/>
                    </a:ext>
                  </a:extLst>
                </p:cNvPr>
                <p:cNvCxnSpPr/>
                <p:nvPr/>
              </p:nvCxnSpPr>
              <p:spPr>
                <a:xfrm>
                  <a:off x="4048125" y="3612356"/>
                  <a:ext cx="41275"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6C86E16-C645-425A-B499-85216CA3A713}"/>
                    </a:ext>
                  </a:extLst>
                </p:cNvPr>
                <p:cNvCxnSpPr/>
                <p:nvPr/>
              </p:nvCxnSpPr>
              <p:spPr>
                <a:xfrm>
                  <a:off x="4063207" y="387768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461B468-23C0-4AFF-8374-FD1C2831193A}"/>
                    </a:ext>
                  </a:extLst>
                </p:cNvPr>
                <p:cNvCxnSpPr/>
                <p:nvPr/>
              </p:nvCxnSpPr>
              <p:spPr>
                <a:xfrm>
                  <a:off x="4063207" y="3810000"/>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AF30DFE-C914-45B8-A527-3EE3D2DF00C1}"/>
                    </a:ext>
                  </a:extLst>
                </p:cNvPr>
                <p:cNvCxnSpPr/>
                <p:nvPr/>
              </p:nvCxnSpPr>
              <p:spPr>
                <a:xfrm>
                  <a:off x="4063207" y="37623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6B5C564-4352-4D55-A82D-86C91963EFAC}"/>
                    </a:ext>
                  </a:extLst>
                </p:cNvPr>
                <p:cNvCxnSpPr/>
                <p:nvPr/>
              </p:nvCxnSpPr>
              <p:spPr>
                <a:xfrm>
                  <a:off x="4063207" y="3731419"/>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8682EC0-C8F8-4EC2-822F-6A810A96505C}"/>
                    </a:ext>
                  </a:extLst>
                </p:cNvPr>
                <p:cNvCxnSpPr/>
                <p:nvPr/>
              </p:nvCxnSpPr>
              <p:spPr>
                <a:xfrm>
                  <a:off x="4063207" y="370046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0E83556-2D01-41CB-BBBC-27CF77D08231}"/>
                    </a:ext>
                  </a:extLst>
                </p:cNvPr>
                <p:cNvCxnSpPr/>
                <p:nvPr/>
              </p:nvCxnSpPr>
              <p:spPr>
                <a:xfrm>
                  <a:off x="4063207" y="36718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2F1B4D9-B789-40E9-9303-EB2EE3ADC652}"/>
                    </a:ext>
                  </a:extLst>
                </p:cNvPr>
                <p:cNvCxnSpPr/>
                <p:nvPr/>
              </p:nvCxnSpPr>
              <p:spPr>
                <a:xfrm>
                  <a:off x="4063207" y="36480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14AD87C-C3BC-42E7-A95E-C0AE7B567C71}"/>
                    </a:ext>
                  </a:extLst>
                </p:cNvPr>
                <p:cNvCxnSpPr/>
                <p:nvPr/>
              </p:nvCxnSpPr>
              <p:spPr>
                <a:xfrm>
                  <a:off x="4063207" y="36337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54AAB36E-7F74-497D-9F6F-DB0CBD7A0983}"/>
                  </a:ext>
                </a:extLst>
              </p:cNvPr>
              <p:cNvCxnSpPr>
                <a:cxnSpLocks/>
              </p:cNvCxnSpPr>
              <p:nvPr/>
            </p:nvCxnSpPr>
            <p:spPr>
              <a:xfrm>
                <a:off x="4089400" y="2070100"/>
                <a:ext cx="0" cy="410413"/>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CF92D3C3-889A-45AC-87F3-9F222AF62EBB}"/>
                  </a:ext>
                </a:extLst>
              </p:cNvPr>
              <p:cNvGrpSpPr/>
              <p:nvPr/>
            </p:nvGrpSpPr>
            <p:grpSpPr>
              <a:xfrm>
                <a:off x="4048125" y="2098719"/>
                <a:ext cx="41275" cy="265327"/>
                <a:chOff x="4048125" y="3612356"/>
                <a:chExt cx="41275" cy="265327"/>
              </a:xfrm>
            </p:grpSpPr>
            <p:cxnSp>
              <p:nvCxnSpPr>
                <p:cNvPr id="81" name="Straight Connector 80">
                  <a:extLst>
                    <a:ext uri="{FF2B5EF4-FFF2-40B4-BE49-F238E27FC236}">
                      <a16:creationId xmlns:a16="http://schemas.microsoft.com/office/drawing/2014/main" id="{DA8C4939-F0AF-4FA7-BCDE-85FA19ACCF2A}"/>
                    </a:ext>
                  </a:extLst>
                </p:cNvPr>
                <p:cNvCxnSpPr/>
                <p:nvPr/>
              </p:nvCxnSpPr>
              <p:spPr>
                <a:xfrm>
                  <a:off x="4048125" y="3612356"/>
                  <a:ext cx="41275"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B9E66FB-D13B-4371-8A36-5014186D003F}"/>
                    </a:ext>
                  </a:extLst>
                </p:cNvPr>
                <p:cNvCxnSpPr/>
                <p:nvPr/>
              </p:nvCxnSpPr>
              <p:spPr>
                <a:xfrm>
                  <a:off x="4063207" y="387768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1458B02-9DFF-446B-B0EA-0A42B5620A35}"/>
                    </a:ext>
                  </a:extLst>
                </p:cNvPr>
                <p:cNvCxnSpPr/>
                <p:nvPr/>
              </p:nvCxnSpPr>
              <p:spPr>
                <a:xfrm>
                  <a:off x="4063207" y="3810000"/>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E311BB-1F4E-4C9A-A494-593536C0A2BB}"/>
                    </a:ext>
                  </a:extLst>
                </p:cNvPr>
                <p:cNvCxnSpPr/>
                <p:nvPr/>
              </p:nvCxnSpPr>
              <p:spPr>
                <a:xfrm>
                  <a:off x="4063207" y="37623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74AC14E-56B2-438A-BA47-0FC1DF23AD05}"/>
                    </a:ext>
                  </a:extLst>
                </p:cNvPr>
                <p:cNvCxnSpPr/>
                <p:nvPr/>
              </p:nvCxnSpPr>
              <p:spPr>
                <a:xfrm>
                  <a:off x="4063207" y="3731419"/>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452F019-16FA-485A-BD08-B1FFD095520D}"/>
                    </a:ext>
                  </a:extLst>
                </p:cNvPr>
                <p:cNvCxnSpPr/>
                <p:nvPr/>
              </p:nvCxnSpPr>
              <p:spPr>
                <a:xfrm>
                  <a:off x="4063207" y="3700463"/>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58D5519-27A8-496D-A172-CAC3CD33258D}"/>
                    </a:ext>
                  </a:extLst>
                </p:cNvPr>
                <p:cNvCxnSpPr/>
                <p:nvPr/>
              </p:nvCxnSpPr>
              <p:spPr>
                <a:xfrm>
                  <a:off x="4063207" y="36718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8556E5C-084E-42B8-8F27-5E25771D8236}"/>
                    </a:ext>
                  </a:extLst>
                </p:cNvPr>
                <p:cNvCxnSpPr/>
                <p:nvPr/>
              </p:nvCxnSpPr>
              <p:spPr>
                <a:xfrm>
                  <a:off x="4063207" y="3648075"/>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214A2CD-8522-4519-A01A-D093022B1DAB}"/>
                    </a:ext>
                  </a:extLst>
                </p:cNvPr>
                <p:cNvCxnSpPr/>
                <p:nvPr/>
              </p:nvCxnSpPr>
              <p:spPr>
                <a:xfrm>
                  <a:off x="4063207" y="3633788"/>
                  <a:ext cx="26193"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2" name="Straight Connector 91">
                <a:extLst>
                  <a:ext uri="{FF2B5EF4-FFF2-40B4-BE49-F238E27FC236}">
                    <a16:creationId xmlns:a16="http://schemas.microsoft.com/office/drawing/2014/main" id="{325F125B-BEF4-43A8-94CF-84DC96E22173}"/>
                  </a:ext>
                </a:extLst>
              </p:cNvPr>
              <p:cNvCxnSpPr/>
              <p:nvPr/>
            </p:nvCxnSpPr>
            <p:spPr>
              <a:xfrm flipV="1">
                <a:off x="6267450"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10F69E-7555-4F13-81DE-19EBC69154E7}"/>
                  </a:ext>
                </a:extLst>
              </p:cNvPr>
              <p:cNvCxnSpPr/>
              <p:nvPr/>
            </p:nvCxnSpPr>
            <p:spPr>
              <a:xfrm flipV="1">
                <a:off x="5931694"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0070138-F838-4DE7-8974-61B471F14EDC}"/>
                  </a:ext>
                </a:extLst>
              </p:cNvPr>
              <p:cNvCxnSpPr/>
              <p:nvPr/>
            </p:nvCxnSpPr>
            <p:spPr>
              <a:xfrm flipV="1">
                <a:off x="5598319"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B7BD231-1F92-418F-9BA2-D7B36DC50336}"/>
                  </a:ext>
                </a:extLst>
              </p:cNvPr>
              <p:cNvCxnSpPr/>
              <p:nvPr/>
            </p:nvCxnSpPr>
            <p:spPr>
              <a:xfrm flipV="1">
                <a:off x="5264327"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8617123-2083-47E1-AC7F-00719AB0F4E2}"/>
                  </a:ext>
                </a:extLst>
              </p:cNvPr>
              <p:cNvCxnSpPr/>
              <p:nvPr/>
            </p:nvCxnSpPr>
            <p:spPr>
              <a:xfrm flipV="1">
                <a:off x="4930952"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E3E8518-415D-4894-99EB-2D4DD7093FFC}"/>
                  </a:ext>
                </a:extLst>
              </p:cNvPr>
              <p:cNvCxnSpPr/>
              <p:nvPr/>
            </p:nvCxnSpPr>
            <p:spPr>
              <a:xfrm flipV="1">
                <a:off x="4599958"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C63EFD8-2E34-47F1-A75B-C9AE6839F582}"/>
                  </a:ext>
                </a:extLst>
              </p:cNvPr>
              <p:cNvCxnSpPr/>
              <p:nvPr/>
            </p:nvCxnSpPr>
            <p:spPr>
              <a:xfrm flipV="1">
                <a:off x="4261821"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CFE66533-9BAC-4953-9E06-77D43D4F56D5}"/>
                </a:ext>
              </a:extLst>
            </p:cNvPr>
            <p:cNvSpPr txBox="1"/>
            <p:nvPr/>
          </p:nvSpPr>
          <p:spPr>
            <a:xfrm>
              <a:off x="3804857" y="2029469"/>
              <a:ext cx="189154"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r>
                <a:rPr lang="en-GB" sz="1000" baseline="30000" dirty="0">
                  <a:solidFill>
                    <a:prstClr val="black"/>
                  </a:solidFill>
                </a:rPr>
                <a:t>8</a:t>
              </a:r>
              <a:endParaRPr lang="en-US" sz="1000" baseline="30000" dirty="0">
                <a:solidFill>
                  <a:prstClr val="black"/>
                </a:solidFill>
              </a:endParaRPr>
            </a:p>
          </p:txBody>
        </p:sp>
        <p:sp>
          <p:nvSpPr>
            <p:cNvPr id="101" name="TextBox 100">
              <a:extLst>
                <a:ext uri="{FF2B5EF4-FFF2-40B4-BE49-F238E27FC236}">
                  <a16:creationId xmlns:a16="http://schemas.microsoft.com/office/drawing/2014/main" id="{397B8ABB-3C02-4BCE-9165-75F49377454C}"/>
                </a:ext>
              </a:extLst>
            </p:cNvPr>
            <p:cNvSpPr txBox="1"/>
            <p:nvPr/>
          </p:nvSpPr>
          <p:spPr>
            <a:xfrm>
              <a:off x="3804857" y="2411263"/>
              <a:ext cx="189154"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r>
                <a:rPr lang="en-GB" sz="1000" baseline="30000" dirty="0">
                  <a:solidFill>
                    <a:prstClr val="black"/>
                  </a:solidFill>
                </a:rPr>
                <a:t>7</a:t>
              </a:r>
              <a:endParaRPr lang="en-US" sz="1000" baseline="30000" dirty="0">
                <a:solidFill>
                  <a:prstClr val="black"/>
                </a:solidFill>
              </a:endParaRPr>
            </a:p>
          </p:txBody>
        </p:sp>
        <p:sp>
          <p:nvSpPr>
            <p:cNvPr id="102" name="TextBox 101">
              <a:extLst>
                <a:ext uri="{FF2B5EF4-FFF2-40B4-BE49-F238E27FC236}">
                  <a16:creationId xmlns:a16="http://schemas.microsoft.com/office/drawing/2014/main" id="{848DEB60-F691-4DF4-8EFE-F7AE8E210558}"/>
                </a:ext>
              </a:extLst>
            </p:cNvPr>
            <p:cNvSpPr txBox="1"/>
            <p:nvPr/>
          </p:nvSpPr>
          <p:spPr>
            <a:xfrm>
              <a:off x="3804857" y="2805528"/>
              <a:ext cx="189154"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r>
                <a:rPr lang="en-GB" sz="1000" baseline="30000" dirty="0">
                  <a:solidFill>
                    <a:prstClr val="black"/>
                  </a:solidFill>
                </a:rPr>
                <a:t>6</a:t>
              </a:r>
              <a:endParaRPr lang="en-US" sz="1000" baseline="30000" dirty="0">
                <a:solidFill>
                  <a:prstClr val="black"/>
                </a:solidFill>
              </a:endParaRPr>
            </a:p>
          </p:txBody>
        </p:sp>
        <p:sp>
          <p:nvSpPr>
            <p:cNvPr id="103" name="TextBox 102">
              <a:extLst>
                <a:ext uri="{FF2B5EF4-FFF2-40B4-BE49-F238E27FC236}">
                  <a16:creationId xmlns:a16="http://schemas.microsoft.com/office/drawing/2014/main" id="{1B5665F0-4938-4A10-B639-FA3EA57F6FB6}"/>
                </a:ext>
              </a:extLst>
            </p:cNvPr>
            <p:cNvSpPr txBox="1"/>
            <p:nvPr/>
          </p:nvSpPr>
          <p:spPr>
            <a:xfrm>
              <a:off x="3804857" y="3175905"/>
              <a:ext cx="189154"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r>
                <a:rPr lang="en-GB" sz="1000" baseline="30000" dirty="0">
                  <a:solidFill>
                    <a:prstClr val="black"/>
                  </a:solidFill>
                </a:rPr>
                <a:t>5</a:t>
              </a:r>
              <a:endParaRPr lang="en-US" sz="1000" baseline="30000" dirty="0">
                <a:solidFill>
                  <a:prstClr val="black"/>
                </a:solidFill>
              </a:endParaRPr>
            </a:p>
          </p:txBody>
        </p:sp>
        <p:sp>
          <p:nvSpPr>
            <p:cNvPr id="104" name="TextBox 103">
              <a:extLst>
                <a:ext uri="{FF2B5EF4-FFF2-40B4-BE49-F238E27FC236}">
                  <a16:creationId xmlns:a16="http://schemas.microsoft.com/office/drawing/2014/main" id="{CBFF6004-27BE-4D1D-A480-DC3E9E30917A}"/>
                </a:ext>
              </a:extLst>
            </p:cNvPr>
            <p:cNvSpPr txBox="1"/>
            <p:nvPr/>
          </p:nvSpPr>
          <p:spPr>
            <a:xfrm>
              <a:off x="3804857" y="3546282"/>
              <a:ext cx="189154"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r>
                <a:rPr lang="en-GB" sz="1000" baseline="30000" dirty="0">
                  <a:solidFill>
                    <a:prstClr val="black"/>
                  </a:solidFill>
                </a:rPr>
                <a:t>4</a:t>
              </a:r>
              <a:endParaRPr lang="en-US" sz="1000" baseline="30000" dirty="0">
                <a:solidFill>
                  <a:prstClr val="black"/>
                </a:solidFill>
              </a:endParaRPr>
            </a:p>
          </p:txBody>
        </p:sp>
        <p:sp>
          <p:nvSpPr>
            <p:cNvPr id="105" name="TextBox 104">
              <a:extLst>
                <a:ext uri="{FF2B5EF4-FFF2-40B4-BE49-F238E27FC236}">
                  <a16:creationId xmlns:a16="http://schemas.microsoft.com/office/drawing/2014/main" id="{F2DF9E99-4F8D-43F9-A817-3630C7F92D5C}"/>
                </a:ext>
              </a:extLst>
            </p:cNvPr>
            <p:cNvSpPr txBox="1"/>
            <p:nvPr/>
          </p:nvSpPr>
          <p:spPr>
            <a:xfrm>
              <a:off x="3804857" y="3934723"/>
              <a:ext cx="189154"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r>
                <a:rPr lang="en-GB" sz="1000" baseline="30000" dirty="0">
                  <a:solidFill>
                    <a:prstClr val="black"/>
                  </a:solidFill>
                </a:rPr>
                <a:t>3</a:t>
              </a:r>
              <a:endParaRPr lang="en-US" sz="1000" baseline="30000" dirty="0">
                <a:solidFill>
                  <a:prstClr val="black"/>
                </a:solidFill>
              </a:endParaRPr>
            </a:p>
          </p:txBody>
        </p:sp>
        <p:sp>
          <p:nvSpPr>
            <p:cNvPr id="106" name="TextBox 105">
              <a:extLst>
                <a:ext uri="{FF2B5EF4-FFF2-40B4-BE49-F238E27FC236}">
                  <a16:creationId xmlns:a16="http://schemas.microsoft.com/office/drawing/2014/main" id="{0E7DEBF5-6E20-4693-99FE-075CED102329}"/>
                </a:ext>
              </a:extLst>
            </p:cNvPr>
            <p:cNvSpPr txBox="1"/>
            <p:nvPr/>
          </p:nvSpPr>
          <p:spPr>
            <a:xfrm>
              <a:off x="4195313" y="4041367"/>
              <a:ext cx="120226" cy="138499"/>
            </a:xfrm>
            <a:prstGeom prst="rect">
              <a:avLst/>
            </a:prstGeom>
            <a:noFill/>
          </p:spPr>
          <p:txBody>
            <a:bodyPr wrap="none" lIns="0" tIns="0" rIns="0" bIns="0" rtlCol="0">
              <a:spAutoFit/>
            </a:bodyPr>
            <a:lstStyle/>
            <a:p>
              <a:pPr>
                <a:lnSpc>
                  <a:spcPct val="90000"/>
                </a:lnSpc>
              </a:pPr>
              <a:r>
                <a:rPr lang="en-GB" sz="1000" dirty="0">
                  <a:solidFill>
                    <a:prstClr val="black"/>
                  </a:solidFill>
                </a:rPr>
                <a:t>BI</a:t>
              </a:r>
              <a:endParaRPr lang="en-US" sz="1000" baseline="30000" dirty="0">
                <a:solidFill>
                  <a:prstClr val="black"/>
                </a:solidFill>
              </a:endParaRPr>
            </a:p>
          </p:txBody>
        </p:sp>
        <p:sp>
          <p:nvSpPr>
            <p:cNvPr id="107" name="TextBox 106">
              <a:extLst>
                <a:ext uri="{FF2B5EF4-FFF2-40B4-BE49-F238E27FC236}">
                  <a16:creationId xmlns:a16="http://schemas.microsoft.com/office/drawing/2014/main" id="{B36C6BC9-6C57-4B83-BE12-409A49BD8F60}"/>
                </a:ext>
              </a:extLst>
            </p:cNvPr>
            <p:cNvSpPr txBox="1"/>
            <p:nvPr/>
          </p:nvSpPr>
          <p:spPr>
            <a:xfrm>
              <a:off x="4499591" y="4041367"/>
              <a:ext cx="192360"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W1</a:t>
              </a:r>
              <a:endParaRPr lang="en-US" sz="1000" baseline="30000" dirty="0">
                <a:solidFill>
                  <a:prstClr val="black"/>
                </a:solidFill>
              </a:endParaRPr>
            </a:p>
          </p:txBody>
        </p:sp>
        <p:sp>
          <p:nvSpPr>
            <p:cNvPr id="108" name="TextBox 107">
              <a:extLst>
                <a:ext uri="{FF2B5EF4-FFF2-40B4-BE49-F238E27FC236}">
                  <a16:creationId xmlns:a16="http://schemas.microsoft.com/office/drawing/2014/main" id="{17515EE3-6809-403F-8723-0FC684546647}"/>
                </a:ext>
              </a:extLst>
            </p:cNvPr>
            <p:cNvSpPr txBox="1"/>
            <p:nvPr/>
          </p:nvSpPr>
          <p:spPr>
            <a:xfrm>
              <a:off x="4832965" y="4041367"/>
              <a:ext cx="192360"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W2</a:t>
              </a:r>
              <a:endParaRPr lang="en-US" sz="1000" baseline="30000" dirty="0">
                <a:solidFill>
                  <a:prstClr val="black"/>
                </a:solidFill>
              </a:endParaRPr>
            </a:p>
          </p:txBody>
        </p:sp>
        <p:sp>
          <p:nvSpPr>
            <p:cNvPr id="109" name="TextBox 108">
              <a:extLst>
                <a:ext uri="{FF2B5EF4-FFF2-40B4-BE49-F238E27FC236}">
                  <a16:creationId xmlns:a16="http://schemas.microsoft.com/office/drawing/2014/main" id="{E74B4AF3-69AB-4F82-91BA-4C63D963D9B7}"/>
                </a:ext>
              </a:extLst>
            </p:cNvPr>
            <p:cNvSpPr txBox="1"/>
            <p:nvPr/>
          </p:nvSpPr>
          <p:spPr>
            <a:xfrm>
              <a:off x="5163717" y="4041367"/>
              <a:ext cx="192360"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W4</a:t>
              </a:r>
              <a:endParaRPr lang="en-US" sz="1000" baseline="30000" dirty="0">
                <a:solidFill>
                  <a:prstClr val="black"/>
                </a:solidFill>
              </a:endParaRPr>
            </a:p>
          </p:txBody>
        </p:sp>
        <p:sp>
          <p:nvSpPr>
            <p:cNvPr id="110" name="TextBox 109">
              <a:extLst>
                <a:ext uri="{FF2B5EF4-FFF2-40B4-BE49-F238E27FC236}">
                  <a16:creationId xmlns:a16="http://schemas.microsoft.com/office/drawing/2014/main" id="{8214F03A-C634-4141-A7B3-3EF08C727AF0}"/>
                </a:ext>
              </a:extLst>
            </p:cNvPr>
            <p:cNvSpPr txBox="1"/>
            <p:nvPr/>
          </p:nvSpPr>
          <p:spPr>
            <a:xfrm>
              <a:off x="5462134" y="4041367"/>
              <a:ext cx="262893"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W12</a:t>
              </a:r>
              <a:endParaRPr lang="en-US" sz="1000" baseline="30000" dirty="0">
                <a:solidFill>
                  <a:prstClr val="black"/>
                </a:solidFill>
              </a:endParaRPr>
            </a:p>
          </p:txBody>
        </p:sp>
        <p:sp>
          <p:nvSpPr>
            <p:cNvPr id="111" name="TextBox 110">
              <a:extLst>
                <a:ext uri="{FF2B5EF4-FFF2-40B4-BE49-F238E27FC236}">
                  <a16:creationId xmlns:a16="http://schemas.microsoft.com/office/drawing/2014/main" id="{BC16C23B-5709-4509-A766-475F2D2B274B}"/>
                </a:ext>
              </a:extLst>
            </p:cNvPr>
            <p:cNvSpPr txBox="1"/>
            <p:nvPr/>
          </p:nvSpPr>
          <p:spPr>
            <a:xfrm>
              <a:off x="5796698" y="4041367"/>
              <a:ext cx="262893"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W20</a:t>
              </a:r>
              <a:endParaRPr lang="en-US" sz="1000" baseline="30000" dirty="0">
                <a:solidFill>
                  <a:prstClr val="black"/>
                </a:solidFill>
              </a:endParaRPr>
            </a:p>
          </p:txBody>
        </p:sp>
        <p:sp>
          <p:nvSpPr>
            <p:cNvPr id="112" name="TextBox 111">
              <a:extLst>
                <a:ext uri="{FF2B5EF4-FFF2-40B4-BE49-F238E27FC236}">
                  <a16:creationId xmlns:a16="http://schemas.microsoft.com/office/drawing/2014/main" id="{63C34873-BF63-453F-9E5E-E6E39F578088}"/>
                </a:ext>
              </a:extLst>
            </p:cNvPr>
            <p:cNvSpPr txBox="1"/>
            <p:nvPr/>
          </p:nvSpPr>
          <p:spPr>
            <a:xfrm>
              <a:off x="6132437" y="4041367"/>
              <a:ext cx="262893"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W24</a:t>
              </a:r>
              <a:endParaRPr lang="en-US" sz="1000" baseline="30000" dirty="0">
                <a:solidFill>
                  <a:prstClr val="black"/>
                </a:solidFill>
              </a:endParaRPr>
            </a:p>
          </p:txBody>
        </p:sp>
        <p:sp>
          <p:nvSpPr>
            <p:cNvPr id="113" name="TextBox 112">
              <a:extLst>
                <a:ext uri="{FF2B5EF4-FFF2-40B4-BE49-F238E27FC236}">
                  <a16:creationId xmlns:a16="http://schemas.microsoft.com/office/drawing/2014/main" id="{F2349195-2894-481F-AFCC-86440D142B37}"/>
                </a:ext>
              </a:extLst>
            </p:cNvPr>
            <p:cNvSpPr txBox="1"/>
            <p:nvPr/>
          </p:nvSpPr>
          <p:spPr>
            <a:xfrm rot="16200000">
              <a:off x="3263442" y="2855396"/>
              <a:ext cx="904094" cy="138499"/>
            </a:xfrm>
            <a:prstGeom prst="rect">
              <a:avLst/>
            </a:prstGeom>
            <a:noFill/>
          </p:spPr>
          <p:txBody>
            <a:bodyPr wrap="none" lIns="0" tIns="0" rIns="0" bIns="0" rtlCol="0">
              <a:spAutoFit/>
            </a:bodyPr>
            <a:lstStyle/>
            <a:p>
              <a:pPr>
                <a:lnSpc>
                  <a:spcPct val="90000"/>
                </a:lnSpc>
              </a:pPr>
              <a:r>
                <a:rPr lang="en-GB" sz="1000" dirty="0">
                  <a:solidFill>
                    <a:prstClr val="black"/>
                  </a:solidFill>
                </a:rPr>
                <a:t>HEV RNA IU/ml</a:t>
              </a:r>
              <a:endParaRPr lang="en-US" sz="1000" baseline="30000" dirty="0">
                <a:solidFill>
                  <a:prstClr val="black"/>
                </a:solidFill>
              </a:endParaRPr>
            </a:p>
          </p:txBody>
        </p:sp>
        <p:sp>
          <p:nvSpPr>
            <p:cNvPr id="195" name="Oval 194">
              <a:extLst>
                <a:ext uri="{FF2B5EF4-FFF2-40B4-BE49-F238E27FC236}">
                  <a16:creationId xmlns:a16="http://schemas.microsoft.com/office/drawing/2014/main" id="{B686BE52-0A9A-4FFF-AA8A-7990719B670F}"/>
                </a:ext>
              </a:extLst>
            </p:cNvPr>
            <p:cNvSpPr/>
            <p:nvPr/>
          </p:nvSpPr>
          <p:spPr>
            <a:xfrm>
              <a:off x="5571268" y="2093073"/>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196" name="Oval 195">
              <a:extLst>
                <a:ext uri="{FF2B5EF4-FFF2-40B4-BE49-F238E27FC236}">
                  <a16:creationId xmlns:a16="http://schemas.microsoft.com/office/drawing/2014/main" id="{24AA527F-E811-4F0C-A35B-20BE7EA44FB1}"/>
                </a:ext>
              </a:extLst>
            </p:cNvPr>
            <p:cNvSpPr/>
            <p:nvPr/>
          </p:nvSpPr>
          <p:spPr>
            <a:xfrm>
              <a:off x="5899956" y="2372457"/>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197" name="Oval 196">
              <a:extLst>
                <a:ext uri="{FF2B5EF4-FFF2-40B4-BE49-F238E27FC236}">
                  <a16:creationId xmlns:a16="http://schemas.microsoft.com/office/drawing/2014/main" id="{973A2DE2-4C27-4870-9C0C-766AAE2F9882}"/>
                </a:ext>
              </a:extLst>
            </p:cNvPr>
            <p:cNvSpPr/>
            <p:nvPr/>
          </p:nvSpPr>
          <p:spPr>
            <a:xfrm>
              <a:off x="5231709" y="2389208"/>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198" name="Oval 197">
              <a:extLst>
                <a:ext uri="{FF2B5EF4-FFF2-40B4-BE49-F238E27FC236}">
                  <a16:creationId xmlns:a16="http://schemas.microsoft.com/office/drawing/2014/main" id="{832548BD-5B2A-4AA8-959A-E1A6EE5261C6}"/>
                </a:ext>
              </a:extLst>
            </p:cNvPr>
            <p:cNvSpPr/>
            <p:nvPr/>
          </p:nvSpPr>
          <p:spPr>
            <a:xfrm>
              <a:off x="4897586" y="234868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199" name="Oval 198">
              <a:extLst>
                <a:ext uri="{FF2B5EF4-FFF2-40B4-BE49-F238E27FC236}">
                  <a16:creationId xmlns:a16="http://schemas.microsoft.com/office/drawing/2014/main" id="{C10F7139-AFDF-4B81-A3DE-ED435843BF2D}"/>
                </a:ext>
              </a:extLst>
            </p:cNvPr>
            <p:cNvSpPr/>
            <p:nvPr/>
          </p:nvSpPr>
          <p:spPr>
            <a:xfrm>
              <a:off x="4571770" y="2350171"/>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0" name="Oval 199">
              <a:extLst>
                <a:ext uri="{FF2B5EF4-FFF2-40B4-BE49-F238E27FC236}">
                  <a16:creationId xmlns:a16="http://schemas.microsoft.com/office/drawing/2014/main" id="{C704B44D-76E9-49C4-B220-ADDEFE4A68EA}"/>
                </a:ext>
              </a:extLst>
            </p:cNvPr>
            <p:cNvSpPr/>
            <p:nvPr/>
          </p:nvSpPr>
          <p:spPr>
            <a:xfrm>
              <a:off x="4233633" y="257728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1" name="Oval 200">
              <a:extLst>
                <a:ext uri="{FF2B5EF4-FFF2-40B4-BE49-F238E27FC236}">
                  <a16:creationId xmlns:a16="http://schemas.microsoft.com/office/drawing/2014/main" id="{3E07BA92-7928-4527-B13B-DBB7929E5E9C}"/>
                </a:ext>
              </a:extLst>
            </p:cNvPr>
            <p:cNvSpPr/>
            <p:nvPr/>
          </p:nvSpPr>
          <p:spPr>
            <a:xfrm>
              <a:off x="4566681" y="2836938"/>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2" name="Oval 201">
              <a:extLst>
                <a:ext uri="{FF2B5EF4-FFF2-40B4-BE49-F238E27FC236}">
                  <a16:creationId xmlns:a16="http://schemas.microsoft.com/office/drawing/2014/main" id="{C5EE7063-7506-4BBD-8357-E17A77902C97}"/>
                </a:ext>
              </a:extLst>
            </p:cNvPr>
            <p:cNvSpPr/>
            <p:nvPr/>
          </p:nvSpPr>
          <p:spPr>
            <a:xfrm>
              <a:off x="4229052" y="2827732"/>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3" name="Oval 202">
              <a:extLst>
                <a:ext uri="{FF2B5EF4-FFF2-40B4-BE49-F238E27FC236}">
                  <a16:creationId xmlns:a16="http://schemas.microsoft.com/office/drawing/2014/main" id="{5CCCE603-CA5A-4FE5-92E5-BCC94549209D}"/>
                </a:ext>
              </a:extLst>
            </p:cNvPr>
            <p:cNvSpPr/>
            <p:nvPr/>
          </p:nvSpPr>
          <p:spPr>
            <a:xfrm>
              <a:off x="4229052" y="2864532"/>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4" name="Oval 203">
              <a:extLst>
                <a:ext uri="{FF2B5EF4-FFF2-40B4-BE49-F238E27FC236}">
                  <a16:creationId xmlns:a16="http://schemas.microsoft.com/office/drawing/2014/main" id="{329C7E24-DC70-4991-B34D-2CB5CDB10545}"/>
                </a:ext>
              </a:extLst>
            </p:cNvPr>
            <p:cNvSpPr/>
            <p:nvPr/>
          </p:nvSpPr>
          <p:spPr>
            <a:xfrm>
              <a:off x="4229052" y="2955843"/>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5" name="Oval 204">
              <a:extLst>
                <a:ext uri="{FF2B5EF4-FFF2-40B4-BE49-F238E27FC236}">
                  <a16:creationId xmlns:a16="http://schemas.microsoft.com/office/drawing/2014/main" id="{06772E3D-A176-4130-B826-5C943C719C48}"/>
                </a:ext>
              </a:extLst>
            </p:cNvPr>
            <p:cNvSpPr/>
            <p:nvPr/>
          </p:nvSpPr>
          <p:spPr>
            <a:xfrm>
              <a:off x="4229052" y="301028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6" name="Oval 205">
              <a:extLst>
                <a:ext uri="{FF2B5EF4-FFF2-40B4-BE49-F238E27FC236}">
                  <a16:creationId xmlns:a16="http://schemas.microsoft.com/office/drawing/2014/main" id="{30428D00-6855-43A4-8F1A-2943F368A1FC}"/>
                </a:ext>
              </a:extLst>
            </p:cNvPr>
            <p:cNvSpPr/>
            <p:nvPr/>
          </p:nvSpPr>
          <p:spPr>
            <a:xfrm>
              <a:off x="4229052" y="3135304"/>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7" name="Oval 206">
              <a:extLst>
                <a:ext uri="{FF2B5EF4-FFF2-40B4-BE49-F238E27FC236}">
                  <a16:creationId xmlns:a16="http://schemas.microsoft.com/office/drawing/2014/main" id="{48555769-AD37-4BF6-A516-ADF7F1376E46}"/>
                </a:ext>
              </a:extLst>
            </p:cNvPr>
            <p:cNvSpPr/>
            <p:nvPr/>
          </p:nvSpPr>
          <p:spPr>
            <a:xfrm>
              <a:off x="4566681" y="294679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8" name="Oval 207">
              <a:extLst>
                <a:ext uri="{FF2B5EF4-FFF2-40B4-BE49-F238E27FC236}">
                  <a16:creationId xmlns:a16="http://schemas.microsoft.com/office/drawing/2014/main" id="{90143639-E062-42D9-9FF5-E72FC0EDAAD8}"/>
                </a:ext>
              </a:extLst>
            </p:cNvPr>
            <p:cNvSpPr/>
            <p:nvPr/>
          </p:nvSpPr>
          <p:spPr>
            <a:xfrm>
              <a:off x="4566681" y="3053678"/>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09" name="Oval 208">
              <a:extLst>
                <a:ext uri="{FF2B5EF4-FFF2-40B4-BE49-F238E27FC236}">
                  <a16:creationId xmlns:a16="http://schemas.microsoft.com/office/drawing/2014/main" id="{8D06EA29-A02F-438F-A952-979022C536B7}"/>
                </a:ext>
              </a:extLst>
            </p:cNvPr>
            <p:cNvSpPr/>
            <p:nvPr/>
          </p:nvSpPr>
          <p:spPr>
            <a:xfrm>
              <a:off x="4566681" y="317755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0" name="Oval 209">
              <a:extLst>
                <a:ext uri="{FF2B5EF4-FFF2-40B4-BE49-F238E27FC236}">
                  <a16:creationId xmlns:a16="http://schemas.microsoft.com/office/drawing/2014/main" id="{4BE73F55-0E50-4521-BBB0-0EA2DACA22F7}"/>
                </a:ext>
              </a:extLst>
            </p:cNvPr>
            <p:cNvSpPr/>
            <p:nvPr/>
          </p:nvSpPr>
          <p:spPr>
            <a:xfrm>
              <a:off x="4904158" y="292765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1" name="Oval 210">
              <a:extLst>
                <a:ext uri="{FF2B5EF4-FFF2-40B4-BE49-F238E27FC236}">
                  <a16:creationId xmlns:a16="http://schemas.microsoft.com/office/drawing/2014/main" id="{891054DB-6A17-453F-A7A8-467468EB24FC}"/>
                </a:ext>
              </a:extLst>
            </p:cNvPr>
            <p:cNvSpPr/>
            <p:nvPr/>
          </p:nvSpPr>
          <p:spPr>
            <a:xfrm>
              <a:off x="4904158" y="2953768"/>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2" name="Oval 211">
              <a:extLst>
                <a:ext uri="{FF2B5EF4-FFF2-40B4-BE49-F238E27FC236}">
                  <a16:creationId xmlns:a16="http://schemas.microsoft.com/office/drawing/2014/main" id="{692113B5-244E-423A-973D-167F66C6323A}"/>
                </a:ext>
              </a:extLst>
            </p:cNvPr>
            <p:cNvSpPr/>
            <p:nvPr/>
          </p:nvSpPr>
          <p:spPr>
            <a:xfrm>
              <a:off x="4904158" y="307720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3" name="Oval 212">
              <a:extLst>
                <a:ext uri="{FF2B5EF4-FFF2-40B4-BE49-F238E27FC236}">
                  <a16:creationId xmlns:a16="http://schemas.microsoft.com/office/drawing/2014/main" id="{66BA66AE-3427-4A92-B498-919002472FE0}"/>
                </a:ext>
              </a:extLst>
            </p:cNvPr>
            <p:cNvSpPr/>
            <p:nvPr/>
          </p:nvSpPr>
          <p:spPr>
            <a:xfrm>
              <a:off x="4565462" y="3232448"/>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4" name="Oval 213">
              <a:extLst>
                <a:ext uri="{FF2B5EF4-FFF2-40B4-BE49-F238E27FC236}">
                  <a16:creationId xmlns:a16="http://schemas.microsoft.com/office/drawing/2014/main" id="{478DBB5D-E63A-4916-821A-D399690447DE}"/>
                </a:ext>
              </a:extLst>
            </p:cNvPr>
            <p:cNvSpPr/>
            <p:nvPr/>
          </p:nvSpPr>
          <p:spPr>
            <a:xfrm>
              <a:off x="4230214" y="324626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5" name="Oval 214">
              <a:extLst>
                <a:ext uri="{FF2B5EF4-FFF2-40B4-BE49-F238E27FC236}">
                  <a16:creationId xmlns:a16="http://schemas.microsoft.com/office/drawing/2014/main" id="{A6BD2CC3-66C3-4122-B103-83359A184D02}"/>
                </a:ext>
              </a:extLst>
            </p:cNvPr>
            <p:cNvSpPr/>
            <p:nvPr/>
          </p:nvSpPr>
          <p:spPr>
            <a:xfrm>
              <a:off x="4571769" y="3359551"/>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6" name="Oval 215">
              <a:extLst>
                <a:ext uri="{FF2B5EF4-FFF2-40B4-BE49-F238E27FC236}">
                  <a16:creationId xmlns:a16="http://schemas.microsoft.com/office/drawing/2014/main" id="{BF2F7F06-8A74-41A5-9D98-6080A14D8EAF}"/>
                </a:ext>
              </a:extLst>
            </p:cNvPr>
            <p:cNvSpPr/>
            <p:nvPr/>
          </p:nvSpPr>
          <p:spPr>
            <a:xfrm>
              <a:off x="4571769" y="338010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7" name="Oval 216">
              <a:extLst>
                <a:ext uri="{FF2B5EF4-FFF2-40B4-BE49-F238E27FC236}">
                  <a16:creationId xmlns:a16="http://schemas.microsoft.com/office/drawing/2014/main" id="{2814770C-110A-4AB3-8617-761824387740}"/>
                </a:ext>
              </a:extLst>
            </p:cNvPr>
            <p:cNvSpPr/>
            <p:nvPr/>
          </p:nvSpPr>
          <p:spPr>
            <a:xfrm>
              <a:off x="4904158" y="342045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8" name="Oval 217">
              <a:extLst>
                <a:ext uri="{FF2B5EF4-FFF2-40B4-BE49-F238E27FC236}">
                  <a16:creationId xmlns:a16="http://schemas.microsoft.com/office/drawing/2014/main" id="{AF25723A-47AF-4678-9F65-3EBDA5D2E302}"/>
                </a:ext>
              </a:extLst>
            </p:cNvPr>
            <p:cNvSpPr/>
            <p:nvPr/>
          </p:nvSpPr>
          <p:spPr>
            <a:xfrm>
              <a:off x="4904158" y="3462538"/>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19" name="Oval 218">
              <a:extLst>
                <a:ext uri="{FF2B5EF4-FFF2-40B4-BE49-F238E27FC236}">
                  <a16:creationId xmlns:a16="http://schemas.microsoft.com/office/drawing/2014/main" id="{FD28C92C-DE7A-4864-B577-61BC8F0268E5}"/>
                </a:ext>
              </a:extLst>
            </p:cNvPr>
            <p:cNvSpPr/>
            <p:nvPr/>
          </p:nvSpPr>
          <p:spPr>
            <a:xfrm>
              <a:off x="4904158" y="3524436"/>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2" name="Oval 221">
              <a:extLst>
                <a:ext uri="{FF2B5EF4-FFF2-40B4-BE49-F238E27FC236}">
                  <a16:creationId xmlns:a16="http://schemas.microsoft.com/office/drawing/2014/main" id="{B77F2B38-A51A-4F01-9151-A192D70A9F25}"/>
                </a:ext>
              </a:extLst>
            </p:cNvPr>
            <p:cNvSpPr/>
            <p:nvPr/>
          </p:nvSpPr>
          <p:spPr>
            <a:xfrm>
              <a:off x="4904158" y="3560334"/>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3" name="Oval 222">
              <a:extLst>
                <a:ext uri="{FF2B5EF4-FFF2-40B4-BE49-F238E27FC236}">
                  <a16:creationId xmlns:a16="http://schemas.microsoft.com/office/drawing/2014/main" id="{FE420C70-7DA3-429F-BD38-849CCD9C0E7E}"/>
                </a:ext>
              </a:extLst>
            </p:cNvPr>
            <p:cNvSpPr/>
            <p:nvPr/>
          </p:nvSpPr>
          <p:spPr>
            <a:xfrm>
              <a:off x="5244475" y="3588344"/>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4" name="Oval 223">
              <a:extLst>
                <a:ext uri="{FF2B5EF4-FFF2-40B4-BE49-F238E27FC236}">
                  <a16:creationId xmlns:a16="http://schemas.microsoft.com/office/drawing/2014/main" id="{BA462478-4AA5-4797-A6E2-52CED23D0EDB}"/>
                </a:ext>
              </a:extLst>
            </p:cNvPr>
            <p:cNvSpPr/>
            <p:nvPr/>
          </p:nvSpPr>
          <p:spPr>
            <a:xfrm>
              <a:off x="5244475" y="343235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5" name="Oval 224">
              <a:extLst>
                <a:ext uri="{FF2B5EF4-FFF2-40B4-BE49-F238E27FC236}">
                  <a16:creationId xmlns:a16="http://schemas.microsoft.com/office/drawing/2014/main" id="{D8E25AFE-D960-4CDF-BE27-78900B6F54FE}"/>
                </a:ext>
              </a:extLst>
            </p:cNvPr>
            <p:cNvSpPr/>
            <p:nvPr/>
          </p:nvSpPr>
          <p:spPr>
            <a:xfrm>
              <a:off x="5244475" y="339208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6" name="Oval 225">
              <a:extLst>
                <a:ext uri="{FF2B5EF4-FFF2-40B4-BE49-F238E27FC236}">
                  <a16:creationId xmlns:a16="http://schemas.microsoft.com/office/drawing/2014/main" id="{F5B72EE7-B444-4347-8FE2-DF476CD275D8}"/>
                </a:ext>
              </a:extLst>
            </p:cNvPr>
            <p:cNvSpPr/>
            <p:nvPr/>
          </p:nvSpPr>
          <p:spPr>
            <a:xfrm>
              <a:off x="5244475" y="341837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7" name="Oval 226">
              <a:extLst>
                <a:ext uri="{FF2B5EF4-FFF2-40B4-BE49-F238E27FC236}">
                  <a16:creationId xmlns:a16="http://schemas.microsoft.com/office/drawing/2014/main" id="{1907A6BC-1DC4-4954-A317-27FFBB6B87E0}"/>
                </a:ext>
              </a:extLst>
            </p:cNvPr>
            <p:cNvSpPr/>
            <p:nvPr/>
          </p:nvSpPr>
          <p:spPr>
            <a:xfrm>
              <a:off x="5244475" y="315396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8" name="Oval 227">
              <a:extLst>
                <a:ext uri="{FF2B5EF4-FFF2-40B4-BE49-F238E27FC236}">
                  <a16:creationId xmlns:a16="http://schemas.microsoft.com/office/drawing/2014/main" id="{52B7098D-C1F7-40F7-90E4-31A0FA466F6F}"/>
                </a:ext>
              </a:extLst>
            </p:cNvPr>
            <p:cNvSpPr/>
            <p:nvPr/>
          </p:nvSpPr>
          <p:spPr>
            <a:xfrm>
              <a:off x="5244475" y="2875512"/>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29" name="Oval 228">
              <a:extLst>
                <a:ext uri="{FF2B5EF4-FFF2-40B4-BE49-F238E27FC236}">
                  <a16:creationId xmlns:a16="http://schemas.microsoft.com/office/drawing/2014/main" id="{46E37D7A-7510-46CF-8A9F-ACC0C256E045}"/>
                </a:ext>
              </a:extLst>
            </p:cNvPr>
            <p:cNvSpPr/>
            <p:nvPr/>
          </p:nvSpPr>
          <p:spPr>
            <a:xfrm>
              <a:off x="5572229" y="284474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0" name="Oval 229">
              <a:extLst>
                <a:ext uri="{FF2B5EF4-FFF2-40B4-BE49-F238E27FC236}">
                  <a16:creationId xmlns:a16="http://schemas.microsoft.com/office/drawing/2014/main" id="{EDDE659F-8DDC-433C-89B0-BFC126365565}"/>
                </a:ext>
              </a:extLst>
            </p:cNvPr>
            <p:cNvSpPr/>
            <p:nvPr/>
          </p:nvSpPr>
          <p:spPr>
            <a:xfrm>
              <a:off x="5569848" y="296759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1" name="Oval 230">
              <a:extLst>
                <a:ext uri="{FF2B5EF4-FFF2-40B4-BE49-F238E27FC236}">
                  <a16:creationId xmlns:a16="http://schemas.microsoft.com/office/drawing/2014/main" id="{574CEFC0-4030-4CBA-B7BF-11223CB6DCD1}"/>
                </a:ext>
              </a:extLst>
            </p:cNvPr>
            <p:cNvSpPr/>
            <p:nvPr/>
          </p:nvSpPr>
          <p:spPr>
            <a:xfrm>
              <a:off x="5569848" y="309487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2" name="Oval 231">
              <a:extLst>
                <a:ext uri="{FF2B5EF4-FFF2-40B4-BE49-F238E27FC236}">
                  <a16:creationId xmlns:a16="http://schemas.microsoft.com/office/drawing/2014/main" id="{62338957-C2D2-4D28-A299-897419109CBB}"/>
                </a:ext>
              </a:extLst>
            </p:cNvPr>
            <p:cNvSpPr/>
            <p:nvPr/>
          </p:nvSpPr>
          <p:spPr>
            <a:xfrm>
              <a:off x="5569848" y="3307411"/>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3" name="Oval 232">
              <a:extLst>
                <a:ext uri="{FF2B5EF4-FFF2-40B4-BE49-F238E27FC236}">
                  <a16:creationId xmlns:a16="http://schemas.microsoft.com/office/drawing/2014/main" id="{5BDF58AD-4DEA-4F3E-84C6-F57371B63FDD}"/>
                </a:ext>
              </a:extLst>
            </p:cNvPr>
            <p:cNvSpPr/>
            <p:nvPr/>
          </p:nvSpPr>
          <p:spPr>
            <a:xfrm>
              <a:off x="5569848" y="342045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4" name="Oval 233">
              <a:extLst>
                <a:ext uri="{FF2B5EF4-FFF2-40B4-BE49-F238E27FC236}">
                  <a16:creationId xmlns:a16="http://schemas.microsoft.com/office/drawing/2014/main" id="{84E91BE7-2CCC-477A-BAE1-6262A9C47737}"/>
                </a:ext>
              </a:extLst>
            </p:cNvPr>
            <p:cNvSpPr/>
            <p:nvPr/>
          </p:nvSpPr>
          <p:spPr>
            <a:xfrm>
              <a:off x="5569848" y="3467482"/>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5" name="Oval 234">
              <a:extLst>
                <a:ext uri="{FF2B5EF4-FFF2-40B4-BE49-F238E27FC236}">
                  <a16:creationId xmlns:a16="http://schemas.microsoft.com/office/drawing/2014/main" id="{0E31759F-779A-4185-993C-1D95F65A3CC6}"/>
                </a:ext>
              </a:extLst>
            </p:cNvPr>
            <p:cNvSpPr/>
            <p:nvPr/>
          </p:nvSpPr>
          <p:spPr>
            <a:xfrm>
              <a:off x="5569848" y="3631627"/>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6" name="Oval 235">
              <a:extLst>
                <a:ext uri="{FF2B5EF4-FFF2-40B4-BE49-F238E27FC236}">
                  <a16:creationId xmlns:a16="http://schemas.microsoft.com/office/drawing/2014/main" id="{A05D5476-85F0-4E50-A2B5-C730A70CCA15}"/>
                </a:ext>
              </a:extLst>
            </p:cNvPr>
            <p:cNvSpPr/>
            <p:nvPr/>
          </p:nvSpPr>
          <p:spPr>
            <a:xfrm>
              <a:off x="5902053" y="354278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7" name="Oval 236">
              <a:extLst>
                <a:ext uri="{FF2B5EF4-FFF2-40B4-BE49-F238E27FC236}">
                  <a16:creationId xmlns:a16="http://schemas.microsoft.com/office/drawing/2014/main" id="{794D1D45-3A8B-4E0D-90F6-D94242F9B56A}"/>
                </a:ext>
              </a:extLst>
            </p:cNvPr>
            <p:cNvSpPr/>
            <p:nvPr/>
          </p:nvSpPr>
          <p:spPr>
            <a:xfrm>
              <a:off x="5902053" y="3320046"/>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8" name="Oval 237">
              <a:extLst>
                <a:ext uri="{FF2B5EF4-FFF2-40B4-BE49-F238E27FC236}">
                  <a16:creationId xmlns:a16="http://schemas.microsoft.com/office/drawing/2014/main" id="{EB488BE6-C0F0-406E-8901-47BE7813675E}"/>
                </a:ext>
              </a:extLst>
            </p:cNvPr>
            <p:cNvSpPr/>
            <p:nvPr/>
          </p:nvSpPr>
          <p:spPr>
            <a:xfrm>
              <a:off x="5902053" y="327282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39" name="Oval 238">
              <a:extLst>
                <a:ext uri="{FF2B5EF4-FFF2-40B4-BE49-F238E27FC236}">
                  <a16:creationId xmlns:a16="http://schemas.microsoft.com/office/drawing/2014/main" id="{08CB212A-F163-420D-A096-E21DAE492920}"/>
                </a:ext>
              </a:extLst>
            </p:cNvPr>
            <p:cNvSpPr/>
            <p:nvPr/>
          </p:nvSpPr>
          <p:spPr>
            <a:xfrm>
              <a:off x="5902053" y="3230141"/>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0" name="Oval 239">
              <a:extLst>
                <a:ext uri="{FF2B5EF4-FFF2-40B4-BE49-F238E27FC236}">
                  <a16:creationId xmlns:a16="http://schemas.microsoft.com/office/drawing/2014/main" id="{83089EC1-6CDC-4F02-8AC1-F25A11307AC2}"/>
                </a:ext>
              </a:extLst>
            </p:cNvPr>
            <p:cNvSpPr/>
            <p:nvPr/>
          </p:nvSpPr>
          <p:spPr>
            <a:xfrm>
              <a:off x="5902053" y="3005926"/>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1" name="Oval 240">
              <a:extLst>
                <a:ext uri="{FF2B5EF4-FFF2-40B4-BE49-F238E27FC236}">
                  <a16:creationId xmlns:a16="http://schemas.microsoft.com/office/drawing/2014/main" id="{BC84F557-9CC2-440B-A312-1836E79B7D79}"/>
                </a:ext>
              </a:extLst>
            </p:cNvPr>
            <p:cNvSpPr/>
            <p:nvPr/>
          </p:nvSpPr>
          <p:spPr>
            <a:xfrm>
              <a:off x="5902053" y="2751514"/>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2" name="Oval 241">
              <a:extLst>
                <a:ext uri="{FF2B5EF4-FFF2-40B4-BE49-F238E27FC236}">
                  <a16:creationId xmlns:a16="http://schemas.microsoft.com/office/drawing/2014/main" id="{2FD760AA-3FF2-4CA5-8A31-9932BDD7E674}"/>
                </a:ext>
              </a:extLst>
            </p:cNvPr>
            <p:cNvSpPr/>
            <p:nvPr/>
          </p:nvSpPr>
          <p:spPr>
            <a:xfrm>
              <a:off x="5902053" y="266496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3" name="Oval 242">
              <a:extLst>
                <a:ext uri="{FF2B5EF4-FFF2-40B4-BE49-F238E27FC236}">
                  <a16:creationId xmlns:a16="http://schemas.microsoft.com/office/drawing/2014/main" id="{9C9AE76F-7BD2-4DDF-8A3F-15190A6151AF}"/>
                </a:ext>
              </a:extLst>
            </p:cNvPr>
            <p:cNvSpPr/>
            <p:nvPr/>
          </p:nvSpPr>
          <p:spPr>
            <a:xfrm>
              <a:off x="6240516" y="2716639"/>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4" name="Oval 243">
              <a:extLst>
                <a:ext uri="{FF2B5EF4-FFF2-40B4-BE49-F238E27FC236}">
                  <a16:creationId xmlns:a16="http://schemas.microsoft.com/office/drawing/2014/main" id="{9E11ABB4-BBE4-4EC8-9527-70C2BD279E97}"/>
                </a:ext>
              </a:extLst>
            </p:cNvPr>
            <p:cNvSpPr/>
            <p:nvPr/>
          </p:nvSpPr>
          <p:spPr>
            <a:xfrm>
              <a:off x="6240516" y="2851504"/>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5" name="Oval 244">
              <a:extLst>
                <a:ext uri="{FF2B5EF4-FFF2-40B4-BE49-F238E27FC236}">
                  <a16:creationId xmlns:a16="http://schemas.microsoft.com/office/drawing/2014/main" id="{E77D2BCE-DCCA-4CCF-9DA9-45D45A097578}"/>
                </a:ext>
              </a:extLst>
            </p:cNvPr>
            <p:cNvSpPr/>
            <p:nvPr/>
          </p:nvSpPr>
          <p:spPr>
            <a:xfrm>
              <a:off x="6240516" y="3043225"/>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6" name="Oval 245">
              <a:extLst>
                <a:ext uri="{FF2B5EF4-FFF2-40B4-BE49-F238E27FC236}">
                  <a16:creationId xmlns:a16="http://schemas.microsoft.com/office/drawing/2014/main" id="{F93F9497-F251-4ED5-868A-D8554773A083}"/>
                </a:ext>
              </a:extLst>
            </p:cNvPr>
            <p:cNvSpPr/>
            <p:nvPr/>
          </p:nvSpPr>
          <p:spPr>
            <a:xfrm>
              <a:off x="6240516" y="309633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7" name="Oval 246">
              <a:extLst>
                <a:ext uri="{FF2B5EF4-FFF2-40B4-BE49-F238E27FC236}">
                  <a16:creationId xmlns:a16="http://schemas.microsoft.com/office/drawing/2014/main" id="{B8C3DEF4-BD11-4F82-A3A4-D774A6941F27}"/>
                </a:ext>
              </a:extLst>
            </p:cNvPr>
            <p:cNvSpPr/>
            <p:nvPr/>
          </p:nvSpPr>
          <p:spPr>
            <a:xfrm>
              <a:off x="6240516" y="3139653"/>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248" name="Oval 247">
              <a:extLst>
                <a:ext uri="{FF2B5EF4-FFF2-40B4-BE49-F238E27FC236}">
                  <a16:creationId xmlns:a16="http://schemas.microsoft.com/office/drawing/2014/main" id="{C9BA514E-0E31-491A-BF73-835F0297960F}"/>
                </a:ext>
              </a:extLst>
            </p:cNvPr>
            <p:cNvSpPr/>
            <p:nvPr/>
          </p:nvSpPr>
          <p:spPr>
            <a:xfrm>
              <a:off x="6240516" y="3434350"/>
              <a:ext cx="56375" cy="56375"/>
            </a:xfrm>
            <a:prstGeom prst="ellipse">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cxnSp>
          <p:nvCxnSpPr>
            <p:cNvPr id="250" name="Straight Connector 249">
              <a:extLst>
                <a:ext uri="{FF2B5EF4-FFF2-40B4-BE49-F238E27FC236}">
                  <a16:creationId xmlns:a16="http://schemas.microsoft.com/office/drawing/2014/main" id="{3FC38D40-A477-4DE6-97DD-AA85A300F0C6}"/>
                </a:ext>
              </a:extLst>
            </p:cNvPr>
            <p:cNvCxnSpPr>
              <a:cxnSpLocks/>
              <a:stCxn id="248" idx="2"/>
            </p:cNvCxnSpPr>
            <p:nvPr/>
          </p:nvCxnSpPr>
          <p:spPr>
            <a:xfrm flipH="1">
              <a:off x="5934368" y="3462538"/>
              <a:ext cx="306148" cy="11430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F6F8A22-5615-4A45-BA20-D553F98A7296}"/>
                </a:ext>
              </a:extLst>
            </p:cNvPr>
            <p:cNvCxnSpPr>
              <a:cxnSpLocks/>
            </p:cNvCxnSpPr>
            <p:nvPr/>
          </p:nvCxnSpPr>
          <p:spPr>
            <a:xfrm flipH="1" flipV="1">
              <a:off x="5600417" y="3343995"/>
              <a:ext cx="342207" cy="23764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478D18D-A98B-455E-9A36-D0E95CA6B234}"/>
                </a:ext>
              </a:extLst>
            </p:cNvPr>
            <p:cNvCxnSpPr/>
            <p:nvPr/>
          </p:nvCxnSpPr>
          <p:spPr>
            <a:xfrm flipH="1">
              <a:off x="5264083" y="3340209"/>
              <a:ext cx="336043" cy="27867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71DC258-C89B-4F98-A51A-AC3F136CB4A1}"/>
                </a:ext>
              </a:extLst>
            </p:cNvPr>
            <p:cNvCxnSpPr>
              <a:endCxn id="222" idx="0"/>
            </p:cNvCxnSpPr>
            <p:nvPr/>
          </p:nvCxnSpPr>
          <p:spPr>
            <a:xfrm flipH="1" flipV="1">
              <a:off x="4932346" y="3560334"/>
              <a:ext cx="338445" cy="5855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6875078-9A20-4A1F-A07D-3154AF910526}"/>
                </a:ext>
              </a:extLst>
            </p:cNvPr>
            <p:cNvCxnSpPr>
              <a:stCxn id="222" idx="0"/>
              <a:endCxn id="213" idx="7"/>
            </p:cNvCxnSpPr>
            <p:nvPr/>
          </p:nvCxnSpPr>
          <p:spPr>
            <a:xfrm flipH="1" flipV="1">
              <a:off x="4613581" y="3240704"/>
              <a:ext cx="318765" cy="31963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62AF71D-1853-429D-A909-D5DA749FC9A7}"/>
                </a:ext>
              </a:extLst>
            </p:cNvPr>
            <p:cNvCxnSpPr>
              <a:stCxn id="213" idx="7"/>
              <a:endCxn id="203" idx="5"/>
            </p:cNvCxnSpPr>
            <p:nvPr/>
          </p:nvCxnSpPr>
          <p:spPr>
            <a:xfrm flipH="1" flipV="1">
              <a:off x="4277171" y="2912651"/>
              <a:ext cx="336410" cy="32805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222AAC98-5510-4C33-93A3-16A8ECAC792A}"/>
                </a:ext>
              </a:extLst>
            </p:cNvPr>
            <p:cNvCxnSpPr>
              <a:stCxn id="214" idx="6"/>
            </p:cNvCxnSpPr>
            <p:nvPr/>
          </p:nvCxnSpPr>
          <p:spPr>
            <a:xfrm>
              <a:off x="4286589" y="3274448"/>
              <a:ext cx="307060" cy="12229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FDB35AC-D0CC-4606-9A1C-9F7D9922C232}"/>
                </a:ext>
              </a:extLst>
            </p:cNvPr>
            <p:cNvCxnSpPr>
              <a:stCxn id="215" idx="5"/>
            </p:cNvCxnSpPr>
            <p:nvPr/>
          </p:nvCxnSpPr>
          <p:spPr>
            <a:xfrm>
              <a:off x="4619888" y="3407670"/>
              <a:ext cx="305498" cy="8799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1FD52A7C-B76F-419E-9C7D-4B936C9FE596}"/>
                </a:ext>
              </a:extLst>
            </p:cNvPr>
            <p:cNvCxnSpPr>
              <a:stCxn id="216" idx="7"/>
              <a:endCxn id="222" idx="1"/>
            </p:cNvCxnSpPr>
            <p:nvPr/>
          </p:nvCxnSpPr>
          <p:spPr>
            <a:xfrm>
              <a:off x="4619888" y="3388361"/>
              <a:ext cx="292526" cy="18022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00513486-F46D-41C7-9848-F7A3956D3665}"/>
                </a:ext>
              </a:extLst>
            </p:cNvPr>
            <p:cNvCxnSpPr>
              <a:stCxn id="205" idx="6"/>
              <a:endCxn id="215" idx="1"/>
            </p:cNvCxnSpPr>
            <p:nvPr/>
          </p:nvCxnSpPr>
          <p:spPr>
            <a:xfrm>
              <a:off x="4285427" y="3038477"/>
              <a:ext cx="294598" cy="32933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52B00D3-1971-4AE0-817A-AAFEC9019ECE}"/>
                </a:ext>
              </a:extLst>
            </p:cNvPr>
            <p:cNvCxnSpPr>
              <a:stCxn id="206" idx="6"/>
            </p:cNvCxnSpPr>
            <p:nvPr/>
          </p:nvCxnSpPr>
          <p:spPr>
            <a:xfrm>
              <a:off x="4285427" y="3163492"/>
              <a:ext cx="304712" cy="10880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C6779A1-ED9E-4BFD-8564-F300FAA58938}"/>
                </a:ext>
              </a:extLst>
            </p:cNvPr>
            <p:cNvCxnSpPr>
              <a:stCxn id="204" idx="5"/>
            </p:cNvCxnSpPr>
            <p:nvPr/>
          </p:nvCxnSpPr>
          <p:spPr>
            <a:xfrm>
              <a:off x="4277171" y="3003962"/>
              <a:ext cx="319376" cy="20906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BF21AA06-B48A-4470-BB6B-14696520516C}"/>
                </a:ext>
              </a:extLst>
            </p:cNvPr>
            <p:cNvCxnSpPr>
              <a:stCxn id="204" idx="7"/>
            </p:cNvCxnSpPr>
            <p:nvPr/>
          </p:nvCxnSpPr>
          <p:spPr>
            <a:xfrm>
              <a:off x="4277171" y="2964099"/>
              <a:ext cx="318401" cy="11820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43DD50D-DEAE-44DA-9C36-3DB09AF25725}"/>
                </a:ext>
              </a:extLst>
            </p:cNvPr>
            <p:cNvCxnSpPr>
              <a:stCxn id="208" idx="6"/>
            </p:cNvCxnSpPr>
            <p:nvPr/>
          </p:nvCxnSpPr>
          <p:spPr>
            <a:xfrm>
              <a:off x="4623056" y="3081866"/>
              <a:ext cx="302330" cy="29237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CF8271D-C462-46E8-A28C-C3442B9E711F}"/>
                </a:ext>
              </a:extLst>
            </p:cNvPr>
            <p:cNvCxnSpPr>
              <a:endCxn id="199" idx="3"/>
            </p:cNvCxnSpPr>
            <p:nvPr/>
          </p:nvCxnSpPr>
          <p:spPr>
            <a:xfrm flipV="1">
              <a:off x="4266645" y="2398290"/>
              <a:ext cx="313381" cy="44207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4A80A90-EDA2-4A20-B3F2-9BD52D7CD022}"/>
                </a:ext>
              </a:extLst>
            </p:cNvPr>
            <p:cNvCxnSpPr/>
            <p:nvPr/>
          </p:nvCxnSpPr>
          <p:spPr>
            <a:xfrm>
              <a:off x="4258401" y="2603442"/>
              <a:ext cx="347914" cy="37747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F92C89A7-D117-46C9-AB5B-94A5D2435325}"/>
                </a:ext>
              </a:extLst>
            </p:cNvPr>
            <p:cNvCxnSpPr/>
            <p:nvPr/>
          </p:nvCxnSpPr>
          <p:spPr>
            <a:xfrm>
              <a:off x="4251135" y="2592547"/>
              <a:ext cx="349550" cy="26893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DFE80DD-03E4-4EE0-943A-22E81E6407CA}"/>
                </a:ext>
              </a:extLst>
            </p:cNvPr>
            <p:cNvCxnSpPr/>
            <p:nvPr/>
          </p:nvCxnSpPr>
          <p:spPr>
            <a:xfrm flipV="1">
              <a:off x="4588908" y="2372868"/>
              <a:ext cx="336478" cy="678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717032FD-78A9-4155-AEEF-1890441D0309}"/>
                </a:ext>
              </a:extLst>
            </p:cNvPr>
            <p:cNvCxnSpPr/>
            <p:nvPr/>
          </p:nvCxnSpPr>
          <p:spPr>
            <a:xfrm>
              <a:off x="4925386" y="2372457"/>
              <a:ext cx="334510" cy="4493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D9A21FA5-9524-481C-A3A3-49C1EC2FF739}"/>
                </a:ext>
              </a:extLst>
            </p:cNvPr>
            <p:cNvCxnSpPr/>
            <p:nvPr/>
          </p:nvCxnSpPr>
          <p:spPr>
            <a:xfrm flipV="1">
              <a:off x="5259703" y="2116248"/>
              <a:ext cx="340423" cy="30546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E8006451-EFA0-4B2B-9F96-56890C126768}"/>
                </a:ext>
              </a:extLst>
            </p:cNvPr>
            <p:cNvCxnSpPr/>
            <p:nvPr/>
          </p:nvCxnSpPr>
          <p:spPr>
            <a:xfrm>
              <a:off x="5594407" y="2124778"/>
              <a:ext cx="348217" cy="27908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9752583-28F4-4CE9-BB01-98B2C7A93F91}"/>
                </a:ext>
              </a:extLst>
            </p:cNvPr>
            <p:cNvCxnSpPr/>
            <p:nvPr/>
          </p:nvCxnSpPr>
          <p:spPr>
            <a:xfrm>
              <a:off x="4600203" y="2855405"/>
              <a:ext cx="323384" cy="11700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5DEA2D3-E47A-4270-B16C-A16AC5052356}"/>
                </a:ext>
              </a:extLst>
            </p:cNvPr>
            <p:cNvCxnSpPr>
              <a:endCxn id="211" idx="1"/>
            </p:cNvCxnSpPr>
            <p:nvPr/>
          </p:nvCxnSpPr>
          <p:spPr>
            <a:xfrm flipV="1">
              <a:off x="4593568" y="2962024"/>
              <a:ext cx="318846" cy="882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36028816-0BDB-48DD-A094-03B6E271A691}"/>
                </a:ext>
              </a:extLst>
            </p:cNvPr>
            <p:cNvCxnSpPr/>
            <p:nvPr/>
          </p:nvCxnSpPr>
          <p:spPr>
            <a:xfrm flipH="1">
              <a:off x="4599956" y="3099596"/>
              <a:ext cx="325817" cy="10614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48FFF8E-23E9-48A8-9B0F-30E2510DAA59}"/>
                </a:ext>
              </a:extLst>
            </p:cNvPr>
            <p:cNvCxnSpPr/>
            <p:nvPr/>
          </p:nvCxnSpPr>
          <p:spPr>
            <a:xfrm flipH="1" flipV="1">
              <a:off x="4604129" y="3273868"/>
              <a:ext cx="329786" cy="17673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5E61548E-C831-427D-B09C-3641F4272BC4}"/>
                </a:ext>
              </a:extLst>
            </p:cNvPr>
            <p:cNvCxnSpPr>
              <a:stCxn id="210" idx="3"/>
            </p:cNvCxnSpPr>
            <p:nvPr/>
          </p:nvCxnSpPr>
          <p:spPr>
            <a:xfrm flipV="1">
              <a:off x="4912414" y="2896100"/>
              <a:ext cx="345215" cy="7967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0A1E0D0-FA7D-44F9-8B93-4D185ED46A36}"/>
                </a:ext>
              </a:extLst>
            </p:cNvPr>
            <p:cNvCxnSpPr/>
            <p:nvPr/>
          </p:nvCxnSpPr>
          <p:spPr>
            <a:xfrm>
              <a:off x="5261551" y="2892687"/>
              <a:ext cx="334603" cy="23338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1B76CF9-1A27-42C8-BA93-48DCA09AF560}"/>
                </a:ext>
              </a:extLst>
            </p:cNvPr>
            <p:cNvCxnSpPr/>
            <p:nvPr/>
          </p:nvCxnSpPr>
          <p:spPr>
            <a:xfrm flipV="1">
              <a:off x="5581802" y="2686303"/>
              <a:ext cx="360190" cy="44169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A608A9B3-4A72-4B9F-A3E8-E30BB56A0DC0}"/>
                </a:ext>
              </a:extLst>
            </p:cNvPr>
            <p:cNvCxnSpPr/>
            <p:nvPr/>
          </p:nvCxnSpPr>
          <p:spPr>
            <a:xfrm>
              <a:off x="5934368" y="2688118"/>
              <a:ext cx="335930" cy="19958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EE718B4-B0BD-437C-9CAF-29CADA702EFD}"/>
                </a:ext>
              </a:extLst>
            </p:cNvPr>
            <p:cNvCxnSpPr/>
            <p:nvPr/>
          </p:nvCxnSpPr>
          <p:spPr>
            <a:xfrm flipH="1" flipV="1">
              <a:off x="5921058" y="2781300"/>
              <a:ext cx="340121" cy="29061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532474EB-3878-47F6-A844-829417D9676B}"/>
                </a:ext>
              </a:extLst>
            </p:cNvPr>
            <p:cNvCxnSpPr/>
            <p:nvPr/>
          </p:nvCxnSpPr>
          <p:spPr>
            <a:xfrm flipH="1">
              <a:off x="5589068" y="2784680"/>
              <a:ext cx="337193" cy="8513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EA70B79A-DC0E-41A0-9C50-1074857D723D}"/>
                </a:ext>
              </a:extLst>
            </p:cNvPr>
            <p:cNvCxnSpPr/>
            <p:nvPr/>
          </p:nvCxnSpPr>
          <p:spPr>
            <a:xfrm flipH="1">
              <a:off x="5276153" y="2874355"/>
              <a:ext cx="308042" cy="32167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310EE26-9A6C-4FC1-B75B-170189B60BFF}"/>
                </a:ext>
              </a:extLst>
            </p:cNvPr>
            <p:cNvCxnSpPr>
              <a:endCxn id="210" idx="5"/>
            </p:cNvCxnSpPr>
            <p:nvPr/>
          </p:nvCxnSpPr>
          <p:spPr>
            <a:xfrm flipH="1" flipV="1">
              <a:off x="4952277" y="2975774"/>
              <a:ext cx="319421" cy="21917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F9CDDAE7-A1C2-4C96-A0CD-09B112A49CF2}"/>
                </a:ext>
              </a:extLst>
            </p:cNvPr>
            <p:cNvCxnSpPr/>
            <p:nvPr/>
          </p:nvCxnSpPr>
          <p:spPr>
            <a:xfrm>
              <a:off x="4924320" y="3107745"/>
              <a:ext cx="350119" cy="7348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BD5D2A8A-F2B1-4BAB-8CFF-29D0692A3AF9}"/>
                </a:ext>
              </a:extLst>
            </p:cNvPr>
            <p:cNvCxnSpPr/>
            <p:nvPr/>
          </p:nvCxnSpPr>
          <p:spPr>
            <a:xfrm flipV="1">
              <a:off x="5263949" y="3008127"/>
              <a:ext cx="330596" cy="16777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946E1B07-E779-4654-8F87-1D2D74F12F2F}"/>
                </a:ext>
              </a:extLst>
            </p:cNvPr>
            <p:cNvCxnSpPr/>
            <p:nvPr/>
          </p:nvCxnSpPr>
          <p:spPr>
            <a:xfrm>
              <a:off x="5587493" y="2996814"/>
              <a:ext cx="331184" cy="25251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9797A3E-567C-4C82-A0A9-AA82DFE06A1B}"/>
                </a:ext>
              </a:extLst>
            </p:cNvPr>
            <p:cNvCxnSpPr/>
            <p:nvPr/>
          </p:nvCxnSpPr>
          <p:spPr>
            <a:xfrm flipV="1">
              <a:off x="5927272" y="3164814"/>
              <a:ext cx="330602" cy="18657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F0D827C-9D91-4E21-A4DC-94B4D71AD384}"/>
                </a:ext>
              </a:extLst>
            </p:cNvPr>
            <p:cNvCxnSpPr/>
            <p:nvPr/>
          </p:nvCxnSpPr>
          <p:spPr>
            <a:xfrm flipV="1">
              <a:off x="5940783" y="3123773"/>
              <a:ext cx="312192" cy="17796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8F0ED1D-8222-48F9-83CA-CF215FBDCB25}"/>
                </a:ext>
              </a:extLst>
            </p:cNvPr>
            <p:cNvCxnSpPr>
              <a:endCxn id="247" idx="2"/>
            </p:cNvCxnSpPr>
            <p:nvPr/>
          </p:nvCxnSpPr>
          <p:spPr>
            <a:xfrm flipV="1">
              <a:off x="5940493" y="3167841"/>
              <a:ext cx="300023" cy="2980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B7C1CC2-A137-4874-B746-1F290CD9285A}"/>
                </a:ext>
              </a:extLst>
            </p:cNvPr>
            <p:cNvCxnSpPr/>
            <p:nvPr/>
          </p:nvCxnSpPr>
          <p:spPr>
            <a:xfrm flipH="1" flipV="1">
              <a:off x="5933418" y="3035744"/>
              <a:ext cx="326133" cy="3873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BFFA72C-B396-47D9-AE82-F1EB404A2977}"/>
                </a:ext>
              </a:extLst>
            </p:cNvPr>
            <p:cNvCxnSpPr/>
            <p:nvPr/>
          </p:nvCxnSpPr>
          <p:spPr>
            <a:xfrm flipV="1">
              <a:off x="5940493" y="2747025"/>
              <a:ext cx="323834" cy="50581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780DEFC-9F8A-4D87-93F3-336176E5947A}"/>
                </a:ext>
              </a:extLst>
            </p:cNvPr>
            <p:cNvCxnSpPr/>
            <p:nvPr/>
          </p:nvCxnSpPr>
          <p:spPr>
            <a:xfrm flipH="1">
              <a:off x="5631407" y="3030206"/>
              <a:ext cx="301929" cy="18471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DEED14E-D513-43A1-954C-B9472F0F26FD}"/>
                </a:ext>
              </a:extLst>
            </p:cNvPr>
            <p:cNvCxnSpPr>
              <a:endCxn id="226" idx="2"/>
            </p:cNvCxnSpPr>
            <p:nvPr/>
          </p:nvCxnSpPr>
          <p:spPr>
            <a:xfrm>
              <a:off x="4927018" y="3446566"/>
              <a:ext cx="317457" cy="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C640BD3-53D7-4E62-A001-1A1B69186903}"/>
                </a:ext>
              </a:extLst>
            </p:cNvPr>
            <p:cNvCxnSpPr>
              <a:endCxn id="226" idx="2"/>
            </p:cNvCxnSpPr>
            <p:nvPr/>
          </p:nvCxnSpPr>
          <p:spPr>
            <a:xfrm flipV="1">
              <a:off x="4947682" y="3446567"/>
              <a:ext cx="296793" cy="4952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875A0F91-960B-4A53-AA0C-C57B2B367EC7}"/>
                </a:ext>
              </a:extLst>
            </p:cNvPr>
            <p:cNvCxnSpPr>
              <a:cxnSpLocks/>
            </p:cNvCxnSpPr>
            <p:nvPr/>
          </p:nvCxnSpPr>
          <p:spPr>
            <a:xfrm flipV="1">
              <a:off x="4960533" y="3434961"/>
              <a:ext cx="268403" cy="14879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14EB9500-7E9B-40FE-A38E-A764CCBAAAAF}"/>
                </a:ext>
              </a:extLst>
            </p:cNvPr>
            <p:cNvCxnSpPr>
              <a:stCxn id="226" idx="5"/>
              <a:endCxn id="234" idx="2"/>
            </p:cNvCxnSpPr>
            <p:nvPr/>
          </p:nvCxnSpPr>
          <p:spPr>
            <a:xfrm>
              <a:off x="5292594" y="3466498"/>
              <a:ext cx="277254" cy="2917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7CD134DF-8975-420B-A4FC-B73CF98794AF}"/>
                </a:ext>
              </a:extLst>
            </p:cNvPr>
            <p:cNvCxnSpPr>
              <a:stCxn id="226" idx="5"/>
            </p:cNvCxnSpPr>
            <p:nvPr/>
          </p:nvCxnSpPr>
          <p:spPr>
            <a:xfrm flipV="1">
              <a:off x="5292594" y="3440216"/>
              <a:ext cx="311806" cy="2628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A135B6-623B-42FF-ABC6-4DCE05DF308B}"/>
                </a:ext>
              </a:extLst>
            </p:cNvPr>
            <p:cNvCxnSpPr>
              <a:stCxn id="226" idx="5"/>
            </p:cNvCxnSpPr>
            <p:nvPr/>
          </p:nvCxnSpPr>
          <p:spPr>
            <a:xfrm>
              <a:off x="5292594" y="3466498"/>
              <a:ext cx="300575" cy="19582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B1A5EE6-6273-44FA-81DC-F7E01136527C}"/>
                </a:ext>
              </a:extLst>
            </p:cNvPr>
            <p:cNvCxnSpPr/>
            <p:nvPr/>
          </p:nvCxnSpPr>
          <p:spPr>
            <a:xfrm flipV="1">
              <a:off x="5595157" y="3346085"/>
              <a:ext cx="323520" cy="32352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682FA940-C8B7-4D71-BB8C-68967C28C967}"/>
                </a:ext>
              </a:extLst>
            </p:cNvPr>
            <p:cNvCxnSpPr>
              <a:cxnSpLocks/>
            </p:cNvCxnSpPr>
            <p:nvPr/>
          </p:nvCxnSpPr>
          <p:spPr>
            <a:xfrm flipV="1">
              <a:off x="5603487" y="3301017"/>
              <a:ext cx="308090" cy="19939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72B1157-6165-4895-ACD9-4F69A588E451}"/>
                </a:ext>
              </a:extLst>
            </p:cNvPr>
            <p:cNvCxnSpPr/>
            <p:nvPr/>
          </p:nvCxnSpPr>
          <p:spPr>
            <a:xfrm flipV="1">
              <a:off x="5600078" y="3231303"/>
              <a:ext cx="298856" cy="21157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Oval 353">
              <a:extLst>
                <a:ext uri="{FF2B5EF4-FFF2-40B4-BE49-F238E27FC236}">
                  <a16:creationId xmlns:a16="http://schemas.microsoft.com/office/drawing/2014/main" id="{7B6F2E33-585A-4A1D-893F-C97878A70A7C}"/>
                </a:ext>
              </a:extLst>
            </p:cNvPr>
            <p:cNvSpPr/>
            <p:nvPr/>
          </p:nvSpPr>
          <p:spPr>
            <a:xfrm>
              <a:off x="6243581" y="3070697"/>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55" name="Oval 354">
              <a:extLst>
                <a:ext uri="{FF2B5EF4-FFF2-40B4-BE49-F238E27FC236}">
                  <a16:creationId xmlns:a16="http://schemas.microsoft.com/office/drawing/2014/main" id="{15C044D0-CE6C-4CC3-8B68-583C60EEFA1D}"/>
                </a:ext>
              </a:extLst>
            </p:cNvPr>
            <p:cNvSpPr/>
            <p:nvPr/>
          </p:nvSpPr>
          <p:spPr>
            <a:xfrm>
              <a:off x="5903074" y="3172170"/>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56" name="Oval 355">
              <a:extLst>
                <a:ext uri="{FF2B5EF4-FFF2-40B4-BE49-F238E27FC236}">
                  <a16:creationId xmlns:a16="http://schemas.microsoft.com/office/drawing/2014/main" id="{4479E418-5B5A-462E-B067-3FB3C399A06B}"/>
                </a:ext>
              </a:extLst>
            </p:cNvPr>
            <p:cNvSpPr/>
            <p:nvPr/>
          </p:nvSpPr>
          <p:spPr>
            <a:xfrm>
              <a:off x="5570131" y="3207424"/>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57" name="Oval 356">
              <a:extLst>
                <a:ext uri="{FF2B5EF4-FFF2-40B4-BE49-F238E27FC236}">
                  <a16:creationId xmlns:a16="http://schemas.microsoft.com/office/drawing/2014/main" id="{5EC4B39C-2543-4B87-9D95-32CFEF1FEC28}"/>
                </a:ext>
              </a:extLst>
            </p:cNvPr>
            <p:cNvSpPr/>
            <p:nvPr/>
          </p:nvSpPr>
          <p:spPr>
            <a:xfrm>
              <a:off x="5241328" y="3176392"/>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58" name="Oval 357">
              <a:extLst>
                <a:ext uri="{FF2B5EF4-FFF2-40B4-BE49-F238E27FC236}">
                  <a16:creationId xmlns:a16="http://schemas.microsoft.com/office/drawing/2014/main" id="{F6E63347-EBDD-43D2-97A1-4E54464C174F}"/>
                </a:ext>
              </a:extLst>
            </p:cNvPr>
            <p:cNvSpPr/>
            <p:nvPr/>
          </p:nvSpPr>
          <p:spPr>
            <a:xfrm>
              <a:off x="4904102" y="3336834"/>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59" name="Oval 358">
              <a:extLst>
                <a:ext uri="{FF2B5EF4-FFF2-40B4-BE49-F238E27FC236}">
                  <a16:creationId xmlns:a16="http://schemas.microsoft.com/office/drawing/2014/main" id="{B07AB470-5BC4-4B6C-A5D5-C3E3801EECBE}"/>
                </a:ext>
              </a:extLst>
            </p:cNvPr>
            <p:cNvSpPr/>
            <p:nvPr/>
          </p:nvSpPr>
          <p:spPr>
            <a:xfrm>
              <a:off x="4571345" y="3105874"/>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60" name="Oval 359">
              <a:extLst>
                <a:ext uri="{FF2B5EF4-FFF2-40B4-BE49-F238E27FC236}">
                  <a16:creationId xmlns:a16="http://schemas.microsoft.com/office/drawing/2014/main" id="{55D0C1E1-ADA4-4497-ADAE-370972B93977}"/>
                </a:ext>
              </a:extLst>
            </p:cNvPr>
            <p:cNvSpPr/>
            <p:nvPr/>
          </p:nvSpPr>
          <p:spPr>
            <a:xfrm>
              <a:off x="4230790" y="2927234"/>
              <a:ext cx="56375" cy="56375"/>
            </a:xfrm>
            <a:prstGeom prst="ellips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cxnSp>
          <p:nvCxnSpPr>
            <p:cNvPr id="362" name="Straight Connector 361">
              <a:extLst>
                <a:ext uri="{FF2B5EF4-FFF2-40B4-BE49-F238E27FC236}">
                  <a16:creationId xmlns:a16="http://schemas.microsoft.com/office/drawing/2014/main" id="{DCD0FE57-47A6-40C3-9513-B803C86D0023}"/>
                </a:ext>
              </a:extLst>
            </p:cNvPr>
            <p:cNvCxnSpPr>
              <a:stCxn id="360" idx="6"/>
            </p:cNvCxnSpPr>
            <p:nvPr/>
          </p:nvCxnSpPr>
          <p:spPr>
            <a:xfrm>
              <a:off x="4287165" y="2955422"/>
              <a:ext cx="319897" cy="18423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060F3803-F8CF-469A-97AD-63949AE69710}"/>
                </a:ext>
              </a:extLst>
            </p:cNvPr>
            <p:cNvCxnSpPr/>
            <p:nvPr/>
          </p:nvCxnSpPr>
          <p:spPr>
            <a:xfrm>
              <a:off x="4603166" y="3138911"/>
              <a:ext cx="338383" cy="236917"/>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FDCB879B-4461-414C-A50D-DFDC8CF08CC7}"/>
                </a:ext>
              </a:extLst>
            </p:cNvPr>
            <p:cNvCxnSpPr>
              <a:cxnSpLocks/>
            </p:cNvCxnSpPr>
            <p:nvPr/>
          </p:nvCxnSpPr>
          <p:spPr>
            <a:xfrm flipV="1">
              <a:off x="4932290" y="3210225"/>
              <a:ext cx="333995" cy="16869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C29E588-15B3-4136-BB52-86BFB153BFEF}"/>
                </a:ext>
              </a:extLst>
            </p:cNvPr>
            <p:cNvCxnSpPr>
              <a:stCxn id="227" idx="4"/>
              <a:endCxn id="356" idx="6"/>
            </p:cNvCxnSpPr>
            <p:nvPr/>
          </p:nvCxnSpPr>
          <p:spPr>
            <a:xfrm>
              <a:off x="5272663" y="3210344"/>
              <a:ext cx="353843" cy="2526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0F45D1E9-F018-4712-94F2-59316D0A7670}"/>
                </a:ext>
              </a:extLst>
            </p:cNvPr>
            <p:cNvCxnSpPr>
              <a:stCxn id="356" idx="6"/>
            </p:cNvCxnSpPr>
            <p:nvPr/>
          </p:nvCxnSpPr>
          <p:spPr>
            <a:xfrm flipV="1">
              <a:off x="5626506" y="3201838"/>
              <a:ext cx="311606" cy="3377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71ADAD2D-27C3-476B-8127-3708AB14EFE5}"/>
                </a:ext>
              </a:extLst>
            </p:cNvPr>
            <p:cNvCxnSpPr>
              <a:endCxn id="354" idx="3"/>
            </p:cNvCxnSpPr>
            <p:nvPr/>
          </p:nvCxnSpPr>
          <p:spPr>
            <a:xfrm flipV="1">
              <a:off x="5936761" y="3118816"/>
              <a:ext cx="315076" cy="8297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57" name="Group 556">
            <a:extLst>
              <a:ext uri="{FF2B5EF4-FFF2-40B4-BE49-F238E27FC236}">
                <a16:creationId xmlns:a16="http://schemas.microsoft.com/office/drawing/2014/main" id="{78D73A15-ECF4-4EAA-A4F5-8810995BA390}"/>
              </a:ext>
            </a:extLst>
          </p:cNvPr>
          <p:cNvGrpSpPr/>
          <p:nvPr/>
        </p:nvGrpSpPr>
        <p:grpSpPr>
          <a:xfrm>
            <a:off x="6497516" y="1918362"/>
            <a:ext cx="2588842" cy="2261506"/>
            <a:chOff x="6497517" y="1918360"/>
            <a:chExt cx="2588842" cy="2261506"/>
          </a:xfrm>
        </p:grpSpPr>
        <p:sp>
          <p:nvSpPr>
            <p:cNvPr id="114" name="TextBox 113">
              <a:extLst>
                <a:ext uri="{FF2B5EF4-FFF2-40B4-BE49-F238E27FC236}">
                  <a16:creationId xmlns:a16="http://schemas.microsoft.com/office/drawing/2014/main" id="{94357072-AC2E-4CE3-A3FC-6C1934DA8357}"/>
                </a:ext>
              </a:extLst>
            </p:cNvPr>
            <p:cNvSpPr txBox="1"/>
            <p:nvPr/>
          </p:nvSpPr>
          <p:spPr>
            <a:xfrm rot="16200000">
              <a:off x="6303874" y="2846202"/>
              <a:ext cx="525785" cy="138499"/>
            </a:xfrm>
            <a:prstGeom prst="rect">
              <a:avLst/>
            </a:prstGeom>
            <a:noFill/>
          </p:spPr>
          <p:txBody>
            <a:bodyPr wrap="none" lIns="0" tIns="0" rIns="0" bIns="0" rtlCol="0">
              <a:spAutoFit/>
            </a:bodyPr>
            <a:lstStyle/>
            <a:p>
              <a:pPr>
                <a:lnSpc>
                  <a:spcPct val="90000"/>
                </a:lnSpc>
              </a:pPr>
              <a:r>
                <a:rPr lang="en-GB" sz="1000" dirty="0">
                  <a:solidFill>
                    <a:prstClr val="black"/>
                  </a:solidFill>
                </a:rPr>
                <a:t>ALT ULN</a:t>
              </a:r>
              <a:endParaRPr lang="en-US" sz="1000" baseline="30000" dirty="0">
                <a:solidFill>
                  <a:prstClr val="black"/>
                </a:solidFill>
              </a:endParaRPr>
            </a:p>
          </p:txBody>
        </p:sp>
        <p:cxnSp>
          <p:nvCxnSpPr>
            <p:cNvPr id="117" name="Straight Connector 116">
              <a:extLst>
                <a:ext uri="{FF2B5EF4-FFF2-40B4-BE49-F238E27FC236}">
                  <a16:creationId xmlns:a16="http://schemas.microsoft.com/office/drawing/2014/main" id="{8191527A-D9BD-48A7-BB32-A61F9A4E1FAE}"/>
                </a:ext>
              </a:extLst>
            </p:cNvPr>
            <p:cNvCxnSpPr/>
            <p:nvPr/>
          </p:nvCxnSpPr>
          <p:spPr>
            <a:xfrm flipH="1">
              <a:off x="6736859" y="3994150"/>
              <a:ext cx="2349500"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EBA2E4F-7EF6-4A71-B87A-364FC392258C}"/>
                </a:ext>
              </a:extLst>
            </p:cNvPr>
            <p:cNvCxnSpPr/>
            <p:nvPr/>
          </p:nvCxnSpPr>
          <p:spPr>
            <a:xfrm flipV="1">
              <a:off x="8948245"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1A86993-372C-4F01-94E4-8CF25F0B5C17}"/>
                </a:ext>
              </a:extLst>
            </p:cNvPr>
            <p:cNvCxnSpPr/>
            <p:nvPr/>
          </p:nvCxnSpPr>
          <p:spPr>
            <a:xfrm flipV="1">
              <a:off x="8612489"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905CE3A-6CAF-44DC-9176-0D24617576A2}"/>
                </a:ext>
              </a:extLst>
            </p:cNvPr>
            <p:cNvCxnSpPr/>
            <p:nvPr/>
          </p:nvCxnSpPr>
          <p:spPr>
            <a:xfrm flipV="1">
              <a:off x="8279114"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E9417A2-81AE-4E3E-89CE-9F087533AF92}"/>
                </a:ext>
              </a:extLst>
            </p:cNvPr>
            <p:cNvCxnSpPr/>
            <p:nvPr/>
          </p:nvCxnSpPr>
          <p:spPr>
            <a:xfrm flipV="1">
              <a:off x="7945122"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AC606F2-D54F-4ACD-BFE4-568D273C4394}"/>
                </a:ext>
              </a:extLst>
            </p:cNvPr>
            <p:cNvCxnSpPr/>
            <p:nvPr/>
          </p:nvCxnSpPr>
          <p:spPr>
            <a:xfrm flipV="1">
              <a:off x="7611747" y="3994150"/>
              <a:ext cx="0" cy="42069"/>
            </a:xfrm>
            <a:prstGeom prst="line">
              <a:avLst/>
            </a:prstGeom>
            <a:ln w="19050">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06158A9-9752-4F77-97BF-C2613151317D}"/>
                </a:ext>
              </a:extLst>
            </p:cNvPr>
            <p:cNvCxnSpPr/>
            <p:nvPr/>
          </p:nvCxnSpPr>
          <p:spPr>
            <a:xfrm flipV="1">
              <a:off x="7280753" y="3994150"/>
              <a:ext cx="0" cy="42069"/>
            </a:xfrm>
            <a:prstGeom prst="line">
              <a:avLst/>
            </a:prstGeom>
            <a:ln w="19050">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9587950-EC5C-47AC-A0A3-84993A55710D}"/>
                </a:ext>
              </a:extLst>
            </p:cNvPr>
            <p:cNvCxnSpPr/>
            <p:nvPr/>
          </p:nvCxnSpPr>
          <p:spPr>
            <a:xfrm flipV="1">
              <a:off x="6942616" y="3994150"/>
              <a:ext cx="0" cy="4206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846A9AA6-AE89-4412-A7A0-DD8C356FF6CF}"/>
                </a:ext>
              </a:extLst>
            </p:cNvPr>
            <p:cNvSpPr txBox="1"/>
            <p:nvPr/>
          </p:nvSpPr>
          <p:spPr>
            <a:xfrm>
              <a:off x="6606798" y="1987724"/>
              <a:ext cx="184346" cy="138499"/>
            </a:xfrm>
            <a:prstGeom prst="rect">
              <a:avLst/>
            </a:prstGeom>
            <a:noFill/>
          </p:spPr>
          <p:txBody>
            <a:bodyPr wrap="none" lIns="0" tIns="0" rIns="0" bIns="0" rtlCol="0">
              <a:spAutoFit/>
            </a:bodyPr>
            <a:lstStyle/>
            <a:p>
              <a:pPr>
                <a:lnSpc>
                  <a:spcPct val="90000"/>
                </a:lnSpc>
              </a:pPr>
              <a:r>
                <a:rPr lang="en-GB" sz="1000" dirty="0">
                  <a:solidFill>
                    <a:prstClr val="black"/>
                  </a:solidFill>
                </a:rPr>
                <a:t>12-</a:t>
              </a:r>
              <a:endParaRPr lang="en-US" sz="1000" baseline="30000" dirty="0">
                <a:solidFill>
                  <a:prstClr val="black"/>
                </a:solidFill>
              </a:endParaRPr>
            </a:p>
          </p:txBody>
        </p:sp>
        <p:sp>
          <p:nvSpPr>
            <p:cNvPr id="177" name="TextBox 176">
              <a:extLst>
                <a:ext uri="{FF2B5EF4-FFF2-40B4-BE49-F238E27FC236}">
                  <a16:creationId xmlns:a16="http://schemas.microsoft.com/office/drawing/2014/main" id="{7D254F0D-699B-4FFA-8F25-57D0DE104A27}"/>
                </a:ext>
              </a:extLst>
            </p:cNvPr>
            <p:cNvSpPr txBox="1"/>
            <p:nvPr/>
          </p:nvSpPr>
          <p:spPr>
            <a:xfrm>
              <a:off x="6613253" y="2294060"/>
              <a:ext cx="184346" cy="138499"/>
            </a:xfrm>
            <a:prstGeom prst="rect">
              <a:avLst/>
            </a:prstGeom>
            <a:noFill/>
          </p:spPr>
          <p:txBody>
            <a:bodyPr wrap="none" lIns="0" tIns="0" rIns="0" bIns="0" rtlCol="0">
              <a:spAutoFit/>
            </a:bodyPr>
            <a:lstStyle/>
            <a:p>
              <a:pPr>
                <a:lnSpc>
                  <a:spcPct val="90000"/>
                </a:lnSpc>
              </a:pPr>
              <a:r>
                <a:rPr lang="en-GB" sz="1000" dirty="0">
                  <a:solidFill>
                    <a:prstClr val="black"/>
                  </a:solidFill>
                </a:rPr>
                <a:t>10-</a:t>
              </a:r>
              <a:endParaRPr lang="en-US" sz="1000" baseline="30000" dirty="0">
                <a:solidFill>
                  <a:prstClr val="black"/>
                </a:solidFill>
              </a:endParaRPr>
            </a:p>
          </p:txBody>
        </p:sp>
        <p:sp>
          <p:nvSpPr>
            <p:cNvPr id="178" name="TextBox 177">
              <a:extLst>
                <a:ext uri="{FF2B5EF4-FFF2-40B4-BE49-F238E27FC236}">
                  <a16:creationId xmlns:a16="http://schemas.microsoft.com/office/drawing/2014/main" id="{F31BFDD9-58BA-400D-935F-6D10BD51551A}"/>
                </a:ext>
              </a:extLst>
            </p:cNvPr>
            <p:cNvSpPr txBox="1"/>
            <p:nvPr/>
          </p:nvSpPr>
          <p:spPr>
            <a:xfrm>
              <a:off x="6677621" y="2589349"/>
              <a:ext cx="113814" cy="138499"/>
            </a:xfrm>
            <a:prstGeom prst="rect">
              <a:avLst/>
            </a:prstGeom>
            <a:noFill/>
          </p:spPr>
          <p:txBody>
            <a:bodyPr wrap="none" lIns="0" tIns="0" rIns="0" bIns="0" rtlCol="0">
              <a:spAutoFit/>
            </a:bodyPr>
            <a:lstStyle/>
            <a:p>
              <a:pPr>
                <a:lnSpc>
                  <a:spcPct val="90000"/>
                </a:lnSpc>
              </a:pPr>
              <a:r>
                <a:rPr lang="en-GB" sz="1000" dirty="0">
                  <a:solidFill>
                    <a:prstClr val="black"/>
                  </a:solidFill>
                </a:rPr>
                <a:t>8-</a:t>
              </a:r>
              <a:endParaRPr lang="en-US" sz="1000" baseline="30000" dirty="0">
                <a:solidFill>
                  <a:prstClr val="black"/>
                </a:solidFill>
              </a:endParaRPr>
            </a:p>
          </p:txBody>
        </p:sp>
        <p:sp>
          <p:nvSpPr>
            <p:cNvPr id="179" name="TextBox 178">
              <a:extLst>
                <a:ext uri="{FF2B5EF4-FFF2-40B4-BE49-F238E27FC236}">
                  <a16:creationId xmlns:a16="http://schemas.microsoft.com/office/drawing/2014/main" id="{65BB8D2E-098F-4D74-ADE2-7536571C918A}"/>
                </a:ext>
              </a:extLst>
            </p:cNvPr>
            <p:cNvSpPr txBox="1"/>
            <p:nvPr/>
          </p:nvSpPr>
          <p:spPr>
            <a:xfrm>
              <a:off x="6683785" y="2890838"/>
              <a:ext cx="113814" cy="138499"/>
            </a:xfrm>
            <a:prstGeom prst="rect">
              <a:avLst/>
            </a:prstGeom>
            <a:noFill/>
          </p:spPr>
          <p:txBody>
            <a:bodyPr wrap="none" lIns="0" tIns="0" rIns="0" bIns="0" rtlCol="0">
              <a:spAutoFit/>
            </a:bodyPr>
            <a:lstStyle/>
            <a:p>
              <a:pPr>
                <a:lnSpc>
                  <a:spcPct val="90000"/>
                </a:lnSpc>
              </a:pPr>
              <a:r>
                <a:rPr lang="en-GB" sz="1000" dirty="0">
                  <a:solidFill>
                    <a:prstClr val="black"/>
                  </a:solidFill>
                </a:rPr>
                <a:t>6-</a:t>
              </a:r>
              <a:endParaRPr lang="en-US" sz="1000" baseline="30000" dirty="0">
                <a:solidFill>
                  <a:prstClr val="black"/>
                </a:solidFill>
              </a:endParaRPr>
            </a:p>
          </p:txBody>
        </p:sp>
        <p:sp>
          <p:nvSpPr>
            <p:cNvPr id="180" name="TextBox 179">
              <a:extLst>
                <a:ext uri="{FF2B5EF4-FFF2-40B4-BE49-F238E27FC236}">
                  <a16:creationId xmlns:a16="http://schemas.microsoft.com/office/drawing/2014/main" id="{DB448277-FC64-44B7-A2CC-1E6F04A52F63}"/>
                </a:ext>
              </a:extLst>
            </p:cNvPr>
            <p:cNvSpPr txBox="1"/>
            <p:nvPr/>
          </p:nvSpPr>
          <p:spPr>
            <a:xfrm>
              <a:off x="6677621" y="3184662"/>
              <a:ext cx="113814" cy="138499"/>
            </a:xfrm>
            <a:prstGeom prst="rect">
              <a:avLst/>
            </a:prstGeom>
            <a:noFill/>
          </p:spPr>
          <p:txBody>
            <a:bodyPr wrap="none" lIns="0" tIns="0" rIns="0" bIns="0" rtlCol="0">
              <a:spAutoFit/>
            </a:bodyPr>
            <a:lstStyle/>
            <a:p>
              <a:pPr>
                <a:lnSpc>
                  <a:spcPct val="90000"/>
                </a:lnSpc>
              </a:pPr>
              <a:r>
                <a:rPr lang="en-GB" sz="1000" dirty="0">
                  <a:solidFill>
                    <a:prstClr val="black"/>
                  </a:solidFill>
                </a:rPr>
                <a:t>4-</a:t>
              </a:r>
              <a:endParaRPr lang="en-US" sz="1000" baseline="30000" dirty="0">
                <a:solidFill>
                  <a:prstClr val="black"/>
                </a:solidFill>
              </a:endParaRPr>
            </a:p>
          </p:txBody>
        </p:sp>
        <p:sp>
          <p:nvSpPr>
            <p:cNvPr id="181" name="TextBox 180">
              <a:extLst>
                <a:ext uri="{FF2B5EF4-FFF2-40B4-BE49-F238E27FC236}">
                  <a16:creationId xmlns:a16="http://schemas.microsoft.com/office/drawing/2014/main" id="{CF2BBB16-3F27-4C82-8DA7-DF8B73F6E8DC}"/>
                </a:ext>
              </a:extLst>
            </p:cNvPr>
            <p:cNvSpPr txBox="1"/>
            <p:nvPr/>
          </p:nvSpPr>
          <p:spPr>
            <a:xfrm>
              <a:off x="6677330" y="3480388"/>
              <a:ext cx="113814" cy="138499"/>
            </a:xfrm>
            <a:prstGeom prst="rect">
              <a:avLst/>
            </a:prstGeom>
            <a:noFill/>
          </p:spPr>
          <p:txBody>
            <a:bodyPr wrap="none" lIns="0" tIns="0" rIns="0" bIns="0" rtlCol="0">
              <a:spAutoFit/>
            </a:bodyPr>
            <a:lstStyle/>
            <a:p>
              <a:pPr>
                <a:lnSpc>
                  <a:spcPct val="90000"/>
                </a:lnSpc>
              </a:pPr>
              <a:r>
                <a:rPr lang="en-GB" sz="1000" dirty="0">
                  <a:solidFill>
                    <a:prstClr val="black"/>
                  </a:solidFill>
                </a:rPr>
                <a:t>2-</a:t>
              </a:r>
              <a:endParaRPr lang="en-US" sz="1000" baseline="30000" dirty="0">
                <a:solidFill>
                  <a:prstClr val="black"/>
                </a:solidFill>
              </a:endParaRPr>
            </a:p>
          </p:txBody>
        </p:sp>
        <p:sp>
          <p:nvSpPr>
            <p:cNvPr id="182" name="TextBox 181">
              <a:extLst>
                <a:ext uri="{FF2B5EF4-FFF2-40B4-BE49-F238E27FC236}">
                  <a16:creationId xmlns:a16="http://schemas.microsoft.com/office/drawing/2014/main" id="{0621A2BA-ACCC-4C9C-93F9-E07C414B3040}"/>
                </a:ext>
              </a:extLst>
            </p:cNvPr>
            <p:cNvSpPr txBox="1"/>
            <p:nvPr/>
          </p:nvSpPr>
          <p:spPr>
            <a:xfrm>
              <a:off x="6876108" y="4041367"/>
              <a:ext cx="120226" cy="138499"/>
            </a:xfrm>
            <a:prstGeom prst="rect">
              <a:avLst/>
            </a:prstGeom>
            <a:noFill/>
          </p:spPr>
          <p:txBody>
            <a:bodyPr wrap="none" lIns="0" tIns="0" rIns="0" bIns="0" rtlCol="0">
              <a:spAutoFit/>
            </a:bodyPr>
            <a:lstStyle/>
            <a:p>
              <a:pPr>
                <a:lnSpc>
                  <a:spcPct val="90000"/>
                </a:lnSpc>
              </a:pPr>
              <a:r>
                <a:rPr lang="en-GB" sz="1000" dirty="0">
                  <a:solidFill>
                    <a:prstClr val="black"/>
                  </a:solidFill>
                </a:rPr>
                <a:t>BI</a:t>
              </a:r>
              <a:endParaRPr lang="en-US" sz="1000" baseline="30000" dirty="0">
                <a:solidFill>
                  <a:prstClr val="black"/>
                </a:solidFill>
              </a:endParaRPr>
            </a:p>
          </p:txBody>
        </p:sp>
        <p:sp>
          <p:nvSpPr>
            <p:cNvPr id="183" name="TextBox 182">
              <a:extLst>
                <a:ext uri="{FF2B5EF4-FFF2-40B4-BE49-F238E27FC236}">
                  <a16:creationId xmlns:a16="http://schemas.microsoft.com/office/drawing/2014/main" id="{80964F47-91CE-4FF8-B4C7-2A2EED7E356C}"/>
                </a:ext>
              </a:extLst>
            </p:cNvPr>
            <p:cNvSpPr txBox="1"/>
            <p:nvPr/>
          </p:nvSpPr>
          <p:spPr>
            <a:xfrm>
              <a:off x="7180386" y="4041367"/>
              <a:ext cx="192360"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W1</a:t>
              </a:r>
              <a:endParaRPr lang="en-US" sz="1000" baseline="30000" dirty="0">
                <a:solidFill>
                  <a:prstClr val="black"/>
                </a:solidFill>
              </a:endParaRPr>
            </a:p>
          </p:txBody>
        </p:sp>
        <p:sp>
          <p:nvSpPr>
            <p:cNvPr id="184" name="TextBox 183">
              <a:extLst>
                <a:ext uri="{FF2B5EF4-FFF2-40B4-BE49-F238E27FC236}">
                  <a16:creationId xmlns:a16="http://schemas.microsoft.com/office/drawing/2014/main" id="{B4428BE9-1397-46DA-84B9-1329F71C6A9B}"/>
                </a:ext>
              </a:extLst>
            </p:cNvPr>
            <p:cNvSpPr txBox="1"/>
            <p:nvPr/>
          </p:nvSpPr>
          <p:spPr>
            <a:xfrm>
              <a:off x="7513760" y="4041367"/>
              <a:ext cx="192360" cy="138499"/>
            </a:xfrm>
            <a:prstGeom prst="rect">
              <a:avLst/>
            </a:prstGeom>
            <a:noFill/>
            <a:ln>
              <a:noFill/>
              <a:prstDash val="dash"/>
            </a:ln>
          </p:spPr>
          <p:txBody>
            <a:bodyPr wrap="none" lIns="0" tIns="0" rIns="0" bIns="0" rtlCol="0">
              <a:spAutoFit/>
            </a:bodyPr>
            <a:lstStyle/>
            <a:p>
              <a:pPr algn="ctr">
                <a:lnSpc>
                  <a:spcPct val="90000"/>
                </a:lnSpc>
              </a:pPr>
              <a:r>
                <a:rPr lang="en-GB" sz="1000" dirty="0">
                  <a:solidFill>
                    <a:prstClr val="black"/>
                  </a:solidFill>
                </a:rPr>
                <a:t>W2</a:t>
              </a:r>
              <a:endParaRPr lang="en-US" sz="1000" baseline="30000" dirty="0">
                <a:solidFill>
                  <a:prstClr val="black"/>
                </a:solidFill>
              </a:endParaRPr>
            </a:p>
          </p:txBody>
        </p:sp>
        <p:sp>
          <p:nvSpPr>
            <p:cNvPr id="185" name="TextBox 184">
              <a:extLst>
                <a:ext uri="{FF2B5EF4-FFF2-40B4-BE49-F238E27FC236}">
                  <a16:creationId xmlns:a16="http://schemas.microsoft.com/office/drawing/2014/main" id="{C28FA7BB-886E-405F-8C78-892DA0CF56A3}"/>
                </a:ext>
              </a:extLst>
            </p:cNvPr>
            <p:cNvSpPr txBox="1"/>
            <p:nvPr/>
          </p:nvSpPr>
          <p:spPr>
            <a:xfrm>
              <a:off x="7844512" y="4041367"/>
              <a:ext cx="192360"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W4</a:t>
              </a:r>
              <a:endParaRPr lang="en-US" sz="1000" baseline="30000" dirty="0">
                <a:solidFill>
                  <a:prstClr val="black"/>
                </a:solidFill>
              </a:endParaRPr>
            </a:p>
          </p:txBody>
        </p:sp>
        <p:sp>
          <p:nvSpPr>
            <p:cNvPr id="186" name="TextBox 185">
              <a:extLst>
                <a:ext uri="{FF2B5EF4-FFF2-40B4-BE49-F238E27FC236}">
                  <a16:creationId xmlns:a16="http://schemas.microsoft.com/office/drawing/2014/main" id="{AB646823-2C94-4ED6-B9EF-95A83CBF16A7}"/>
                </a:ext>
              </a:extLst>
            </p:cNvPr>
            <p:cNvSpPr txBox="1"/>
            <p:nvPr/>
          </p:nvSpPr>
          <p:spPr>
            <a:xfrm>
              <a:off x="8142929" y="4041367"/>
              <a:ext cx="262893"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W12</a:t>
              </a:r>
              <a:endParaRPr lang="en-US" sz="1000" baseline="30000" dirty="0">
                <a:solidFill>
                  <a:prstClr val="black"/>
                </a:solidFill>
              </a:endParaRPr>
            </a:p>
          </p:txBody>
        </p:sp>
        <p:sp>
          <p:nvSpPr>
            <p:cNvPr id="187" name="TextBox 186">
              <a:extLst>
                <a:ext uri="{FF2B5EF4-FFF2-40B4-BE49-F238E27FC236}">
                  <a16:creationId xmlns:a16="http://schemas.microsoft.com/office/drawing/2014/main" id="{443DC1C7-C9DF-4890-B893-335858C8F362}"/>
                </a:ext>
              </a:extLst>
            </p:cNvPr>
            <p:cNvSpPr txBox="1"/>
            <p:nvPr/>
          </p:nvSpPr>
          <p:spPr>
            <a:xfrm>
              <a:off x="8477493" y="4041367"/>
              <a:ext cx="262893"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W20</a:t>
              </a:r>
              <a:endParaRPr lang="en-US" sz="1000" baseline="30000" dirty="0">
                <a:solidFill>
                  <a:prstClr val="black"/>
                </a:solidFill>
              </a:endParaRPr>
            </a:p>
          </p:txBody>
        </p:sp>
        <p:sp>
          <p:nvSpPr>
            <p:cNvPr id="188" name="TextBox 187">
              <a:extLst>
                <a:ext uri="{FF2B5EF4-FFF2-40B4-BE49-F238E27FC236}">
                  <a16:creationId xmlns:a16="http://schemas.microsoft.com/office/drawing/2014/main" id="{5E51E135-C004-4D8D-B62B-5702430528CF}"/>
                </a:ext>
              </a:extLst>
            </p:cNvPr>
            <p:cNvSpPr txBox="1"/>
            <p:nvPr/>
          </p:nvSpPr>
          <p:spPr>
            <a:xfrm>
              <a:off x="8813232" y="4041367"/>
              <a:ext cx="262893" cy="138499"/>
            </a:xfrm>
            <a:prstGeom prst="rect">
              <a:avLst/>
            </a:prstGeom>
            <a:noFill/>
          </p:spPr>
          <p:txBody>
            <a:bodyPr wrap="none" lIns="0" tIns="0" rIns="0" bIns="0" rtlCol="0">
              <a:spAutoFit/>
            </a:bodyPr>
            <a:lstStyle/>
            <a:p>
              <a:pPr algn="ctr">
                <a:lnSpc>
                  <a:spcPct val="90000"/>
                </a:lnSpc>
              </a:pPr>
              <a:r>
                <a:rPr lang="en-GB" sz="1000" dirty="0">
                  <a:solidFill>
                    <a:prstClr val="black"/>
                  </a:solidFill>
                </a:rPr>
                <a:t>W24</a:t>
              </a:r>
              <a:endParaRPr lang="en-US" sz="1000" baseline="30000" dirty="0">
                <a:solidFill>
                  <a:prstClr val="black"/>
                </a:solidFill>
              </a:endParaRPr>
            </a:p>
          </p:txBody>
        </p:sp>
        <p:sp>
          <p:nvSpPr>
            <p:cNvPr id="192" name="TextBox 191">
              <a:extLst>
                <a:ext uri="{FF2B5EF4-FFF2-40B4-BE49-F238E27FC236}">
                  <a16:creationId xmlns:a16="http://schemas.microsoft.com/office/drawing/2014/main" id="{886019F1-E03F-4A4A-ABEA-6F44B779BBF2}"/>
                </a:ext>
              </a:extLst>
            </p:cNvPr>
            <p:cNvSpPr txBox="1"/>
            <p:nvPr/>
          </p:nvSpPr>
          <p:spPr>
            <a:xfrm>
              <a:off x="6677330" y="3775074"/>
              <a:ext cx="113814" cy="138499"/>
            </a:xfrm>
            <a:prstGeom prst="rect">
              <a:avLst/>
            </a:prstGeom>
            <a:noFill/>
          </p:spPr>
          <p:txBody>
            <a:bodyPr wrap="none" lIns="0" tIns="0" rIns="0" bIns="0" rtlCol="0">
              <a:spAutoFit/>
            </a:bodyPr>
            <a:lstStyle/>
            <a:p>
              <a:pPr>
                <a:lnSpc>
                  <a:spcPct val="90000"/>
                </a:lnSpc>
              </a:pPr>
              <a:r>
                <a:rPr lang="en-GB" sz="1000" dirty="0">
                  <a:solidFill>
                    <a:prstClr val="black"/>
                  </a:solidFill>
                </a:rPr>
                <a:t>0-</a:t>
              </a:r>
              <a:endParaRPr lang="en-US" sz="1000" baseline="30000" dirty="0">
                <a:solidFill>
                  <a:prstClr val="black"/>
                </a:solidFill>
              </a:endParaRPr>
            </a:p>
          </p:txBody>
        </p:sp>
        <p:cxnSp>
          <p:nvCxnSpPr>
            <p:cNvPr id="194" name="Straight Connector 193">
              <a:extLst>
                <a:ext uri="{FF2B5EF4-FFF2-40B4-BE49-F238E27FC236}">
                  <a16:creationId xmlns:a16="http://schemas.microsoft.com/office/drawing/2014/main" id="{30997558-52E9-48F5-AED2-4207D497D8A3}"/>
                </a:ext>
              </a:extLst>
            </p:cNvPr>
            <p:cNvCxnSpPr/>
            <p:nvPr/>
          </p:nvCxnSpPr>
          <p:spPr>
            <a:xfrm flipV="1">
              <a:off x="6791144" y="1918360"/>
              <a:ext cx="0" cy="207579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4" name="Rectangle 373">
              <a:extLst>
                <a:ext uri="{FF2B5EF4-FFF2-40B4-BE49-F238E27FC236}">
                  <a16:creationId xmlns:a16="http://schemas.microsoft.com/office/drawing/2014/main" id="{DA1C1885-BF4F-48E5-868B-D0F116CB9703}"/>
                </a:ext>
              </a:extLst>
            </p:cNvPr>
            <p:cNvSpPr/>
            <p:nvPr/>
          </p:nvSpPr>
          <p:spPr>
            <a:xfrm>
              <a:off x="6929078" y="3559161"/>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75" name="Rectangle 374">
              <a:extLst>
                <a:ext uri="{FF2B5EF4-FFF2-40B4-BE49-F238E27FC236}">
                  <a16:creationId xmlns:a16="http://schemas.microsoft.com/office/drawing/2014/main" id="{15196F37-2DA3-4054-AD75-563B2D38E39B}"/>
                </a:ext>
              </a:extLst>
            </p:cNvPr>
            <p:cNvSpPr/>
            <p:nvPr/>
          </p:nvSpPr>
          <p:spPr>
            <a:xfrm>
              <a:off x="6929078" y="364471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76" name="Rectangle 375">
              <a:extLst>
                <a:ext uri="{FF2B5EF4-FFF2-40B4-BE49-F238E27FC236}">
                  <a16:creationId xmlns:a16="http://schemas.microsoft.com/office/drawing/2014/main" id="{5386F240-8A29-4017-AF6E-E3351A186332}"/>
                </a:ext>
              </a:extLst>
            </p:cNvPr>
            <p:cNvSpPr/>
            <p:nvPr/>
          </p:nvSpPr>
          <p:spPr>
            <a:xfrm>
              <a:off x="6929078" y="366376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77" name="Rectangle 376">
              <a:extLst>
                <a:ext uri="{FF2B5EF4-FFF2-40B4-BE49-F238E27FC236}">
                  <a16:creationId xmlns:a16="http://schemas.microsoft.com/office/drawing/2014/main" id="{F082C2B5-0CFB-4781-B9B1-F45DA89DE3F4}"/>
                </a:ext>
              </a:extLst>
            </p:cNvPr>
            <p:cNvSpPr/>
            <p:nvPr/>
          </p:nvSpPr>
          <p:spPr>
            <a:xfrm>
              <a:off x="6929078" y="337765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78" name="Rectangle 377">
              <a:extLst>
                <a:ext uri="{FF2B5EF4-FFF2-40B4-BE49-F238E27FC236}">
                  <a16:creationId xmlns:a16="http://schemas.microsoft.com/office/drawing/2014/main" id="{675218D5-37B9-4DD2-890F-4FCC145FB58D}"/>
                </a:ext>
              </a:extLst>
            </p:cNvPr>
            <p:cNvSpPr/>
            <p:nvPr/>
          </p:nvSpPr>
          <p:spPr>
            <a:xfrm>
              <a:off x="6929078" y="331289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79" name="Rectangle 378">
              <a:extLst>
                <a:ext uri="{FF2B5EF4-FFF2-40B4-BE49-F238E27FC236}">
                  <a16:creationId xmlns:a16="http://schemas.microsoft.com/office/drawing/2014/main" id="{A7951564-196B-4E45-B3BF-D5EAB43C93EB}"/>
                </a:ext>
              </a:extLst>
            </p:cNvPr>
            <p:cNvSpPr/>
            <p:nvPr/>
          </p:nvSpPr>
          <p:spPr>
            <a:xfrm>
              <a:off x="6929078" y="320568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0" name="Rectangle 379">
              <a:extLst>
                <a:ext uri="{FF2B5EF4-FFF2-40B4-BE49-F238E27FC236}">
                  <a16:creationId xmlns:a16="http://schemas.microsoft.com/office/drawing/2014/main" id="{549971CC-6025-457F-BB6F-D4E5C81DA281}"/>
                </a:ext>
              </a:extLst>
            </p:cNvPr>
            <p:cNvSpPr/>
            <p:nvPr/>
          </p:nvSpPr>
          <p:spPr>
            <a:xfrm>
              <a:off x="6929078" y="2280862"/>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1" name="Rectangle 380">
              <a:extLst>
                <a:ext uri="{FF2B5EF4-FFF2-40B4-BE49-F238E27FC236}">
                  <a16:creationId xmlns:a16="http://schemas.microsoft.com/office/drawing/2014/main" id="{590B1FAF-B2EF-408D-BB29-29596375F8B6}"/>
                </a:ext>
              </a:extLst>
            </p:cNvPr>
            <p:cNvSpPr/>
            <p:nvPr/>
          </p:nvSpPr>
          <p:spPr>
            <a:xfrm>
              <a:off x="6929078" y="198566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2" name="Rectangle 381">
              <a:extLst>
                <a:ext uri="{FF2B5EF4-FFF2-40B4-BE49-F238E27FC236}">
                  <a16:creationId xmlns:a16="http://schemas.microsoft.com/office/drawing/2014/main" id="{BF573C32-ECAF-40E6-8D5B-88927A75032E}"/>
                </a:ext>
              </a:extLst>
            </p:cNvPr>
            <p:cNvSpPr/>
            <p:nvPr/>
          </p:nvSpPr>
          <p:spPr>
            <a:xfrm>
              <a:off x="6929078" y="3156075"/>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3" name="Rectangle 382">
              <a:extLst>
                <a:ext uri="{FF2B5EF4-FFF2-40B4-BE49-F238E27FC236}">
                  <a16:creationId xmlns:a16="http://schemas.microsoft.com/office/drawing/2014/main" id="{6DFF916B-7E40-4C99-9EE8-6AE1684F3175}"/>
                </a:ext>
              </a:extLst>
            </p:cNvPr>
            <p:cNvSpPr/>
            <p:nvPr/>
          </p:nvSpPr>
          <p:spPr>
            <a:xfrm>
              <a:off x="7258468" y="367818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4" name="Rectangle 383">
              <a:extLst>
                <a:ext uri="{FF2B5EF4-FFF2-40B4-BE49-F238E27FC236}">
                  <a16:creationId xmlns:a16="http://schemas.microsoft.com/office/drawing/2014/main" id="{D63F9A57-B03B-43ED-8DBC-6A6CF3EE8A57}"/>
                </a:ext>
              </a:extLst>
            </p:cNvPr>
            <p:cNvSpPr/>
            <p:nvPr/>
          </p:nvSpPr>
          <p:spPr>
            <a:xfrm>
              <a:off x="7258468" y="363766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5" name="Rectangle 384">
              <a:extLst>
                <a:ext uri="{FF2B5EF4-FFF2-40B4-BE49-F238E27FC236}">
                  <a16:creationId xmlns:a16="http://schemas.microsoft.com/office/drawing/2014/main" id="{60041FBB-6FA6-4A8E-BDA3-DFE3ACBCCEAA}"/>
                </a:ext>
              </a:extLst>
            </p:cNvPr>
            <p:cNvSpPr/>
            <p:nvPr/>
          </p:nvSpPr>
          <p:spPr>
            <a:xfrm>
              <a:off x="7258468" y="356548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6" name="Rectangle 385">
              <a:extLst>
                <a:ext uri="{FF2B5EF4-FFF2-40B4-BE49-F238E27FC236}">
                  <a16:creationId xmlns:a16="http://schemas.microsoft.com/office/drawing/2014/main" id="{A331DF8A-0287-4166-8F5A-998AACA0C92A}"/>
                </a:ext>
              </a:extLst>
            </p:cNvPr>
            <p:cNvSpPr/>
            <p:nvPr/>
          </p:nvSpPr>
          <p:spPr>
            <a:xfrm>
              <a:off x="7258468" y="354643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7" name="Rectangle 386">
              <a:extLst>
                <a:ext uri="{FF2B5EF4-FFF2-40B4-BE49-F238E27FC236}">
                  <a16:creationId xmlns:a16="http://schemas.microsoft.com/office/drawing/2014/main" id="{171AB486-2FC7-4F67-B36B-4AC16FA95735}"/>
                </a:ext>
              </a:extLst>
            </p:cNvPr>
            <p:cNvSpPr/>
            <p:nvPr/>
          </p:nvSpPr>
          <p:spPr>
            <a:xfrm>
              <a:off x="7258468" y="351902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8" name="Rectangle 387">
              <a:extLst>
                <a:ext uri="{FF2B5EF4-FFF2-40B4-BE49-F238E27FC236}">
                  <a16:creationId xmlns:a16="http://schemas.microsoft.com/office/drawing/2014/main" id="{5ABDCF25-6690-4388-9837-1BA08E0D6177}"/>
                </a:ext>
              </a:extLst>
            </p:cNvPr>
            <p:cNvSpPr/>
            <p:nvPr/>
          </p:nvSpPr>
          <p:spPr>
            <a:xfrm>
              <a:off x="7258468" y="319734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89" name="Rectangle 388">
              <a:extLst>
                <a:ext uri="{FF2B5EF4-FFF2-40B4-BE49-F238E27FC236}">
                  <a16:creationId xmlns:a16="http://schemas.microsoft.com/office/drawing/2014/main" id="{C6105BF8-2DD2-4C70-BE8E-7E53C0684B13}"/>
                </a:ext>
              </a:extLst>
            </p:cNvPr>
            <p:cNvSpPr/>
            <p:nvPr/>
          </p:nvSpPr>
          <p:spPr>
            <a:xfrm>
              <a:off x="7258468" y="292070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0" name="Rectangle 389">
              <a:extLst>
                <a:ext uri="{FF2B5EF4-FFF2-40B4-BE49-F238E27FC236}">
                  <a16:creationId xmlns:a16="http://schemas.microsoft.com/office/drawing/2014/main" id="{C0E70725-D5BD-49DF-8C53-0EBA93E27BDD}"/>
                </a:ext>
              </a:extLst>
            </p:cNvPr>
            <p:cNvSpPr/>
            <p:nvPr/>
          </p:nvSpPr>
          <p:spPr>
            <a:xfrm>
              <a:off x="7594936" y="303651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1" name="Rectangle 390">
              <a:extLst>
                <a:ext uri="{FF2B5EF4-FFF2-40B4-BE49-F238E27FC236}">
                  <a16:creationId xmlns:a16="http://schemas.microsoft.com/office/drawing/2014/main" id="{BDA9B28E-CCEA-4E05-A14F-46B7C4294A99}"/>
                </a:ext>
              </a:extLst>
            </p:cNvPr>
            <p:cNvSpPr/>
            <p:nvPr/>
          </p:nvSpPr>
          <p:spPr>
            <a:xfrm>
              <a:off x="7594936" y="289122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2" name="Rectangle 391">
              <a:extLst>
                <a:ext uri="{FF2B5EF4-FFF2-40B4-BE49-F238E27FC236}">
                  <a16:creationId xmlns:a16="http://schemas.microsoft.com/office/drawing/2014/main" id="{B2B2CA91-77BB-44EA-8260-03C12170DCAD}"/>
                </a:ext>
              </a:extLst>
            </p:cNvPr>
            <p:cNvSpPr/>
            <p:nvPr/>
          </p:nvSpPr>
          <p:spPr>
            <a:xfrm>
              <a:off x="7594936" y="357749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3" name="Rectangle 392">
              <a:extLst>
                <a:ext uri="{FF2B5EF4-FFF2-40B4-BE49-F238E27FC236}">
                  <a16:creationId xmlns:a16="http://schemas.microsoft.com/office/drawing/2014/main" id="{4336F158-E1CD-4BB1-B4B0-70B18E81BFCC}"/>
                </a:ext>
              </a:extLst>
            </p:cNvPr>
            <p:cNvSpPr/>
            <p:nvPr/>
          </p:nvSpPr>
          <p:spPr>
            <a:xfrm>
              <a:off x="7594936" y="359013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4" name="Rectangle 393">
              <a:extLst>
                <a:ext uri="{FF2B5EF4-FFF2-40B4-BE49-F238E27FC236}">
                  <a16:creationId xmlns:a16="http://schemas.microsoft.com/office/drawing/2014/main" id="{616B9F24-144A-4C9A-8E99-CFFB4C7B4D65}"/>
                </a:ext>
              </a:extLst>
            </p:cNvPr>
            <p:cNvSpPr/>
            <p:nvPr/>
          </p:nvSpPr>
          <p:spPr>
            <a:xfrm>
              <a:off x="7594936" y="360298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5" name="Rectangle 394">
              <a:extLst>
                <a:ext uri="{FF2B5EF4-FFF2-40B4-BE49-F238E27FC236}">
                  <a16:creationId xmlns:a16="http://schemas.microsoft.com/office/drawing/2014/main" id="{4726CB21-ED1E-47B5-8FC1-414F9CD7A5C0}"/>
                </a:ext>
              </a:extLst>
            </p:cNvPr>
            <p:cNvSpPr/>
            <p:nvPr/>
          </p:nvSpPr>
          <p:spPr>
            <a:xfrm>
              <a:off x="7594936" y="362389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6" name="Rectangle 395">
              <a:extLst>
                <a:ext uri="{FF2B5EF4-FFF2-40B4-BE49-F238E27FC236}">
                  <a16:creationId xmlns:a16="http://schemas.microsoft.com/office/drawing/2014/main" id="{B92E78D2-6CE2-4CB3-B079-89D67E3F286E}"/>
                </a:ext>
              </a:extLst>
            </p:cNvPr>
            <p:cNvSpPr/>
            <p:nvPr/>
          </p:nvSpPr>
          <p:spPr>
            <a:xfrm>
              <a:off x="7594936" y="370580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97" name="Rectangle 396">
              <a:extLst>
                <a:ext uri="{FF2B5EF4-FFF2-40B4-BE49-F238E27FC236}">
                  <a16:creationId xmlns:a16="http://schemas.microsoft.com/office/drawing/2014/main" id="{F2522D0E-522F-4856-B7CE-C09F648C49AA}"/>
                </a:ext>
              </a:extLst>
            </p:cNvPr>
            <p:cNvSpPr/>
            <p:nvPr/>
          </p:nvSpPr>
          <p:spPr>
            <a:xfrm>
              <a:off x="7594936" y="371511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0" name="Rectangle 399">
              <a:extLst>
                <a:ext uri="{FF2B5EF4-FFF2-40B4-BE49-F238E27FC236}">
                  <a16:creationId xmlns:a16="http://schemas.microsoft.com/office/drawing/2014/main" id="{D3631D1E-3A21-4D04-86D8-AFD449B09D2B}"/>
                </a:ext>
              </a:extLst>
            </p:cNvPr>
            <p:cNvSpPr/>
            <p:nvPr/>
          </p:nvSpPr>
          <p:spPr>
            <a:xfrm>
              <a:off x="7594936" y="3702526"/>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1" name="Rectangle 400">
              <a:extLst>
                <a:ext uri="{FF2B5EF4-FFF2-40B4-BE49-F238E27FC236}">
                  <a16:creationId xmlns:a16="http://schemas.microsoft.com/office/drawing/2014/main" id="{4DBF97B2-0B5F-4817-82DE-2E113103E8F3}"/>
                </a:ext>
              </a:extLst>
            </p:cNvPr>
            <p:cNvSpPr/>
            <p:nvPr/>
          </p:nvSpPr>
          <p:spPr>
            <a:xfrm>
              <a:off x="7927803" y="311231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2" name="Rectangle 401">
              <a:extLst>
                <a:ext uri="{FF2B5EF4-FFF2-40B4-BE49-F238E27FC236}">
                  <a16:creationId xmlns:a16="http://schemas.microsoft.com/office/drawing/2014/main" id="{F2EBF932-B59A-4BCB-86F2-E09A9E0E93DB}"/>
                </a:ext>
              </a:extLst>
            </p:cNvPr>
            <p:cNvSpPr/>
            <p:nvPr/>
          </p:nvSpPr>
          <p:spPr>
            <a:xfrm>
              <a:off x="7927803" y="314931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3" name="Rectangle 402">
              <a:extLst>
                <a:ext uri="{FF2B5EF4-FFF2-40B4-BE49-F238E27FC236}">
                  <a16:creationId xmlns:a16="http://schemas.microsoft.com/office/drawing/2014/main" id="{7F08700D-FF44-4328-BEA4-3029EB39DF25}"/>
                </a:ext>
              </a:extLst>
            </p:cNvPr>
            <p:cNvSpPr/>
            <p:nvPr/>
          </p:nvSpPr>
          <p:spPr>
            <a:xfrm>
              <a:off x="7927803" y="3562723"/>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4" name="Rectangle 403">
              <a:extLst>
                <a:ext uri="{FF2B5EF4-FFF2-40B4-BE49-F238E27FC236}">
                  <a16:creationId xmlns:a16="http://schemas.microsoft.com/office/drawing/2014/main" id="{3F47289B-C88A-4BAA-B782-054818931F16}"/>
                </a:ext>
              </a:extLst>
            </p:cNvPr>
            <p:cNvSpPr/>
            <p:nvPr/>
          </p:nvSpPr>
          <p:spPr>
            <a:xfrm>
              <a:off x="7927803" y="358163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5" name="Rectangle 404">
              <a:extLst>
                <a:ext uri="{FF2B5EF4-FFF2-40B4-BE49-F238E27FC236}">
                  <a16:creationId xmlns:a16="http://schemas.microsoft.com/office/drawing/2014/main" id="{36C5E899-1B09-48F5-8A97-371566ECC71B}"/>
                </a:ext>
              </a:extLst>
            </p:cNvPr>
            <p:cNvSpPr/>
            <p:nvPr/>
          </p:nvSpPr>
          <p:spPr>
            <a:xfrm>
              <a:off x="7927803" y="3660527"/>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6" name="Rectangle 405">
              <a:extLst>
                <a:ext uri="{FF2B5EF4-FFF2-40B4-BE49-F238E27FC236}">
                  <a16:creationId xmlns:a16="http://schemas.microsoft.com/office/drawing/2014/main" id="{DA18CA74-D9CC-4133-80A2-6494E86B903C}"/>
                </a:ext>
              </a:extLst>
            </p:cNvPr>
            <p:cNvSpPr/>
            <p:nvPr/>
          </p:nvSpPr>
          <p:spPr>
            <a:xfrm>
              <a:off x="7927803" y="3641477"/>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7" name="Rectangle 406">
              <a:extLst>
                <a:ext uri="{FF2B5EF4-FFF2-40B4-BE49-F238E27FC236}">
                  <a16:creationId xmlns:a16="http://schemas.microsoft.com/office/drawing/2014/main" id="{A0B3A509-F50A-4C98-8686-197CAF0C3C9A}"/>
                </a:ext>
              </a:extLst>
            </p:cNvPr>
            <p:cNvSpPr/>
            <p:nvPr/>
          </p:nvSpPr>
          <p:spPr>
            <a:xfrm>
              <a:off x="7927803" y="372855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8" name="Rectangle 407">
              <a:extLst>
                <a:ext uri="{FF2B5EF4-FFF2-40B4-BE49-F238E27FC236}">
                  <a16:creationId xmlns:a16="http://schemas.microsoft.com/office/drawing/2014/main" id="{159BDDB0-1C90-415D-AD8E-D35504E037E7}"/>
                </a:ext>
              </a:extLst>
            </p:cNvPr>
            <p:cNvSpPr/>
            <p:nvPr/>
          </p:nvSpPr>
          <p:spPr>
            <a:xfrm>
              <a:off x="7927803" y="3709505"/>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09" name="Rectangle 408">
              <a:extLst>
                <a:ext uri="{FF2B5EF4-FFF2-40B4-BE49-F238E27FC236}">
                  <a16:creationId xmlns:a16="http://schemas.microsoft.com/office/drawing/2014/main" id="{5E9C297F-C8D1-43A4-9609-AAD9DBC8872F}"/>
                </a:ext>
              </a:extLst>
            </p:cNvPr>
            <p:cNvSpPr/>
            <p:nvPr/>
          </p:nvSpPr>
          <p:spPr>
            <a:xfrm>
              <a:off x="8257193" y="3184583"/>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0" name="Rectangle 409">
              <a:extLst>
                <a:ext uri="{FF2B5EF4-FFF2-40B4-BE49-F238E27FC236}">
                  <a16:creationId xmlns:a16="http://schemas.microsoft.com/office/drawing/2014/main" id="{97242CBE-0F44-47FB-9F7C-D23F61E23281}"/>
                </a:ext>
              </a:extLst>
            </p:cNvPr>
            <p:cNvSpPr/>
            <p:nvPr/>
          </p:nvSpPr>
          <p:spPr>
            <a:xfrm>
              <a:off x="8257193" y="320595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1" name="Rectangle 410">
              <a:extLst>
                <a:ext uri="{FF2B5EF4-FFF2-40B4-BE49-F238E27FC236}">
                  <a16:creationId xmlns:a16="http://schemas.microsoft.com/office/drawing/2014/main" id="{DECAF41E-F53B-4124-A47E-64E0AE3B2A08}"/>
                </a:ext>
              </a:extLst>
            </p:cNvPr>
            <p:cNvSpPr/>
            <p:nvPr/>
          </p:nvSpPr>
          <p:spPr>
            <a:xfrm>
              <a:off x="8257193" y="3436847"/>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2" name="Rectangle 411">
              <a:extLst>
                <a:ext uri="{FF2B5EF4-FFF2-40B4-BE49-F238E27FC236}">
                  <a16:creationId xmlns:a16="http://schemas.microsoft.com/office/drawing/2014/main" id="{2BC41941-7926-4D12-8377-22960D296F66}"/>
                </a:ext>
              </a:extLst>
            </p:cNvPr>
            <p:cNvSpPr/>
            <p:nvPr/>
          </p:nvSpPr>
          <p:spPr>
            <a:xfrm>
              <a:off x="8257193" y="3707809"/>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3" name="Rectangle 412">
              <a:extLst>
                <a:ext uri="{FF2B5EF4-FFF2-40B4-BE49-F238E27FC236}">
                  <a16:creationId xmlns:a16="http://schemas.microsoft.com/office/drawing/2014/main" id="{33113A72-161E-4199-A35B-BBE1DF864923}"/>
                </a:ext>
              </a:extLst>
            </p:cNvPr>
            <p:cNvSpPr/>
            <p:nvPr/>
          </p:nvSpPr>
          <p:spPr>
            <a:xfrm>
              <a:off x="8257193" y="368494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4" name="Rectangle 413">
              <a:extLst>
                <a:ext uri="{FF2B5EF4-FFF2-40B4-BE49-F238E27FC236}">
                  <a16:creationId xmlns:a16="http://schemas.microsoft.com/office/drawing/2014/main" id="{5CEDE1A0-BC36-4AF8-BAFD-46B564EB14E7}"/>
                </a:ext>
              </a:extLst>
            </p:cNvPr>
            <p:cNvSpPr/>
            <p:nvPr/>
          </p:nvSpPr>
          <p:spPr>
            <a:xfrm>
              <a:off x="8257193" y="366208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5" name="Rectangle 414">
              <a:extLst>
                <a:ext uri="{FF2B5EF4-FFF2-40B4-BE49-F238E27FC236}">
                  <a16:creationId xmlns:a16="http://schemas.microsoft.com/office/drawing/2014/main" id="{49148C40-D4E8-4C28-943F-34AAA2437DD2}"/>
                </a:ext>
              </a:extLst>
            </p:cNvPr>
            <p:cNvSpPr/>
            <p:nvPr/>
          </p:nvSpPr>
          <p:spPr>
            <a:xfrm>
              <a:off x="8257193" y="3650193"/>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6" name="Rectangle 415">
              <a:extLst>
                <a:ext uri="{FF2B5EF4-FFF2-40B4-BE49-F238E27FC236}">
                  <a16:creationId xmlns:a16="http://schemas.microsoft.com/office/drawing/2014/main" id="{386F7AA1-4881-46DF-A96F-528C38369E43}"/>
                </a:ext>
              </a:extLst>
            </p:cNvPr>
            <p:cNvSpPr/>
            <p:nvPr/>
          </p:nvSpPr>
          <p:spPr>
            <a:xfrm>
              <a:off x="8257193" y="364303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7" name="Rectangle 416">
              <a:extLst>
                <a:ext uri="{FF2B5EF4-FFF2-40B4-BE49-F238E27FC236}">
                  <a16:creationId xmlns:a16="http://schemas.microsoft.com/office/drawing/2014/main" id="{002D97CB-AEBF-4CF3-B2D1-15F6D7F52D6D}"/>
                </a:ext>
              </a:extLst>
            </p:cNvPr>
            <p:cNvSpPr/>
            <p:nvPr/>
          </p:nvSpPr>
          <p:spPr>
            <a:xfrm>
              <a:off x="8257193" y="3629493"/>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8" name="Rectangle 417">
              <a:extLst>
                <a:ext uri="{FF2B5EF4-FFF2-40B4-BE49-F238E27FC236}">
                  <a16:creationId xmlns:a16="http://schemas.microsoft.com/office/drawing/2014/main" id="{58536865-DFB6-4D52-BCBE-FF002B8B8A46}"/>
                </a:ext>
              </a:extLst>
            </p:cNvPr>
            <p:cNvSpPr/>
            <p:nvPr/>
          </p:nvSpPr>
          <p:spPr>
            <a:xfrm>
              <a:off x="8587420" y="3591403"/>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19" name="Rectangle 418">
              <a:extLst>
                <a:ext uri="{FF2B5EF4-FFF2-40B4-BE49-F238E27FC236}">
                  <a16:creationId xmlns:a16="http://schemas.microsoft.com/office/drawing/2014/main" id="{0B2997B4-5A24-4EBC-8273-C1D17BC4C811}"/>
                </a:ext>
              </a:extLst>
            </p:cNvPr>
            <p:cNvSpPr/>
            <p:nvPr/>
          </p:nvSpPr>
          <p:spPr>
            <a:xfrm>
              <a:off x="8587420" y="367188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0" name="Rectangle 419">
              <a:extLst>
                <a:ext uri="{FF2B5EF4-FFF2-40B4-BE49-F238E27FC236}">
                  <a16:creationId xmlns:a16="http://schemas.microsoft.com/office/drawing/2014/main" id="{EBAD2A36-8C66-4B6C-AE04-98C16470FE6D}"/>
                </a:ext>
              </a:extLst>
            </p:cNvPr>
            <p:cNvSpPr/>
            <p:nvPr/>
          </p:nvSpPr>
          <p:spPr>
            <a:xfrm>
              <a:off x="8587420" y="371447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1" name="Rectangle 420">
              <a:extLst>
                <a:ext uri="{FF2B5EF4-FFF2-40B4-BE49-F238E27FC236}">
                  <a16:creationId xmlns:a16="http://schemas.microsoft.com/office/drawing/2014/main" id="{59972876-1616-4093-80F7-5A0FA2CFBCF7}"/>
                </a:ext>
              </a:extLst>
            </p:cNvPr>
            <p:cNvSpPr/>
            <p:nvPr/>
          </p:nvSpPr>
          <p:spPr>
            <a:xfrm>
              <a:off x="8587420" y="3397412"/>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2" name="Rectangle 421">
              <a:extLst>
                <a:ext uri="{FF2B5EF4-FFF2-40B4-BE49-F238E27FC236}">
                  <a16:creationId xmlns:a16="http://schemas.microsoft.com/office/drawing/2014/main" id="{53AD15B0-6951-4566-BD1F-A4EADA9F5A8B}"/>
                </a:ext>
              </a:extLst>
            </p:cNvPr>
            <p:cNvSpPr/>
            <p:nvPr/>
          </p:nvSpPr>
          <p:spPr>
            <a:xfrm>
              <a:off x="8587420" y="3318822"/>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3" name="Rectangle 422">
              <a:extLst>
                <a:ext uri="{FF2B5EF4-FFF2-40B4-BE49-F238E27FC236}">
                  <a16:creationId xmlns:a16="http://schemas.microsoft.com/office/drawing/2014/main" id="{047A43AE-8030-4B98-B8D4-213CE1ED520D}"/>
                </a:ext>
              </a:extLst>
            </p:cNvPr>
            <p:cNvSpPr/>
            <p:nvPr/>
          </p:nvSpPr>
          <p:spPr>
            <a:xfrm>
              <a:off x="8587420" y="3090221"/>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4" name="Rectangle 423">
              <a:extLst>
                <a:ext uri="{FF2B5EF4-FFF2-40B4-BE49-F238E27FC236}">
                  <a16:creationId xmlns:a16="http://schemas.microsoft.com/office/drawing/2014/main" id="{6F22564D-5093-49D6-ABD6-C60E74C0E6B2}"/>
                </a:ext>
              </a:extLst>
            </p:cNvPr>
            <p:cNvSpPr/>
            <p:nvPr/>
          </p:nvSpPr>
          <p:spPr>
            <a:xfrm>
              <a:off x="8587420" y="3011253"/>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5" name="Rectangle 424">
              <a:extLst>
                <a:ext uri="{FF2B5EF4-FFF2-40B4-BE49-F238E27FC236}">
                  <a16:creationId xmlns:a16="http://schemas.microsoft.com/office/drawing/2014/main" id="{0BFF1BBB-F132-417C-9FCB-F4ECD79A4BE3}"/>
                </a:ext>
              </a:extLst>
            </p:cNvPr>
            <p:cNvSpPr/>
            <p:nvPr/>
          </p:nvSpPr>
          <p:spPr>
            <a:xfrm>
              <a:off x="8921550" y="2715514"/>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6" name="Rectangle 425">
              <a:extLst>
                <a:ext uri="{FF2B5EF4-FFF2-40B4-BE49-F238E27FC236}">
                  <a16:creationId xmlns:a16="http://schemas.microsoft.com/office/drawing/2014/main" id="{34D9D605-34F4-41E7-9394-DFBDA9388A92}"/>
                </a:ext>
              </a:extLst>
            </p:cNvPr>
            <p:cNvSpPr/>
            <p:nvPr/>
          </p:nvSpPr>
          <p:spPr>
            <a:xfrm>
              <a:off x="8921550" y="332240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7" name="Rectangle 426">
              <a:extLst>
                <a:ext uri="{FF2B5EF4-FFF2-40B4-BE49-F238E27FC236}">
                  <a16:creationId xmlns:a16="http://schemas.microsoft.com/office/drawing/2014/main" id="{DF05F06F-D714-4C34-9CDE-CF24CA96E06A}"/>
                </a:ext>
              </a:extLst>
            </p:cNvPr>
            <p:cNvSpPr/>
            <p:nvPr/>
          </p:nvSpPr>
          <p:spPr>
            <a:xfrm>
              <a:off x="8921550" y="349616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8" name="Rectangle 427">
              <a:extLst>
                <a:ext uri="{FF2B5EF4-FFF2-40B4-BE49-F238E27FC236}">
                  <a16:creationId xmlns:a16="http://schemas.microsoft.com/office/drawing/2014/main" id="{33D52199-5CC6-4976-98E6-0B923D9ED1E6}"/>
                </a:ext>
              </a:extLst>
            </p:cNvPr>
            <p:cNvSpPr/>
            <p:nvPr/>
          </p:nvSpPr>
          <p:spPr>
            <a:xfrm>
              <a:off x="8921550" y="3633788"/>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29" name="Rectangle 428">
              <a:extLst>
                <a:ext uri="{FF2B5EF4-FFF2-40B4-BE49-F238E27FC236}">
                  <a16:creationId xmlns:a16="http://schemas.microsoft.com/office/drawing/2014/main" id="{EBEC63B9-6F0E-4917-9C62-AC18C49A5F9F}"/>
                </a:ext>
              </a:extLst>
            </p:cNvPr>
            <p:cNvSpPr/>
            <p:nvPr/>
          </p:nvSpPr>
          <p:spPr>
            <a:xfrm>
              <a:off x="8921550" y="3547631"/>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430" name="Rectangle 429">
              <a:extLst>
                <a:ext uri="{FF2B5EF4-FFF2-40B4-BE49-F238E27FC236}">
                  <a16:creationId xmlns:a16="http://schemas.microsoft.com/office/drawing/2014/main" id="{69023337-B368-424B-BAD5-EC9EFAFFA425}"/>
                </a:ext>
              </a:extLst>
            </p:cNvPr>
            <p:cNvSpPr/>
            <p:nvPr/>
          </p:nvSpPr>
          <p:spPr>
            <a:xfrm>
              <a:off x="8921550" y="3568590"/>
              <a:ext cx="45719" cy="45719"/>
            </a:xfrm>
            <a:prstGeom prst="rect">
              <a:avLst/>
            </a:prstGeom>
            <a:no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cxnSp>
          <p:nvCxnSpPr>
            <p:cNvPr id="432" name="Straight Connector 431">
              <a:extLst>
                <a:ext uri="{FF2B5EF4-FFF2-40B4-BE49-F238E27FC236}">
                  <a16:creationId xmlns:a16="http://schemas.microsoft.com/office/drawing/2014/main" id="{A7BE2764-1123-4CFE-B2F2-FEFA2E2E8AC2}"/>
                </a:ext>
              </a:extLst>
            </p:cNvPr>
            <p:cNvCxnSpPr/>
            <p:nvPr/>
          </p:nvCxnSpPr>
          <p:spPr>
            <a:xfrm flipH="1">
              <a:off x="8608939" y="2738373"/>
              <a:ext cx="335470" cy="37394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72962C69-32AC-451B-997B-6003A4EBAE8B}"/>
                </a:ext>
              </a:extLst>
            </p:cNvPr>
            <p:cNvCxnSpPr>
              <a:endCxn id="409" idx="2"/>
            </p:cNvCxnSpPr>
            <p:nvPr/>
          </p:nvCxnSpPr>
          <p:spPr>
            <a:xfrm flipH="1">
              <a:off x="8280053" y="3116333"/>
              <a:ext cx="328886" cy="11396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F2E1642F-97E5-405A-9174-1389AE220178}"/>
                </a:ext>
              </a:extLst>
            </p:cNvPr>
            <p:cNvCxnSpPr>
              <a:endCxn id="410" idx="0"/>
            </p:cNvCxnSpPr>
            <p:nvPr/>
          </p:nvCxnSpPr>
          <p:spPr>
            <a:xfrm flipH="1">
              <a:off x="8280053" y="3038056"/>
              <a:ext cx="328886" cy="16790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CAEEA885-D19A-40DB-8C6A-AA1389904322}"/>
                </a:ext>
              </a:extLst>
            </p:cNvPr>
            <p:cNvCxnSpPr>
              <a:stCxn id="410" idx="0"/>
            </p:cNvCxnSpPr>
            <p:nvPr/>
          </p:nvCxnSpPr>
          <p:spPr>
            <a:xfrm flipH="1" flipV="1">
              <a:off x="7945923" y="3137137"/>
              <a:ext cx="334130" cy="6882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8C6D1C1D-0754-4F89-91C3-0CC677456814}"/>
                </a:ext>
              </a:extLst>
            </p:cNvPr>
            <p:cNvCxnSpPr>
              <a:stCxn id="409" idx="2"/>
              <a:endCxn id="402" idx="3"/>
            </p:cNvCxnSpPr>
            <p:nvPr/>
          </p:nvCxnSpPr>
          <p:spPr>
            <a:xfrm flipH="1" flipV="1">
              <a:off x="7973522" y="3172170"/>
              <a:ext cx="306531" cy="5813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356C9197-2078-436C-815C-664B1AC55D52}"/>
                </a:ext>
              </a:extLst>
            </p:cNvPr>
            <p:cNvCxnSpPr>
              <a:stCxn id="402" idx="0"/>
            </p:cNvCxnSpPr>
            <p:nvPr/>
          </p:nvCxnSpPr>
          <p:spPr>
            <a:xfrm flipH="1" flipV="1">
              <a:off x="7627424" y="2909788"/>
              <a:ext cx="323239" cy="23952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8ECDDA2D-A86E-4497-AA82-1AFDAFCC71A6}"/>
                </a:ext>
              </a:extLst>
            </p:cNvPr>
            <p:cNvCxnSpPr>
              <a:stCxn id="391" idx="3"/>
            </p:cNvCxnSpPr>
            <p:nvPr/>
          </p:nvCxnSpPr>
          <p:spPr>
            <a:xfrm flipH="1">
              <a:off x="7271698" y="2914088"/>
              <a:ext cx="368957" cy="2611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729B56B1-E159-4094-82C7-4D5FAF9EB255}"/>
                </a:ext>
              </a:extLst>
            </p:cNvPr>
            <p:cNvCxnSpPr>
              <a:cxnSpLocks/>
            </p:cNvCxnSpPr>
            <p:nvPr/>
          </p:nvCxnSpPr>
          <p:spPr>
            <a:xfrm flipH="1" flipV="1">
              <a:off x="6963843" y="2326581"/>
              <a:ext cx="319760" cy="62342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B4B80A3D-C423-42E3-8399-A3DA0E7A47C2}"/>
                </a:ext>
              </a:extLst>
            </p:cNvPr>
            <p:cNvCxnSpPr>
              <a:stCxn id="402" idx="3"/>
            </p:cNvCxnSpPr>
            <p:nvPr/>
          </p:nvCxnSpPr>
          <p:spPr>
            <a:xfrm flipH="1" flipV="1">
              <a:off x="7620970" y="3067931"/>
              <a:ext cx="352552" cy="10423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E8A7634-3A1A-465F-B7ED-83DAB00CCFEE}"/>
                </a:ext>
              </a:extLst>
            </p:cNvPr>
            <p:cNvCxnSpPr/>
            <p:nvPr/>
          </p:nvCxnSpPr>
          <p:spPr>
            <a:xfrm flipH="1">
              <a:off x="7282164" y="3068674"/>
              <a:ext cx="336050" cy="15180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4EF0E483-A094-4837-92AF-41B773E38473}"/>
                </a:ext>
              </a:extLst>
            </p:cNvPr>
            <p:cNvCxnSpPr>
              <a:endCxn id="381" idx="2"/>
            </p:cNvCxnSpPr>
            <p:nvPr/>
          </p:nvCxnSpPr>
          <p:spPr>
            <a:xfrm flipH="1" flipV="1">
              <a:off x="6951938" y="2031383"/>
              <a:ext cx="329692" cy="119346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7110DC02-89F8-4B89-8890-766245AD9B0C}"/>
                </a:ext>
              </a:extLst>
            </p:cNvPr>
            <p:cNvCxnSpPr>
              <a:stCxn id="379" idx="2"/>
            </p:cNvCxnSpPr>
            <p:nvPr/>
          </p:nvCxnSpPr>
          <p:spPr>
            <a:xfrm>
              <a:off x="6951938" y="3251404"/>
              <a:ext cx="300131" cy="28301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5F717028-DFDD-4999-82DC-246828EF7DB3}"/>
                </a:ext>
              </a:extLst>
            </p:cNvPr>
            <p:cNvCxnSpPr>
              <a:endCxn id="387" idx="1"/>
            </p:cNvCxnSpPr>
            <p:nvPr/>
          </p:nvCxnSpPr>
          <p:spPr>
            <a:xfrm>
              <a:off x="6952886" y="3334630"/>
              <a:ext cx="305582" cy="20725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827F8EBE-A272-406C-AAB3-AE0FA3A750EF}"/>
                </a:ext>
              </a:extLst>
            </p:cNvPr>
            <p:cNvCxnSpPr>
              <a:endCxn id="387" idx="1"/>
            </p:cNvCxnSpPr>
            <p:nvPr/>
          </p:nvCxnSpPr>
          <p:spPr>
            <a:xfrm>
              <a:off x="6949794" y="3393523"/>
              <a:ext cx="308674" cy="14835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C70705E5-F320-4A69-AD16-868925167FE3}"/>
                </a:ext>
              </a:extLst>
            </p:cNvPr>
            <p:cNvCxnSpPr/>
            <p:nvPr/>
          </p:nvCxnSpPr>
          <p:spPr>
            <a:xfrm>
              <a:off x="6957153" y="3390768"/>
              <a:ext cx="333008" cy="27300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996ED7B9-52D9-400F-9898-F4573EECE2D3}"/>
                </a:ext>
              </a:extLst>
            </p:cNvPr>
            <p:cNvCxnSpPr/>
            <p:nvPr/>
          </p:nvCxnSpPr>
          <p:spPr>
            <a:xfrm flipV="1">
              <a:off x="6951937" y="3580811"/>
              <a:ext cx="327247" cy="646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A0B8EC44-32C5-4EAC-878E-1E0AF41BE3B6}"/>
                </a:ext>
              </a:extLst>
            </p:cNvPr>
            <p:cNvCxnSpPr/>
            <p:nvPr/>
          </p:nvCxnSpPr>
          <p:spPr>
            <a:xfrm>
              <a:off x="6956548" y="3676113"/>
              <a:ext cx="315364" cy="3271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1FCB74CE-39EF-44E8-B5F7-C94EE54E79B9}"/>
                </a:ext>
              </a:extLst>
            </p:cNvPr>
            <p:cNvCxnSpPr/>
            <p:nvPr/>
          </p:nvCxnSpPr>
          <p:spPr>
            <a:xfrm>
              <a:off x="7271912" y="3708830"/>
              <a:ext cx="346302" cy="2850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B8A17BD3-827D-47A6-A7B5-EB168CDEA682}"/>
                </a:ext>
              </a:extLst>
            </p:cNvPr>
            <p:cNvCxnSpPr/>
            <p:nvPr/>
          </p:nvCxnSpPr>
          <p:spPr>
            <a:xfrm>
              <a:off x="7288050" y="3650134"/>
              <a:ext cx="324767" cy="8402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AAD3B819-738A-4FB7-99E6-F7FE8D8CBB86}"/>
                </a:ext>
              </a:extLst>
            </p:cNvPr>
            <p:cNvCxnSpPr>
              <a:endCxn id="394" idx="2"/>
            </p:cNvCxnSpPr>
            <p:nvPr/>
          </p:nvCxnSpPr>
          <p:spPr>
            <a:xfrm flipV="1">
              <a:off x="7279110" y="3648707"/>
              <a:ext cx="338686" cy="6179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79DC1713-E2FB-41AB-BABB-BC06E5DC7991}"/>
                </a:ext>
              </a:extLst>
            </p:cNvPr>
            <p:cNvCxnSpPr>
              <a:stCxn id="394" idx="1"/>
              <a:endCxn id="387" idx="2"/>
            </p:cNvCxnSpPr>
            <p:nvPr/>
          </p:nvCxnSpPr>
          <p:spPr>
            <a:xfrm flipH="1" flipV="1">
              <a:off x="7281328" y="3564739"/>
              <a:ext cx="313608" cy="6110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224E9250-DA46-4C9D-8928-7058C8B3D86F}"/>
                </a:ext>
              </a:extLst>
            </p:cNvPr>
            <p:cNvCxnSpPr>
              <a:cxnSpLocks/>
              <a:stCxn id="386" idx="2"/>
              <a:endCxn id="394" idx="0"/>
            </p:cNvCxnSpPr>
            <p:nvPr/>
          </p:nvCxnSpPr>
          <p:spPr>
            <a:xfrm>
              <a:off x="7281328" y="3592153"/>
              <a:ext cx="336468" cy="1083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66F7A4D8-88D7-4670-A96D-CD921ACD82B7}"/>
                </a:ext>
              </a:extLst>
            </p:cNvPr>
            <p:cNvCxnSpPr>
              <a:stCxn id="387" idx="3"/>
            </p:cNvCxnSpPr>
            <p:nvPr/>
          </p:nvCxnSpPr>
          <p:spPr>
            <a:xfrm>
              <a:off x="7304187" y="3541880"/>
              <a:ext cx="323237" cy="6737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ACE8B51D-77CF-4B26-8318-B64A7B41D17B}"/>
                </a:ext>
              </a:extLst>
            </p:cNvPr>
            <p:cNvCxnSpPr>
              <a:stCxn id="394" idx="0"/>
              <a:endCxn id="403" idx="0"/>
            </p:cNvCxnSpPr>
            <p:nvPr/>
          </p:nvCxnSpPr>
          <p:spPr>
            <a:xfrm flipV="1">
              <a:off x="7617796" y="3562723"/>
              <a:ext cx="332867" cy="4026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89A49C63-0FEF-42D7-A083-D68C8DD60E69}"/>
                </a:ext>
              </a:extLst>
            </p:cNvPr>
            <p:cNvCxnSpPr>
              <a:cxnSpLocks/>
              <a:endCxn id="407" idx="1"/>
            </p:cNvCxnSpPr>
            <p:nvPr/>
          </p:nvCxnSpPr>
          <p:spPr>
            <a:xfrm>
              <a:off x="7617796" y="3745519"/>
              <a:ext cx="310007" cy="589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5F249960-0D2E-4728-90CF-3879B694FAD9}"/>
                </a:ext>
              </a:extLst>
            </p:cNvPr>
            <p:cNvCxnSpPr>
              <a:cxnSpLocks/>
              <a:endCxn id="408" idx="2"/>
            </p:cNvCxnSpPr>
            <p:nvPr/>
          </p:nvCxnSpPr>
          <p:spPr>
            <a:xfrm>
              <a:off x="7619534" y="3730542"/>
              <a:ext cx="331129" cy="2468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313DBAFB-3DA1-4B16-85C9-DF1A14CED771}"/>
                </a:ext>
              </a:extLst>
            </p:cNvPr>
            <p:cNvCxnSpPr>
              <a:cxnSpLocks/>
            </p:cNvCxnSpPr>
            <p:nvPr/>
          </p:nvCxnSpPr>
          <p:spPr>
            <a:xfrm>
              <a:off x="7619534" y="3654357"/>
              <a:ext cx="331129" cy="2468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1DFFEAE3-1930-4FB8-9E75-E5D1140D8646}"/>
                </a:ext>
              </a:extLst>
            </p:cNvPr>
            <p:cNvCxnSpPr>
              <a:cxnSpLocks/>
              <a:endCxn id="404" idx="2"/>
            </p:cNvCxnSpPr>
            <p:nvPr/>
          </p:nvCxnSpPr>
          <p:spPr>
            <a:xfrm flipV="1">
              <a:off x="7619534" y="3627354"/>
              <a:ext cx="331129" cy="210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D52212D2-E652-4E51-8BBE-82252250D2D2}"/>
                </a:ext>
              </a:extLst>
            </p:cNvPr>
            <p:cNvCxnSpPr>
              <a:cxnSpLocks/>
              <a:stCxn id="394" idx="0"/>
              <a:endCxn id="406" idx="2"/>
            </p:cNvCxnSpPr>
            <p:nvPr/>
          </p:nvCxnSpPr>
          <p:spPr>
            <a:xfrm>
              <a:off x="7617796" y="3602988"/>
              <a:ext cx="332867" cy="8420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738EB3AD-C147-42F6-8E3E-0B21AE141F6C}"/>
                </a:ext>
              </a:extLst>
            </p:cNvPr>
            <p:cNvCxnSpPr>
              <a:cxnSpLocks/>
              <a:stCxn id="394" idx="0"/>
            </p:cNvCxnSpPr>
            <p:nvPr/>
          </p:nvCxnSpPr>
          <p:spPr>
            <a:xfrm flipV="1">
              <a:off x="7617796" y="3586172"/>
              <a:ext cx="332867" cy="1681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2FD7DD16-DE85-4BF9-A6F7-0DF6993C5237}"/>
                </a:ext>
              </a:extLst>
            </p:cNvPr>
            <p:cNvCxnSpPr>
              <a:cxnSpLocks/>
              <a:stCxn id="394" idx="0"/>
            </p:cNvCxnSpPr>
            <p:nvPr/>
          </p:nvCxnSpPr>
          <p:spPr>
            <a:xfrm>
              <a:off x="7617796" y="3602988"/>
              <a:ext cx="319699" cy="6964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746F6B6B-6085-4058-8255-4825377C5D86}"/>
                </a:ext>
              </a:extLst>
            </p:cNvPr>
            <p:cNvCxnSpPr>
              <a:endCxn id="406" idx="2"/>
            </p:cNvCxnSpPr>
            <p:nvPr/>
          </p:nvCxnSpPr>
          <p:spPr>
            <a:xfrm flipH="1">
              <a:off x="7950663" y="3448987"/>
              <a:ext cx="331128" cy="23820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4D0C7DFC-A4D2-42C8-B4C1-29EE1A00AF08}"/>
                </a:ext>
              </a:extLst>
            </p:cNvPr>
            <p:cNvCxnSpPr>
              <a:cxnSpLocks/>
            </p:cNvCxnSpPr>
            <p:nvPr/>
          </p:nvCxnSpPr>
          <p:spPr>
            <a:xfrm flipH="1">
              <a:off x="7950663" y="3536340"/>
              <a:ext cx="300379" cy="2981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F1196CEF-E519-4A9D-B743-62F09DBC4FB0}"/>
                </a:ext>
              </a:extLst>
            </p:cNvPr>
            <p:cNvCxnSpPr>
              <a:cxnSpLocks/>
              <a:stCxn id="417" idx="1"/>
            </p:cNvCxnSpPr>
            <p:nvPr/>
          </p:nvCxnSpPr>
          <p:spPr>
            <a:xfrm flipH="1" flipV="1">
              <a:off x="7950665" y="3586837"/>
              <a:ext cx="306528" cy="6551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D74250FA-A88E-4E79-BF9D-C8ED3B89F6D4}"/>
                </a:ext>
              </a:extLst>
            </p:cNvPr>
            <p:cNvCxnSpPr>
              <a:cxnSpLocks/>
              <a:stCxn id="417" idx="1"/>
              <a:endCxn id="406" idx="0"/>
            </p:cNvCxnSpPr>
            <p:nvPr/>
          </p:nvCxnSpPr>
          <p:spPr>
            <a:xfrm flipH="1" flipV="1">
              <a:off x="7950663" y="3641477"/>
              <a:ext cx="306530" cy="1087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FEC4956A-4B31-4FB8-A0D6-57BD882074FD}"/>
                </a:ext>
              </a:extLst>
            </p:cNvPr>
            <p:cNvCxnSpPr>
              <a:cxnSpLocks/>
            </p:cNvCxnSpPr>
            <p:nvPr/>
          </p:nvCxnSpPr>
          <p:spPr>
            <a:xfrm flipH="1">
              <a:off x="7950663" y="3645045"/>
              <a:ext cx="295101" cy="20293"/>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E080B1D3-89C3-4E3F-9E66-40DBC9531DF2}"/>
                </a:ext>
              </a:extLst>
            </p:cNvPr>
            <p:cNvCxnSpPr>
              <a:cxnSpLocks/>
              <a:endCxn id="408" idx="3"/>
            </p:cNvCxnSpPr>
            <p:nvPr/>
          </p:nvCxnSpPr>
          <p:spPr>
            <a:xfrm flipH="1">
              <a:off x="7973522" y="3704971"/>
              <a:ext cx="272244" cy="2739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40BDA264-C633-4EC5-8CC6-A6C328AC8F2F}"/>
                </a:ext>
              </a:extLst>
            </p:cNvPr>
            <p:cNvCxnSpPr>
              <a:cxnSpLocks/>
              <a:stCxn id="412" idx="1"/>
            </p:cNvCxnSpPr>
            <p:nvPr/>
          </p:nvCxnSpPr>
          <p:spPr>
            <a:xfrm flipH="1">
              <a:off x="7973523" y="3730669"/>
              <a:ext cx="283670" cy="19187"/>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FA4CE467-C99A-4E1D-AA3E-334842411890}"/>
                </a:ext>
              </a:extLst>
            </p:cNvPr>
            <p:cNvCxnSpPr>
              <a:cxnSpLocks/>
              <a:stCxn id="420" idx="1"/>
            </p:cNvCxnSpPr>
            <p:nvPr/>
          </p:nvCxnSpPr>
          <p:spPr>
            <a:xfrm flipH="1" flipV="1">
              <a:off x="8282984" y="3725236"/>
              <a:ext cx="304436" cy="12098"/>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4F7499E0-9FF9-49F5-A6EB-94F80DC17232}"/>
                </a:ext>
              </a:extLst>
            </p:cNvPr>
            <p:cNvCxnSpPr>
              <a:cxnSpLocks/>
              <a:stCxn id="419" idx="1"/>
            </p:cNvCxnSpPr>
            <p:nvPr/>
          </p:nvCxnSpPr>
          <p:spPr>
            <a:xfrm flipH="1" flipV="1">
              <a:off x="8282984" y="3656382"/>
              <a:ext cx="304436" cy="3836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C981FBDD-C921-4412-BC1C-003699EBB8E7}"/>
                </a:ext>
              </a:extLst>
            </p:cNvPr>
            <p:cNvCxnSpPr>
              <a:cxnSpLocks/>
              <a:stCxn id="419" idx="1"/>
            </p:cNvCxnSpPr>
            <p:nvPr/>
          </p:nvCxnSpPr>
          <p:spPr>
            <a:xfrm flipH="1" flipV="1">
              <a:off x="8282984" y="3644208"/>
              <a:ext cx="304436" cy="50540"/>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5535A308-CD73-4CD0-889D-8C7DD8B5729D}"/>
                </a:ext>
              </a:extLst>
            </p:cNvPr>
            <p:cNvCxnSpPr>
              <a:cxnSpLocks/>
              <a:endCxn id="417" idx="3"/>
            </p:cNvCxnSpPr>
            <p:nvPr/>
          </p:nvCxnSpPr>
          <p:spPr>
            <a:xfrm flipH="1">
              <a:off x="8302912" y="3607762"/>
              <a:ext cx="284508" cy="4459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B43367F-894A-4116-B1AE-C8BF3818F26F}"/>
                </a:ext>
              </a:extLst>
            </p:cNvPr>
            <p:cNvCxnSpPr>
              <a:cxnSpLocks/>
            </p:cNvCxnSpPr>
            <p:nvPr/>
          </p:nvCxnSpPr>
          <p:spPr>
            <a:xfrm flipH="1">
              <a:off x="8302912" y="3627296"/>
              <a:ext cx="284508" cy="4459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B6D30DEB-46CA-4AA3-A757-ACA7959DC412}"/>
                </a:ext>
              </a:extLst>
            </p:cNvPr>
            <p:cNvCxnSpPr>
              <a:cxnSpLocks/>
            </p:cNvCxnSpPr>
            <p:nvPr/>
          </p:nvCxnSpPr>
          <p:spPr>
            <a:xfrm flipH="1">
              <a:off x="8292352" y="3428991"/>
              <a:ext cx="312678" cy="26582"/>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8F34D45B-EC95-4452-A1EC-8890D270CE46}"/>
                </a:ext>
              </a:extLst>
            </p:cNvPr>
            <p:cNvCxnSpPr>
              <a:cxnSpLocks/>
            </p:cNvCxnSpPr>
            <p:nvPr/>
          </p:nvCxnSpPr>
          <p:spPr>
            <a:xfrm flipH="1">
              <a:off x="8299009" y="3340672"/>
              <a:ext cx="306021" cy="187814"/>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9F0CB07E-F52B-414D-80FA-9F3480DB576E}"/>
                </a:ext>
              </a:extLst>
            </p:cNvPr>
            <p:cNvCxnSpPr>
              <a:cxnSpLocks/>
            </p:cNvCxnSpPr>
            <p:nvPr/>
          </p:nvCxnSpPr>
          <p:spPr>
            <a:xfrm flipH="1" flipV="1">
              <a:off x="8605031" y="3422903"/>
              <a:ext cx="338923" cy="100805"/>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F05FC5F1-16E9-45E0-AFC2-395A2FD7B7A1}"/>
                </a:ext>
              </a:extLst>
            </p:cNvPr>
            <p:cNvCxnSpPr>
              <a:cxnSpLocks/>
            </p:cNvCxnSpPr>
            <p:nvPr/>
          </p:nvCxnSpPr>
          <p:spPr>
            <a:xfrm flipH="1">
              <a:off x="8605032" y="3340601"/>
              <a:ext cx="331822" cy="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9D7323DA-7928-4965-AACB-E36538DE3956}"/>
                </a:ext>
              </a:extLst>
            </p:cNvPr>
            <p:cNvCxnSpPr>
              <a:cxnSpLocks/>
            </p:cNvCxnSpPr>
            <p:nvPr/>
          </p:nvCxnSpPr>
          <p:spPr>
            <a:xfrm flipH="1">
              <a:off x="8597139" y="3597570"/>
              <a:ext cx="339715" cy="17961"/>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D26D91B0-D613-4A2C-BBC0-FCDA9C4830A1}"/>
                </a:ext>
              </a:extLst>
            </p:cNvPr>
            <p:cNvCxnSpPr>
              <a:cxnSpLocks/>
              <a:stCxn id="430" idx="0"/>
            </p:cNvCxnSpPr>
            <p:nvPr/>
          </p:nvCxnSpPr>
          <p:spPr>
            <a:xfrm flipH="1">
              <a:off x="8597140" y="3568590"/>
              <a:ext cx="347270" cy="120446"/>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0354172-2BF1-429F-9659-8632A860A9A9}"/>
                </a:ext>
              </a:extLst>
            </p:cNvPr>
            <p:cNvCxnSpPr>
              <a:cxnSpLocks/>
            </p:cNvCxnSpPr>
            <p:nvPr/>
          </p:nvCxnSpPr>
          <p:spPr>
            <a:xfrm flipH="1">
              <a:off x="8605030" y="3648075"/>
              <a:ext cx="349100" cy="4571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A962233B-300D-4445-8441-E0DD839D3A66}"/>
                </a:ext>
              </a:extLst>
            </p:cNvPr>
            <p:cNvCxnSpPr>
              <a:cxnSpLocks/>
            </p:cNvCxnSpPr>
            <p:nvPr/>
          </p:nvCxnSpPr>
          <p:spPr>
            <a:xfrm flipH="1">
              <a:off x="8605030" y="3656172"/>
              <a:ext cx="347270" cy="82059"/>
            </a:xfrm>
            <a:prstGeom prst="line">
              <a:avLst/>
            </a:prstGeom>
            <a:ln w="19050">
              <a:solidFill>
                <a:schemeClr val="bg2">
                  <a:lumMod val="50000"/>
                </a:schemeClr>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9" name="Rectangle 538">
              <a:extLst>
                <a:ext uri="{FF2B5EF4-FFF2-40B4-BE49-F238E27FC236}">
                  <a16:creationId xmlns:a16="http://schemas.microsoft.com/office/drawing/2014/main" id="{B44BDC17-7FEF-4FF5-8DC5-E38E99203479}"/>
                </a:ext>
              </a:extLst>
            </p:cNvPr>
            <p:cNvSpPr/>
            <p:nvPr/>
          </p:nvSpPr>
          <p:spPr>
            <a:xfrm>
              <a:off x="7259416" y="3475239"/>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540" name="Rectangle 539">
              <a:extLst>
                <a:ext uri="{FF2B5EF4-FFF2-40B4-BE49-F238E27FC236}">
                  <a16:creationId xmlns:a16="http://schemas.microsoft.com/office/drawing/2014/main" id="{07D7F09B-3E82-4CCA-B136-B0AA43CFD000}"/>
                </a:ext>
              </a:extLst>
            </p:cNvPr>
            <p:cNvSpPr/>
            <p:nvPr/>
          </p:nvSpPr>
          <p:spPr>
            <a:xfrm>
              <a:off x="7592032" y="3482382"/>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541" name="Rectangle 540">
              <a:extLst>
                <a:ext uri="{FF2B5EF4-FFF2-40B4-BE49-F238E27FC236}">
                  <a16:creationId xmlns:a16="http://schemas.microsoft.com/office/drawing/2014/main" id="{202046C7-53B5-451D-B49E-1070B89E0032}"/>
                </a:ext>
              </a:extLst>
            </p:cNvPr>
            <p:cNvSpPr/>
            <p:nvPr/>
          </p:nvSpPr>
          <p:spPr>
            <a:xfrm>
              <a:off x="7923234" y="3527707"/>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542" name="Rectangle 541">
              <a:extLst>
                <a:ext uri="{FF2B5EF4-FFF2-40B4-BE49-F238E27FC236}">
                  <a16:creationId xmlns:a16="http://schemas.microsoft.com/office/drawing/2014/main" id="{6E17A643-34DA-49BB-B3A5-1BD12FA95B82}"/>
                </a:ext>
              </a:extLst>
            </p:cNvPr>
            <p:cNvSpPr/>
            <p:nvPr/>
          </p:nvSpPr>
          <p:spPr>
            <a:xfrm>
              <a:off x="8256550" y="3509698"/>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543" name="Rectangle 542">
              <a:extLst>
                <a:ext uri="{FF2B5EF4-FFF2-40B4-BE49-F238E27FC236}">
                  <a16:creationId xmlns:a16="http://schemas.microsoft.com/office/drawing/2014/main" id="{C4220400-C626-414C-A1F0-5E44A07C0D5B}"/>
                </a:ext>
              </a:extLst>
            </p:cNvPr>
            <p:cNvSpPr/>
            <p:nvPr/>
          </p:nvSpPr>
          <p:spPr>
            <a:xfrm>
              <a:off x="8587420" y="3452051"/>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544" name="Rectangle 543">
              <a:extLst>
                <a:ext uri="{FF2B5EF4-FFF2-40B4-BE49-F238E27FC236}">
                  <a16:creationId xmlns:a16="http://schemas.microsoft.com/office/drawing/2014/main" id="{BF5FF83E-8031-4101-A75F-8D55E579E7D6}"/>
                </a:ext>
              </a:extLst>
            </p:cNvPr>
            <p:cNvSpPr/>
            <p:nvPr/>
          </p:nvSpPr>
          <p:spPr>
            <a:xfrm>
              <a:off x="8922615" y="3434169"/>
              <a:ext cx="45719" cy="45719"/>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cxnSp>
          <p:nvCxnSpPr>
            <p:cNvPr id="546" name="Straight Connector 545">
              <a:extLst>
                <a:ext uri="{FF2B5EF4-FFF2-40B4-BE49-F238E27FC236}">
                  <a16:creationId xmlns:a16="http://schemas.microsoft.com/office/drawing/2014/main" id="{2AA91EF9-4D34-4709-B3BA-BDABD5565EE6}"/>
                </a:ext>
              </a:extLst>
            </p:cNvPr>
            <p:cNvCxnSpPr/>
            <p:nvPr/>
          </p:nvCxnSpPr>
          <p:spPr>
            <a:xfrm>
              <a:off x="6944815" y="3170681"/>
              <a:ext cx="337349" cy="32541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55116CFF-C681-427B-8181-87D9D8F43AFB}"/>
                </a:ext>
              </a:extLst>
            </p:cNvPr>
            <p:cNvCxnSpPr/>
            <p:nvPr/>
          </p:nvCxnSpPr>
          <p:spPr>
            <a:xfrm>
              <a:off x="7281104" y="3499970"/>
              <a:ext cx="342625" cy="655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42710308-45A4-44B0-899D-5453F33317BD}"/>
                </a:ext>
              </a:extLst>
            </p:cNvPr>
            <p:cNvCxnSpPr/>
            <p:nvPr/>
          </p:nvCxnSpPr>
          <p:spPr>
            <a:xfrm>
              <a:off x="7624699" y="3504315"/>
              <a:ext cx="315331" cy="44659"/>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2B5ADB5E-4A4C-4506-BC5A-3D0C0895314E}"/>
                </a:ext>
              </a:extLst>
            </p:cNvPr>
            <p:cNvCxnSpPr>
              <a:stCxn id="541" idx="1"/>
            </p:cNvCxnSpPr>
            <p:nvPr/>
          </p:nvCxnSpPr>
          <p:spPr>
            <a:xfrm flipV="1">
              <a:off x="7923234" y="3536526"/>
              <a:ext cx="360997" cy="14041"/>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A7D33278-A263-465D-B21E-962813B89B71}"/>
                </a:ext>
              </a:extLst>
            </p:cNvPr>
            <p:cNvCxnSpPr/>
            <p:nvPr/>
          </p:nvCxnSpPr>
          <p:spPr>
            <a:xfrm flipV="1">
              <a:off x="8280052" y="3469809"/>
              <a:ext cx="332437" cy="70184"/>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76CD48C3-7529-4FE2-8333-C5812E7A20C7}"/>
                </a:ext>
              </a:extLst>
            </p:cNvPr>
            <p:cNvCxnSpPr/>
            <p:nvPr/>
          </p:nvCxnSpPr>
          <p:spPr>
            <a:xfrm flipV="1">
              <a:off x="8608156" y="3462700"/>
              <a:ext cx="342567" cy="12848"/>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795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43FF49D5-5F19-4A90-BED3-E674C410C476}"/>
              </a:ext>
            </a:extLst>
          </p:cNvPr>
          <p:cNvGraphicFramePr/>
          <p:nvPr>
            <p:extLst>
              <p:ext uri="{D42A27DB-BD31-4B8C-83A1-F6EECF244321}">
                <p14:modId xmlns:p14="http://schemas.microsoft.com/office/powerpoint/2010/main" val="4117968807"/>
              </p:ext>
            </p:extLst>
          </p:nvPr>
        </p:nvGraphicFramePr>
        <p:xfrm>
          <a:off x="625747" y="941696"/>
          <a:ext cx="8359197" cy="336724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2561BC6-9CFB-4693-B73A-2A96946A6007}"/>
              </a:ext>
            </a:extLst>
          </p:cNvPr>
          <p:cNvSpPr>
            <a:spLocks noGrp="1"/>
          </p:cNvSpPr>
          <p:nvPr>
            <p:ph type="title"/>
          </p:nvPr>
        </p:nvSpPr>
        <p:spPr>
          <a:xfrm>
            <a:off x="477981" y="313664"/>
            <a:ext cx="8814251" cy="507206"/>
          </a:xfrm>
        </p:spPr>
        <p:txBody>
          <a:bodyPr rtlCol="0">
            <a:noAutofit/>
          </a:bodyPr>
          <a:lstStyle/>
          <a:p>
            <a:pPr defTabSz="909585" fontAlgn="auto">
              <a:spcAft>
                <a:spcPts val="0"/>
              </a:spcAft>
              <a:defRPr/>
            </a:pPr>
            <a:r>
              <a:rPr lang="en-US" dirty="0"/>
              <a:t>SOF/VEL for 12 Weeks: SVR by Fibrosis Stage</a:t>
            </a:r>
            <a:endParaRPr lang="nl-BE" dirty="0">
              <a:solidFill>
                <a:srgbClr val="C00000"/>
              </a:solidFill>
            </a:endParaRPr>
          </a:p>
        </p:txBody>
      </p:sp>
      <p:sp>
        <p:nvSpPr>
          <p:cNvPr id="11" name="Footer Placeholder 3"/>
          <p:cNvSpPr>
            <a:spLocks noGrp="1"/>
          </p:cNvSpPr>
          <p:nvPr>
            <p:ph type="ftr" sz="quarter" idx="19"/>
          </p:nvPr>
        </p:nvSpPr>
        <p:spPr>
          <a:xfrm>
            <a:off x="140495" y="4933950"/>
            <a:ext cx="4193381" cy="209550"/>
          </a:xfr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29" name="TextBox 28">
            <a:extLst>
              <a:ext uri="{FF2B5EF4-FFF2-40B4-BE49-F238E27FC236}">
                <a16:creationId xmlns:a16="http://schemas.microsoft.com/office/drawing/2014/main" id="{CEC49E6F-7892-4051-A61B-2B4B0205B363}"/>
              </a:ext>
            </a:extLst>
          </p:cNvPr>
          <p:cNvSpPr txBox="1"/>
          <p:nvPr/>
        </p:nvSpPr>
        <p:spPr>
          <a:xfrm rot="16200000">
            <a:off x="-205660" y="2584320"/>
            <a:ext cx="1496616" cy="166199"/>
          </a:xfrm>
          <a:prstGeom prst="rect">
            <a:avLst/>
          </a:prstGeom>
          <a:noFill/>
        </p:spPr>
        <p:txBody>
          <a:bodyPr lIns="0" tIns="0" rIns="0" bIns="0">
            <a:spAutoFit/>
          </a:bodyPr>
          <a:lstStyle/>
          <a:p>
            <a:pPr algn="ctr" defTabSz="912690">
              <a:lnSpc>
                <a:spcPct val="90000"/>
              </a:lnSpc>
              <a:defRPr/>
            </a:pPr>
            <a:r>
              <a:rPr lang="fr-BE" sz="1200" b="1" dirty="0">
                <a:solidFill>
                  <a:srgbClr val="E2E2E2">
                    <a:lumMod val="25000"/>
                  </a:srgbClr>
                </a:solidFill>
              </a:rPr>
              <a:t>SVR12/24, % (PP)</a:t>
            </a:r>
          </a:p>
        </p:txBody>
      </p:sp>
      <p:sp>
        <p:nvSpPr>
          <p:cNvPr id="30" name="Rectangle 29">
            <a:extLst>
              <a:ext uri="{FF2B5EF4-FFF2-40B4-BE49-F238E27FC236}">
                <a16:creationId xmlns:a16="http://schemas.microsoft.com/office/drawing/2014/main" id="{AD517518-C8AF-49D3-9A6E-A4FC828692FD}"/>
              </a:ext>
            </a:extLst>
          </p:cNvPr>
          <p:cNvSpPr/>
          <p:nvPr/>
        </p:nvSpPr>
        <p:spPr>
          <a:xfrm>
            <a:off x="787400" y="4227200"/>
            <a:ext cx="7569200" cy="5143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24" tIns="45662" rIns="91324" bIns="45662" anchor="ctr"/>
          <a:lstStyle/>
          <a:p>
            <a:pPr algn="ctr"/>
            <a:r>
              <a:rPr lang="en-US" sz="1400" b="1" dirty="0">
                <a:solidFill>
                  <a:schemeClr val="tx1"/>
                </a:solidFill>
              </a:rPr>
              <a:t>High SVR in the largest real-world cohort across all fibrosis stages </a:t>
            </a:r>
            <a:endParaRPr lang="nl-BE" sz="1400" b="1" dirty="0">
              <a:solidFill>
                <a:schemeClr val="tx1"/>
              </a:solidFill>
            </a:endParaRPr>
          </a:p>
        </p:txBody>
      </p:sp>
      <p:sp>
        <p:nvSpPr>
          <p:cNvPr id="31"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0273" y="116042"/>
            <a:ext cx="8236526" cy="226991"/>
          </a:xfrm>
        </p:spPr>
        <p:txBody>
          <a:bodyPr/>
          <a:lstStyle/>
          <a:p>
            <a:r>
              <a:rPr lang="en-US" sz="1600" dirty="0"/>
              <a:t>Real world analysis of 12 clinical practice cohorts from 7 countries</a:t>
            </a:r>
          </a:p>
          <a:p>
            <a:endParaRPr lang="en-US" sz="1600" dirty="0"/>
          </a:p>
        </p:txBody>
      </p:sp>
      <p:sp>
        <p:nvSpPr>
          <p:cNvPr id="20" name="TextBox 19">
            <a:extLst>
              <a:ext uri="{FF2B5EF4-FFF2-40B4-BE49-F238E27FC236}">
                <a16:creationId xmlns:a16="http://schemas.microsoft.com/office/drawing/2014/main" id="{BE62C4CC-9D20-417A-B53B-BA5FD7592A8E}"/>
              </a:ext>
            </a:extLst>
          </p:cNvPr>
          <p:cNvSpPr txBox="1"/>
          <p:nvPr/>
        </p:nvSpPr>
        <p:spPr>
          <a:xfrm>
            <a:off x="5702627" y="2033493"/>
            <a:ext cx="285750" cy="277415"/>
          </a:xfrm>
          <a:prstGeom prst="rect">
            <a:avLst/>
          </a:prstGeom>
          <a:noFill/>
        </p:spPr>
        <p:txBody>
          <a:bodyPr lIns="0" tIns="0" rIns="0" bIns="0">
            <a:spAutoFit/>
          </a:bodyPr>
          <a:lstStyle/>
          <a:p>
            <a:pPr algn="ctr" defTabSz="912690">
              <a:lnSpc>
                <a:spcPct val="90000"/>
              </a:lnSpc>
              <a:defRPr/>
            </a:pPr>
            <a:r>
              <a:rPr lang="fr-BE" sz="1000" dirty="0">
                <a:solidFill>
                  <a:prstClr val="white"/>
                </a:solidFill>
              </a:rPr>
              <a:t>264/</a:t>
            </a:r>
          </a:p>
          <a:p>
            <a:pPr algn="ctr" defTabSz="912690">
              <a:lnSpc>
                <a:spcPct val="90000"/>
              </a:lnSpc>
              <a:defRPr/>
            </a:pPr>
            <a:r>
              <a:rPr lang="fr-BE" sz="1000" dirty="0">
                <a:solidFill>
                  <a:prstClr val="white"/>
                </a:solidFill>
              </a:rPr>
              <a:t>269</a:t>
            </a:r>
            <a:endParaRPr lang="nl-BE" sz="1000" dirty="0">
              <a:solidFill>
                <a:prstClr val="white"/>
              </a:solidFill>
            </a:endParaRPr>
          </a:p>
        </p:txBody>
      </p:sp>
      <p:sp>
        <p:nvSpPr>
          <p:cNvPr id="46" name="TextBox 45">
            <a:extLst>
              <a:ext uri="{FF2B5EF4-FFF2-40B4-BE49-F238E27FC236}">
                <a16:creationId xmlns:a16="http://schemas.microsoft.com/office/drawing/2014/main" id="{F6339F35-EE80-4233-A0A1-F1E8BCB56DE3}"/>
              </a:ext>
            </a:extLst>
          </p:cNvPr>
          <p:cNvSpPr txBox="1"/>
          <p:nvPr/>
        </p:nvSpPr>
        <p:spPr>
          <a:xfrm>
            <a:off x="1464838" y="3536596"/>
            <a:ext cx="838200" cy="276999"/>
          </a:xfrm>
          <a:prstGeom prst="rect">
            <a:avLst/>
          </a:prstGeom>
          <a:noFill/>
        </p:spPr>
        <p:txBody>
          <a:bodyPr wrap="square" lIns="0" tIns="0" rIns="0" bIns="0" rtlCol="0">
            <a:spAutoFit/>
          </a:bodyPr>
          <a:lstStyle/>
          <a:p>
            <a:pPr algn="ctr">
              <a:lnSpc>
                <a:spcPct val="90000"/>
              </a:lnSpc>
            </a:pPr>
            <a:r>
              <a:rPr lang="fr-BE" sz="1000" dirty="0"/>
              <a:t>2813/</a:t>
            </a:r>
          </a:p>
          <a:p>
            <a:pPr algn="ctr">
              <a:lnSpc>
                <a:spcPct val="90000"/>
              </a:lnSpc>
            </a:pPr>
            <a:r>
              <a:rPr lang="fr-BE" sz="1000" dirty="0"/>
              <a:t>2844</a:t>
            </a:r>
            <a:endParaRPr lang="nl-BE" sz="1000" dirty="0"/>
          </a:p>
        </p:txBody>
      </p:sp>
      <p:sp>
        <p:nvSpPr>
          <p:cNvPr id="47" name="TextBox 46">
            <a:extLst>
              <a:ext uri="{FF2B5EF4-FFF2-40B4-BE49-F238E27FC236}">
                <a16:creationId xmlns:a16="http://schemas.microsoft.com/office/drawing/2014/main" id="{302E33FB-E0E3-4A9C-96C7-E5C7CC0FC450}"/>
              </a:ext>
            </a:extLst>
          </p:cNvPr>
          <p:cNvSpPr txBox="1"/>
          <p:nvPr/>
        </p:nvSpPr>
        <p:spPr>
          <a:xfrm>
            <a:off x="3017635" y="3536596"/>
            <a:ext cx="838200" cy="276999"/>
          </a:xfrm>
          <a:prstGeom prst="rect">
            <a:avLst/>
          </a:prstGeom>
          <a:noFill/>
        </p:spPr>
        <p:txBody>
          <a:bodyPr wrap="square" lIns="0" tIns="0" rIns="0" bIns="0" rtlCol="0">
            <a:spAutoFit/>
          </a:bodyPr>
          <a:lstStyle/>
          <a:p>
            <a:pPr algn="ctr">
              <a:lnSpc>
                <a:spcPct val="90000"/>
              </a:lnSpc>
            </a:pPr>
            <a:r>
              <a:rPr lang="fr-BE" sz="1000" dirty="0"/>
              <a:t>699/</a:t>
            </a:r>
          </a:p>
          <a:p>
            <a:pPr algn="ctr">
              <a:lnSpc>
                <a:spcPct val="90000"/>
              </a:lnSpc>
            </a:pPr>
            <a:r>
              <a:rPr lang="fr-BE" sz="1000" dirty="0"/>
              <a:t>708</a:t>
            </a:r>
          </a:p>
        </p:txBody>
      </p:sp>
      <p:sp>
        <p:nvSpPr>
          <p:cNvPr id="48" name="TextBox 47">
            <a:extLst>
              <a:ext uri="{FF2B5EF4-FFF2-40B4-BE49-F238E27FC236}">
                <a16:creationId xmlns:a16="http://schemas.microsoft.com/office/drawing/2014/main" id="{9C80C82C-D22C-4310-BF30-CF1BFEE5EA8B}"/>
              </a:ext>
            </a:extLst>
          </p:cNvPr>
          <p:cNvSpPr txBox="1"/>
          <p:nvPr/>
        </p:nvSpPr>
        <p:spPr>
          <a:xfrm>
            <a:off x="4572000" y="3539950"/>
            <a:ext cx="838200" cy="276999"/>
          </a:xfrm>
          <a:prstGeom prst="rect">
            <a:avLst/>
          </a:prstGeom>
          <a:noFill/>
        </p:spPr>
        <p:txBody>
          <a:bodyPr wrap="square" lIns="0" tIns="0" rIns="0" bIns="0" rtlCol="0">
            <a:spAutoFit/>
          </a:bodyPr>
          <a:lstStyle/>
          <a:p>
            <a:pPr algn="ctr">
              <a:lnSpc>
                <a:spcPct val="90000"/>
              </a:lnSpc>
            </a:pPr>
            <a:r>
              <a:rPr lang="fr-BE" sz="1000" dirty="0"/>
              <a:t>1051/</a:t>
            </a:r>
          </a:p>
          <a:p>
            <a:pPr algn="ctr">
              <a:lnSpc>
                <a:spcPct val="90000"/>
              </a:lnSpc>
            </a:pPr>
            <a:r>
              <a:rPr lang="fr-BE" sz="1000" dirty="0"/>
              <a:t>1077</a:t>
            </a:r>
            <a:endParaRPr lang="nl-BE" sz="1000" dirty="0"/>
          </a:p>
        </p:txBody>
      </p:sp>
      <p:sp>
        <p:nvSpPr>
          <p:cNvPr id="49" name="TextBox 48">
            <a:extLst>
              <a:ext uri="{FF2B5EF4-FFF2-40B4-BE49-F238E27FC236}">
                <a16:creationId xmlns:a16="http://schemas.microsoft.com/office/drawing/2014/main" id="{94DA045A-9092-45BA-ACDF-980F40B5E4B0}"/>
              </a:ext>
            </a:extLst>
          </p:cNvPr>
          <p:cNvSpPr txBox="1"/>
          <p:nvPr/>
        </p:nvSpPr>
        <p:spPr>
          <a:xfrm>
            <a:off x="6145010" y="3539950"/>
            <a:ext cx="838200" cy="276999"/>
          </a:xfrm>
          <a:prstGeom prst="rect">
            <a:avLst/>
          </a:prstGeom>
          <a:noFill/>
        </p:spPr>
        <p:txBody>
          <a:bodyPr wrap="square" lIns="0" tIns="0" rIns="0" bIns="0" rtlCol="0">
            <a:spAutoFit/>
          </a:bodyPr>
          <a:lstStyle/>
          <a:p>
            <a:pPr algn="ctr">
              <a:lnSpc>
                <a:spcPct val="90000"/>
              </a:lnSpc>
            </a:pPr>
            <a:r>
              <a:rPr lang="fr-BE" sz="1000" dirty="0"/>
              <a:t>480/</a:t>
            </a:r>
          </a:p>
          <a:p>
            <a:pPr algn="ctr">
              <a:lnSpc>
                <a:spcPct val="90000"/>
              </a:lnSpc>
            </a:pPr>
            <a:r>
              <a:rPr lang="fr-BE" sz="1000" dirty="0"/>
              <a:t>494</a:t>
            </a:r>
            <a:endParaRPr lang="nl-BE" sz="1000" dirty="0"/>
          </a:p>
        </p:txBody>
      </p:sp>
      <p:sp>
        <p:nvSpPr>
          <p:cNvPr id="50" name="TextBox 49">
            <a:extLst>
              <a:ext uri="{FF2B5EF4-FFF2-40B4-BE49-F238E27FC236}">
                <a16:creationId xmlns:a16="http://schemas.microsoft.com/office/drawing/2014/main" id="{38062592-37ED-4E80-9521-B387081DCAF1}"/>
              </a:ext>
            </a:extLst>
          </p:cNvPr>
          <p:cNvSpPr txBox="1"/>
          <p:nvPr/>
        </p:nvSpPr>
        <p:spPr>
          <a:xfrm>
            <a:off x="7716635" y="3536595"/>
            <a:ext cx="838200" cy="276999"/>
          </a:xfrm>
          <a:prstGeom prst="rect">
            <a:avLst/>
          </a:prstGeom>
          <a:noFill/>
        </p:spPr>
        <p:txBody>
          <a:bodyPr wrap="square" lIns="0" tIns="0" rIns="0" bIns="0" rtlCol="0">
            <a:spAutoFit/>
          </a:bodyPr>
          <a:lstStyle/>
          <a:p>
            <a:pPr algn="ctr">
              <a:lnSpc>
                <a:spcPct val="90000"/>
              </a:lnSpc>
            </a:pPr>
            <a:r>
              <a:rPr lang="fr-BE" sz="1000" dirty="0"/>
              <a:t>71/</a:t>
            </a:r>
          </a:p>
          <a:p>
            <a:pPr algn="ctr">
              <a:lnSpc>
                <a:spcPct val="90000"/>
              </a:lnSpc>
            </a:pPr>
            <a:r>
              <a:rPr lang="fr-BE" sz="1000" dirty="0"/>
              <a:t>71</a:t>
            </a:r>
            <a:endParaRPr lang="nl-BE" sz="1000" dirty="0"/>
          </a:p>
        </p:txBody>
      </p:sp>
      <p:sp>
        <p:nvSpPr>
          <p:cNvPr id="18"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32129408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a:extLst>
              <a:ext uri="{FF2B5EF4-FFF2-40B4-BE49-F238E27FC236}">
                <a16:creationId xmlns:a16="http://schemas.microsoft.com/office/drawing/2014/main" id="{43FF49D5-5F19-4A90-BED3-E674C410C476}"/>
              </a:ext>
            </a:extLst>
          </p:cNvPr>
          <p:cNvGraphicFramePr/>
          <p:nvPr>
            <p:extLst>
              <p:ext uri="{D42A27DB-BD31-4B8C-83A1-F6EECF244321}">
                <p14:modId xmlns:p14="http://schemas.microsoft.com/office/powerpoint/2010/main" val="4005408066"/>
              </p:ext>
            </p:extLst>
          </p:nvPr>
        </p:nvGraphicFramePr>
        <p:xfrm>
          <a:off x="514770" y="491319"/>
          <a:ext cx="8472155" cy="4000649"/>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3"/>
          <p:cNvSpPr>
            <a:spLocks noGrp="1"/>
          </p:cNvSpPr>
          <p:nvPr>
            <p:ph type="ftr" sz="quarter" idx="19"/>
          </p:nvPr>
        </p:nvSpPr>
        <p:spPr>
          <a:xfrm>
            <a:off x="140495" y="4933950"/>
            <a:ext cx="4193381" cy="209550"/>
          </a:xfr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29" name="TextBox 28">
            <a:extLst>
              <a:ext uri="{FF2B5EF4-FFF2-40B4-BE49-F238E27FC236}">
                <a16:creationId xmlns:a16="http://schemas.microsoft.com/office/drawing/2014/main" id="{CEC49E6F-7892-4051-A61B-2B4B0205B363}"/>
              </a:ext>
            </a:extLst>
          </p:cNvPr>
          <p:cNvSpPr txBox="1"/>
          <p:nvPr/>
        </p:nvSpPr>
        <p:spPr>
          <a:xfrm rot="16200000">
            <a:off x="-316638" y="2871253"/>
            <a:ext cx="1496616" cy="166199"/>
          </a:xfrm>
          <a:prstGeom prst="rect">
            <a:avLst/>
          </a:prstGeom>
          <a:noFill/>
        </p:spPr>
        <p:txBody>
          <a:bodyPr lIns="0" tIns="0" rIns="0" bIns="0">
            <a:spAutoFit/>
          </a:bodyPr>
          <a:lstStyle/>
          <a:p>
            <a:pPr algn="ctr" defTabSz="912690">
              <a:lnSpc>
                <a:spcPct val="90000"/>
              </a:lnSpc>
              <a:defRPr/>
            </a:pPr>
            <a:r>
              <a:rPr lang="fr-BE" sz="1200" b="1" dirty="0">
                <a:solidFill>
                  <a:srgbClr val="E2E2E2">
                    <a:lumMod val="25000"/>
                  </a:srgbClr>
                </a:solidFill>
              </a:rPr>
              <a:t>SVR12 or 24, % (PP)</a:t>
            </a:r>
          </a:p>
        </p:txBody>
      </p:sp>
      <p:sp>
        <p:nvSpPr>
          <p:cNvPr id="30" name="Rectangle 29">
            <a:extLst>
              <a:ext uri="{FF2B5EF4-FFF2-40B4-BE49-F238E27FC236}">
                <a16:creationId xmlns:a16="http://schemas.microsoft.com/office/drawing/2014/main" id="{AD517518-C8AF-49D3-9A6E-A4FC828692FD}"/>
              </a:ext>
            </a:extLst>
          </p:cNvPr>
          <p:cNvSpPr/>
          <p:nvPr/>
        </p:nvSpPr>
        <p:spPr>
          <a:xfrm>
            <a:off x="1055246" y="4309087"/>
            <a:ext cx="7924800" cy="5143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24" tIns="45662" rIns="91324" bIns="45662" anchor="ctr"/>
          <a:lstStyle/>
          <a:p>
            <a:pPr algn="ctr"/>
            <a:r>
              <a:rPr lang="en-US" sz="1400" b="1" dirty="0">
                <a:solidFill>
                  <a:schemeClr val="tx1"/>
                </a:solidFill>
              </a:rPr>
              <a:t>High SVR in the largest real-world cohort irrespective of cirrhosis </a:t>
            </a:r>
            <a:endParaRPr lang="nl-BE" sz="1400" b="1" dirty="0">
              <a:solidFill>
                <a:schemeClr val="tx1"/>
              </a:solidFill>
            </a:endParaRPr>
          </a:p>
        </p:txBody>
      </p:sp>
      <p:sp>
        <p:nvSpPr>
          <p:cNvPr id="31"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0273" y="116042"/>
            <a:ext cx="8236526" cy="226991"/>
          </a:xfrm>
        </p:spPr>
        <p:txBody>
          <a:bodyPr/>
          <a:lstStyle/>
          <a:p>
            <a:r>
              <a:rPr lang="en-US" sz="1600" dirty="0"/>
              <a:t>Real world analysis of 12 clinical practice cohorts from 7 countries</a:t>
            </a:r>
          </a:p>
          <a:p>
            <a:endParaRPr lang="en-US" sz="1600" dirty="0"/>
          </a:p>
        </p:txBody>
      </p:sp>
      <p:sp>
        <p:nvSpPr>
          <p:cNvPr id="52" name="TextBox 51">
            <a:extLst>
              <a:ext uri="{FF2B5EF4-FFF2-40B4-BE49-F238E27FC236}">
                <a16:creationId xmlns:a16="http://schemas.microsoft.com/office/drawing/2014/main" id="{62AD71DB-E49A-4462-BB91-65B2C77F9911}"/>
              </a:ext>
            </a:extLst>
          </p:cNvPr>
          <p:cNvSpPr txBox="1"/>
          <p:nvPr/>
        </p:nvSpPr>
        <p:spPr>
          <a:xfrm>
            <a:off x="1702939" y="3642415"/>
            <a:ext cx="381000" cy="276999"/>
          </a:xfrm>
          <a:prstGeom prst="rect">
            <a:avLst/>
          </a:prstGeom>
          <a:noFill/>
        </p:spPr>
        <p:txBody>
          <a:bodyPr wrap="square" lIns="0" tIns="0" rIns="0" bIns="0" rtlCol="0">
            <a:spAutoFit/>
          </a:bodyPr>
          <a:lstStyle/>
          <a:p>
            <a:pPr algn="ctr">
              <a:lnSpc>
                <a:spcPct val="90000"/>
              </a:lnSpc>
            </a:pPr>
            <a:r>
              <a:rPr lang="fr-BE" sz="1000" dirty="0">
                <a:solidFill>
                  <a:schemeClr val="bg1"/>
                </a:solidFill>
              </a:rPr>
              <a:t>335/</a:t>
            </a:r>
          </a:p>
          <a:p>
            <a:pPr algn="ctr">
              <a:lnSpc>
                <a:spcPct val="90000"/>
              </a:lnSpc>
            </a:pPr>
            <a:r>
              <a:rPr lang="fr-BE" sz="1000" dirty="0">
                <a:solidFill>
                  <a:schemeClr val="bg1"/>
                </a:solidFill>
              </a:rPr>
              <a:t>342</a:t>
            </a:r>
            <a:endParaRPr lang="nl-BE" sz="1000" dirty="0">
              <a:solidFill>
                <a:schemeClr val="bg1"/>
              </a:solidFill>
            </a:endParaRPr>
          </a:p>
        </p:txBody>
      </p:sp>
      <p:sp>
        <p:nvSpPr>
          <p:cNvPr id="53" name="TextBox 52">
            <a:extLst>
              <a:ext uri="{FF2B5EF4-FFF2-40B4-BE49-F238E27FC236}">
                <a16:creationId xmlns:a16="http://schemas.microsoft.com/office/drawing/2014/main" id="{2E94B786-C973-4145-AD6F-22339BD0D632}"/>
              </a:ext>
            </a:extLst>
          </p:cNvPr>
          <p:cNvSpPr txBox="1"/>
          <p:nvPr/>
        </p:nvSpPr>
        <p:spPr>
          <a:xfrm>
            <a:off x="2979567" y="3642415"/>
            <a:ext cx="381000" cy="276999"/>
          </a:xfrm>
          <a:prstGeom prst="rect">
            <a:avLst/>
          </a:prstGeom>
          <a:noFill/>
        </p:spPr>
        <p:txBody>
          <a:bodyPr wrap="square" lIns="0" tIns="0" rIns="0" bIns="0" rtlCol="0">
            <a:spAutoFit/>
          </a:bodyPr>
          <a:lstStyle/>
          <a:p>
            <a:pPr algn="ctr">
              <a:lnSpc>
                <a:spcPct val="90000"/>
              </a:lnSpc>
            </a:pPr>
            <a:r>
              <a:rPr lang="fr-BE" sz="1000" dirty="0">
                <a:solidFill>
                  <a:schemeClr val="bg1"/>
                </a:solidFill>
              </a:rPr>
              <a:t>264/</a:t>
            </a:r>
          </a:p>
          <a:p>
            <a:pPr algn="ctr">
              <a:lnSpc>
                <a:spcPct val="90000"/>
              </a:lnSpc>
            </a:pPr>
            <a:r>
              <a:rPr lang="fr-BE" sz="1000" dirty="0">
                <a:solidFill>
                  <a:schemeClr val="bg1"/>
                </a:solidFill>
              </a:rPr>
              <a:t>269</a:t>
            </a:r>
            <a:endParaRPr lang="nl-BE" sz="1000" dirty="0">
              <a:solidFill>
                <a:schemeClr val="bg1"/>
              </a:solidFill>
            </a:endParaRPr>
          </a:p>
        </p:txBody>
      </p:sp>
      <p:sp>
        <p:nvSpPr>
          <p:cNvPr id="54" name="TextBox 53">
            <a:extLst>
              <a:ext uri="{FF2B5EF4-FFF2-40B4-BE49-F238E27FC236}">
                <a16:creationId xmlns:a16="http://schemas.microsoft.com/office/drawing/2014/main" id="{C6953AA2-F199-4A8E-BB82-BD6F913783D8}"/>
              </a:ext>
            </a:extLst>
          </p:cNvPr>
          <p:cNvSpPr txBox="1"/>
          <p:nvPr/>
        </p:nvSpPr>
        <p:spPr>
          <a:xfrm>
            <a:off x="4236867" y="3642415"/>
            <a:ext cx="381000" cy="276999"/>
          </a:xfrm>
          <a:prstGeom prst="rect">
            <a:avLst/>
          </a:prstGeom>
          <a:noFill/>
        </p:spPr>
        <p:txBody>
          <a:bodyPr wrap="square" lIns="0" tIns="0" rIns="0" bIns="0" rtlCol="0">
            <a:spAutoFit/>
          </a:bodyPr>
          <a:lstStyle/>
          <a:p>
            <a:pPr algn="ctr">
              <a:lnSpc>
                <a:spcPct val="90000"/>
              </a:lnSpc>
            </a:pPr>
            <a:r>
              <a:rPr lang="fr-BE" sz="1000" dirty="0">
                <a:solidFill>
                  <a:schemeClr val="bg1"/>
                </a:solidFill>
              </a:rPr>
              <a:t>297/</a:t>
            </a:r>
          </a:p>
          <a:p>
            <a:pPr algn="ctr">
              <a:lnSpc>
                <a:spcPct val="90000"/>
              </a:lnSpc>
            </a:pPr>
            <a:r>
              <a:rPr lang="fr-BE" sz="1000" dirty="0">
                <a:solidFill>
                  <a:schemeClr val="bg1"/>
                </a:solidFill>
              </a:rPr>
              <a:t>308</a:t>
            </a:r>
            <a:endParaRPr lang="nl-BE" sz="1000" dirty="0">
              <a:solidFill>
                <a:schemeClr val="bg1"/>
              </a:solidFill>
            </a:endParaRPr>
          </a:p>
        </p:txBody>
      </p:sp>
      <p:sp>
        <p:nvSpPr>
          <p:cNvPr id="55" name="TextBox 54">
            <a:extLst>
              <a:ext uri="{FF2B5EF4-FFF2-40B4-BE49-F238E27FC236}">
                <a16:creationId xmlns:a16="http://schemas.microsoft.com/office/drawing/2014/main" id="{88A6657A-F31C-400B-AC0C-77EF0C413019}"/>
              </a:ext>
            </a:extLst>
          </p:cNvPr>
          <p:cNvSpPr txBox="1"/>
          <p:nvPr/>
        </p:nvSpPr>
        <p:spPr>
          <a:xfrm>
            <a:off x="5500116" y="3642415"/>
            <a:ext cx="381000" cy="276999"/>
          </a:xfrm>
          <a:prstGeom prst="rect">
            <a:avLst/>
          </a:prstGeom>
          <a:noFill/>
        </p:spPr>
        <p:txBody>
          <a:bodyPr wrap="square" lIns="0" tIns="0" rIns="0" bIns="0" rtlCol="0">
            <a:spAutoFit/>
          </a:bodyPr>
          <a:lstStyle/>
          <a:p>
            <a:pPr algn="ctr">
              <a:lnSpc>
                <a:spcPct val="90000"/>
              </a:lnSpc>
            </a:pPr>
            <a:r>
              <a:rPr lang="fr-BE" sz="1000" dirty="0">
                <a:solidFill>
                  <a:schemeClr val="bg1"/>
                </a:solidFill>
              </a:rPr>
              <a:t>37/</a:t>
            </a:r>
          </a:p>
          <a:p>
            <a:pPr algn="ctr">
              <a:lnSpc>
                <a:spcPct val="90000"/>
              </a:lnSpc>
            </a:pPr>
            <a:r>
              <a:rPr lang="fr-BE" sz="1000" dirty="0">
                <a:solidFill>
                  <a:schemeClr val="bg1"/>
                </a:solidFill>
              </a:rPr>
              <a:t>37</a:t>
            </a:r>
            <a:endParaRPr lang="nl-BE" sz="1000" dirty="0">
              <a:solidFill>
                <a:schemeClr val="bg1"/>
              </a:solidFill>
            </a:endParaRPr>
          </a:p>
        </p:txBody>
      </p:sp>
      <p:sp>
        <p:nvSpPr>
          <p:cNvPr id="56" name="TextBox 55">
            <a:extLst>
              <a:ext uri="{FF2B5EF4-FFF2-40B4-BE49-F238E27FC236}">
                <a16:creationId xmlns:a16="http://schemas.microsoft.com/office/drawing/2014/main" id="{C361BFA7-7BA0-4E32-8743-71C4019E3DF1}"/>
              </a:ext>
            </a:extLst>
          </p:cNvPr>
          <p:cNvSpPr txBox="1"/>
          <p:nvPr/>
        </p:nvSpPr>
        <p:spPr>
          <a:xfrm>
            <a:off x="6812449" y="3642415"/>
            <a:ext cx="381000" cy="276999"/>
          </a:xfrm>
          <a:prstGeom prst="rect">
            <a:avLst/>
          </a:prstGeom>
          <a:noFill/>
        </p:spPr>
        <p:txBody>
          <a:bodyPr wrap="square" lIns="0" tIns="0" rIns="0" bIns="0" rtlCol="0">
            <a:spAutoFit/>
          </a:bodyPr>
          <a:lstStyle/>
          <a:p>
            <a:pPr algn="ctr">
              <a:lnSpc>
                <a:spcPct val="90000"/>
              </a:lnSpc>
            </a:pPr>
            <a:r>
              <a:rPr lang="fr-BE" sz="1000" dirty="0">
                <a:solidFill>
                  <a:schemeClr val="bg1"/>
                </a:solidFill>
              </a:rPr>
              <a:t>12/</a:t>
            </a:r>
          </a:p>
          <a:p>
            <a:pPr algn="ctr">
              <a:lnSpc>
                <a:spcPct val="90000"/>
              </a:lnSpc>
            </a:pPr>
            <a:r>
              <a:rPr lang="fr-BE" sz="1000" dirty="0">
                <a:solidFill>
                  <a:schemeClr val="bg1"/>
                </a:solidFill>
              </a:rPr>
              <a:t>12</a:t>
            </a:r>
            <a:endParaRPr lang="nl-BE" sz="1000" dirty="0">
              <a:solidFill>
                <a:schemeClr val="bg1"/>
              </a:solidFill>
            </a:endParaRPr>
          </a:p>
        </p:txBody>
      </p:sp>
      <p:sp>
        <p:nvSpPr>
          <p:cNvPr id="57" name="TextBox 56">
            <a:extLst>
              <a:ext uri="{FF2B5EF4-FFF2-40B4-BE49-F238E27FC236}">
                <a16:creationId xmlns:a16="http://schemas.microsoft.com/office/drawing/2014/main" id="{B56E0488-2F81-4002-A16D-D3B1F7297A29}"/>
              </a:ext>
            </a:extLst>
          </p:cNvPr>
          <p:cNvSpPr txBox="1"/>
          <p:nvPr/>
        </p:nvSpPr>
        <p:spPr>
          <a:xfrm>
            <a:off x="8057050" y="3642415"/>
            <a:ext cx="381000" cy="276999"/>
          </a:xfrm>
          <a:prstGeom prst="rect">
            <a:avLst/>
          </a:prstGeom>
          <a:noFill/>
        </p:spPr>
        <p:txBody>
          <a:bodyPr wrap="square" lIns="0" tIns="0" rIns="0" bIns="0" rtlCol="0">
            <a:spAutoFit/>
          </a:bodyPr>
          <a:lstStyle/>
          <a:p>
            <a:pPr algn="ctr">
              <a:lnSpc>
                <a:spcPct val="90000"/>
              </a:lnSpc>
            </a:pPr>
            <a:r>
              <a:rPr lang="fr-BE" sz="1000" dirty="0">
                <a:solidFill>
                  <a:schemeClr val="bg1"/>
                </a:solidFill>
              </a:rPr>
              <a:t>4/</a:t>
            </a:r>
          </a:p>
          <a:p>
            <a:pPr algn="ctr">
              <a:lnSpc>
                <a:spcPct val="90000"/>
              </a:lnSpc>
            </a:pPr>
            <a:r>
              <a:rPr lang="fr-BE" sz="1000" dirty="0">
                <a:solidFill>
                  <a:schemeClr val="bg1"/>
                </a:solidFill>
              </a:rPr>
              <a:t>4</a:t>
            </a:r>
            <a:endParaRPr lang="nl-BE" sz="1000" dirty="0">
              <a:solidFill>
                <a:schemeClr val="bg1"/>
              </a:solidFill>
            </a:endParaRPr>
          </a:p>
        </p:txBody>
      </p:sp>
      <p:sp>
        <p:nvSpPr>
          <p:cNvPr id="58" name="TextBox 57">
            <a:extLst>
              <a:ext uri="{FF2B5EF4-FFF2-40B4-BE49-F238E27FC236}">
                <a16:creationId xmlns:a16="http://schemas.microsoft.com/office/drawing/2014/main" id="{42F6FAD3-0F43-4A14-B755-6A0EDDB40BC4}"/>
              </a:ext>
            </a:extLst>
          </p:cNvPr>
          <p:cNvSpPr txBox="1"/>
          <p:nvPr/>
        </p:nvSpPr>
        <p:spPr>
          <a:xfrm>
            <a:off x="963626" y="3642415"/>
            <a:ext cx="838200" cy="276999"/>
          </a:xfrm>
          <a:prstGeom prst="rect">
            <a:avLst/>
          </a:prstGeom>
          <a:noFill/>
        </p:spPr>
        <p:txBody>
          <a:bodyPr wrap="square" lIns="0" tIns="0" rIns="0" bIns="0" rtlCol="0">
            <a:spAutoFit/>
          </a:bodyPr>
          <a:lstStyle/>
          <a:p>
            <a:pPr algn="ctr">
              <a:lnSpc>
                <a:spcPct val="90000"/>
              </a:lnSpc>
            </a:pPr>
            <a:r>
              <a:rPr lang="fr-BE" sz="1000" dirty="0"/>
              <a:t>1595/</a:t>
            </a:r>
          </a:p>
          <a:p>
            <a:pPr algn="ctr">
              <a:lnSpc>
                <a:spcPct val="90000"/>
              </a:lnSpc>
            </a:pPr>
            <a:r>
              <a:rPr lang="fr-BE" sz="1000" dirty="0"/>
              <a:t>1615</a:t>
            </a:r>
            <a:endParaRPr lang="nl-BE" sz="1000" dirty="0"/>
          </a:p>
        </p:txBody>
      </p:sp>
      <p:sp>
        <p:nvSpPr>
          <p:cNvPr id="59" name="TextBox 58">
            <a:extLst>
              <a:ext uri="{FF2B5EF4-FFF2-40B4-BE49-F238E27FC236}">
                <a16:creationId xmlns:a16="http://schemas.microsoft.com/office/drawing/2014/main" id="{ECD1FBCB-4C74-4E00-815B-FF2DD6347243}"/>
              </a:ext>
            </a:extLst>
          </p:cNvPr>
          <p:cNvSpPr txBox="1"/>
          <p:nvPr/>
        </p:nvSpPr>
        <p:spPr>
          <a:xfrm>
            <a:off x="2215997" y="3642415"/>
            <a:ext cx="838200" cy="276999"/>
          </a:xfrm>
          <a:prstGeom prst="rect">
            <a:avLst/>
          </a:prstGeom>
          <a:noFill/>
        </p:spPr>
        <p:txBody>
          <a:bodyPr wrap="square" lIns="0" tIns="0" rIns="0" bIns="0" rtlCol="0">
            <a:spAutoFit/>
          </a:bodyPr>
          <a:lstStyle/>
          <a:p>
            <a:pPr algn="ctr">
              <a:lnSpc>
                <a:spcPct val="90000"/>
              </a:lnSpc>
            </a:pPr>
            <a:r>
              <a:rPr lang="fr-BE" sz="1000" dirty="0"/>
              <a:t>1535/</a:t>
            </a:r>
          </a:p>
          <a:p>
            <a:pPr algn="ctr">
              <a:lnSpc>
                <a:spcPct val="90000"/>
              </a:lnSpc>
            </a:pPr>
            <a:r>
              <a:rPr lang="fr-BE" sz="1000" dirty="0"/>
              <a:t>1553</a:t>
            </a:r>
            <a:endParaRPr lang="nl-BE" sz="1000" dirty="0"/>
          </a:p>
        </p:txBody>
      </p:sp>
      <p:sp>
        <p:nvSpPr>
          <p:cNvPr id="60" name="TextBox 59">
            <a:extLst>
              <a:ext uri="{FF2B5EF4-FFF2-40B4-BE49-F238E27FC236}">
                <a16:creationId xmlns:a16="http://schemas.microsoft.com/office/drawing/2014/main" id="{B8BE3115-A158-4028-BCDE-CCFD28DC0DCF}"/>
              </a:ext>
            </a:extLst>
          </p:cNvPr>
          <p:cNvSpPr txBox="1"/>
          <p:nvPr/>
        </p:nvSpPr>
        <p:spPr>
          <a:xfrm>
            <a:off x="3527751" y="3642415"/>
            <a:ext cx="838200" cy="276999"/>
          </a:xfrm>
          <a:prstGeom prst="rect">
            <a:avLst/>
          </a:prstGeom>
          <a:noFill/>
        </p:spPr>
        <p:txBody>
          <a:bodyPr wrap="square" lIns="0" tIns="0" rIns="0" bIns="0" rtlCol="0">
            <a:spAutoFit/>
          </a:bodyPr>
          <a:lstStyle/>
          <a:p>
            <a:pPr algn="ctr">
              <a:lnSpc>
                <a:spcPct val="90000"/>
              </a:lnSpc>
            </a:pPr>
            <a:r>
              <a:rPr lang="fr-BE" sz="1000" dirty="0"/>
              <a:t>1646/</a:t>
            </a:r>
          </a:p>
          <a:p>
            <a:pPr algn="ctr">
              <a:lnSpc>
                <a:spcPct val="90000"/>
              </a:lnSpc>
            </a:pPr>
            <a:r>
              <a:rPr lang="fr-BE" sz="1000" dirty="0"/>
              <a:t>1686</a:t>
            </a:r>
            <a:endParaRPr lang="nl-BE" sz="1000" dirty="0"/>
          </a:p>
        </p:txBody>
      </p:sp>
      <p:sp>
        <p:nvSpPr>
          <p:cNvPr id="61" name="TextBox 60">
            <a:extLst>
              <a:ext uri="{FF2B5EF4-FFF2-40B4-BE49-F238E27FC236}">
                <a16:creationId xmlns:a16="http://schemas.microsoft.com/office/drawing/2014/main" id="{7610128C-BEB7-41D8-9EFB-A60530B6F7CA}"/>
              </a:ext>
            </a:extLst>
          </p:cNvPr>
          <p:cNvSpPr txBox="1"/>
          <p:nvPr/>
        </p:nvSpPr>
        <p:spPr>
          <a:xfrm>
            <a:off x="4812926" y="3642415"/>
            <a:ext cx="838200" cy="276999"/>
          </a:xfrm>
          <a:prstGeom prst="rect">
            <a:avLst/>
          </a:prstGeom>
          <a:noFill/>
        </p:spPr>
        <p:txBody>
          <a:bodyPr wrap="square" lIns="0" tIns="0" rIns="0" bIns="0" rtlCol="0">
            <a:spAutoFit/>
          </a:bodyPr>
          <a:lstStyle/>
          <a:p>
            <a:pPr algn="ctr">
              <a:lnSpc>
                <a:spcPct val="90000"/>
              </a:lnSpc>
            </a:pPr>
            <a:r>
              <a:rPr lang="fr-BE" sz="1000" dirty="0"/>
              <a:t>238/</a:t>
            </a:r>
          </a:p>
          <a:p>
            <a:pPr algn="ctr">
              <a:lnSpc>
                <a:spcPct val="90000"/>
              </a:lnSpc>
            </a:pPr>
            <a:r>
              <a:rPr lang="fr-BE" sz="1000" dirty="0"/>
              <a:t>239</a:t>
            </a:r>
            <a:endParaRPr lang="nl-BE" sz="1000" dirty="0"/>
          </a:p>
        </p:txBody>
      </p:sp>
      <p:sp>
        <p:nvSpPr>
          <p:cNvPr id="62" name="TextBox 61">
            <a:extLst>
              <a:ext uri="{FF2B5EF4-FFF2-40B4-BE49-F238E27FC236}">
                <a16:creationId xmlns:a16="http://schemas.microsoft.com/office/drawing/2014/main" id="{BEB1BF2B-ABF7-4F89-9EB8-4987C2FC0A57}"/>
              </a:ext>
            </a:extLst>
          </p:cNvPr>
          <p:cNvSpPr txBox="1"/>
          <p:nvPr/>
        </p:nvSpPr>
        <p:spPr>
          <a:xfrm>
            <a:off x="6093730" y="3642415"/>
            <a:ext cx="838200" cy="276999"/>
          </a:xfrm>
          <a:prstGeom prst="rect">
            <a:avLst/>
          </a:prstGeom>
          <a:noFill/>
        </p:spPr>
        <p:txBody>
          <a:bodyPr wrap="square" lIns="0" tIns="0" rIns="0" bIns="0" rtlCol="0">
            <a:spAutoFit/>
          </a:bodyPr>
          <a:lstStyle/>
          <a:p>
            <a:pPr algn="ctr">
              <a:lnSpc>
                <a:spcPct val="90000"/>
              </a:lnSpc>
            </a:pPr>
            <a:r>
              <a:rPr lang="fr-BE" sz="1000" dirty="0"/>
              <a:t>67/</a:t>
            </a:r>
          </a:p>
          <a:p>
            <a:pPr algn="ctr">
              <a:lnSpc>
                <a:spcPct val="90000"/>
              </a:lnSpc>
            </a:pPr>
            <a:r>
              <a:rPr lang="fr-BE" sz="1000" dirty="0"/>
              <a:t>68</a:t>
            </a:r>
            <a:endParaRPr lang="nl-BE" sz="1000" dirty="0"/>
          </a:p>
        </p:txBody>
      </p:sp>
      <p:sp>
        <p:nvSpPr>
          <p:cNvPr id="63" name="TextBox 62">
            <a:extLst>
              <a:ext uri="{FF2B5EF4-FFF2-40B4-BE49-F238E27FC236}">
                <a16:creationId xmlns:a16="http://schemas.microsoft.com/office/drawing/2014/main" id="{0A8FE59C-8021-4E73-911B-B2009EF15949}"/>
              </a:ext>
            </a:extLst>
          </p:cNvPr>
          <p:cNvSpPr txBox="1"/>
          <p:nvPr/>
        </p:nvSpPr>
        <p:spPr>
          <a:xfrm>
            <a:off x="7388878" y="3642415"/>
            <a:ext cx="838200" cy="276999"/>
          </a:xfrm>
          <a:prstGeom prst="rect">
            <a:avLst/>
          </a:prstGeom>
          <a:noFill/>
        </p:spPr>
        <p:txBody>
          <a:bodyPr wrap="square" lIns="0" tIns="0" rIns="0" bIns="0" rtlCol="0">
            <a:spAutoFit/>
          </a:bodyPr>
          <a:lstStyle/>
          <a:p>
            <a:pPr algn="ctr">
              <a:lnSpc>
                <a:spcPct val="90000"/>
              </a:lnSpc>
            </a:pPr>
            <a:r>
              <a:rPr lang="fr-BE" sz="1000" dirty="0"/>
              <a:t>36/</a:t>
            </a:r>
          </a:p>
          <a:p>
            <a:pPr algn="ctr">
              <a:lnSpc>
                <a:spcPct val="90000"/>
              </a:lnSpc>
            </a:pPr>
            <a:r>
              <a:rPr lang="fr-BE" sz="1000" dirty="0"/>
              <a:t>36</a:t>
            </a:r>
            <a:endParaRPr lang="nl-BE" sz="1000" dirty="0"/>
          </a:p>
        </p:txBody>
      </p:sp>
      <p:sp>
        <p:nvSpPr>
          <p:cNvPr id="24"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
        <p:nvSpPr>
          <p:cNvPr id="23" name="Title 2">
            <a:extLst>
              <a:ext uri="{FF2B5EF4-FFF2-40B4-BE49-F238E27FC236}">
                <a16:creationId xmlns:a16="http://schemas.microsoft.com/office/drawing/2014/main" id="{F2561BC6-9CFB-4693-B73A-2A96946A6007}"/>
              </a:ext>
            </a:extLst>
          </p:cNvPr>
          <p:cNvSpPr>
            <a:spLocks noGrp="1"/>
          </p:cNvSpPr>
          <p:nvPr>
            <p:ph type="title"/>
          </p:nvPr>
        </p:nvSpPr>
        <p:spPr>
          <a:xfrm>
            <a:off x="477981" y="313664"/>
            <a:ext cx="8814251" cy="507206"/>
          </a:xfrm>
        </p:spPr>
        <p:txBody>
          <a:bodyPr rtlCol="0">
            <a:noAutofit/>
          </a:bodyPr>
          <a:lstStyle/>
          <a:p>
            <a:pPr defTabSz="909585" fontAlgn="auto">
              <a:spcAft>
                <a:spcPts val="0"/>
              </a:spcAft>
              <a:defRPr/>
            </a:pPr>
            <a:r>
              <a:rPr lang="en-US" dirty="0"/>
              <a:t>SOF/VEL for 12 Weeks: SVR by Presence of Cirrhosis</a:t>
            </a:r>
            <a:endParaRPr lang="nl-BE" dirty="0">
              <a:solidFill>
                <a:srgbClr val="C00000"/>
              </a:solidFill>
            </a:endParaRPr>
          </a:p>
        </p:txBody>
      </p:sp>
    </p:spTree>
    <p:extLst>
      <p:ext uri="{BB962C8B-B14F-4D97-AF65-F5344CB8AC3E}">
        <p14:creationId xmlns:p14="http://schemas.microsoft.com/office/powerpoint/2010/main" val="37203412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61BC6-9CFB-4693-B73A-2A96946A6007}"/>
              </a:ext>
            </a:extLst>
          </p:cNvPr>
          <p:cNvSpPr>
            <a:spLocks noGrp="1"/>
          </p:cNvSpPr>
          <p:nvPr>
            <p:ph type="title"/>
          </p:nvPr>
        </p:nvSpPr>
        <p:spPr>
          <a:xfrm>
            <a:off x="477981" y="313664"/>
            <a:ext cx="8814251" cy="507206"/>
          </a:xfrm>
        </p:spPr>
        <p:txBody>
          <a:bodyPr rtlCol="0">
            <a:noAutofit/>
          </a:bodyPr>
          <a:lstStyle/>
          <a:p>
            <a:pPr defTabSz="909585" fontAlgn="auto">
              <a:spcAft>
                <a:spcPts val="0"/>
              </a:spcAft>
              <a:defRPr/>
            </a:pPr>
            <a:r>
              <a:rPr lang="en-US" dirty="0"/>
              <a:t>SOF/VEL for 12 Weeks: SVR by Subpopulations</a:t>
            </a:r>
            <a:endParaRPr lang="nl-BE" dirty="0">
              <a:solidFill>
                <a:srgbClr val="C00000"/>
              </a:solidFill>
            </a:endParaRPr>
          </a:p>
        </p:txBody>
      </p:sp>
      <p:sp>
        <p:nvSpPr>
          <p:cNvPr id="11" name="Footer Placeholder 3"/>
          <p:cNvSpPr>
            <a:spLocks noGrp="1"/>
          </p:cNvSpPr>
          <p:nvPr>
            <p:ph type="ftr" sz="quarter" idx="19"/>
          </p:nvPr>
        </p:nvSpPr>
        <p:spPr>
          <a:xfrm>
            <a:off x="140495" y="4933950"/>
            <a:ext cx="4193381" cy="209550"/>
          </a:xfrm>
        </p:spPr>
        <p:txBody>
          <a:bodyPr lIns="91292" tIns="45646" rIns="91292" bIns="45646"/>
          <a:lstStyle/>
          <a:p>
            <a:pPr defTabSz="912690">
              <a:defRPr/>
            </a:pPr>
            <a:r>
              <a:rPr lang="en-US" dirty="0" err="1">
                <a:solidFill>
                  <a:prstClr val="black"/>
                </a:solidFill>
              </a:rPr>
              <a:t>Mangia</a:t>
            </a:r>
            <a:r>
              <a:rPr lang="en-US" dirty="0">
                <a:solidFill>
                  <a:prstClr val="black"/>
                </a:solidFill>
              </a:rPr>
              <a:t>, EASL, 2019, GS-03</a:t>
            </a:r>
          </a:p>
        </p:txBody>
      </p:sp>
      <p:sp>
        <p:nvSpPr>
          <p:cNvPr id="29" name="TextBox 28">
            <a:extLst>
              <a:ext uri="{FF2B5EF4-FFF2-40B4-BE49-F238E27FC236}">
                <a16:creationId xmlns:a16="http://schemas.microsoft.com/office/drawing/2014/main" id="{CEC49E6F-7892-4051-A61B-2B4B0205B363}"/>
              </a:ext>
            </a:extLst>
          </p:cNvPr>
          <p:cNvSpPr txBox="1"/>
          <p:nvPr/>
        </p:nvSpPr>
        <p:spPr>
          <a:xfrm rot="16200000">
            <a:off x="-142629" y="2571869"/>
            <a:ext cx="1496616" cy="166199"/>
          </a:xfrm>
          <a:prstGeom prst="rect">
            <a:avLst/>
          </a:prstGeom>
          <a:noFill/>
        </p:spPr>
        <p:txBody>
          <a:bodyPr lIns="0" tIns="0" rIns="0" bIns="0">
            <a:spAutoFit/>
          </a:bodyPr>
          <a:lstStyle/>
          <a:p>
            <a:pPr algn="ctr" defTabSz="912690">
              <a:lnSpc>
                <a:spcPct val="90000"/>
              </a:lnSpc>
              <a:defRPr/>
            </a:pPr>
            <a:r>
              <a:rPr lang="fr-BE" sz="1200" b="1" dirty="0">
                <a:solidFill>
                  <a:srgbClr val="E2E2E2">
                    <a:lumMod val="25000"/>
                  </a:srgbClr>
                </a:solidFill>
              </a:rPr>
              <a:t>SVR12 or 24, % (PP)</a:t>
            </a:r>
          </a:p>
        </p:txBody>
      </p:sp>
      <p:sp>
        <p:nvSpPr>
          <p:cNvPr id="30" name="Rectangle 29">
            <a:extLst>
              <a:ext uri="{FF2B5EF4-FFF2-40B4-BE49-F238E27FC236}">
                <a16:creationId xmlns:a16="http://schemas.microsoft.com/office/drawing/2014/main" id="{AD517518-C8AF-49D3-9A6E-A4FC828692FD}"/>
              </a:ext>
            </a:extLst>
          </p:cNvPr>
          <p:cNvSpPr/>
          <p:nvPr/>
        </p:nvSpPr>
        <p:spPr>
          <a:xfrm>
            <a:off x="1666731" y="4476928"/>
            <a:ext cx="5810539" cy="5143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24" tIns="45662" rIns="91324" bIns="45662" anchor="ctr"/>
          <a:lstStyle/>
          <a:p>
            <a:pPr algn="ctr"/>
            <a:r>
              <a:rPr lang="en-US" sz="1400" b="1" dirty="0">
                <a:solidFill>
                  <a:schemeClr val="tx1"/>
                </a:solidFill>
              </a:rPr>
              <a:t>High SVR in the largest real-world cohort of diverse patients</a:t>
            </a:r>
            <a:endParaRPr lang="nl-BE" sz="1400" b="1" dirty="0">
              <a:solidFill>
                <a:schemeClr val="tx1"/>
              </a:solidFill>
            </a:endParaRPr>
          </a:p>
        </p:txBody>
      </p:sp>
      <p:sp>
        <p:nvSpPr>
          <p:cNvPr id="31" name="Text Placeholder 5">
            <a:extLst>
              <a:ext uri="{FF2B5EF4-FFF2-40B4-BE49-F238E27FC236}">
                <a16:creationId xmlns:a16="http://schemas.microsoft.com/office/drawing/2014/main" id="{1A849330-F97F-4291-9130-5F9FC2CD4027}"/>
              </a:ext>
            </a:extLst>
          </p:cNvPr>
          <p:cNvSpPr>
            <a:spLocks noGrp="1"/>
          </p:cNvSpPr>
          <p:nvPr>
            <p:ph type="body" sz="quarter" idx="13"/>
          </p:nvPr>
        </p:nvSpPr>
        <p:spPr>
          <a:xfrm>
            <a:off x="450273" y="116042"/>
            <a:ext cx="8236526" cy="226991"/>
          </a:xfrm>
        </p:spPr>
        <p:txBody>
          <a:bodyPr/>
          <a:lstStyle/>
          <a:p>
            <a:r>
              <a:rPr lang="en-US" sz="1600" dirty="0"/>
              <a:t>Real world analysis of 12 clinical practice cohorts from 7 countries</a:t>
            </a:r>
          </a:p>
          <a:p>
            <a:endParaRPr lang="en-US" sz="1600" dirty="0"/>
          </a:p>
        </p:txBody>
      </p:sp>
      <p:graphicFrame>
        <p:nvGraphicFramePr>
          <p:cNvPr id="44" name="Chart 43">
            <a:extLst>
              <a:ext uri="{FF2B5EF4-FFF2-40B4-BE49-F238E27FC236}">
                <a16:creationId xmlns:a16="http://schemas.microsoft.com/office/drawing/2014/main" id="{43FF49D5-5F19-4A90-BED3-E674C410C476}"/>
              </a:ext>
            </a:extLst>
          </p:cNvPr>
          <p:cNvGraphicFramePr/>
          <p:nvPr>
            <p:extLst>
              <p:ext uri="{D42A27DB-BD31-4B8C-83A1-F6EECF244321}">
                <p14:modId xmlns:p14="http://schemas.microsoft.com/office/powerpoint/2010/main" val="2005610458"/>
              </p:ext>
            </p:extLst>
          </p:nvPr>
        </p:nvGraphicFramePr>
        <p:xfrm>
          <a:off x="688779" y="907576"/>
          <a:ext cx="8455221" cy="354750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46E7873-197C-4697-8E3C-1EE0BE55E1E7}"/>
              </a:ext>
            </a:extLst>
          </p:cNvPr>
          <p:cNvSpPr txBox="1"/>
          <p:nvPr/>
        </p:nvSpPr>
        <p:spPr>
          <a:xfrm>
            <a:off x="1593241" y="3653657"/>
            <a:ext cx="321469" cy="277415"/>
          </a:xfrm>
          <a:prstGeom prst="rect">
            <a:avLst/>
          </a:prstGeom>
          <a:noFill/>
        </p:spPr>
        <p:txBody>
          <a:bodyPr lIns="0" tIns="0" rIns="0" bIns="0">
            <a:spAutoFit/>
          </a:bodyPr>
          <a:lstStyle/>
          <a:p>
            <a:pPr algn="ctr" defTabSz="912690">
              <a:lnSpc>
                <a:spcPct val="90000"/>
              </a:lnSpc>
              <a:defRPr/>
            </a:pPr>
            <a:r>
              <a:rPr lang="fr-BE" sz="1000" dirty="0"/>
              <a:t>753/</a:t>
            </a:r>
          </a:p>
          <a:p>
            <a:pPr algn="ctr" defTabSz="912690">
              <a:lnSpc>
                <a:spcPct val="90000"/>
              </a:lnSpc>
              <a:defRPr/>
            </a:pPr>
            <a:r>
              <a:rPr lang="fr-BE" sz="1000" dirty="0"/>
              <a:t>766</a:t>
            </a:r>
            <a:endParaRPr lang="nl-BE" sz="1000" dirty="0"/>
          </a:p>
        </p:txBody>
      </p:sp>
      <p:sp>
        <p:nvSpPr>
          <p:cNvPr id="13" name="TextBox 12">
            <a:extLst>
              <a:ext uri="{FF2B5EF4-FFF2-40B4-BE49-F238E27FC236}">
                <a16:creationId xmlns:a16="http://schemas.microsoft.com/office/drawing/2014/main" id="{4B37081E-C216-46B9-A4C4-DE42E4B1EA7A}"/>
              </a:ext>
            </a:extLst>
          </p:cNvPr>
          <p:cNvSpPr txBox="1"/>
          <p:nvPr/>
        </p:nvSpPr>
        <p:spPr>
          <a:xfrm>
            <a:off x="2974366" y="3654252"/>
            <a:ext cx="311944" cy="276225"/>
          </a:xfrm>
          <a:prstGeom prst="rect">
            <a:avLst/>
          </a:prstGeom>
          <a:noFill/>
        </p:spPr>
        <p:txBody>
          <a:bodyPr lIns="0" tIns="0" rIns="0" bIns="0">
            <a:spAutoFit/>
          </a:bodyPr>
          <a:lstStyle/>
          <a:p>
            <a:pPr algn="ctr" defTabSz="912690">
              <a:lnSpc>
                <a:spcPct val="90000"/>
              </a:lnSpc>
              <a:defRPr/>
            </a:pPr>
            <a:r>
              <a:rPr lang="fr-BE" sz="1000" dirty="0"/>
              <a:t>678/</a:t>
            </a:r>
          </a:p>
          <a:p>
            <a:pPr algn="ctr" defTabSz="912690">
              <a:lnSpc>
                <a:spcPct val="90000"/>
              </a:lnSpc>
              <a:defRPr/>
            </a:pPr>
            <a:r>
              <a:rPr lang="fr-BE" sz="1000" dirty="0"/>
              <a:t>693</a:t>
            </a:r>
            <a:endParaRPr lang="nl-BE" sz="1000" dirty="0"/>
          </a:p>
        </p:txBody>
      </p:sp>
      <p:sp>
        <p:nvSpPr>
          <p:cNvPr id="14" name="TextBox 13">
            <a:extLst>
              <a:ext uri="{FF2B5EF4-FFF2-40B4-BE49-F238E27FC236}">
                <a16:creationId xmlns:a16="http://schemas.microsoft.com/office/drawing/2014/main" id="{FC010905-DFD9-473C-8EE4-2E0921F18F1F}"/>
              </a:ext>
            </a:extLst>
          </p:cNvPr>
          <p:cNvSpPr txBox="1"/>
          <p:nvPr/>
        </p:nvSpPr>
        <p:spPr>
          <a:xfrm>
            <a:off x="4286250" y="3654252"/>
            <a:ext cx="285750" cy="276225"/>
          </a:xfrm>
          <a:prstGeom prst="rect">
            <a:avLst/>
          </a:prstGeom>
          <a:noFill/>
        </p:spPr>
        <p:txBody>
          <a:bodyPr lIns="0" tIns="0" rIns="0" bIns="0">
            <a:spAutoFit/>
          </a:bodyPr>
          <a:lstStyle/>
          <a:p>
            <a:pPr algn="ctr" defTabSz="912690">
              <a:lnSpc>
                <a:spcPct val="90000"/>
              </a:lnSpc>
              <a:defRPr/>
            </a:pPr>
            <a:r>
              <a:rPr lang="fr-BE" sz="1000" dirty="0"/>
              <a:t>297/</a:t>
            </a:r>
          </a:p>
          <a:p>
            <a:pPr algn="ctr" defTabSz="912690">
              <a:lnSpc>
                <a:spcPct val="90000"/>
              </a:lnSpc>
              <a:defRPr/>
            </a:pPr>
            <a:r>
              <a:rPr lang="fr-BE" sz="1000" dirty="0"/>
              <a:t>308</a:t>
            </a:r>
            <a:endParaRPr lang="nl-BE" sz="1000" dirty="0"/>
          </a:p>
        </p:txBody>
      </p:sp>
      <p:sp>
        <p:nvSpPr>
          <p:cNvPr id="15" name="TextBox 14">
            <a:extLst>
              <a:ext uri="{FF2B5EF4-FFF2-40B4-BE49-F238E27FC236}">
                <a16:creationId xmlns:a16="http://schemas.microsoft.com/office/drawing/2014/main" id="{E5438981-D35A-4782-8501-1ED914ED7B89}"/>
              </a:ext>
            </a:extLst>
          </p:cNvPr>
          <p:cNvSpPr txBox="1"/>
          <p:nvPr/>
        </p:nvSpPr>
        <p:spPr>
          <a:xfrm>
            <a:off x="5630218" y="3654252"/>
            <a:ext cx="257175" cy="276225"/>
          </a:xfrm>
          <a:prstGeom prst="rect">
            <a:avLst/>
          </a:prstGeom>
          <a:noFill/>
        </p:spPr>
        <p:txBody>
          <a:bodyPr lIns="0" tIns="0" rIns="0" bIns="0">
            <a:spAutoFit/>
          </a:bodyPr>
          <a:lstStyle/>
          <a:p>
            <a:pPr algn="ctr" defTabSz="912690">
              <a:lnSpc>
                <a:spcPct val="90000"/>
              </a:lnSpc>
              <a:defRPr/>
            </a:pPr>
            <a:r>
              <a:rPr lang="fr-BE" sz="1000" dirty="0"/>
              <a:t>263/</a:t>
            </a:r>
          </a:p>
          <a:p>
            <a:pPr algn="ctr" defTabSz="912690">
              <a:lnSpc>
                <a:spcPct val="90000"/>
              </a:lnSpc>
              <a:defRPr/>
            </a:pPr>
            <a:r>
              <a:rPr lang="fr-BE" sz="1000" dirty="0"/>
              <a:t>268</a:t>
            </a:r>
            <a:endParaRPr lang="nl-BE" sz="1000" dirty="0"/>
          </a:p>
        </p:txBody>
      </p:sp>
      <p:sp>
        <p:nvSpPr>
          <p:cNvPr id="16" name="TextBox 15">
            <a:extLst>
              <a:ext uri="{FF2B5EF4-FFF2-40B4-BE49-F238E27FC236}">
                <a16:creationId xmlns:a16="http://schemas.microsoft.com/office/drawing/2014/main" id="{02C78B8A-0868-4A7B-BDC0-CD5FFE812A31}"/>
              </a:ext>
            </a:extLst>
          </p:cNvPr>
          <p:cNvSpPr txBox="1"/>
          <p:nvPr/>
        </p:nvSpPr>
        <p:spPr>
          <a:xfrm>
            <a:off x="6932290" y="3653657"/>
            <a:ext cx="304800" cy="277415"/>
          </a:xfrm>
          <a:prstGeom prst="rect">
            <a:avLst/>
          </a:prstGeom>
          <a:noFill/>
        </p:spPr>
        <p:txBody>
          <a:bodyPr lIns="0" tIns="0" rIns="0" bIns="0">
            <a:spAutoFit/>
          </a:bodyPr>
          <a:lstStyle/>
          <a:p>
            <a:pPr algn="ctr" defTabSz="912690">
              <a:lnSpc>
                <a:spcPct val="90000"/>
              </a:lnSpc>
              <a:defRPr/>
            </a:pPr>
            <a:r>
              <a:rPr lang="fr-BE" sz="1000" dirty="0"/>
              <a:t>443/</a:t>
            </a:r>
          </a:p>
          <a:p>
            <a:pPr algn="ctr" defTabSz="912690">
              <a:lnSpc>
                <a:spcPct val="90000"/>
              </a:lnSpc>
              <a:defRPr/>
            </a:pPr>
            <a:r>
              <a:rPr lang="fr-BE" sz="1000" dirty="0"/>
              <a:t>447</a:t>
            </a:r>
            <a:endParaRPr lang="nl-BE" sz="1000" dirty="0"/>
          </a:p>
        </p:txBody>
      </p:sp>
      <p:sp>
        <p:nvSpPr>
          <p:cNvPr id="17" name="TextBox 16">
            <a:extLst>
              <a:ext uri="{FF2B5EF4-FFF2-40B4-BE49-F238E27FC236}">
                <a16:creationId xmlns:a16="http://schemas.microsoft.com/office/drawing/2014/main" id="{01F1736C-0C5E-4256-8D4E-DA2D59E9A0D1}"/>
              </a:ext>
            </a:extLst>
          </p:cNvPr>
          <p:cNvSpPr txBox="1"/>
          <p:nvPr/>
        </p:nvSpPr>
        <p:spPr>
          <a:xfrm>
            <a:off x="8260009" y="3654252"/>
            <a:ext cx="260747" cy="276225"/>
          </a:xfrm>
          <a:prstGeom prst="rect">
            <a:avLst/>
          </a:prstGeom>
          <a:noFill/>
        </p:spPr>
        <p:txBody>
          <a:bodyPr lIns="0" tIns="0" rIns="0" bIns="0">
            <a:spAutoFit/>
          </a:bodyPr>
          <a:lstStyle/>
          <a:p>
            <a:pPr algn="ctr" defTabSz="912690">
              <a:lnSpc>
                <a:spcPct val="90000"/>
              </a:lnSpc>
              <a:defRPr/>
            </a:pPr>
            <a:r>
              <a:rPr lang="fr-BE" sz="1000" dirty="0"/>
              <a:t>181/</a:t>
            </a:r>
          </a:p>
          <a:p>
            <a:pPr algn="ctr" defTabSz="912690">
              <a:lnSpc>
                <a:spcPct val="90000"/>
              </a:lnSpc>
              <a:defRPr/>
            </a:pPr>
            <a:r>
              <a:rPr lang="fr-BE" sz="1000" dirty="0"/>
              <a:t>188</a:t>
            </a:r>
            <a:endParaRPr lang="nl-BE" sz="1000" dirty="0"/>
          </a:p>
        </p:txBody>
      </p:sp>
      <p:sp>
        <p:nvSpPr>
          <p:cNvPr id="18"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2297191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866" y="1104900"/>
            <a:ext cx="8475134" cy="3981450"/>
          </a:xfrm>
        </p:spPr>
        <p:txBody>
          <a:bodyPr/>
          <a:lstStyle/>
          <a:p>
            <a:r>
              <a:rPr lang="fr-BE" sz="1800" b="1" dirty="0"/>
              <a:t>High </a:t>
            </a:r>
            <a:r>
              <a:rPr lang="fr-BE" sz="1800" b="1" dirty="0" err="1"/>
              <a:t>effectiveness</a:t>
            </a:r>
            <a:r>
              <a:rPr lang="fr-BE" sz="1800" b="1" dirty="0"/>
              <a:t> of SOF/VEL </a:t>
            </a:r>
            <a:r>
              <a:rPr lang="fr-BE" sz="1800" dirty="0"/>
              <a:t>in diverse patient populations, </a:t>
            </a:r>
            <a:r>
              <a:rPr lang="fr-BE" sz="1800" dirty="0" err="1"/>
              <a:t>regardless</a:t>
            </a:r>
            <a:r>
              <a:rPr lang="fr-BE" sz="1800" dirty="0"/>
              <a:t> of:</a:t>
            </a:r>
          </a:p>
          <a:p>
            <a:pPr lvl="1">
              <a:spcBef>
                <a:spcPts val="600"/>
              </a:spcBef>
            </a:pPr>
            <a:r>
              <a:rPr lang="fr-BE" sz="1600" dirty="0" err="1"/>
              <a:t>Genotype</a:t>
            </a:r>
            <a:endParaRPr lang="fr-BE" sz="1600" dirty="0"/>
          </a:p>
          <a:p>
            <a:pPr lvl="1">
              <a:spcBef>
                <a:spcPts val="600"/>
              </a:spcBef>
            </a:pPr>
            <a:r>
              <a:rPr lang="fr-BE" sz="1600" dirty="0" err="1"/>
              <a:t>Fibrosis</a:t>
            </a:r>
            <a:r>
              <a:rPr lang="fr-BE" sz="1600" dirty="0"/>
              <a:t> stage</a:t>
            </a:r>
          </a:p>
          <a:p>
            <a:pPr lvl="1">
              <a:spcBef>
                <a:spcPts val="600"/>
              </a:spcBef>
            </a:pPr>
            <a:r>
              <a:rPr lang="fr-BE" sz="1600" dirty="0"/>
              <a:t>Prior </a:t>
            </a:r>
            <a:r>
              <a:rPr lang="fr-BE" sz="1600" dirty="0" err="1"/>
              <a:t>treatment</a:t>
            </a:r>
            <a:r>
              <a:rPr lang="fr-BE" sz="1600" dirty="0"/>
              <a:t> (</a:t>
            </a:r>
            <a:r>
              <a:rPr lang="fr-BE" sz="1600" dirty="0" err="1"/>
              <a:t>pegIFN</a:t>
            </a:r>
            <a:r>
              <a:rPr lang="fr-BE" sz="1600" dirty="0"/>
              <a:t> + RBV </a:t>
            </a:r>
            <a:r>
              <a:rPr lang="fr-BE" sz="1600" dirty="0">
                <a:latin typeface="Arial"/>
                <a:cs typeface="Arial"/>
              </a:rPr>
              <a:t>± PI)</a:t>
            </a:r>
          </a:p>
          <a:p>
            <a:pPr lvl="1">
              <a:spcBef>
                <a:spcPts val="600"/>
              </a:spcBef>
            </a:pPr>
            <a:r>
              <a:rPr lang="fr-BE" sz="1600" dirty="0">
                <a:latin typeface="Arial"/>
                <a:cs typeface="Arial"/>
              </a:rPr>
              <a:t>Patient </a:t>
            </a:r>
            <a:r>
              <a:rPr lang="fr-BE" sz="1600" dirty="0" err="1">
                <a:latin typeface="Arial"/>
                <a:cs typeface="Arial"/>
              </a:rPr>
              <a:t>characteristics</a:t>
            </a:r>
            <a:r>
              <a:rPr lang="fr-BE" sz="1600" dirty="0">
                <a:latin typeface="Arial"/>
                <a:cs typeface="Arial"/>
              </a:rPr>
              <a:t> (IV </a:t>
            </a:r>
            <a:r>
              <a:rPr lang="fr-BE" sz="1600" dirty="0" err="1">
                <a:latin typeface="Arial"/>
                <a:cs typeface="Arial"/>
              </a:rPr>
              <a:t>drug</a:t>
            </a:r>
            <a:r>
              <a:rPr lang="fr-BE" sz="1600" dirty="0">
                <a:latin typeface="Arial"/>
                <a:cs typeface="Arial"/>
              </a:rPr>
              <a:t> use, PPI use, </a:t>
            </a:r>
            <a:r>
              <a:rPr lang="fr-BE" sz="1600" dirty="0" err="1">
                <a:latin typeface="Arial"/>
                <a:cs typeface="Arial"/>
              </a:rPr>
              <a:t>older</a:t>
            </a:r>
            <a:r>
              <a:rPr lang="fr-BE" sz="1600" dirty="0">
                <a:latin typeface="Arial"/>
                <a:cs typeface="Arial"/>
              </a:rPr>
              <a:t> </a:t>
            </a:r>
            <a:r>
              <a:rPr lang="fr-BE" sz="1600" dirty="0" err="1">
                <a:latin typeface="Arial"/>
                <a:cs typeface="Arial"/>
              </a:rPr>
              <a:t>age</a:t>
            </a:r>
            <a:r>
              <a:rPr lang="fr-BE" sz="1600" dirty="0">
                <a:latin typeface="Arial"/>
                <a:cs typeface="Arial"/>
              </a:rPr>
              <a:t>, HIV/HCV Co-infection)</a:t>
            </a:r>
          </a:p>
          <a:p>
            <a:pPr>
              <a:spcBef>
                <a:spcPts val="2400"/>
              </a:spcBef>
            </a:pPr>
            <a:r>
              <a:rPr lang="fr-BE" sz="1800" b="1" dirty="0"/>
              <a:t>Simplification</a:t>
            </a:r>
            <a:r>
              <a:rPr lang="fr-BE" sz="1800" dirty="0"/>
              <a:t> of HCV Care Cascade </a:t>
            </a:r>
            <a:r>
              <a:rPr lang="fr-BE" sz="1800" dirty="0" err="1"/>
              <a:t>is</a:t>
            </a:r>
            <a:r>
              <a:rPr lang="fr-BE" sz="1800" dirty="0"/>
              <a:t> possible </a:t>
            </a:r>
            <a:r>
              <a:rPr lang="fr-BE" sz="1800" dirty="0" err="1"/>
              <a:t>with</a:t>
            </a:r>
            <a:r>
              <a:rPr lang="fr-BE" sz="1800" dirty="0"/>
              <a:t> SOF/VEL</a:t>
            </a:r>
          </a:p>
          <a:p>
            <a:pPr>
              <a:spcBef>
                <a:spcPts val="2400"/>
              </a:spcBef>
            </a:pPr>
            <a:r>
              <a:rPr lang="en-US" sz="1800" dirty="0"/>
              <a:t>A </a:t>
            </a:r>
            <a:r>
              <a:rPr lang="en-US" sz="1800" b="1" dirty="0"/>
              <a:t>Test and Treat </a:t>
            </a:r>
            <a:r>
              <a:rPr lang="en-US" sz="1800" dirty="0"/>
              <a:t>strategy with SOF/VEL may further improve HCV care</a:t>
            </a:r>
            <a:endParaRPr lang="fr-BE" sz="1800" dirty="0"/>
          </a:p>
        </p:txBody>
      </p:sp>
      <p:sp>
        <p:nvSpPr>
          <p:cNvPr id="3" name="Title 2"/>
          <p:cNvSpPr>
            <a:spLocks noGrp="1"/>
          </p:cNvSpPr>
          <p:nvPr>
            <p:ph type="title"/>
          </p:nvPr>
        </p:nvSpPr>
        <p:spPr/>
        <p:txBody>
          <a:bodyPr/>
          <a:lstStyle/>
          <a:p>
            <a:r>
              <a:rPr lang="fr-BE" dirty="0"/>
              <a:t>Conclusion: </a:t>
            </a:r>
            <a:r>
              <a:rPr lang="fr-BE" dirty="0" err="1"/>
              <a:t>Largest</a:t>
            </a:r>
            <a:r>
              <a:rPr lang="fr-BE" dirty="0"/>
              <a:t> Real World </a:t>
            </a:r>
            <a:r>
              <a:rPr lang="fr-BE" dirty="0" err="1"/>
              <a:t>Cohort</a:t>
            </a:r>
            <a:r>
              <a:rPr lang="fr-BE" dirty="0"/>
              <a:t> </a:t>
            </a:r>
            <a:r>
              <a:rPr lang="fr-BE" dirty="0" err="1"/>
              <a:t>With</a:t>
            </a:r>
            <a:r>
              <a:rPr lang="fr-BE" dirty="0"/>
              <a:t> SOF/VEL</a:t>
            </a:r>
            <a:endParaRPr lang="en-US" dirty="0"/>
          </a:p>
        </p:txBody>
      </p:sp>
      <p:sp>
        <p:nvSpPr>
          <p:cNvPr id="7" name="Slide Number Placeholder 6"/>
          <p:cNvSpPr>
            <a:spLocks noGrp="1"/>
          </p:cNvSpPr>
          <p:nvPr>
            <p:ph type="sldNum" sz="quarter" idx="4294967295"/>
          </p:nvPr>
        </p:nvSpPr>
        <p:spPr>
          <a:xfrm>
            <a:off x="8779933" y="4902994"/>
            <a:ext cx="247650" cy="126206"/>
          </a:xfrm>
          <a:prstGeom prst="rect">
            <a:avLst/>
          </a:prstGeom>
        </p:spPr>
        <p:txBody>
          <a:bodyPr/>
          <a:lstStyle/>
          <a:p>
            <a:fld id="{94BD5F9E-BC76-487B-A2BC-019AD28A14BF}" type="slidenum">
              <a:rPr lang="en-US" smtClean="0"/>
              <a:pPr/>
              <a:t>9</a:t>
            </a:fld>
            <a:endParaRPr lang="en-US" dirty="0"/>
          </a:p>
        </p:txBody>
      </p:sp>
      <p:sp>
        <p:nvSpPr>
          <p:cNvPr id="6" name="Footer Placeholder 3"/>
          <p:cNvSpPr>
            <a:spLocks noGrp="1"/>
          </p:cNvSpPr>
          <p:nvPr/>
        </p:nvSpPr>
        <p:spPr>
          <a:xfrm>
            <a:off x="150576" y="5032428"/>
            <a:ext cx="4192824" cy="53922"/>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a:solidFill>
                  <a:prstClr val="black"/>
                </a:solidFill>
              </a:rPr>
              <a:t>Mangia</a:t>
            </a:r>
            <a:r>
              <a:rPr lang="en-US" sz="800" dirty="0">
                <a:solidFill>
                  <a:prstClr val="black"/>
                </a:solidFill>
              </a:rPr>
              <a:t>, EASL, 2019, GS-03</a:t>
            </a:r>
          </a:p>
        </p:txBody>
      </p:sp>
      <p:sp>
        <p:nvSpPr>
          <p:cNvPr id="8" name="Title 1"/>
          <p:cNvSpPr txBox="1">
            <a:spLocks/>
          </p:cNvSpPr>
          <p:nvPr/>
        </p:nvSpPr>
        <p:spPr>
          <a:xfrm>
            <a:off x="450850" y="82261"/>
            <a:ext cx="8229600" cy="25371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r>
              <a:rPr lang="en-US" sz="1600" dirty="0">
                <a:solidFill>
                  <a:schemeClr val="tx1"/>
                </a:solidFill>
              </a:rPr>
              <a:t>Real world analysis of 12 clinical practice cohorts from 7 countries</a:t>
            </a:r>
          </a:p>
        </p:txBody>
      </p:sp>
      <p:sp>
        <p:nvSpPr>
          <p:cNvPr id="9" name="Rectangle 3">
            <a:extLst>
              <a:ext uri="{FF2B5EF4-FFF2-40B4-BE49-F238E27FC236}">
                <a16:creationId xmlns:a16="http://schemas.microsoft.com/office/drawing/2014/main" id="{98BF295C-BFE2-0A40-A978-06A606E33B5A}"/>
              </a:ext>
            </a:extLst>
          </p:cNvPr>
          <p:cNvSpPr>
            <a:spLocks noChangeArrowheads="1"/>
          </p:cNvSpPr>
          <p:nvPr/>
        </p:nvSpPr>
        <p:spPr bwMode="auto">
          <a:xfrm>
            <a:off x="8831096" y="2"/>
            <a:ext cx="267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3" tIns="34289" rIns="68553" bIns="34289">
            <a:spAutoFit/>
          </a:bodyPr>
          <a:lstStyle>
            <a:lvl1pPr eaLnBrk="0" hangingPunct="0">
              <a:lnSpc>
                <a:spcPct val="90000"/>
              </a:lnSpc>
              <a:spcBef>
                <a:spcPts val="1200"/>
              </a:spcBef>
              <a:buClr>
                <a:srgbClr val="A9A9A9"/>
              </a:buClr>
              <a:buSzPct val="90000"/>
              <a:buFont typeface="Wingdings" pitchFamily="2" charset="2"/>
              <a:buChar char="§"/>
              <a:defRPr sz="2000">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buChar char="–"/>
              <a:defRPr>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pitchFamily="2" charset="2"/>
              <a:buChar char="§"/>
              <a:defRPr sz="16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buChar char="–"/>
              <a:defRPr sz="14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pitchFamily="2" charset="2"/>
              <a:buChar char="§"/>
              <a:defRPr sz="14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pitchFamily="2" charset="2"/>
              <a:buChar char="§"/>
              <a:defRPr sz="1400">
                <a:solidFill>
                  <a:schemeClr val="tx1"/>
                </a:solidFill>
                <a:latin typeface="Arial" charset="0"/>
              </a:defRPr>
            </a:lvl9pPr>
          </a:lstStyle>
          <a:p>
            <a:pPr defTabSz="514121" eaLnBrk="1" hangingPunct="1">
              <a:lnSpc>
                <a:spcPct val="100000"/>
              </a:lnSpc>
              <a:spcBef>
                <a:spcPct val="0"/>
              </a:spcBef>
              <a:buClrTx/>
              <a:buSzTx/>
              <a:buNone/>
              <a:defRPr/>
            </a:pPr>
            <a:r>
              <a:rPr lang="en-US" altLang="en-US" sz="1800" dirty="0">
                <a:solidFill>
                  <a:srgbClr val="FF0000"/>
                </a:solidFill>
                <a:ea typeface="MS PGothic" pitchFamily="34" charset="-128"/>
              </a:rPr>
              <a:t>‡</a:t>
            </a:r>
            <a:endParaRPr lang="en-US" altLang="en-US" sz="1800" dirty="0">
              <a:solidFill>
                <a:srgbClr val="000000"/>
              </a:solidFill>
              <a:ea typeface="MS PGothic" pitchFamily="34" charset="-128"/>
            </a:endParaRPr>
          </a:p>
        </p:txBody>
      </p:sp>
    </p:spTree>
    <p:extLst>
      <p:ext uri="{BB962C8B-B14F-4D97-AF65-F5344CB8AC3E}">
        <p14:creationId xmlns:p14="http://schemas.microsoft.com/office/powerpoint/2010/main" val="65017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0.xml><?xml version="1.0" encoding="utf-8"?>
<a:theme xmlns:a="http://schemas.openxmlformats.org/drawingml/2006/main" name="15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1.xml><?xml version="1.0" encoding="utf-8"?>
<a:theme xmlns:a="http://schemas.openxmlformats.org/drawingml/2006/main" name="1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2.xml><?xml version="1.0" encoding="utf-8"?>
<a:theme xmlns:a="http://schemas.openxmlformats.org/drawingml/2006/main" name="16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3.xml><?xml version="1.0" encoding="utf-8"?>
<a:theme xmlns:a="http://schemas.openxmlformats.org/drawingml/2006/main" name="13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4.xml><?xml version="1.0" encoding="utf-8"?>
<a:theme xmlns:a="http://schemas.openxmlformats.org/drawingml/2006/main" name="17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5.xml><?xml version="1.0" encoding="utf-8"?>
<a:theme xmlns:a="http://schemas.openxmlformats.org/drawingml/2006/main" name="9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6.xml><?xml version="1.0" encoding="utf-8"?>
<a:theme xmlns:a="http://schemas.openxmlformats.org/drawingml/2006/main" name="11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7.xml><?xml version="1.0" encoding="utf-8"?>
<a:theme xmlns:a="http://schemas.openxmlformats.org/drawingml/2006/main" name="14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8.xml><?xml version="1.0" encoding="utf-8"?>
<a:theme xmlns:a="http://schemas.openxmlformats.org/drawingml/2006/main" name="10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19.xml><?xml version="1.0" encoding="utf-8"?>
<a:theme xmlns:a="http://schemas.openxmlformats.org/drawingml/2006/main" name="Office Theme">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36A7AA"/>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20.xml><?xml version="1.0" encoding="utf-8"?>
<a:theme xmlns:a="http://schemas.openxmlformats.org/drawingml/2006/main" name="Office Theme">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36A7AA"/>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4.xml><?xml version="1.0" encoding="utf-8"?>
<a:theme xmlns:a="http://schemas.openxmlformats.org/drawingml/2006/main" name="6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5.xml><?xml version="1.0" encoding="utf-8"?>
<a:theme xmlns:a="http://schemas.openxmlformats.org/drawingml/2006/main" name="7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6.xml><?xml version="1.0" encoding="utf-8"?>
<a:theme xmlns:a="http://schemas.openxmlformats.org/drawingml/2006/main" name="8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7.xml><?xml version="1.0" encoding="utf-8"?>
<a:theme xmlns:a="http://schemas.openxmlformats.org/drawingml/2006/main" name="5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8.xml><?xml version="1.0" encoding="utf-8"?>
<a:theme xmlns:a="http://schemas.openxmlformats.org/drawingml/2006/main" name="4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ppt/theme/theme9.xml><?xml version="1.0" encoding="utf-8"?>
<a:theme xmlns:a="http://schemas.openxmlformats.org/drawingml/2006/main" name="12_Gilead Hepatitis TemplateV6">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thm15="http://schemas.microsoft.com/office/thememl/2012/main" name="Gilead_PAH.POTX" id="{D9A39A9A-302E-414B-A3D2-C89FD219F4B9}" vid="{E0D34937-0A76-493F-8FBC-D536FA19D622}"/>
    </a:ext>
  </a:extLst>
</a:theme>
</file>

<file path=docProps/app.xml><?xml version="1.0" encoding="utf-8"?>
<Properties xmlns="http://schemas.openxmlformats.org/officeDocument/2006/extended-properties" xmlns:vt="http://schemas.openxmlformats.org/officeDocument/2006/docPropsVTypes">
  <Template>Gilead Hepatitis TemplateV6</Template>
  <TotalTime>0</TotalTime>
  <Words>19600</Words>
  <Application>Microsoft Macintosh PowerPoint</Application>
  <PresentationFormat>Bildschirmpräsentation (16:9)</PresentationFormat>
  <Paragraphs>2854</Paragraphs>
  <Slides>54</Slides>
  <Notes>51</Notes>
  <HiddenSlides>0</HiddenSlides>
  <MMClips>0</MMClips>
  <ScaleCrop>false</ScaleCrop>
  <HeadingPairs>
    <vt:vector size="6" baseType="variant">
      <vt:variant>
        <vt:lpstr>Verwendete Schriftarten</vt:lpstr>
      </vt:variant>
      <vt:variant>
        <vt:i4>9</vt:i4>
      </vt:variant>
      <vt:variant>
        <vt:lpstr>Design</vt:lpstr>
      </vt:variant>
      <vt:variant>
        <vt:i4>18</vt:i4>
      </vt:variant>
      <vt:variant>
        <vt:lpstr>Folientitel</vt:lpstr>
      </vt:variant>
      <vt:variant>
        <vt:i4>54</vt:i4>
      </vt:variant>
    </vt:vector>
  </HeadingPairs>
  <TitlesOfParts>
    <vt:vector size="81" baseType="lpstr">
      <vt:lpstr>MS PGothic</vt:lpstr>
      <vt:lpstr>MS PGothic</vt:lpstr>
      <vt:lpstr>Arial</vt:lpstr>
      <vt:lpstr>ArialMT</vt:lpstr>
      <vt:lpstr>Calibri</vt:lpstr>
      <vt:lpstr>Calibri (Body)</vt:lpstr>
      <vt:lpstr>Helvetica</vt:lpstr>
      <vt:lpstr>Times New Roman</vt:lpstr>
      <vt:lpstr>Wingdings</vt:lpstr>
      <vt:lpstr>Gilead Hepatitis TemplateV6</vt:lpstr>
      <vt:lpstr>3_Gilead Hepatitis TemplateV6</vt:lpstr>
      <vt:lpstr>2_Gilead Hepatitis TemplateV6</vt:lpstr>
      <vt:lpstr>6_Gilead Hepatitis TemplateV6</vt:lpstr>
      <vt:lpstr>7_Gilead Hepatitis TemplateV6</vt:lpstr>
      <vt:lpstr>8_Gilead Hepatitis TemplateV6</vt:lpstr>
      <vt:lpstr>5_Gilead Hepatitis TemplateV6</vt:lpstr>
      <vt:lpstr>4_Gilead Hepatitis TemplateV6</vt:lpstr>
      <vt:lpstr>12_Gilead Hepatitis TemplateV6</vt:lpstr>
      <vt:lpstr>15_Gilead Hepatitis TemplateV6</vt:lpstr>
      <vt:lpstr>1_Gilead Hepatitis TemplateV6</vt:lpstr>
      <vt:lpstr>16_Gilead Hepatitis TemplateV6</vt:lpstr>
      <vt:lpstr>13_Gilead Hepatitis TemplateV6</vt:lpstr>
      <vt:lpstr>17_Gilead Hepatitis TemplateV6</vt:lpstr>
      <vt:lpstr>9_Gilead Hepatitis TemplateV6</vt:lpstr>
      <vt:lpstr>11_Gilead Hepatitis TemplateV6</vt:lpstr>
      <vt:lpstr>14_Gilead Hepatitis TemplateV6</vt:lpstr>
      <vt:lpstr>10_Gilead Hepatitis TemplateV6</vt:lpstr>
      <vt:lpstr>EASL 2019 HCV Conference Update</vt:lpstr>
      <vt:lpstr>Disclaimer</vt:lpstr>
      <vt:lpstr>SOF/VEL</vt:lpstr>
      <vt:lpstr>Global Real World Evidence of SOF/VEL for 12 Weeks</vt:lpstr>
      <vt:lpstr>SOF/VEL for 12 Weeks: SVR by Genotype</vt:lpstr>
      <vt:lpstr>SOF/VEL for 12 Weeks: SVR by Fibrosis Stage</vt:lpstr>
      <vt:lpstr>SOF/VEL for 12 Weeks: SVR by Presence of Cirrhosis</vt:lpstr>
      <vt:lpstr>SOF/VEL for 12 Weeks: SVR by Subpopulations</vt:lpstr>
      <vt:lpstr>Conclusion: Largest Real World Cohort With SOF/VEL</vt:lpstr>
      <vt:lpstr>Real-World Effectiveness of SOF/VEL in France</vt:lpstr>
      <vt:lpstr>Real-World Effectiveness of SOF/VEL</vt:lpstr>
      <vt:lpstr>Real-World Experience of GLE/PIB and SOF/VEL</vt:lpstr>
      <vt:lpstr>Real-World Experience of GLE/PIB and SOF/VEL</vt:lpstr>
      <vt:lpstr>SOF/VEL+RBV for 12 Weeks in Patients with CTP-C Decompensated Cirrhosis</vt:lpstr>
      <vt:lpstr>SOF/VEL+RBV for 12 Weeks in Patients with CTP-C Decompensated Cirrhosis</vt:lpstr>
      <vt:lpstr>SOF/VEL for 4 Weeks in Heart or Lung Transplant Recipients</vt:lpstr>
      <vt:lpstr>Drug-Drug Interactions in HCV Therapy</vt:lpstr>
      <vt:lpstr>SOF/VEL/VOX</vt:lpstr>
      <vt:lpstr>Real-World Effectiveness of SOF/VEL/VOX at EASL 2019</vt:lpstr>
      <vt:lpstr>Real-World Effectiveness of SOF/VEL/VOX for 12 weeks in DAA failures</vt:lpstr>
      <vt:lpstr>Real-World effectiveness of SOF/VEL/VOX for 12 weeks in DAA failures</vt:lpstr>
      <vt:lpstr>Real-World Effectiveness of SOF/VEL/VOX for 12 Weeks in DAA Failures</vt:lpstr>
      <vt:lpstr>Real-World Effectiveness of SOF/VEL/VOX±RBV for 12 Weeks in DAA Failures</vt:lpstr>
      <vt:lpstr>Improving the Care Cascade</vt:lpstr>
      <vt:lpstr>Pharmacy-Led vs Conventional Treatment for HCV Positive Patients Receiving OST</vt:lpstr>
      <vt:lpstr>Complete Linkage to Care Through Same Day ‘Test &amp; Treat'</vt:lpstr>
      <vt:lpstr>Outreach to Isolated Populations via Same Day Test and Treat Model </vt:lpstr>
      <vt:lpstr>Patient Flow Across Specialties Over HCV Care Cascade</vt:lpstr>
      <vt:lpstr>Elimination</vt:lpstr>
      <vt:lpstr>WHO 2030 Target for Diagnosis and Treatment of HCV</vt:lpstr>
      <vt:lpstr>Comparison of SVR in Active IVDU vs Others</vt:lpstr>
      <vt:lpstr>Treatment and Prevention of HCV in PWID</vt:lpstr>
      <vt:lpstr>Global Timing of HCV Elimination</vt:lpstr>
      <vt:lpstr>SOF-based Regimens in Special Populations</vt:lpstr>
      <vt:lpstr>LDV/SOF for 8, 12, or 24 weeks in Dialysis Patients</vt:lpstr>
      <vt:lpstr>SOF-Based Regimens in HCV-Infected Patients with Stage 4–5 CKD</vt:lpstr>
      <vt:lpstr>GLE/PIB Data</vt:lpstr>
      <vt:lpstr>RW Effectiveness and Safety of GLE/PIB In HCV patients: A Multi-Country Analysis Of Post-Marketing Observational Studies (PMOS)</vt:lpstr>
      <vt:lpstr>RW Effectiveness and Safety of GLE/PIB In HCV: A Multi-Country Analysis Of Post-Marketing Observational Studies (PMOS)</vt:lpstr>
      <vt:lpstr>Simplified Monitoring for HCV with GLE/PIB</vt:lpstr>
      <vt:lpstr>Simplified Monitoring for HCV with GLE/PIB</vt:lpstr>
      <vt:lpstr>Effect of GLE/PIB for HCV GT 1–6</vt:lpstr>
      <vt:lpstr>Real-World HCV GT 3 Patients Treated With GLE/PIB</vt:lpstr>
      <vt:lpstr>Real-World Safety/Effectiveness of GLE/PIB</vt:lpstr>
      <vt:lpstr>Back up </vt:lpstr>
      <vt:lpstr>Global Real World Evidence of SOF/VEL for 12 Weeks</vt:lpstr>
      <vt:lpstr>SOF/VEL for 12 Weeks in a US and EU Population</vt:lpstr>
      <vt:lpstr>Real-World Treatment of HCV GT 3</vt:lpstr>
      <vt:lpstr>Real World Effectiveness of SOF/VEL in France</vt:lpstr>
      <vt:lpstr>Real-World SOF/VEL±RBV for HCV GT 3 Cirrhotic Patients</vt:lpstr>
      <vt:lpstr>Effectiveness of DAA therapy in GT3 Patients in England</vt:lpstr>
      <vt:lpstr>Lipid Profile with DAA Regimens With and Without Protease Inhibitors</vt:lpstr>
      <vt:lpstr>Estimated Global Timing of HCV Elimination</vt:lpstr>
      <vt:lpstr>Efficacy and Safety of SOF Monotherapy in Chronic Hepatitis E</vt:lpstr>
    </vt:vector>
  </TitlesOfParts>
  <Company>Gilead Sciences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Gilead Hepatitis Template Title Slide Layout</dc:title>
  <dc:creator>Cara Marsh</dc:creator>
  <cp:lastModifiedBy>Ramona Dr Pauli</cp:lastModifiedBy>
  <cp:revision>968</cp:revision>
  <cp:lastPrinted>2019-04-17T14:59:48Z</cp:lastPrinted>
  <dcterms:created xsi:type="dcterms:W3CDTF">2017-09-29T15:06:16Z</dcterms:created>
  <dcterms:modified xsi:type="dcterms:W3CDTF">2019-05-14T19:06:38Z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D:\Client Projects\Presentation Company\Gilead\Final Templates new colors Dec 2014\work in progress\Gilead Hepatitis TemplateV5 postXML.ppta</vt:lpwstr>
  </property>
  <property fmtid="{D5CDD505-2E9C-101B-9397-08002B2CF9AE}" pid="4" name="ArticulateGUID">
    <vt:lpwstr>9141B761-0B3F-4EAC-B7F8-CEA32414FA42</vt:lpwstr>
  </property>
  <property fmtid="{D5CDD505-2E9C-101B-9397-08002B2CF9AE}" pid="5" name="ArticulatePath">
    <vt:lpwstr>Gilead Hepatitis TemplateV5 postXML</vt:lpwstr>
  </property>
</Properties>
</file>