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theme/themeOverride3.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5" r:id="rId2"/>
  </p:sldMasterIdLst>
  <p:notesMasterIdLst>
    <p:notesMasterId r:id="rId25"/>
  </p:notesMasterIdLst>
  <p:sldIdLst>
    <p:sldId id="256" r:id="rId3"/>
    <p:sldId id="375" r:id="rId4"/>
    <p:sldId id="411" r:id="rId5"/>
    <p:sldId id="386" r:id="rId6"/>
    <p:sldId id="387" r:id="rId7"/>
    <p:sldId id="385" r:id="rId8"/>
    <p:sldId id="352" r:id="rId9"/>
    <p:sldId id="348" r:id="rId10"/>
    <p:sldId id="349" r:id="rId11"/>
    <p:sldId id="372" r:id="rId12"/>
    <p:sldId id="389" r:id="rId13"/>
    <p:sldId id="400" r:id="rId14"/>
    <p:sldId id="409" r:id="rId15"/>
    <p:sldId id="406" r:id="rId16"/>
    <p:sldId id="410" r:id="rId17"/>
    <p:sldId id="405" r:id="rId18"/>
    <p:sldId id="407" r:id="rId19"/>
    <p:sldId id="356" r:id="rId20"/>
    <p:sldId id="388" r:id="rId21"/>
    <p:sldId id="370" r:id="rId22"/>
    <p:sldId id="262" r:id="rId23"/>
    <p:sldId id="273"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976"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ylla, Douglas E" initials="DED" lastIdx="10" clrIdx="0"/>
  <p:cmAuthor id="7" name="Lino" initials="LR" lastIdx="32" clrIdx="7"/>
  <p:cmAuthor id="1" name="Bourgo, Ryan J" initials="RJB" lastIdx="16" clrIdx="1"/>
  <p:cmAuthor id="8" name="Yao, Betty B" initials="YBB" lastIdx="1" clrIdx="8"/>
  <p:cmAuthor id="2" name="Wang, Stanley X" initials="WSX" lastIdx="3" clrIdx="2"/>
  <p:cmAuthor id="9" name="Hunter,  Zoë" initials="HZ" lastIdx="9" clrIdx="9"/>
  <p:cmAuthor id="3" name="Yao Bian, PhD (ME)" initials="YBP(" lastIdx="6" clrIdx="3">
    <p:extLst/>
  </p:cmAuthor>
  <p:cmAuthor id="10" name="Trinh, Roger N" initials="TRN" lastIdx="10" clrIdx="10"/>
  <p:cmAuthor id="4" name="Apurva Davè, PhD (MTM)" initials="ADP(" lastIdx="17" clrIdx="4">
    <p:extLst/>
  </p:cmAuthor>
  <p:cmAuthor id="11" name="Crown, Eric D" initials="CED" lastIdx="4" clrIdx="11"/>
  <p:cmAuthor id="5" name="Amanda Martin, PhD (ME)" initials="AMP(" lastIdx="15" clrIdx="5">
    <p:extLst/>
  </p:cmAuthor>
  <p:cmAuthor id="6" name="Pilot-Matias, Tami J" initials="TP-M"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A1C4"/>
    <a:srgbClr val="0082BA"/>
    <a:srgbClr val="E6E7E9"/>
    <a:srgbClr val="84BD00"/>
    <a:srgbClr val="6BBBAE"/>
    <a:srgbClr val="FFFFFF"/>
    <a:srgbClr val="702082"/>
    <a:srgbClr val="071D49"/>
    <a:srgbClr val="07060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97459" autoAdjust="0"/>
  </p:normalViewPr>
  <p:slideViewPr>
    <p:cSldViewPr snapToGrid="0">
      <p:cViewPr>
        <p:scale>
          <a:sx n="100" d="100"/>
          <a:sy n="100" d="100"/>
        </p:scale>
        <p:origin x="-1764" y="-966"/>
      </p:cViewPr>
      <p:guideLst>
        <p:guide orient="horz" pos="1620"/>
        <p:guide pos="2976"/>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1" d="100"/>
          <a:sy n="51" d="100"/>
        </p:scale>
        <p:origin x="269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372E1C-CE4A-4DD1-96B0-A94D544C1A01}" type="datetimeFigureOut">
              <a:rPr lang="en-US" smtClean="0"/>
              <a:t>4/12/2018</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DB236F-216D-4A58-90F1-9A220F9FC21A}" type="slidenum">
              <a:rPr lang="en-US" smtClean="0"/>
              <a:t>‹Nr.›</a:t>
            </a:fld>
            <a:endParaRPr lang="en-US" dirty="0"/>
          </a:p>
        </p:txBody>
      </p:sp>
    </p:spTree>
    <p:extLst>
      <p:ext uri="{BB962C8B-B14F-4D97-AF65-F5344CB8AC3E}">
        <p14:creationId xmlns:p14="http://schemas.microsoft.com/office/powerpoint/2010/main" val="178909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DB236F-216D-4A58-90F1-9A220F9FC21A}" type="slidenum">
              <a:rPr lang="en-US" smtClean="0"/>
              <a:t>1</a:t>
            </a:fld>
            <a:endParaRPr lang="en-US" dirty="0"/>
          </a:p>
        </p:txBody>
      </p:sp>
    </p:spTree>
    <p:extLst>
      <p:ext uri="{BB962C8B-B14F-4D97-AF65-F5344CB8AC3E}">
        <p14:creationId xmlns:p14="http://schemas.microsoft.com/office/powerpoint/2010/main" val="3081962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15</a:t>
            </a:fld>
            <a:endParaRPr lang="en-US" dirty="0"/>
          </a:p>
        </p:txBody>
      </p:sp>
    </p:spTree>
    <p:extLst>
      <p:ext uri="{BB962C8B-B14F-4D97-AF65-F5344CB8AC3E}">
        <p14:creationId xmlns:p14="http://schemas.microsoft.com/office/powerpoint/2010/main" val="3395193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16</a:t>
            </a:fld>
            <a:endParaRPr lang="en-US" dirty="0"/>
          </a:p>
        </p:txBody>
      </p:sp>
    </p:spTree>
    <p:extLst>
      <p:ext uri="{BB962C8B-B14F-4D97-AF65-F5344CB8AC3E}">
        <p14:creationId xmlns:p14="http://schemas.microsoft.com/office/powerpoint/2010/main" val="3395193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DB236F-216D-4A58-90F1-9A220F9FC21A}" type="slidenum">
              <a:rPr lang="en-US" smtClean="0"/>
              <a:t>17</a:t>
            </a:fld>
            <a:endParaRPr lang="en-US" dirty="0"/>
          </a:p>
        </p:txBody>
      </p:sp>
    </p:spTree>
    <p:extLst>
      <p:ext uri="{BB962C8B-B14F-4D97-AF65-F5344CB8AC3E}">
        <p14:creationId xmlns:p14="http://schemas.microsoft.com/office/powerpoint/2010/main" val="3779319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eaLnBrk="1" fontAlgn="ctr" latinLnBrk="0" hangingPunct="1"/>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18</a:t>
            </a:fld>
            <a:endParaRPr lang="en-US" dirty="0"/>
          </a:p>
        </p:txBody>
      </p:sp>
    </p:spTree>
    <p:extLst>
      <p:ext uri="{BB962C8B-B14F-4D97-AF65-F5344CB8AC3E}">
        <p14:creationId xmlns:p14="http://schemas.microsoft.com/office/powerpoint/2010/main" val="1560114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19</a:t>
            </a:fld>
            <a:endParaRPr lang="en-US" dirty="0"/>
          </a:p>
        </p:txBody>
      </p:sp>
    </p:spTree>
    <p:extLst>
      <p:ext uri="{BB962C8B-B14F-4D97-AF65-F5344CB8AC3E}">
        <p14:creationId xmlns:p14="http://schemas.microsoft.com/office/powerpoint/2010/main" val="1560114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DB236F-216D-4A58-90F1-9A220F9FC21A}" type="slidenum">
              <a:rPr lang="en-US" smtClean="0"/>
              <a:t>20</a:t>
            </a:fld>
            <a:endParaRPr lang="en-US" dirty="0"/>
          </a:p>
        </p:txBody>
      </p:sp>
    </p:spTree>
    <p:extLst>
      <p:ext uri="{BB962C8B-B14F-4D97-AF65-F5344CB8AC3E}">
        <p14:creationId xmlns:p14="http://schemas.microsoft.com/office/powerpoint/2010/main" val="30356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Tx/>
              <a:buNone/>
            </a:pPr>
            <a:endParaRPr lang="en-US" baseline="0" dirty="0"/>
          </a:p>
        </p:txBody>
      </p:sp>
      <p:sp>
        <p:nvSpPr>
          <p:cNvPr id="4" name="Slide Number Placeholder 3"/>
          <p:cNvSpPr>
            <a:spLocks noGrp="1"/>
          </p:cNvSpPr>
          <p:nvPr>
            <p:ph type="sldNum" sz="quarter" idx="10"/>
          </p:nvPr>
        </p:nvSpPr>
        <p:spPr/>
        <p:txBody>
          <a:bodyPr/>
          <a:lstStyle/>
          <a:p>
            <a:fld id="{86DB236F-216D-4A58-90F1-9A220F9FC21A}" type="slidenum">
              <a:rPr lang="en-US" smtClean="0"/>
              <a:t>5</a:t>
            </a:fld>
            <a:endParaRPr lang="en-US"/>
          </a:p>
        </p:txBody>
      </p:sp>
    </p:spTree>
    <p:extLst>
      <p:ext uri="{BB962C8B-B14F-4D97-AF65-F5344CB8AC3E}">
        <p14:creationId xmlns:p14="http://schemas.microsoft.com/office/powerpoint/2010/main" val="1767573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DB236F-216D-4A58-90F1-9A220F9FC21A}" type="slidenum">
              <a:rPr lang="en-US" smtClean="0"/>
              <a:t>7</a:t>
            </a:fld>
            <a:endParaRPr lang="en-US" dirty="0"/>
          </a:p>
        </p:txBody>
      </p:sp>
    </p:spTree>
    <p:extLst>
      <p:ext uri="{BB962C8B-B14F-4D97-AF65-F5344CB8AC3E}">
        <p14:creationId xmlns:p14="http://schemas.microsoft.com/office/powerpoint/2010/main" val="1198040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DB236F-216D-4A58-90F1-9A220F9FC21A}" type="slidenum">
              <a:rPr lang="en-US" smtClean="0"/>
              <a:t>8</a:t>
            </a:fld>
            <a:endParaRPr lang="en-US" dirty="0"/>
          </a:p>
        </p:txBody>
      </p:sp>
    </p:spTree>
    <p:extLst>
      <p:ext uri="{BB962C8B-B14F-4D97-AF65-F5344CB8AC3E}">
        <p14:creationId xmlns:p14="http://schemas.microsoft.com/office/powerpoint/2010/main" val="1198040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8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9</a:t>
            </a:fld>
            <a:endParaRPr lang="en-US" dirty="0"/>
          </a:p>
        </p:txBody>
      </p:sp>
    </p:spTree>
    <p:extLst>
      <p:ext uri="{BB962C8B-B14F-4D97-AF65-F5344CB8AC3E}">
        <p14:creationId xmlns:p14="http://schemas.microsoft.com/office/powerpoint/2010/main" val="1198040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b="1"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10</a:t>
            </a:fld>
            <a:endParaRPr lang="en-US" dirty="0"/>
          </a:p>
        </p:txBody>
      </p:sp>
    </p:spTree>
    <p:extLst>
      <p:ext uri="{BB962C8B-B14F-4D97-AF65-F5344CB8AC3E}">
        <p14:creationId xmlns:p14="http://schemas.microsoft.com/office/powerpoint/2010/main" val="1560114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11</a:t>
            </a:fld>
            <a:endParaRPr lang="en-US" dirty="0"/>
          </a:p>
        </p:txBody>
      </p:sp>
    </p:spTree>
    <p:extLst>
      <p:ext uri="{BB962C8B-B14F-4D97-AF65-F5344CB8AC3E}">
        <p14:creationId xmlns:p14="http://schemas.microsoft.com/office/powerpoint/2010/main" val="1560114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12</a:t>
            </a:fld>
            <a:endParaRPr lang="en-US" dirty="0"/>
          </a:p>
        </p:txBody>
      </p:sp>
    </p:spTree>
    <p:extLst>
      <p:ext uri="{BB962C8B-B14F-4D97-AF65-F5344CB8AC3E}">
        <p14:creationId xmlns:p14="http://schemas.microsoft.com/office/powerpoint/2010/main" val="3395193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6DB236F-216D-4A58-90F1-9A220F9FC21A}" type="slidenum">
              <a:rPr lang="en-US" smtClean="0"/>
              <a:t>14</a:t>
            </a:fld>
            <a:endParaRPr lang="en-US" dirty="0"/>
          </a:p>
        </p:txBody>
      </p:sp>
    </p:spTree>
    <p:extLst>
      <p:ext uri="{BB962C8B-B14F-4D97-AF65-F5344CB8AC3E}">
        <p14:creationId xmlns:p14="http://schemas.microsoft.com/office/powerpoint/2010/main" val="3395193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879944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171450"/>
            <a:ext cx="8321040" cy="534924"/>
          </a:xfrm>
        </p:spPr>
        <p:txBody>
          <a:bodyPr anchor="b"/>
          <a:lstStyle>
            <a:lvl1pPr>
              <a:defRPr sz="2800">
                <a:solidFill>
                  <a:srgbClr val="071D49"/>
                </a:solidFill>
              </a:defRPr>
            </a:lvl1pPr>
          </a:lstStyle>
          <a:p>
            <a:r>
              <a:rPr lang="en-US" noProof="0" dirty="0"/>
              <a:t>Click to edit Master title style</a:t>
            </a:r>
          </a:p>
        </p:txBody>
      </p:sp>
      <p:sp>
        <p:nvSpPr>
          <p:cNvPr id="3"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2710679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857250"/>
            <a:ext cx="5111750" cy="394335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p:nvPr>
        </p:nvSpPr>
        <p:spPr>
          <a:xfrm>
            <a:off x="411481" y="857249"/>
            <a:ext cx="3008313" cy="394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8" name="Title 1"/>
          <p:cNvSpPr>
            <a:spLocks noGrp="1"/>
          </p:cNvSpPr>
          <p:nvPr>
            <p:ph type="title"/>
          </p:nvPr>
        </p:nvSpPr>
        <p:spPr>
          <a:xfrm>
            <a:off x="411480" y="171450"/>
            <a:ext cx="8321040" cy="534924"/>
          </a:xfrm>
        </p:spPr>
        <p:txBody>
          <a:bodyPr anchor="b"/>
          <a:lstStyle>
            <a:lvl1pPr>
              <a:defRPr sz="2800">
                <a:solidFill>
                  <a:srgbClr val="071D49"/>
                </a:solidFill>
              </a:defRPr>
            </a:lvl1pPr>
          </a:lstStyle>
          <a:p>
            <a:r>
              <a:rPr lang="en-US" noProof="0" dirty="0"/>
              <a:t>Click to edit Master title style</a:t>
            </a:r>
          </a:p>
        </p:txBody>
      </p:sp>
      <p:sp>
        <p:nvSpPr>
          <p:cNvPr id="5"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2505438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noProof="0"/>
              <a:t>Click to edit Master title style</a:t>
            </a:r>
          </a:p>
        </p:txBody>
      </p:sp>
      <p:sp>
        <p:nvSpPr>
          <p:cNvPr id="3" name="Picture Placeholder 2"/>
          <p:cNvSpPr>
            <a:spLocks noGrp="1"/>
          </p:cNvSpPr>
          <p:nvPr>
            <p:ph type="pic" idx="1"/>
          </p:nvPr>
        </p:nvSpPr>
        <p:spPr>
          <a:xfrm>
            <a:off x="1792288" y="857251"/>
            <a:ext cx="5486400" cy="27074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673118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857250"/>
            <a:ext cx="2079625" cy="3943350"/>
          </a:xfrm>
        </p:spPr>
        <p:txBody>
          <a:bodyPr vert="eaVert"/>
          <a:lstStyle/>
          <a:p>
            <a:r>
              <a:rPr lang="en-US" noProof="0"/>
              <a:t>Click to edit Master title style</a:t>
            </a:r>
          </a:p>
        </p:txBody>
      </p:sp>
      <p:sp>
        <p:nvSpPr>
          <p:cNvPr id="3" name="Vertical Text Placeholder 2"/>
          <p:cNvSpPr>
            <a:spLocks noGrp="1"/>
          </p:cNvSpPr>
          <p:nvPr>
            <p:ph type="body" orient="vert" idx="1"/>
          </p:nvPr>
        </p:nvSpPr>
        <p:spPr>
          <a:xfrm>
            <a:off x="411164" y="857250"/>
            <a:ext cx="6086475" cy="394335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143111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4973241"/>
            <a:ext cx="685800" cy="92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146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1174960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p:nvSpPr>
        <p:spPr bwMode="gray">
          <a:xfrm>
            <a:off x="7100888" y="639366"/>
            <a:ext cx="122872" cy="322326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1645920"/>
            <a:ext cx="4113212" cy="1097280"/>
          </a:xfrm>
        </p:spPr>
        <p:txBody>
          <a:bodyPr anchor="b"/>
          <a:lstStyle>
            <a:lvl1pPr>
              <a:lnSpc>
                <a:spcPct val="85000"/>
              </a:lnSpc>
              <a:defRPr sz="3200" b="1">
                <a:solidFill>
                  <a:srgbClr val="071D49"/>
                </a:solidFill>
              </a:defRPr>
            </a:lvl1pPr>
          </a:lstStyle>
          <a:p>
            <a:pPr lvl="0"/>
            <a:r>
              <a:rPr lang="en-US" noProof="0"/>
              <a:t>Click to edit Master title style</a:t>
            </a:r>
            <a:endParaRPr lang="en-US" noProof="0" dirty="0"/>
          </a:p>
        </p:txBody>
      </p:sp>
      <p:sp>
        <p:nvSpPr>
          <p:cNvPr id="48131" name="Text Placeholder 2"/>
          <p:cNvSpPr>
            <a:spLocks noGrp="1"/>
          </p:cNvSpPr>
          <p:nvPr>
            <p:ph type="subTitle" idx="1"/>
          </p:nvPr>
        </p:nvSpPr>
        <p:spPr>
          <a:xfrm>
            <a:off x="411163" y="2776537"/>
            <a:ext cx="3656012" cy="205979"/>
          </a:xfrm>
        </p:spPr>
        <p:txBody>
          <a:bodyPr anchor="t"/>
          <a:lstStyle>
            <a:lvl1pPr>
              <a:defRPr sz="1400">
                <a:solidFill>
                  <a:srgbClr val="071D49"/>
                </a:solidFill>
              </a:defRPr>
            </a:lvl1pPr>
          </a:lstStyle>
          <a:p>
            <a:pPr lvl="0"/>
            <a:r>
              <a:rPr lang="en-US" noProof="0"/>
              <a:t>Click to edit Master subtitle style</a:t>
            </a:r>
            <a:endParaRPr lang="en-US" noProof="0" dirty="0"/>
          </a:p>
        </p:txBody>
      </p:sp>
      <p:sp>
        <p:nvSpPr>
          <p:cNvPr id="5" name="Date Placeholder 3"/>
          <p:cNvSpPr>
            <a:spLocks noGrp="1"/>
          </p:cNvSpPr>
          <p:nvPr>
            <p:ph type="dt" sz="half" idx="10"/>
          </p:nvPr>
        </p:nvSpPr>
        <p:spPr bwMode="gray">
          <a:xfrm>
            <a:off x="411163" y="3015854"/>
            <a:ext cx="2133600" cy="307777"/>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defTabSz="457200" fontAlgn="base">
              <a:spcBef>
                <a:spcPct val="0"/>
              </a:spcBef>
              <a:spcAft>
                <a:spcPct val="0"/>
              </a:spcAft>
              <a:defRPr/>
            </a:pPr>
            <a:endParaRPr lang="en-US" dirty="0">
              <a:solidFill>
                <a:srgbClr val="070605"/>
              </a:solidFill>
            </a:endParaRPr>
          </a:p>
        </p:txBody>
      </p:sp>
      <p:sp>
        <p:nvSpPr>
          <p:cNvPr id="6" name="Freeform 6"/>
          <p:cNvSpPr>
            <a:spLocks/>
          </p:cNvSpPr>
          <p:nvPr userDrawn="1"/>
        </p:nvSpPr>
        <p:spPr bwMode="gray">
          <a:xfrm>
            <a:off x="7394743" y="805543"/>
            <a:ext cx="122872" cy="3621134"/>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21898142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p:nvSpPr>
        <p:spPr bwMode="gray">
          <a:xfrm>
            <a:off x="4570413" y="1147763"/>
            <a:ext cx="125412" cy="2847975"/>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1645919"/>
            <a:ext cx="4113212" cy="1097280"/>
          </a:xfrm>
        </p:spPr>
        <p:txBody>
          <a:bodyPr anchor="b"/>
          <a:lstStyle>
            <a:lvl1pPr>
              <a:lnSpc>
                <a:spcPct val="85000"/>
              </a:lnSpc>
              <a:defRPr sz="3200">
                <a:solidFill>
                  <a:schemeClr val="bg1"/>
                </a:solidFill>
              </a:defRPr>
            </a:lvl1pPr>
          </a:lstStyle>
          <a:p>
            <a:pPr lvl="0"/>
            <a:r>
              <a:rPr lang="en-US" noProof="0"/>
              <a:t>Click to edit Master title style</a:t>
            </a:r>
          </a:p>
        </p:txBody>
      </p:sp>
      <p:sp>
        <p:nvSpPr>
          <p:cNvPr id="48131" name="Text Placeholder 2"/>
          <p:cNvSpPr>
            <a:spLocks noGrp="1"/>
          </p:cNvSpPr>
          <p:nvPr>
            <p:ph type="subTitle" idx="1"/>
          </p:nvPr>
        </p:nvSpPr>
        <p:spPr>
          <a:xfrm>
            <a:off x="411163" y="2776537"/>
            <a:ext cx="3656012" cy="522161"/>
          </a:xfrm>
        </p:spPr>
        <p:txBody>
          <a:bodyPr anchor="t"/>
          <a:lstStyle>
            <a:lvl1pPr>
              <a:defRPr sz="1400">
                <a:solidFill>
                  <a:srgbClr val="84BD00"/>
                </a:solidFill>
              </a:defRPr>
            </a:lvl1pPr>
          </a:lstStyle>
          <a:p>
            <a:pPr lvl="0"/>
            <a:r>
              <a:rPr lang="en-US" noProof="0"/>
              <a:t>Click to edit Master subtitle style</a:t>
            </a:r>
          </a:p>
        </p:txBody>
      </p:sp>
      <p:sp>
        <p:nvSpPr>
          <p:cNvPr id="5" name="Freeform 6"/>
          <p:cNvSpPr>
            <a:spLocks/>
          </p:cNvSpPr>
          <p:nvPr userDrawn="1"/>
        </p:nvSpPr>
        <p:spPr bwMode="gray">
          <a:xfrm>
            <a:off x="4570413" y="1147763"/>
            <a:ext cx="125412" cy="2847975"/>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3250372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Quot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902994"/>
            <a:ext cx="9144000" cy="240506"/>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pic>
        <p:nvPicPr>
          <p:cNvPr id="5" name="Picture 12" descr="AbbVieLogo_Standard_RGB.eps"/>
          <p:cNvPicPr>
            <a:picLocks noChangeAspect="1"/>
          </p:cNvPicPr>
          <p:nvPr/>
        </p:nvPicPr>
        <p:blipFill>
          <a:blip r:embed="rId2" cstate="print">
            <a:lum bright="100000" contrast="100000"/>
            <a:extLst>
              <a:ext uri="{28A0092B-C50C-407E-A947-70E740481C1C}">
                <a14:useLocalDpi xmlns:a14="http://schemas.microsoft.com/office/drawing/2010/main" val="0"/>
              </a:ext>
            </a:extLst>
          </a:blip>
          <a:srcRect/>
          <a:stretch>
            <a:fillRect/>
          </a:stretch>
        </p:blipFill>
        <p:spPr bwMode="auto">
          <a:xfrm>
            <a:off x="525463" y="370285"/>
            <a:ext cx="1371600" cy="17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p:nvSpPr>
        <p:spPr bwMode="gray">
          <a:xfrm>
            <a:off x="4570413" y="1147763"/>
            <a:ext cx="125412" cy="2847975"/>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11" name="Rectangle 11"/>
          <p:cNvSpPr>
            <a:spLocks noGrp="1"/>
          </p:cNvSpPr>
          <p:nvPr>
            <p:ph type="body" idx="1"/>
          </p:nvPr>
        </p:nvSpPr>
        <p:spPr>
          <a:xfrm>
            <a:off x="411164" y="959644"/>
            <a:ext cx="5926137" cy="2845594"/>
          </a:xfrm>
        </p:spPr>
        <p:txBody>
          <a:bodyPr/>
          <a:lstStyle/>
          <a:p>
            <a:pPr lvl="0"/>
            <a:r>
              <a:rPr lang="en-US" noProof="0"/>
              <a:t>Click to edit Master text styles</a:t>
            </a:r>
          </a:p>
        </p:txBody>
      </p:sp>
      <p:sp>
        <p:nvSpPr>
          <p:cNvPr id="12" name="Rectangle 10"/>
          <p:cNvSpPr>
            <a:spLocks noGrp="1"/>
          </p:cNvSpPr>
          <p:nvPr>
            <p:ph type="title"/>
          </p:nvPr>
        </p:nvSpPr>
        <p:spPr>
          <a:xfrm>
            <a:off x="412750" y="3873103"/>
            <a:ext cx="4387850" cy="213122"/>
          </a:xfrm>
        </p:spPr>
        <p:txBody>
          <a:bodyPr/>
          <a:lstStyle/>
          <a:p>
            <a:r>
              <a:rPr lang="en-US" noProof="0"/>
              <a:t>Click to edit Master title style</a:t>
            </a:r>
          </a:p>
        </p:txBody>
      </p:sp>
      <p:sp>
        <p:nvSpPr>
          <p:cNvPr id="7" name="Rectangle 2"/>
          <p:cNvSpPr>
            <a:spLocks noChangeArrowheads="1"/>
          </p:cNvSpPr>
          <p:nvPr userDrawn="1"/>
        </p:nvSpPr>
        <p:spPr bwMode="auto">
          <a:xfrm>
            <a:off x="0" y="4902994"/>
            <a:ext cx="9144000" cy="240506"/>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457200" fontAlgn="base">
              <a:lnSpc>
                <a:spcPct val="90000"/>
              </a:lnSpc>
              <a:spcBef>
                <a:spcPct val="0"/>
              </a:spcBef>
              <a:spcAft>
                <a:spcPct val="0"/>
              </a:spcAft>
            </a:pPr>
            <a:endParaRPr lang="en-US" dirty="0">
              <a:solidFill>
                <a:srgbClr val="070605"/>
              </a:solidFill>
            </a:endParaRPr>
          </a:p>
        </p:txBody>
      </p:sp>
      <p:sp>
        <p:nvSpPr>
          <p:cNvPr id="8" name="Freeform 6"/>
          <p:cNvSpPr>
            <a:spLocks/>
          </p:cNvSpPr>
          <p:nvPr userDrawn="1"/>
        </p:nvSpPr>
        <p:spPr bwMode="gray">
          <a:xfrm>
            <a:off x="4570413" y="1147763"/>
            <a:ext cx="125412" cy="2847975"/>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2167405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Quot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902994"/>
            <a:ext cx="9144000" cy="240506"/>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9" name="Rectangle 7"/>
          <p:cNvSpPr>
            <a:spLocks noGrp="1"/>
          </p:cNvSpPr>
          <p:nvPr>
            <p:ph type="title"/>
          </p:nvPr>
        </p:nvSpPr>
        <p:spPr>
          <a:xfrm>
            <a:off x="412750" y="3873103"/>
            <a:ext cx="4387850" cy="213122"/>
          </a:xfrm>
        </p:spPr>
        <p:txBody>
          <a:bodyPr/>
          <a:lstStyle/>
          <a:p>
            <a:r>
              <a:rPr lang="en-US" noProof="0"/>
              <a:t>Click to edit Master title style</a:t>
            </a:r>
          </a:p>
        </p:txBody>
      </p:sp>
      <p:sp>
        <p:nvSpPr>
          <p:cNvPr id="20" name="Rectangle 8"/>
          <p:cNvSpPr>
            <a:spLocks noGrp="1"/>
          </p:cNvSpPr>
          <p:nvPr>
            <p:ph type="body" idx="1"/>
          </p:nvPr>
        </p:nvSpPr>
        <p:spPr>
          <a:xfrm>
            <a:off x="411164" y="959644"/>
            <a:ext cx="5934075" cy="2845594"/>
          </a:xfrm>
          <a:noFill/>
          <a:ln/>
        </p:spPr>
        <p:txBody>
          <a:bodyPr/>
          <a:lstStyle/>
          <a:p>
            <a:pPr lvl="0"/>
            <a:r>
              <a:rPr lang="en-US" noProof="0"/>
              <a:t>Click to edit Master text styles</a:t>
            </a:r>
          </a:p>
        </p:txBody>
      </p:sp>
      <p:sp>
        <p:nvSpPr>
          <p:cNvPr id="5" name="Rectangle 2"/>
          <p:cNvSpPr>
            <a:spLocks noChangeArrowheads="1"/>
          </p:cNvSpPr>
          <p:nvPr userDrawn="1"/>
        </p:nvSpPr>
        <p:spPr bwMode="auto">
          <a:xfrm>
            <a:off x="0" y="4902994"/>
            <a:ext cx="9144000" cy="240506"/>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457200" fontAlgn="base">
              <a:lnSpc>
                <a:spcPct val="90000"/>
              </a:lnSpc>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65722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userDrawn="1"/>
        </p:nvSpPr>
        <p:spPr bwMode="gray">
          <a:xfrm>
            <a:off x="7394743" y="805543"/>
            <a:ext cx="122872" cy="3621134"/>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defTabSz="457200" fontAlgn="base">
              <a:spcBef>
                <a:spcPct val="0"/>
              </a:spcBef>
              <a:spcAft>
                <a:spcPct val="0"/>
              </a:spcAft>
            </a:pPr>
            <a:endParaRPr lang="en-US" dirty="0">
              <a:solidFill>
                <a:srgbClr val="070605"/>
              </a:solidFill>
            </a:endParaRPr>
          </a:p>
        </p:txBody>
      </p:sp>
      <p:sp>
        <p:nvSpPr>
          <p:cNvPr id="48130" name="Title Placeholder 1"/>
          <p:cNvSpPr>
            <a:spLocks noGrp="1"/>
          </p:cNvSpPr>
          <p:nvPr>
            <p:ph type="ctrTitle"/>
          </p:nvPr>
        </p:nvSpPr>
        <p:spPr>
          <a:xfrm>
            <a:off x="411163" y="1645920"/>
            <a:ext cx="4113212" cy="1097280"/>
          </a:xfrm>
        </p:spPr>
        <p:txBody>
          <a:bodyPr anchor="b"/>
          <a:lstStyle>
            <a:lvl1pPr>
              <a:lnSpc>
                <a:spcPct val="85000"/>
              </a:lnSpc>
              <a:defRPr sz="3200" b="1">
                <a:solidFill>
                  <a:srgbClr val="071D49"/>
                </a:solidFill>
              </a:defRPr>
            </a:lvl1pPr>
          </a:lstStyle>
          <a:p>
            <a:pPr lvl="0"/>
            <a:r>
              <a:rPr lang="en-US" noProof="0" dirty="0"/>
              <a:t>Click to edit Master title style</a:t>
            </a:r>
          </a:p>
        </p:txBody>
      </p:sp>
      <p:sp>
        <p:nvSpPr>
          <p:cNvPr id="48131" name="Text Placeholder 2"/>
          <p:cNvSpPr>
            <a:spLocks noGrp="1"/>
          </p:cNvSpPr>
          <p:nvPr>
            <p:ph type="subTitle" idx="1"/>
          </p:nvPr>
        </p:nvSpPr>
        <p:spPr>
          <a:xfrm>
            <a:off x="411163" y="2776537"/>
            <a:ext cx="3656012" cy="205979"/>
          </a:xfrm>
        </p:spPr>
        <p:txBody>
          <a:bodyPr anchor="t"/>
          <a:lstStyle>
            <a:lvl1pPr>
              <a:defRPr sz="1400">
                <a:solidFill>
                  <a:srgbClr val="071D49"/>
                </a:solidFill>
              </a:defRPr>
            </a:lvl1pPr>
          </a:lstStyle>
          <a:p>
            <a:pPr lvl="0"/>
            <a:r>
              <a:rPr lang="en-US" noProof="0" dirty="0"/>
              <a:t>Click to edit Master subtitle style</a:t>
            </a:r>
          </a:p>
        </p:txBody>
      </p:sp>
      <p:sp>
        <p:nvSpPr>
          <p:cNvPr id="5" name="Date Placeholder 3"/>
          <p:cNvSpPr>
            <a:spLocks noGrp="1"/>
          </p:cNvSpPr>
          <p:nvPr>
            <p:ph type="dt" sz="half" idx="10"/>
          </p:nvPr>
        </p:nvSpPr>
        <p:spPr bwMode="gray">
          <a:xfrm>
            <a:off x="411163" y="3015854"/>
            <a:ext cx="2133600" cy="307777"/>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defTabSz="457200" fontAlgn="base">
              <a:spcBef>
                <a:spcPct val="0"/>
              </a:spcBef>
              <a:spcAft>
                <a:spcPct val="0"/>
              </a:spcAft>
              <a:defRPr/>
            </a:pPr>
            <a:endParaRPr lang="en-US" dirty="0">
              <a:solidFill>
                <a:srgbClr val="070605"/>
              </a:solidFill>
            </a:endParaRPr>
          </a:p>
        </p:txBody>
      </p:sp>
    </p:spTree>
    <p:extLst>
      <p:ext uri="{BB962C8B-B14F-4D97-AF65-F5344CB8AC3E}">
        <p14:creationId xmlns:p14="http://schemas.microsoft.com/office/powerpoint/2010/main" val="3681555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857249"/>
            <a:ext cx="8318500" cy="394335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Line 8"/>
          <p:cNvSpPr>
            <a:spLocks noChangeShapeType="1"/>
          </p:cNvSpPr>
          <p:nvPr/>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5"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965502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lstStyle>
            <a:lvl1pPr algn="l">
              <a:defRPr sz="4000" b="1" cap="all"/>
            </a:lvl1pPr>
          </a:lstStyle>
          <a:p>
            <a:r>
              <a:rPr lang="en-US" noProof="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857249"/>
            <a:ext cx="4083050" cy="394335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4" name="Content Placeholder 3"/>
          <p:cNvSpPr>
            <a:spLocks noGrp="1"/>
          </p:cNvSpPr>
          <p:nvPr>
            <p:ph sz="half" idx="2"/>
          </p:nvPr>
        </p:nvSpPr>
        <p:spPr>
          <a:xfrm>
            <a:off x="4646613" y="857249"/>
            <a:ext cx="4083050" cy="394335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itle 1"/>
          <p:cNvSpPr>
            <a:spLocks noGrp="1"/>
          </p:cNvSpPr>
          <p:nvPr>
            <p:ph type="title"/>
          </p:nvPr>
        </p:nvSpPr>
        <p:spPr>
          <a:xfrm>
            <a:off x="411480" y="171450"/>
            <a:ext cx="8321040" cy="534924"/>
          </a:xfrm>
        </p:spPr>
        <p:txBody>
          <a:bodyPr anchor="b"/>
          <a:lstStyle>
            <a:lvl1pPr>
              <a:defRPr sz="2400">
                <a:solidFill>
                  <a:srgbClr val="071D49"/>
                </a:solidFill>
              </a:defRPr>
            </a:lvl1pPr>
          </a:lstStyle>
          <a:p>
            <a:r>
              <a:rPr lang="en-US" noProof="0"/>
              <a:t>Click to edit Master title style</a:t>
            </a:r>
            <a:endParaRPr lang="en-US" noProof="0" dirty="0"/>
          </a:p>
        </p:txBody>
      </p:sp>
      <p:sp>
        <p:nvSpPr>
          <p:cNvPr id="5" name="Line 8"/>
          <p:cNvSpPr>
            <a:spLocks noChangeShapeType="1"/>
          </p:cNvSpPr>
          <p:nvPr/>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6"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32562974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857250"/>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411480" y="1373981"/>
            <a:ext cx="4040188" cy="3383756"/>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Text Placeholder 4"/>
          <p:cNvSpPr>
            <a:spLocks noGrp="1"/>
          </p:cNvSpPr>
          <p:nvPr>
            <p:ph type="body" sz="quarter" idx="3"/>
          </p:nvPr>
        </p:nvSpPr>
        <p:spPr>
          <a:xfrm>
            <a:off x="4645026" y="857250"/>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4645026" y="1373981"/>
            <a:ext cx="4041775" cy="3383756"/>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itle 1"/>
          <p:cNvSpPr>
            <a:spLocks noGrp="1"/>
          </p:cNvSpPr>
          <p:nvPr>
            <p:ph type="title"/>
          </p:nvPr>
        </p:nvSpPr>
        <p:spPr>
          <a:xfrm>
            <a:off x="411480" y="171450"/>
            <a:ext cx="8321040" cy="534924"/>
          </a:xfrm>
        </p:spPr>
        <p:txBody>
          <a:bodyPr anchor="b"/>
          <a:lstStyle>
            <a:lvl1pPr>
              <a:defRPr sz="2800">
                <a:solidFill>
                  <a:srgbClr val="071D49"/>
                </a:solidFill>
              </a:defRPr>
            </a:lvl1pPr>
          </a:lstStyle>
          <a:p>
            <a:r>
              <a:rPr lang="en-US" noProof="0"/>
              <a:t>Click to edit Master title style</a:t>
            </a:r>
            <a:endParaRPr lang="en-US" noProof="0" dirty="0"/>
          </a:p>
        </p:txBody>
      </p:sp>
      <p:sp>
        <p:nvSpPr>
          <p:cNvPr id="7" name="Line 8"/>
          <p:cNvSpPr>
            <a:spLocks noChangeShapeType="1"/>
          </p:cNvSpPr>
          <p:nvPr/>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8022765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171450"/>
            <a:ext cx="8321040" cy="534924"/>
          </a:xfrm>
        </p:spPr>
        <p:txBody>
          <a:bodyPr anchor="b"/>
          <a:lstStyle>
            <a:lvl1pPr>
              <a:defRPr sz="2800">
                <a:solidFill>
                  <a:srgbClr val="071D49"/>
                </a:solidFill>
              </a:defRPr>
            </a:lvl1pPr>
          </a:lstStyle>
          <a:p>
            <a:r>
              <a:rPr lang="en-US" noProof="0"/>
              <a:t>Click to edit Master title style</a:t>
            </a:r>
            <a:endParaRPr lang="en-US" noProof="0" dirty="0"/>
          </a:p>
        </p:txBody>
      </p:sp>
      <p:sp>
        <p:nvSpPr>
          <p:cNvPr id="3" name="Line 8"/>
          <p:cNvSpPr>
            <a:spLocks noChangeShapeType="1"/>
          </p:cNvSpPr>
          <p:nvPr/>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2426314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857250"/>
            <a:ext cx="5111750" cy="394335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p:nvPr>
        </p:nvSpPr>
        <p:spPr>
          <a:xfrm>
            <a:off x="411481" y="857249"/>
            <a:ext cx="3008313" cy="394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8" name="Title 1"/>
          <p:cNvSpPr>
            <a:spLocks noGrp="1"/>
          </p:cNvSpPr>
          <p:nvPr>
            <p:ph type="title"/>
          </p:nvPr>
        </p:nvSpPr>
        <p:spPr>
          <a:xfrm>
            <a:off x="411480" y="171450"/>
            <a:ext cx="8321040" cy="534924"/>
          </a:xfrm>
        </p:spPr>
        <p:txBody>
          <a:bodyPr anchor="b"/>
          <a:lstStyle>
            <a:lvl1pPr>
              <a:defRPr sz="2800">
                <a:solidFill>
                  <a:srgbClr val="071D49"/>
                </a:solidFill>
              </a:defRPr>
            </a:lvl1pPr>
          </a:lstStyle>
          <a:p>
            <a:r>
              <a:rPr lang="en-US" noProof="0"/>
              <a:t>Click to edit Master title style</a:t>
            </a:r>
            <a:endParaRPr lang="en-US" noProof="0" dirty="0"/>
          </a:p>
        </p:txBody>
      </p:sp>
      <p:sp>
        <p:nvSpPr>
          <p:cNvPr id="5" name="Line 8"/>
          <p:cNvSpPr>
            <a:spLocks noChangeShapeType="1"/>
          </p:cNvSpPr>
          <p:nvPr/>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6"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38628488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noProof="0"/>
              <a:t>Click to edit Master title style</a:t>
            </a:r>
          </a:p>
        </p:txBody>
      </p:sp>
      <p:sp>
        <p:nvSpPr>
          <p:cNvPr id="3" name="Picture Placeholder 2"/>
          <p:cNvSpPr>
            <a:spLocks noGrp="1"/>
          </p:cNvSpPr>
          <p:nvPr>
            <p:ph type="pic" idx="1"/>
          </p:nvPr>
        </p:nvSpPr>
        <p:spPr>
          <a:xfrm>
            <a:off x="1792288" y="857251"/>
            <a:ext cx="5486400" cy="27074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857250"/>
            <a:ext cx="2079625" cy="3943350"/>
          </a:xfrm>
        </p:spPr>
        <p:txBody>
          <a:bodyPr vert="eaVert"/>
          <a:lstStyle/>
          <a:p>
            <a:r>
              <a:rPr lang="en-US" noProof="0"/>
              <a:t>Click to edit Master title style</a:t>
            </a:r>
          </a:p>
        </p:txBody>
      </p:sp>
      <p:sp>
        <p:nvSpPr>
          <p:cNvPr id="3" name="Vertical Text Placeholder 2"/>
          <p:cNvSpPr>
            <a:spLocks noGrp="1"/>
          </p:cNvSpPr>
          <p:nvPr>
            <p:ph type="body" orient="vert" idx="1"/>
          </p:nvPr>
        </p:nvSpPr>
        <p:spPr>
          <a:xfrm>
            <a:off x="411164" y="857250"/>
            <a:ext cx="6086475" cy="394335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58352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4973241"/>
            <a:ext cx="685800" cy="92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53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userDrawn="1"/>
        </p:nvSpPr>
        <p:spPr bwMode="gray">
          <a:xfrm>
            <a:off x="4570413" y="1147763"/>
            <a:ext cx="125412" cy="2847975"/>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defTabSz="457200" fontAlgn="base">
              <a:spcBef>
                <a:spcPct val="0"/>
              </a:spcBef>
              <a:spcAft>
                <a:spcPct val="0"/>
              </a:spcAft>
            </a:pPr>
            <a:endParaRPr lang="en-US" dirty="0">
              <a:solidFill>
                <a:srgbClr val="070605"/>
              </a:solidFill>
            </a:endParaRPr>
          </a:p>
        </p:txBody>
      </p:sp>
      <p:sp>
        <p:nvSpPr>
          <p:cNvPr id="48130" name="Title Placeholder 1"/>
          <p:cNvSpPr>
            <a:spLocks noGrp="1"/>
          </p:cNvSpPr>
          <p:nvPr>
            <p:ph type="ctrTitle"/>
          </p:nvPr>
        </p:nvSpPr>
        <p:spPr>
          <a:xfrm>
            <a:off x="411163" y="1645919"/>
            <a:ext cx="4113212" cy="1097280"/>
          </a:xfrm>
        </p:spPr>
        <p:txBody>
          <a:bodyPr anchor="b"/>
          <a:lstStyle>
            <a:lvl1pPr>
              <a:lnSpc>
                <a:spcPct val="85000"/>
              </a:lnSpc>
              <a:defRPr sz="3200">
                <a:solidFill>
                  <a:schemeClr val="bg1"/>
                </a:solidFill>
              </a:defRPr>
            </a:lvl1pPr>
          </a:lstStyle>
          <a:p>
            <a:pPr lvl="0"/>
            <a:r>
              <a:rPr lang="en-US" noProof="0"/>
              <a:t>Click to edit Master title style</a:t>
            </a:r>
          </a:p>
        </p:txBody>
      </p:sp>
      <p:sp>
        <p:nvSpPr>
          <p:cNvPr id="48131" name="Text Placeholder 2"/>
          <p:cNvSpPr>
            <a:spLocks noGrp="1"/>
          </p:cNvSpPr>
          <p:nvPr>
            <p:ph type="subTitle" idx="1"/>
          </p:nvPr>
        </p:nvSpPr>
        <p:spPr>
          <a:xfrm>
            <a:off x="411163" y="2776537"/>
            <a:ext cx="3656012" cy="522161"/>
          </a:xfrm>
        </p:spPr>
        <p:txBody>
          <a:bodyPr anchor="t"/>
          <a:lstStyle>
            <a:lvl1pPr>
              <a:defRPr sz="1400">
                <a:solidFill>
                  <a:srgbClr val="84BD00"/>
                </a:solidFill>
              </a:defRPr>
            </a:lvl1pPr>
          </a:lstStyle>
          <a:p>
            <a:pPr lvl="0"/>
            <a:r>
              <a:rPr lang="en-US" noProof="0"/>
              <a:t>Click to edit Master subtitle style</a:t>
            </a:r>
          </a:p>
        </p:txBody>
      </p:sp>
    </p:spTree>
    <p:extLst>
      <p:ext uri="{BB962C8B-B14F-4D97-AF65-F5344CB8AC3E}">
        <p14:creationId xmlns:p14="http://schemas.microsoft.com/office/powerpoint/2010/main" val="2706499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4902994"/>
            <a:ext cx="9144000" cy="240506"/>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457200" fontAlgn="base">
              <a:lnSpc>
                <a:spcPct val="90000"/>
              </a:lnSpc>
              <a:spcBef>
                <a:spcPct val="0"/>
              </a:spcBef>
              <a:spcAft>
                <a:spcPct val="0"/>
              </a:spcAft>
            </a:pPr>
            <a:endParaRPr lang="en-US" dirty="0">
              <a:solidFill>
                <a:srgbClr val="070605"/>
              </a:solidFill>
            </a:endParaRPr>
          </a:p>
        </p:txBody>
      </p:sp>
      <p:pic>
        <p:nvPicPr>
          <p:cNvPr id="5" name="Picture 12" descr="AbbVieLogo_Standard_RGB.eps"/>
          <p:cNvPicPr>
            <a:picLocks noChangeAspect="1"/>
          </p:cNvPicPr>
          <p:nvPr/>
        </p:nvPicPr>
        <p:blipFill>
          <a:blip r:embed="rId2" cstate="print">
            <a:lum bright="100000" contrast="100000"/>
            <a:extLst>
              <a:ext uri="{28A0092B-C50C-407E-A947-70E740481C1C}">
                <a14:useLocalDpi xmlns:a14="http://schemas.microsoft.com/office/drawing/2010/main" val="0"/>
              </a:ext>
            </a:extLst>
          </a:blip>
          <a:srcRect/>
          <a:stretch>
            <a:fillRect/>
          </a:stretch>
        </p:blipFill>
        <p:spPr bwMode="auto">
          <a:xfrm>
            <a:off x="525463" y="370285"/>
            <a:ext cx="1371600" cy="179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147763"/>
            <a:ext cx="125412" cy="2847975"/>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pPr defTabSz="457200" fontAlgn="base">
              <a:spcBef>
                <a:spcPct val="0"/>
              </a:spcBef>
              <a:spcAft>
                <a:spcPct val="0"/>
              </a:spcAft>
            </a:pPr>
            <a:endParaRPr lang="en-US" dirty="0">
              <a:solidFill>
                <a:srgbClr val="070605"/>
              </a:solidFill>
            </a:endParaRPr>
          </a:p>
        </p:txBody>
      </p:sp>
      <p:sp>
        <p:nvSpPr>
          <p:cNvPr id="11" name="Rectangle 11"/>
          <p:cNvSpPr>
            <a:spLocks noGrp="1"/>
          </p:cNvSpPr>
          <p:nvPr>
            <p:ph type="body" idx="1"/>
          </p:nvPr>
        </p:nvSpPr>
        <p:spPr>
          <a:xfrm>
            <a:off x="411164" y="959644"/>
            <a:ext cx="5926137" cy="2845594"/>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3873103"/>
            <a:ext cx="4387850" cy="213122"/>
          </a:xfrm>
        </p:spPr>
        <p:txBody>
          <a:bodyPr/>
          <a:lstStyle/>
          <a:p>
            <a:r>
              <a:rPr lang="en-US" noProof="0"/>
              <a:t>ENTER AUTHOR NAME IN TITLE PLACEHOLDER</a:t>
            </a:r>
          </a:p>
        </p:txBody>
      </p:sp>
    </p:spTree>
    <p:extLst>
      <p:ext uri="{BB962C8B-B14F-4D97-AF65-F5344CB8AC3E}">
        <p14:creationId xmlns:p14="http://schemas.microsoft.com/office/powerpoint/2010/main" val="382046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4902994"/>
            <a:ext cx="9144000" cy="240506"/>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defTabSz="457200" fontAlgn="base">
              <a:lnSpc>
                <a:spcPct val="90000"/>
              </a:lnSpc>
              <a:spcBef>
                <a:spcPct val="0"/>
              </a:spcBef>
              <a:spcAft>
                <a:spcPct val="0"/>
              </a:spcAft>
            </a:pPr>
            <a:endParaRPr lang="en-US" dirty="0">
              <a:solidFill>
                <a:srgbClr val="070605"/>
              </a:solidFill>
            </a:endParaRPr>
          </a:p>
        </p:txBody>
      </p:sp>
      <p:sp>
        <p:nvSpPr>
          <p:cNvPr id="19" name="Rectangle 7"/>
          <p:cNvSpPr>
            <a:spLocks noGrp="1"/>
          </p:cNvSpPr>
          <p:nvPr>
            <p:ph type="title"/>
          </p:nvPr>
        </p:nvSpPr>
        <p:spPr>
          <a:xfrm>
            <a:off x="412750" y="3873103"/>
            <a:ext cx="4387850" cy="213122"/>
          </a:xfrm>
        </p:spPr>
        <p:txBody>
          <a:bodyPr/>
          <a:lstStyle/>
          <a:p>
            <a:r>
              <a:rPr lang="en-US" noProof="0"/>
              <a:t>ENTER AUTHOR NAME IN TITLE PLACEHOLDER</a:t>
            </a:r>
          </a:p>
        </p:txBody>
      </p:sp>
      <p:sp>
        <p:nvSpPr>
          <p:cNvPr id="20" name="Rectangle 8"/>
          <p:cNvSpPr>
            <a:spLocks noGrp="1"/>
          </p:cNvSpPr>
          <p:nvPr>
            <p:ph type="body" idx="1"/>
          </p:nvPr>
        </p:nvSpPr>
        <p:spPr>
          <a:xfrm>
            <a:off x="411164" y="959644"/>
            <a:ext cx="5934075" cy="2845594"/>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148095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857249"/>
            <a:ext cx="8318500" cy="394335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601038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lstStyle>
            <a:lvl1pPr algn="l">
              <a:defRPr sz="4000" b="1" cap="all"/>
            </a:lvl1pPr>
          </a:lstStyle>
          <a:p>
            <a:r>
              <a:rPr lang="en-US" noProof="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a:t>Click to edit Master text styles</a:t>
            </a:r>
          </a:p>
        </p:txBody>
      </p:sp>
    </p:spTree>
    <p:extLst>
      <p:ext uri="{BB962C8B-B14F-4D97-AF65-F5344CB8AC3E}">
        <p14:creationId xmlns:p14="http://schemas.microsoft.com/office/powerpoint/2010/main" val="39289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857249"/>
            <a:ext cx="4083050" cy="394335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 name="Content Placeholder 3"/>
          <p:cNvSpPr>
            <a:spLocks noGrp="1"/>
          </p:cNvSpPr>
          <p:nvPr>
            <p:ph sz="half" idx="2"/>
          </p:nvPr>
        </p:nvSpPr>
        <p:spPr>
          <a:xfrm>
            <a:off x="4646613" y="857249"/>
            <a:ext cx="4083050" cy="394335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Title 1"/>
          <p:cNvSpPr>
            <a:spLocks noGrp="1"/>
          </p:cNvSpPr>
          <p:nvPr>
            <p:ph type="title"/>
          </p:nvPr>
        </p:nvSpPr>
        <p:spPr>
          <a:xfrm>
            <a:off x="411480" y="171450"/>
            <a:ext cx="8321040" cy="534924"/>
          </a:xfrm>
        </p:spPr>
        <p:txBody>
          <a:bodyPr anchor="b"/>
          <a:lstStyle>
            <a:lvl1pPr>
              <a:defRPr sz="2400">
                <a:solidFill>
                  <a:srgbClr val="071D49"/>
                </a:solidFill>
              </a:defRPr>
            </a:lvl1pPr>
          </a:lstStyle>
          <a:p>
            <a:r>
              <a:rPr lang="en-US" noProof="0" dirty="0"/>
              <a:t>Click to edit Master title style</a:t>
            </a:r>
          </a:p>
        </p:txBody>
      </p:sp>
      <p:sp>
        <p:nvSpPr>
          <p:cNvPr id="5"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2629504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857250"/>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411480" y="1373981"/>
            <a:ext cx="4040188" cy="3383756"/>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Text Placeholder 4"/>
          <p:cNvSpPr>
            <a:spLocks noGrp="1"/>
          </p:cNvSpPr>
          <p:nvPr>
            <p:ph type="body" sz="quarter" idx="3"/>
          </p:nvPr>
        </p:nvSpPr>
        <p:spPr>
          <a:xfrm>
            <a:off x="4645026" y="857250"/>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4645026" y="1373981"/>
            <a:ext cx="4041775" cy="3383756"/>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itle 1"/>
          <p:cNvSpPr>
            <a:spLocks noGrp="1"/>
          </p:cNvSpPr>
          <p:nvPr>
            <p:ph type="title"/>
          </p:nvPr>
        </p:nvSpPr>
        <p:spPr>
          <a:xfrm>
            <a:off x="411480" y="171450"/>
            <a:ext cx="8321040" cy="534924"/>
          </a:xfrm>
        </p:spPr>
        <p:txBody>
          <a:bodyPr anchor="b"/>
          <a:lstStyle>
            <a:lvl1pPr>
              <a:defRPr sz="2800">
                <a:solidFill>
                  <a:srgbClr val="071D49"/>
                </a:solidFill>
              </a:defRPr>
            </a:lvl1pPr>
          </a:lstStyle>
          <a:p>
            <a:r>
              <a:rPr lang="en-US" noProof="0" dirty="0"/>
              <a:t>Click to edit Master title style</a:t>
            </a:r>
          </a:p>
        </p:txBody>
      </p:sp>
      <p:sp>
        <p:nvSpPr>
          <p:cNvPr id="7" name="Line 8"/>
          <p:cNvSpPr>
            <a:spLocks noChangeShapeType="1"/>
          </p:cNvSpPr>
          <p:nvPr userDrawn="1"/>
        </p:nvSpPr>
        <p:spPr bwMode="auto">
          <a:xfrm>
            <a:off x="412750" y="719138"/>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pPr defTabSz="457200" fontAlgn="base">
              <a:spcBef>
                <a:spcPct val="0"/>
              </a:spcBef>
              <a:spcAft>
                <a:spcPct val="0"/>
              </a:spcAft>
            </a:pPr>
            <a:endParaRPr lang="en-US" dirty="0">
              <a:solidFill>
                <a:srgbClr val="070605"/>
              </a:solidFill>
            </a:endParaRPr>
          </a:p>
        </p:txBody>
      </p:sp>
    </p:spTree>
    <p:extLst>
      <p:ext uri="{BB962C8B-B14F-4D97-AF65-F5344CB8AC3E}">
        <p14:creationId xmlns:p14="http://schemas.microsoft.com/office/powerpoint/2010/main" val="1253091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959644"/>
            <a:ext cx="8318500" cy="2845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text styles</a:t>
            </a:r>
          </a:p>
          <a:p>
            <a:pPr lvl="1"/>
            <a:r>
              <a:rPr lang="en-US"/>
              <a:t>Second level</a:t>
            </a:r>
          </a:p>
        </p:txBody>
      </p:sp>
      <p:sp>
        <p:nvSpPr>
          <p:cNvPr id="1028" name="Title Placeholder 1"/>
          <p:cNvSpPr>
            <a:spLocks noGrp="1"/>
          </p:cNvSpPr>
          <p:nvPr>
            <p:ph type="title"/>
          </p:nvPr>
        </p:nvSpPr>
        <p:spPr bwMode="gray">
          <a:xfrm>
            <a:off x="412750" y="3873103"/>
            <a:ext cx="4387850" cy="213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010751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959644"/>
            <a:ext cx="8318500" cy="2845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text styles</a:t>
            </a:r>
          </a:p>
          <a:p>
            <a:pPr lvl="1"/>
            <a:r>
              <a:rPr lang="en-US" dirty="0"/>
              <a:t>Second level</a:t>
            </a:r>
          </a:p>
        </p:txBody>
      </p:sp>
      <p:sp>
        <p:nvSpPr>
          <p:cNvPr id="1027" name="Rectangle 2"/>
          <p:cNvSpPr>
            <a:spLocks noChangeArrowheads="1"/>
          </p:cNvSpPr>
          <p:nvPr/>
        </p:nvSpPr>
        <p:spPr bwMode="auto">
          <a:xfrm>
            <a:off x="0" y="4902994"/>
            <a:ext cx="9144000" cy="240506"/>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028" name="Title Placeholder 1"/>
          <p:cNvSpPr>
            <a:spLocks noGrp="1"/>
          </p:cNvSpPr>
          <p:nvPr>
            <p:ph type="title"/>
          </p:nvPr>
        </p:nvSpPr>
        <p:spPr bwMode="gray">
          <a:xfrm>
            <a:off x="412750" y="3873103"/>
            <a:ext cx="4387850" cy="213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30" name="TextBox 8"/>
          <p:cNvSpPr txBox="1">
            <a:spLocks noChangeArrowheads="1"/>
          </p:cNvSpPr>
          <p:nvPr/>
        </p:nvSpPr>
        <p:spPr bwMode="auto">
          <a:xfrm>
            <a:off x="-323486" y="4925953"/>
            <a:ext cx="8816704"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a:r>
              <a:rPr lang="en-US" sz="900" baseline="0" dirty="0">
                <a:solidFill>
                  <a:schemeClr val="bg1"/>
                </a:solidFill>
              </a:rPr>
              <a:t> RETREATMENT </a:t>
            </a:r>
            <a:r>
              <a:rPr lang="en-US" sz="900" b="0" baseline="0" dirty="0">
                <a:solidFill>
                  <a:schemeClr val="bg1"/>
                </a:solidFill>
              </a:rPr>
              <a:t>OF HEPATITIS C INFECTION IN PATIENTS WHO FAILED GLECAPREVIR/PIBRENTASIVR</a:t>
            </a:r>
            <a:r>
              <a:rPr lang="en-US" sz="900" baseline="0" dirty="0">
                <a:solidFill>
                  <a:schemeClr val="bg1"/>
                </a:solidFill>
              </a:rPr>
              <a:t> |</a:t>
            </a:r>
            <a:r>
              <a:rPr lang="en-US" sz="900" dirty="0">
                <a:solidFill>
                  <a:schemeClr val="bg1"/>
                </a:solidFill>
              </a:rPr>
              <a:t> </a:t>
            </a:r>
            <a:r>
              <a:rPr lang="en-US" sz="900" dirty="0" smtClean="0">
                <a:solidFill>
                  <a:schemeClr val="bg1"/>
                </a:solidFill>
              </a:rPr>
              <a:t>EASL </a:t>
            </a:r>
            <a:r>
              <a:rPr lang="en-US" sz="900" dirty="0">
                <a:solidFill>
                  <a:schemeClr val="bg1"/>
                </a:solidFill>
              </a:rPr>
              <a:t>| </a:t>
            </a:r>
            <a:r>
              <a:rPr lang="en-US" sz="900" dirty="0" smtClean="0">
                <a:solidFill>
                  <a:schemeClr val="bg1"/>
                </a:solidFill>
              </a:rPr>
              <a:t>12 APRIL </a:t>
            </a:r>
            <a:r>
              <a:rPr lang="en-US" sz="900" dirty="0">
                <a:solidFill>
                  <a:schemeClr val="bg1"/>
                </a:solidFill>
              </a:rPr>
              <a:t>2018</a:t>
            </a:r>
          </a:p>
        </p:txBody>
      </p:sp>
      <p:sp>
        <p:nvSpPr>
          <p:cNvPr id="1031" name="TextBox 9"/>
          <p:cNvSpPr txBox="1">
            <a:spLocks noChangeArrowheads="1"/>
          </p:cNvSpPr>
          <p:nvPr/>
        </p:nvSpPr>
        <p:spPr bwMode="auto">
          <a:xfrm>
            <a:off x="8502440" y="4933950"/>
            <a:ext cx="342900"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smtClean="0">
                <a:solidFill>
                  <a:schemeClr val="bg1"/>
                </a:solidFill>
              </a:rPr>
              <a:pPr algn="ctr" eaLnBrk="1" hangingPunct="1">
                <a:lnSpc>
                  <a:spcPct val="90000"/>
                </a:lnSpc>
              </a:pPr>
              <a:t>‹Nr.›</a:t>
            </a:fld>
            <a:endParaRPr lang="en-GB" sz="9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hf hdr="0" dt="0"/>
  <p:txStyles>
    <p:title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1" fontAlgn="base" hangingPunct="1">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1" fontAlgn="base" hangingPunct="1">
        <a:lnSpc>
          <a:spcPct val="75000"/>
        </a:lnSpc>
        <a:spcBef>
          <a:spcPct val="40000"/>
        </a:spcBef>
        <a:spcAft>
          <a:spcPct val="0"/>
        </a:spcAft>
        <a:defRPr sz="2000">
          <a:solidFill>
            <a:srgbClr val="071D49"/>
          </a:solidFill>
          <a:latin typeface="+mn-lt"/>
          <a:cs typeface="+mn-cs"/>
        </a:defRPr>
      </a:lvl2pPr>
      <a:lvl3pPr marL="749300" indent="-228600" algn="l" defTabSz="457200" rtl="0" eaLnBrk="1" fontAlgn="base" hangingPunct="1">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1" fontAlgn="base" hangingPunct="1">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5pPr>
      <a:lvl6pPr marL="19431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6pPr>
      <a:lvl7pPr marL="24003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7pPr>
      <a:lvl8pPr marL="28575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8pPr>
      <a:lvl9pPr marL="33147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0.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0.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0.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8.emf"/><Relationship Id="rId2" Type="http://schemas.openxmlformats.org/officeDocument/2006/relationships/slideLayout" Target="../slideLayouts/slideLayout15.xml"/><Relationship Id="rId1" Type="http://schemas.openxmlformats.org/officeDocument/2006/relationships/vmlDrawing" Target="../drawings/vmlDrawing4.vml"/><Relationship Id="rId6" Type="http://schemas.openxmlformats.org/officeDocument/2006/relationships/oleObject" Target="../embeddings/oleObject5.bin"/><Relationship Id="rId5" Type="http://schemas.openxmlformats.org/officeDocument/2006/relationships/image" Target="../media/image7.emf"/><Relationship Id="rId4"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0.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0.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0.xml"/><Relationship Id="rId1" Type="http://schemas.openxmlformats.org/officeDocument/2006/relationships/themeOverride" Target="../theme/themeOverr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p:cNvPicPr>
          <p:nvPr/>
        </p:nvPicPr>
        <p:blipFill>
          <a:blip r:embed="rId3">
            <a:extLst>
              <a:ext uri="{28A0092B-C50C-407E-A947-70E740481C1C}">
                <a14:useLocalDpi xmlns:a14="http://schemas.microsoft.com/office/drawing/2010/main" val="0"/>
              </a:ext>
            </a:extLst>
          </a:blip>
          <a:srcRect l="31940" r="30833"/>
          <a:stretch>
            <a:fillRect/>
          </a:stretch>
        </p:blipFill>
        <p:spPr bwMode="auto">
          <a:xfrm>
            <a:off x="7548153" y="0"/>
            <a:ext cx="15748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5"/>
          <p:cNvSpPr>
            <a:spLocks noGrp="1"/>
          </p:cNvSpPr>
          <p:nvPr>
            <p:ph type="ctrTitle"/>
          </p:nvPr>
        </p:nvSpPr>
        <p:spPr>
          <a:xfrm>
            <a:off x="472312" y="1123950"/>
            <a:ext cx="6690488" cy="1075078"/>
          </a:xfrm>
        </p:spPr>
        <p:txBody>
          <a:bodyPr/>
          <a:lstStyle/>
          <a:p>
            <a:r>
              <a:rPr lang="en-US" sz="2800" b="0" dirty="0" smtClean="0"/>
              <a:t>RETREATMENT OF HEPATITIS C VIRUS INFECTION IN PATIENTS WHO FAILED GLECAPREVIR/PIBRENTASVIR</a:t>
            </a:r>
            <a:endParaRPr lang="en-US" sz="2000" b="0" dirty="0"/>
          </a:p>
        </p:txBody>
      </p:sp>
      <p:sp>
        <p:nvSpPr>
          <p:cNvPr id="12" name="TextBox 4"/>
          <p:cNvSpPr txBox="1">
            <a:spLocks noChangeArrowheads="1"/>
          </p:cNvSpPr>
          <p:nvPr/>
        </p:nvSpPr>
        <p:spPr bwMode="auto">
          <a:xfrm>
            <a:off x="64873" y="4476749"/>
            <a:ext cx="9079127"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defTabSz="457200" eaLnBrk="1" fontAlgn="base" hangingPunct="1">
              <a:lnSpc>
                <a:spcPct val="90000"/>
              </a:lnSpc>
              <a:spcBef>
                <a:spcPct val="0"/>
              </a:spcBef>
              <a:spcAft>
                <a:spcPct val="0"/>
              </a:spcAft>
            </a:pPr>
            <a:r>
              <a:rPr lang="en-US" sz="1200" dirty="0">
                <a:solidFill>
                  <a:srgbClr val="070605"/>
                </a:solidFill>
              </a:rPr>
              <a:t>Presented at the </a:t>
            </a:r>
            <a:r>
              <a:rPr lang="en-US" sz="1200" dirty="0" smtClean="0">
                <a:solidFill>
                  <a:srgbClr val="070605"/>
                </a:solidFill>
              </a:rPr>
              <a:t>EASL International Liver Congress</a:t>
            </a:r>
            <a:r>
              <a:rPr lang="en-US" sz="1200" dirty="0">
                <a:solidFill>
                  <a:srgbClr val="070605"/>
                </a:solidFill>
              </a:rPr>
              <a:t/>
            </a:r>
            <a:br>
              <a:rPr lang="en-US" sz="1200" dirty="0">
                <a:solidFill>
                  <a:srgbClr val="070605"/>
                </a:solidFill>
              </a:rPr>
            </a:br>
            <a:r>
              <a:rPr lang="en-US" sz="1200" dirty="0" smtClean="0">
                <a:solidFill>
                  <a:srgbClr val="070605"/>
                </a:solidFill>
              </a:rPr>
              <a:t>Paris, France</a:t>
            </a:r>
            <a:endParaRPr lang="en-US" sz="1200" dirty="0">
              <a:solidFill>
                <a:srgbClr val="070605"/>
              </a:solidFill>
            </a:endParaRPr>
          </a:p>
          <a:p>
            <a:pPr algn="ctr" defTabSz="457200" eaLnBrk="1" fontAlgn="base" hangingPunct="1">
              <a:lnSpc>
                <a:spcPct val="90000"/>
              </a:lnSpc>
              <a:spcBef>
                <a:spcPct val="0"/>
              </a:spcBef>
              <a:spcAft>
                <a:spcPct val="0"/>
              </a:spcAft>
            </a:pPr>
            <a:r>
              <a:rPr lang="en-US" sz="1200" dirty="0" smtClean="0">
                <a:solidFill>
                  <a:srgbClr val="070605"/>
                </a:solidFill>
              </a:rPr>
              <a:t>12 April </a:t>
            </a:r>
            <a:r>
              <a:rPr lang="en-US" sz="1200" dirty="0">
                <a:solidFill>
                  <a:srgbClr val="070605"/>
                </a:solidFill>
              </a:rPr>
              <a:t>2018</a:t>
            </a:r>
          </a:p>
        </p:txBody>
      </p:sp>
      <p:pic>
        <p:nvPicPr>
          <p:cNvPr id="14" name="Picture 12" descr="AbbVieLogo_Standard_RGB.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463" y="4871818"/>
            <a:ext cx="685800" cy="119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6"/>
          <p:cNvSpPr>
            <a:spLocks noGrp="1"/>
          </p:cNvSpPr>
          <p:nvPr>
            <p:ph type="subTitle" idx="1"/>
          </p:nvPr>
        </p:nvSpPr>
        <p:spPr>
          <a:xfrm>
            <a:off x="487680" y="2419350"/>
            <a:ext cx="6294120" cy="2765987"/>
          </a:xfrm>
        </p:spPr>
        <p:txBody>
          <a:bodyPr/>
          <a:lstStyle/>
          <a:p>
            <a:pPr marL="0" indent="0">
              <a:lnSpc>
                <a:spcPct val="80000"/>
              </a:lnSpc>
              <a:spcBef>
                <a:spcPts val="0"/>
              </a:spcBef>
            </a:pPr>
            <a:r>
              <a:rPr lang="en-US" b="1" dirty="0"/>
              <a:t>David Wyles,</a:t>
            </a:r>
            <a:r>
              <a:rPr lang="en-US" b="1" baseline="30000" dirty="0"/>
              <a:t>1</a:t>
            </a:r>
            <a:r>
              <a:rPr lang="en-US" b="1" dirty="0"/>
              <a:t> </a:t>
            </a:r>
            <a:r>
              <a:rPr lang="en-US" dirty="0"/>
              <a:t>Ola Weiland,</a:t>
            </a:r>
            <a:r>
              <a:rPr lang="en-US" baseline="30000" dirty="0"/>
              <a:t>2</a:t>
            </a:r>
            <a:r>
              <a:rPr lang="en-US" dirty="0"/>
              <a:t> Betty Yao,</a:t>
            </a:r>
            <a:r>
              <a:rPr lang="en-US" baseline="30000" dirty="0"/>
              <a:t>3</a:t>
            </a:r>
            <a:r>
              <a:rPr lang="en-US" dirty="0"/>
              <a:t> Robert Reindollar,</a:t>
            </a:r>
            <a:r>
              <a:rPr lang="en-US" baseline="30000" dirty="0"/>
              <a:t>4</a:t>
            </a:r>
            <a:r>
              <a:rPr lang="en-US" dirty="0"/>
              <a:t> Frank Weilert,</a:t>
            </a:r>
            <a:r>
              <a:rPr lang="en-US" baseline="30000" dirty="0"/>
              <a:t>5</a:t>
            </a:r>
            <a:r>
              <a:rPr lang="en-US" dirty="0"/>
              <a:t> </a:t>
            </a:r>
            <a:br>
              <a:rPr lang="en-US" dirty="0"/>
            </a:br>
            <a:r>
              <a:rPr lang="en-US" dirty="0"/>
              <a:t>Jean-Francois Dufour,</a:t>
            </a:r>
            <a:r>
              <a:rPr lang="en-US" baseline="30000" dirty="0"/>
              <a:t>6</a:t>
            </a:r>
            <a:r>
              <a:rPr lang="en-US" dirty="0"/>
              <a:t> Stuart Gordon,</a:t>
            </a:r>
            <a:r>
              <a:rPr lang="en-US" baseline="30000" dirty="0"/>
              <a:t>7</a:t>
            </a:r>
            <a:r>
              <a:rPr lang="en-US" dirty="0"/>
              <a:t> Fred Poordad,</a:t>
            </a:r>
            <a:r>
              <a:rPr lang="en-US" baseline="30000" dirty="0"/>
              <a:t>8</a:t>
            </a:r>
            <a:r>
              <a:rPr lang="en-US" dirty="0"/>
              <a:t> Albrecht Stoehr,</a:t>
            </a:r>
            <a:r>
              <a:rPr lang="en-US" baseline="30000" dirty="0"/>
              <a:t>9</a:t>
            </a:r>
            <a:r>
              <a:rPr lang="en-US" dirty="0"/>
              <a:t> </a:t>
            </a:r>
            <a:br>
              <a:rPr lang="en-US" dirty="0"/>
            </a:br>
            <a:r>
              <a:rPr lang="en-US" dirty="0"/>
              <a:t>Ashley St. John Mark Brown,</a:t>
            </a:r>
            <a:r>
              <a:rPr lang="en-US" baseline="30000" dirty="0"/>
              <a:t>10</a:t>
            </a:r>
            <a:r>
              <a:rPr lang="en-US" dirty="0"/>
              <a:t> Stefan Mauss,</a:t>
            </a:r>
            <a:r>
              <a:rPr lang="en-US" baseline="30000" dirty="0"/>
              <a:t>11</a:t>
            </a:r>
            <a:r>
              <a:rPr lang="en-US" dirty="0"/>
              <a:t> </a:t>
            </a:r>
            <a:r>
              <a:rPr lang="en-US" dirty="0" err="1"/>
              <a:t>Suvajit</a:t>
            </a:r>
            <a:r>
              <a:rPr lang="en-US" dirty="0"/>
              <a:t> Samanta,</a:t>
            </a:r>
            <a:r>
              <a:rPr lang="en-US" baseline="30000" dirty="0"/>
              <a:t>3</a:t>
            </a:r>
            <a:r>
              <a:rPr lang="en-US" dirty="0"/>
              <a:t> Tami Pilot-Matias,</a:t>
            </a:r>
            <a:r>
              <a:rPr lang="en-US" baseline="30000" dirty="0"/>
              <a:t>3</a:t>
            </a:r>
            <a:r>
              <a:rPr lang="en-US" dirty="0"/>
              <a:t> Lino Rodrigues Jr.,</a:t>
            </a:r>
            <a:r>
              <a:rPr lang="en-US" baseline="30000" dirty="0"/>
              <a:t>3</a:t>
            </a:r>
            <a:r>
              <a:rPr lang="en-US" dirty="0"/>
              <a:t> Roger Trinh</a:t>
            </a:r>
            <a:r>
              <a:rPr lang="en-US" baseline="30000" dirty="0"/>
              <a:t>3</a:t>
            </a:r>
          </a:p>
          <a:p>
            <a:pPr marL="0" indent="0">
              <a:lnSpc>
                <a:spcPct val="80000"/>
              </a:lnSpc>
              <a:spcBef>
                <a:spcPts val="0"/>
              </a:spcBef>
            </a:pPr>
            <a:endParaRPr lang="en-US" baseline="30000" dirty="0">
              <a:solidFill>
                <a:schemeClr val="accent4"/>
              </a:solidFill>
            </a:endParaRPr>
          </a:p>
          <a:p>
            <a:pPr marL="0" indent="0">
              <a:lnSpc>
                <a:spcPct val="80000"/>
              </a:lnSpc>
              <a:spcBef>
                <a:spcPts val="0"/>
              </a:spcBef>
            </a:pPr>
            <a:endParaRPr lang="en-US" baseline="30000" dirty="0">
              <a:solidFill>
                <a:schemeClr val="accent4"/>
              </a:solidFill>
            </a:endParaRPr>
          </a:p>
          <a:p>
            <a:pPr marL="0" indent="0">
              <a:lnSpc>
                <a:spcPct val="80000"/>
              </a:lnSpc>
              <a:spcBef>
                <a:spcPts val="0"/>
              </a:spcBef>
            </a:pPr>
            <a:r>
              <a:rPr lang="en-US" sz="1100" baseline="30000" dirty="0">
                <a:solidFill>
                  <a:schemeClr val="accent4"/>
                </a:solidFill>
              </a:rPr>
              <a:t>1</a:t>
            </a:r>
            <a:r>
              <a:rPr lang="en-US" sz="1100" dirty="0">
                <a:solidFill>
                  <a:schemeClr val="accent4"/>
                </a:solidFill>
              </a:rPr>
              <a:t>Denver Health Medical Center, Denver, Colorado, USA; </a:t>
            </a:r>
            <a:r>
              <a:rPr lang="en-US" sz="1100" baseline="30000" dirty="0">
                <a:solidFill>
                  <a:schemeClr val="accent4"/>
                </a:solidFill>
              </a:rPr>
              <a:t>2</a:t>
            </a:r>
            <a:r>
              <a:rPr lang="en-US" sz="1100" dirty="0">
                <a:solidFill>
                  <a:schemeClr val="accent4"/>
                </a:solidFill>
              </a:rPr>
              <a:t>Karolinska University Hospital Huddinge, Karolinska </a:t>
            </a:r>
            <a:r>
              <a:rPr lang="en-US" sz="1100" dirty="0" err="1">
                <a:solidFill>
                  <a:schemeClr val="accent4"/>
                </a:solidFill>
              </a:rPr>
              <a:t>Institutet</a:t>
            </a:r>
            <a:r>
              <a:rPr lang="en-US" sz="1100" dirty="0">
                <a:solidFill>
                  <a:schemeClr val="accent4"/>
                </a:solidFill>
              </a:rPr>
              <a:t>, Stockholm, Sweden</a:t>
            </a:r>
            <a:r>
              <a:rPr lang="en-US" sz="1100" baseline="30000" dirty="0">
                <a:solidFill>
                  <a:schemeClr val="accent4"/>
                </a:solidFill>
              </a:rPr>
              <a:t>;</a:t>
            </a:r>
            <a:r>
              <a:rPr lang="en-US" sz="1100" dirty="0">
                <a:solidFill>
                  <a:schemeClr val="accent4"/>
                </a:solidFill>
              </a:rPr>
              <a:t> </a:t>
            </a:r>
            <a:r>
              <a:rPr lang="en-US" sz="1100" baseline="30000" dirty="0">
                <a:solidFill>
                  <a:schemeClr val="accent4"/>
                </a:solidFill>
              </a:rPr>
              <a:t>3</a:t>
            </a:r>
            <a:r>
              <a:rPr lang="en-US" sz="1100" dirty="0">
                <a:solidFill>
                  <a:schemeClr val="accent4"/>
                </a:solidFill>
              </a:rPr>
              <a:t>AbbVie Inc., North Chicago, Illinois, USA; </a:t>
            </a:r>
            <a:r>
              <a:rPr lang="en-US" sz="1100" baseline="30000" dirty="0">
                <a:solidFill>
                  <a:schemeClr val="accent4"/>
                </a:solidFill>
              </a:rPr>
              <a:t>4</a:t>
            </a:r>
            <a:r>
              <a:rPr lang="en-US" sz="1100" dirty="0">
                <a:solidFill>
                  <a:schemeClr val="accent4"/>
                </a:solidFill>
              </a:rPr>
              <a:t>Piedmont HealthCare, Statesville, North Carolina, USA; </a:t>
            </a:r>
            <a:r>
              <a:rPr lang="en-US" sz="1100" baseline="30000" dirty="0">
                <a:solidFill>
                  <a:schemeClr val="accent4"/>
                </a:solidFill>
              </a:rPr>
              <a:t>5</a:t>
            </a:r>
            <a:r>
              <a:rPr lang="en-US" sz="1100" dirty="0">
                <a:solidFill>
                  <a:schemeClr val="accent4"/>
                </a:solidFill>
              </a:rPr>
              <a:t>Waikato Hospital, Hamilton, New Zealand; </a:t>
            </a:r>
            <a:r>
              <a:rPr lang="en-US" sz="1100" baseline="30000" dirty="0">
                <a:solidFill>
                  <a:schemeClr val="accent4"/>
                </a:solidFill>
              </a:rPr>
              <a:t>6</a:t>
            </a:r>
            <a:r>
              <a:rPr lang="en-US" sz="1100" dirty="0">
                <a:solidFill>
                  <a:schemeClr val="accent4"/>
                </a:solidFill>
              </a:rPr>
              <a:t>Inselspital, Bern, Switzerland; </a:t>
            </a:r>
            <a:r>
              <a:rPr lang="en-US" sz="1100" baseline="30000" dirty="0">
                <a:solidFill>
                  <a:schemeClr val="accent4"/>
                </a:solidFill>
              </a:rPr>
              <a:t>7</a:t>
            </a:r>
            <a:r>
              <a:rPr lang="en-US" sz="1100" dirty="0">
                <a:solidFill>
                  <a:schemeClr val="accent4"/>
                </a:solidFill>
              </a:rPr>
              <a:t>Henry Ford Hospital, Detroit, Michigan, USA; </a:t>
            </a:r>
            <a:r>
              <a:rPr lang="en-US" sz="1100" baseline="30000" dirty="0">
                <a:solidFill>
                  <a:schemeClr val="accent4"/>
                </a:solidFill>
              </a:rPr>
              <a:t>8</a:t>
            </a:r>
            <a:r>
              <a:rPr lang="en-US" sz="1100" dirty="0">
                <a:solidFill>
                  <a:schemeClr val="accent4"/>
                </a:solidFill>
              </a:rPr>
              <a:t>Texas Liver </a:t>
            </a:r>
            <a:r>
              <a:rPr lang="en-US" sz="1100" dirty="0">
                <a:solidFill>
                  <a:schemeClr val="tx1"/>
                </a:solidFill>
              </a:rPr>
              <a:t>Institute, UT Health, San Antonio, Texas, USA; </a:t>
            </a:r>
            <a:r>
              <a:rPr lang="de-DE" sz="1100" baseline="30000" dirty="0">
                <a:solidFill>
                  <a:schemeClr val="tx1"/>
                </a:solidFill>
              </a:rPr>
              <a:t>9</a:t>
            </a:r>
            <a:r>
              <a:rPr lang="de-DE" sz="1100" dirty="0">
                <a:solidFill>
                  <a:schemeClr val="tx1"/>
                </a:solidFill>
              </a:rPr>
              <a:t>IFI Studien und Projekte Gmbh, Hamburg, Germany</a:t>
            </a:r>
            <a:r>
              <a:rPr lang="en-US" sz="1100" dirty="0">
                <a:solidFill>
                  <a:schemeClr val="tx1"/>
                </a:solidFill>
              </a:rPr>
              <a:t>; </a:t>
            </a:r>
            <a:r>
              <a:rPr lang="en-US" sz="1100" baseline="30000" dirty="0">
                <a:solidFill>
                  <a:schemeClr val="tx1"/>
                </a:solidFill>
              </a:rPr>
              <a:t>10</a:t>
            </a:r>
            <a:r>
              <a:rPr lang="en-US" sz="1100" dirty="0">
                <a:solidFill>
                  <a:schemeClr val="tx1"/>
                </a:solidFill>
              </a:rPr>
              <a:t>Imperial College Healthcare NHS Trust, London, United Kingdom; </a:t>
            </a:r>
            <a:r>
              <a:rPr lang="en-US" sz="1100" baseline="30000" dirty="0">
                <a:solidFill>
                  <a:schemeClr val="tx1"/>
                </a:solidFill>
              </a:rPr>
              <a:t>11</a:t>
            </a:r>
            <a:r>
              <a:rPr lang="en-US" sz="1100" dirty="0">
                <a:solidFill>
                  <a:schemeClr val="tx1"/>
                </a:solidFill>
              </a:rPr>
              <a:t>Center for HIV and </a:t>
            </a:r>
            <a:r>
              <a:rPr lang="en-US" sz="1100" dirty="0" err="1">
                <a:solidFill>
                  <a:schemeClr val="tx1"/>
                </a:solidFill>
              </a:rPr>
              <a:t>Hepatogastroenterology</a:t>
            </a:r>
            <a:r>
              <a:rPr lang="en-US" sz="1100" dirty="0">
                <a:solidFill>
                  <a:schemeClr val="tx1"/>
                </a:solidFill>
              </a:rPr>
              <a:t>, Düsseldorf, Germany</a:t>
            </a:r>
          </a:p>
          <a:p>
            <a:pPr marL="0" indent="0">
              <a:lnSpc>
                <a:spcPct val="80000"/>
              </a:lnSpc>
              <a:spcBef>
                <a:spcPts val="0"/>
              </a:spcBef>
            </a:pPr>
            <a:endParaRPr lang="en-US" dirty="0"/>
          </a:p>
          <a:p>
            <a:pPr marL="0" indent="0">
              <a:lnSpc>
                <a:spcPct val="80000"/>
              </a:lnSpc>
              <a:spcBef>
                <a:spcPts val="0"/>
              </a:spcBef>
            </a:pPr>
            <a:endParaRPr lang="en-US" dirty="0"/>
          </a:p>
        </p:txBody>
      </p:sp>
    </p:spTree>
    <p:extLst>
      <p:ext uri="{BB962C8B-B14F-4D97-AF65-F5344CB8AC3E}">
        <p14:creationId xmlns:p14="http://schemas.microsoft.com/office/powerpoint/2010/main" val="749779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1013965376"/>
              </p:ext>
            </p:extLst>
          </p:nvPr>
        </p:nvGraphicFramePr>
        <p:xfrm>
          <a:off x="411480" y="809334"/>
          <a:ext cx="8324088" cy="3913824"/>
        </p:xfrm>
        <a:graphic>
          <a:graphicData uri="http://schemas.openxmlformats.org/drawingml/2006/table">
            <a:tbl>
              <a:tblPr/>
              <a:tblGrid>
                <a:gridCol w="3300984">
                  <a:extLst>
                    <a:ext uri="{9D8B030D-6E8A-4147-A177-3AD203B41FA5}">
                      <a16:colId xmlns="" xmlns:a16="http://schemas.microsoft.com/office/drawing/2014/main" val="20000"/>
                    </a:ext>
                  </a:extLst>
                </a:gridCol>
                <a:gridCol w="1676400">
                  <a:extLst>
                    <a:ext uri="{9D8B030D-6E8A-4147-A177-3AD203B41FA5}">
                      <a16:colId xmlns="" xmlns:a16="http://schemas.microsoft.com/office/drawing/2014/main" val="20001"/>
                    </a:ext>
                  </a:extLst>
                </a:gridCol>
                <a:gridCol w="1673352">
                  <a:extLst>
                    <a:ext uri="{9D8B030D-6E8A-4147-A177-3AD203B41FA5}">
                      <a16:colId xmlns="" xmlns:a16="http://schemas.microsoft.com/office/drawing/2014/main" val="20002"/>
                    </a:ext>
                  </a:extLst>
                </a:gridCol>
                <a:gridCol w="1673352">
                  <a:extLst>
                    <a:ext uri="{9D8B030D-6E8A-4147-A177-3AD203B41FA5}">
                      <a16:colId xmlns="" xmlns:a16="http://schemas.microsoft.com/office/drawing/2014/main" val="20003"/>
                    </a:ext>
                  </a:extLst>
                </a:gridCol>
              </a:tblGrid>
              <a:tr h="0">
                <a:tc>
                  <a:txBody>
                    <a:bodyPr/>
                    <a:lstStyle/>
                    <a:p>
                      <a:pPr algn="l" fontAlgn="b">
                        <a:lnSpc>
                          <a:spcPct val="100000"/>
                        </a:lnSpc>
                      </a:pPr>
                      <a:r>
                        <a:rPr lang="en-US" sz="1600" b="1" i="0" u="none" strike="noStrike" dirty="0">
                          <a:solidFill>
                            <a:srgbClr val="070605"/>
                          </a:solidFill>
                          <a:effectLst/>
                          <a:latin typeface="+mn-lt"/>
                        </a:rPr>
                        <a:t>Characteristic</a:t>
                      </a:r>
                      <a:endParaRPr lang="en-US" sz="1600" b="1" i="0" u="none" strike="noStrike" dirty="0">
                        <a:solidFill>
                          <a:srgbClr val="000000"/>
                        </a:solidFill>
                        <a:effectLst/>
                        <a:latin typeface="+mn-lt"/>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Arm A</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12 weeks </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n = 2</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0082BA"/>
                    </a:solidFill>
                  </a:tcPr>
                </a:tc>
                <a:tc>
                  <a:txBody>
                    <a:bodyPr/>
                    <a:lstStyle/>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Arm B</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16 weeks</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n = 21</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Total</a:t>
                      </a:r>
                    </a:p>
                    <a:p>
                      <a:pPr algn="ctr" fontAlgn="ctr">
                        <a:lnSpc>
                          <a:spcPct val="100000"/>
                        </a:lnSpc>
                      </a:pPr>
                      <a:endParaRPr lang="en-US" sz="1600" b="1" i="0" u="none" strike="noStrike" dirty="0">
                        <a:solidFill>
                          <a:schemeClr val="bg1"/>
                        </a:solidFill>
                        <a:effectLst>
                          <a:outerShdw blurRad="38100" dist="38100" dir="2700000" algn="tl">
                            <a:srgbClr val="000000">
                              <a:alpha val="43137"/>
                            </a:srgbClr>
                          </a:outerShdw>
                        </a:effectLst>
                        <a:latin typeface="+mn-lt"/>
                      </a:endParaRP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N = </a:t>
                      </a:r>
                      <a:r>
                        <a:rPr lang="en-US" sz="1600" b="1" i="0" u="none" strike="noStrike" dirty="0" smtClean="0">
                          <a:solidFill>
                            <a:schemeClr val="bg1"/>
                          </a:solidFill>
                          <a:effectLst>
                            <a:outerShdw blurRad="38100" dist="38100" dir="2700000" algn="tl">
                              <a:srgbClr val="000000">
                                <a:alpha val="43137"/>
                              </a:srgbClr>
                            </a:outerShdw>
                          </a:effectLst>
                          <a:latin typeface="+mn-lt"/>
                        </a:rPr>
                        <a:t>23</a:t>
                      </a: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071D49"/>
                    </a:solidFill>
                  </a:tcPr>
                </a:tc>
                <a:extLst>
                  <a:ext uri="{0D108BD9-81ED-4DB2-BD59-A6C34878D82A}">
                    <a16:rowId xmlns="" xmlns:a16="http://schemas.microsoft.com/office/drawing/2014/main" val="10000"/>
                  </a:ext>
                </a:extLst>
              </a:tr>
              <a:tr h="0">
                <a:tc>
                  <a:txBody>
                    <a:bodyPr/>
                    <a:lstStyle/>
                    <a:p>
                      <a:pPr algn="l" fontAlgn="ctr">
                        <a:lnSpc>
                          <a:spcPct val="100000"/>
                        </a:lnSpc>
                      </a:pPr>
                      <a:r>
                        <a:rPr lang="en-US" sz="1600" b="0" i="0" u="none" strike="noStrike" spc="0" baseline="0" dirty="0">
                          <a:solidFill>
                            <a:srgbClr val="070605"/>
                          </a:solidFill>
                          <a:effectLst/>
                          <a:latin typeface="+mn-lt"/>
                        </a:rPr>
                        <a:t>Male, n (%)</a:t>
                      </a:r>
                    </a:p>
                  </a:txBody>
                  <a:tcPr marL="0" marR="9525" marT="7144" marB="0" anchor="ctr">
                    <a:lnL>
                      <a:noFill/>
                    </a:lnL>
                    <a:lnR>
                      <a:noFill/>
                    </a:lnR>
                    <a:lnT w="12700" cap="flat" cmpd="sng" algn="ctr">
                      <a:solidFill>
                        <a:schemeClr val="tx1"/>
                      </a:solidFill>
                      <a:prstDash val="solid"/>
                      <a:round/>
                      <a:headEnd type="none" w="med" len="med"/>
                      <a:tailEnd type="none" w="med" len="med"/>
                    </a:lnT>
                    <a:lnB>
                      <a:noFill/>
                    </a:lnB>
                    <a:solidFill>
                      <a:srgbClr val="E6E7E9"/>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1 (</a:t>
                      </a:r>
                      <a:r>
                        <a:rPr lang="en-US" sz="1600" dirty="0" smtClean="0">
                          <a:solidFill>
                            <a:schemeClr val="tx1"/>
                          </a:solidFill>
                          <a:effectLst/>
                          <a:latin typeface="+mn-lt"/>
                          <a:ea typeface="Calibri" panose="020F0502020204030204" pitchFamily="34" charset="0"/>
                          <a:cs typeface="Times New Roman" panose="02020603050405020304" pitchFamily="18" charset="0"/>
                        </a:rPr>
                        <a:t>50)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E6E7E9"/>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17 (</a:t>
                      </a:r>
                      <a:r>
                        <a:rPr lang="en-US" sz="1600" dirty="0" smtClean="0">
                          <a:solidFill>
                            <a:schemeClr val="tx1"/>
                          </a:solidFill>
                          <a:effectLst/>
                          <a:latin typeface="+mn-lt"/>
                          <a:ea typeface="Calibri" panose="020F0502020204030204" pitchFamily="34" charset="0"/>
                          <a:cs typeface="Times New Roman" panose="02020603050405020304" pitchFamily="18" charset="0"/>
                        </a:rPr>
                        <a:t>81)</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E6E7E9"/>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18 (</a:t>
                      </a:r>
                      <a:r>
                        <a:rPr lang="en-US" sz="1600" dirty="0" smtClean="0">
                          <a:solidFill>
                            <a:schemeClr val="tx1"/>
                          </a:solidFill>
                          <a:effectLst/>
                          <a:latin typeface="+mn-lt"/>
                          <a:ea typeface="Calibri" panose="020F0502020204030204" pitchFamily="34" charset="0"/>
                          <a:cs typeface="Times New Roman" panose="02020603050405020304" pitchFamily="18" charset="0"/>
                        </a:rPr>
                        <a:t>78)</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E6E7E9"/>
                    </a:solidFill>
                  </a:tcPr>
                </a:tc>
                <a:extLst>
                  <a:ext uri="{0D108BD9-81ED-4DB2-BD59-A6C34878D82A}">
                    <a16:rowId xmlns="" xmlns:a16="http://schemas.microsoft.com/office/drawing/2014/main" val="10001"/>
                  </a:ext>
                </a:extLst>
              </a:tr>
              <a:tr h="0">
                <a:tc>
                  <a:txBody>
                    <a:bodyPr/>
                    <a:lstStyle/>
                    <a:p>
                      <a:pPr algn="l" fontAlgn="ctr">
                        <a:lnSpc>
                          <a:spcPct val="100000"/>
                        </a:lnSpc>
                      </a:pPr>
                      <a:r>
                        <a:rPr lang="en-US" sz="1600" b="0" i="0" u="none" strike="noStrike" spc="0" baseline="0" dirty="0">
                          <a:solidFill>
                            <a:srgbClr val="070605"/>
                          </a:solidFill>
                          <a:effectLst/>
                          <a:latin typeface="+mn-lt"/>
                        </a:rPr>
                        <a:t>White race, n (%)</a:t>
                      </a:r>
                    </a:p>
                  </a:txBody>
                  <a:tcPr marL="0" marR="9525" marT="7144" marB="0" anchor="ctr">
                    <a:lnL>
                      <a:noFill/>
                    </a:lnL>
                    <a:lnR>
                      <a:noFill/>
                    </a:lnR>
                    <a:lnT>
                      <a:noFill/>
                    </a:lnT>
                    <a:lnB>
                      <a:noFill/>
                    </a:lnB>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 (100)</a:t>
                      </a:r>
                    </a:p>
                  </a:txBody>
                  <a:tcPr marL="68580" marR="68580" marT="0" marB="0" anchor="ctr">
                    <a:lnL>
                      <a:noFill/>
                    </a:lnL>
                    <a:lnR>
                      <a:noFill/>
                    </a:lnR>
                    <a:lnT>
                      <a:noFill/>
                    </a:lnT>
                    <a:lnB>
                      <a:noFill/>
                    </a:lnB>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18 (</a:t>
                      </a:r>
                      <a:r>
                        <a:rPr lang="en-US" sz="1600" dirty="0" smtClean="0">
                          <a:solidFill>
                            <a:schemeClr val="tx1"/>
                          </a:solidFill>
                          <a:effectLst/>
                          <a:latin typeface="+mn-lt"/>
                          <a:ea typeface="Calibri" panose="020F0502020204030204" pitchFamily="34" charset="0"/>
                          <a:cs typeface="Times New Roman" panose="02020603050405020304" pitchFamily="18" charset="0"/>
                        </a:rPr>
                        <a:t>86)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20 (</a:t>
                      </a:r>
                      <a:r>
                        <a:rPr lang="en-US" sz="1600" dirty="0" smtClean="0">
                          <a:solidFill>
                            <a:schemeClr val="tx1"/>
                          </a:solidFill>
                          <a:effectLst/>
                          <a:latin typeface="+mn-lt"/>
                          <a:ea typeface="Calibri" panose="020F0502020204030204" pitchFamily="34" charset="0"/>
                          <a:cs typeface="Times New Roman" panose="02020603050405020304" pitchFamily="18" charset="0"/>
                        </a:rPr>
                        <a:t>87)</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FFFF"/>
                    </a:solidFill>
                  </a:tcPr>
                </a:tc>
                <a:extLst>
                  <a:ext uri="{0D108BD9-81ED-4DB2-BD59-A6C34878D82A}">
                    <a16:rowId xmlns="" xmlns:a16="http://schemas.microsoft.com/office/drawing/2014/main" val="10002"/>
                  </a:ext>
                </a:extLst>
              </a:tr>
              <a:tr h="0">
                <a:tc>
                  <a:txBody>
                    <a:bodyPr/>
                    <a:lstStyle/>
                    <a:p>
                      <a:pPr algn="l" fontAlgn="ctr">
                        <a:lnSpc>
                          <a:spcPct val="100000"/>
                        </a:lnSpc>
                      </a:pPr>
                      <a:r>
                        <a:rPr lang="en-US" sz="1600" b="0" i="0" u="none" strike="noStrike" spc="0" baseline="0" dirty="0">
                          <a:solidFill>
                            <a:schemeClr val="tx1"/>
                          </a:solidFill>
                          <a:effectLst/>
                          <a:latin typeface="+mn-lt"/>
                        </a:rPr>
                        <a:t>Age, </a:t>
                      </a:r>
                      <a:r>
                        <a:rPr lang="en-US" sz="1600" b="0" i="0" u="none" strike="noStrike" spc="0" baseline="0" dirty="0" smtClean="0">
                          <a:solidFill>
                            <a:schemeClr val="tx1"/>
                          </a:solidFill>
                          <a:effectLst/>
                          <a:latin typeface="+mn-lt"/>
                        </a:rPr>
                        <a:t>median </a:t>
                      </a:r>
                      <a:r>
                        <a:rPr lang="en-US" sz="1600" b="0" i="0" u="none" strike="noStrike" spc="0" baseline="0" dirty="0">
                          <a:solidFill>
                            <a:schemeClr val="tx1"/>
                          </a:solidFill>
                          <a:effectLst/>
                          <a:latin typeface="+mn-lt"/>
                        </a:rPr>
                        <a:t>years </a:t>
                      </a:r>
                      <a:r>
                        <a:rPr lang="en-US" sz="1600" b="0" i="0" u="none" strike="noStrike" spc="0" baseline="0" dirty="0" smtClean="0">
                          <a:solidFill>
                            <a:schemeClr val="tx1"/>
                          </a:solidFill>
                          <a:effectLst/>
                          <a:latin typeface="+mn-lt"/>
                        </a:rPr>
                        <a:t>(range)</a:t>
                      </a:r>
                      <a:endParaRPr lang="en-US" sz="1600" b="0" i="0" u="none" strike="noStrike" spc="0" baseline="0" dirty="0">
                        <a:solidFill>
                          <a:schemeClr val="tx1"/>
                        </a:solidFill>
                        <a:effectLst/>
                        <a:latin typeface="+mn-lt"/>
                      </a:endParaRPr>
                    </a:p>
                  </a:txBody>
                  <a:tcPr marL="0" marR="9525" marT="7144"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56 (56–56)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56 (38–67)</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56 (38–67)</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0006"/>
                  </a:ext>
                </a:extLst>
              </a:tr>
              <a:tr h="0">
                <a:tc>
                  <a:txBody>
                    <a:bodyPr/>
                    <a:lstStyle/>
                    <a:p>
                      <a:pPr algn="l" fontAlgn="ctr">
                        <a:lnSpc>
                          <a:spcPct val="100000"/>
                        </a:lnSpc>
                      </a:pPr>
                      <a:r>
                        <a:rPr lang="en-US" sz="1600" b="0" i="0" u="none" strike="noStrike" spc="0" baseline="0" dirty="0">
                          <a:solidFill>
                            <a:srgbClr val="070605"/>
                          </a:solidFill>
                          <a:effectLst/>
                          <a:latin typeface="+mn-lt"/>
                        </a:rPr>
                        <a:t>BMI, </a:t>
                      </a:r>
                      <a:r>
                        <a:rPr lang="en-US" sz="1600" b="0" i="0" u="none" strike="noStrike" spc="0" baseline="0" dirty="0" smtClean="0">
                          <a:solidFill>
                            <a:srgbClr val="070605"/>
                          </a:solidFill>
                          <a:effectLst/>
                          <a:latin typeface="+mn-lt"/>
                        </a:rPr>
                        <a:t>median </a:t>
                      </a:r>
                      <a:r>
                        <a:rPr lang="en-US" sz="1600" b="0" i="0" u="none" strike="noStrike" spc="0" baseline="0" dirty="0">
                          <a:solidFill>
                            <a:srgbClr val="070605"/>
                          </a:solidFill>
                          <a:effectLst/>
                          <a:latin typeface="+mn-lt"/>
                        </a:rPr>
                        <a:t>kg/m</a:t>
                      </a:r>
                      <a:r>
                        <a:rPr lang="en-US" sz="1600" b="0" i="0" u="none" strike="noStrike" spc="0" baseline="30000" dirty="0">
                          <a:solidFill>
                            <a:srgbClr val="070605"/>
                          </a:solidFill>
                          <a:effectLst/>
                          <a:latin typeface="+mn-lt"/>
                        </a:rPr>
                        <a:t>2</a:t>
                      </a:r>
                      <a:r>
                        <a:rPr lang="en-US" sz="1600" b="0" i="0" u="none" strike="noStrike" spc="0" baseline="0" dirty="0">
                          <a:solidFill>
                            <a:srgbClr val="070605"/>
                          </a:solidFill>
                          <a:effectLst/>
                          <a:latin typeface="+mn-lt"/>
                        </a:rPr>
                        <a:t> </a:t>
                      </a:r>
                      <a:r>
                        <a:rPr lang="en-US" sz="1600" b="0" i="0" u="none" strike="noStrike" spc="0" baseline="0" dirty="0" smtClean="0">
                          <a:solidFill>
                            <a:srgbClr val="070605"/>
                          </a:solidFill>
                          <a:effectLst/>
                          <a:latin typeface="+mn-lt"/>
                        </a:rPr>
                        <a:t>(range)</a:t>
                      </a:r>
                      <a:endParaRPr lang="en-US" sz="1600" b="0" i="0" u="none" strike="noStrike" spc="0" baseline="0" dirty="0">
                        <a:solidFill>
                          <a:srgbClr val="070605"/>
                        </a:solidFill>
                        <a:effectLst/>
                        <a:latin typeface="+mn-lt"/>
                      </a:endParaRPr>
                    </a:p>
                  </a:txBody>
                  <a:tcPr marL="0" marR="9525" marT="7144"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00000"/>
                        </a:lnSpc>
                      </a:pPr>
                      <a:r>
                        <a:rPr lang="en-US" sz="1600" dirty="0">
                          <a:solidFill>
                            <a:schemeClr val="tx1"/>
                          </a:solidFill>
                          <a:latin typeface="+mn-lt"/>
                        </a:rPr>
                        <a:t>35.1 </a:t>
                      </a:r>
                      <a:r>
                        <a:rPr lang="en-US" sz="1600" dirty="0" smtClean="0">
                          <a:solidFill>
                            <a:schemeClr val="tx1"/>
                          </a:solidFill>
                          <a:latin typeface="+mn-lt"/>
                        </a:rPr>
                        <a:t>(29.6</a:t>
                      </a:r>
                      <a:r>
                        <a:rPr lang="en-US" sz="1600" dirty="0" smtClean="0">
                          <a:solidFill>
                            <a:schemeClr val="tx1"/>
                          </a:solidFill>
                          <a:effectLst/>
                          <a:latin typeface="+mn-lt"/>
                          <a:ea typeface="Calibri" panose="020F0502020204030204" pitchFamily="34" charset="0"/>
                          <a:cs typeface="Times New Roman" panose="02020603050405020304" pitchFamily="18" charset="0"/>
                        </a:rPr>
                        <a:t>–40.6</a:t>
                      </a:r>
                      <a:r>
                        <a:rPr lang="en-US" sz="1600" dirty="0" smtClean="0">
                          <a:solidFill>
                            <a:schemeClr val="tx1"/>
                          </a:solidFill>
                          <a:latin typeface="+mn-lt"/>
                          <a:cs typeface="Arial" panose="020B0604020202020204" pitchFamily="34" charset="0"/>
                        </a:rPr>
                        <a:t>)</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rPr>
                        <a:t>26.2 (20.1</a:t>
                      </a:r>
                      <a:r>
                        <a:rPr lang="en-US" sz="1600" dirty="0" smtClean="0">
                          <a:solidFill>
                            <a:schemeClr val="tx1"/>
                          </a:solidFill>
                          <a:effectLst/>
                          <a:latin typeface="+mn-lt"/>
                          <a:ea typeface="Calibri" panose="020F0502020204030204" pitchFamily="34" charset="0"/>
                          <a:cs typeface="Times New Roman" panose="02020603050405020304" pitchFamily="18" charset="0"/>
                        </a:rPr>
                        <a:t>–36.1</a:t>
                      </a:r>
                      <a:r>
                        <a:rPr lang="en-US" sz="1600" dirty="0" smtClean="0">
                          <a:solidFill>
                            <a:schemeClr val="tx1"/>
                          </a:solidFill>
                          <a:latin typeface="+mn-lt"/>
                          <a:cs typeface="Arial" panose="020B0604020202020204" pitchFamily="34" charset="0"/>
                        </a:rPr>
                        <a:t>)</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rPr>
                        <a:t>26.9 (20.1</a:t>
                      </a:r>
                      <a:r>
                        <a:rPr lang="en-US" sz="1600" dirty="0" smtClean="0">
                          <a:solidFill>
                            <a:schemeClr val="tx1"/>
                          </a:solidFill>
                          <a:effectLst/>
                          <a:latin typeface="+mn-lt"/>
                          <a:ea typeface="Calibri" panose="020F0502020204030204" pitchFamily="34" charset="0"/>
                          <a:cs typeface="Times New Roman" panose="02020603050405020304" pitchFamily="18" charset="0"/>
                        </a:rPr>
                        <a:t>–40.6</a:t>
                      </a:r>
                      <a:r>
                        <a:rPr lang="en-US" sz="1600" dirty="0" smtClean="0">
                          <a:solidFill>
                            <a:schemeClr val="tx1"/>
                          </a:solidFill>
                          <a:latin typeface="+mn-lt"/>
                          <a:cs typeface="Arial" panose="020B0604020202020204" pitchFamily="34" charset="0"/>
                        </a:rPr>
                        <a:t>)</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0007"/>
                  </a:ext>
                </a:extLst>
              </a:tr>
              <a:tr h="0">
                <a:tc>
                  <a:txBody>
                    <a:bodyPr/>
                    <a:lstStyle/>
                    <a:p>
                      <a:pPr algn="l" fontAlgn="ctr">
                        <a:lnSpc>
                          <a:spcPct val="100000"/>
                        </a:lnSpc>
                      </a:pPr>
                      <a:r>
                        <a:rPr lang="en-US" sz="1600" b="0" i="0" u="none" strike="noStrike" spc="0" baseline="0" dirty="0">
                          <a:solidFill>
                            <a:srgbClr val="070605"/>
                          </a:solidFill>
                          <a:effectLst/>
                          <a:latin typeface="+mn-lt"/>
                        </a:rPr>
                        <a:t>HCV </a:t>
                      </a:r>
                      <a:r>
                        <a:rPr lang="en-US" sz="1600" b="0" i="0" u="none" strike="noStrike" spc="0" baseline="0" dirty="0" smtClean="0">
                          <a:solidFill>
                            <a:srgbClr val="070605"/>
                          </a:solidFill>
                          <a:effectLst/>
                          <a:latin typeface="+mn-lt"/>
                        </a:rPr>
                        <a:t>genotype</a:t>
                      </a:r>
                      <a:r>
                        <a:rPr lang="en-US" sz="1600" b="0" i="0" u="none" strike="noStrike" spc="0" baseline="0" dirty="0">
                          <a:solidFill>
                            <a:srgbClr val="070605"/>
                          </a:solidFill>
                          <a:effectLst/>
                          <a:latin typeface="+mn-lt"/>
                        </a:rPr>
                        <a:t>, n </a:t>
                      </a:r>
                      <a:r>
                        <a:rPr lang="en-US" sz="1600" b="0" i="0" u="none" strike="noStrike" spc="0" baseline="0" dirty="0" smtClean="0">
                          <a:solidFill>
                            <a:srgbClr val="070605"/>
                          </a:solidFill>
                          <a:effectLst/>
                          <a:latin typeface="+mn-lt"/>
                        </a:rPr>
                        <a:t>(%)</a:t>
                      </a:r>
                      <a:r>
                        <a:rPr lang="en-US" sz="1600" b="0" i="0" u="none" strike="noStrike" spc="0" baseline="30000" dirty="0" smtClean="0">
                          <a:solidFill>
                            <a:srgbClr val="070605"/>
                          </a:solidFill>
                          <a:effectLst/>
                          <a:latin typeface="+mn-lt"/>
                        </a:rPr>
                        <a:t>*</a:t>
                      </a:r>
                      <a:endParaRPr lang="en-US" sz="1600" b="0" i="0" u="none" strike="noStrike" spc="0" baseline="30000" dirty="0">
                        <a:solidFill>
                          <a:srgbClr val="070605"/>
                        </a:solidFill>
                        <a:effectLst/>
                        <a:latin typeface="+mn-lt"/>
                      </a:endParaRPr>
                    </a:p>
                  </a:txBody>
                  <a:tcPr marL="0" marR="9525" marT="7144"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a:lnSpc>
                          <a:spcPct val="100000"/>
                        </a:lnSpc>
                      </a:pP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753369202"/>
                  </a:ext>
                </a:extLst>
              </a:tr>
              <a:tr h="0">
                <a:tc>
                  <a:txBody>
                    <a:bodyPr/>
                    <a:lstStyle/>
                    <a:p>
                      <a:pPr marL="0" marR="0">
                        <a:lnSpc>
                          <a:spcPct val="100000"/>
                        </a:lnSpc>
                        <a:spcBef>
                          <a:spcPts val="0"/>
                        </a:spcBef>
                        <a:spcAft>
                          <a:spcPts val="0"/>
                        </a:spcAft>
                      </a:pPr>
                      <a:r>
                        <a:rPr lang="en-US" sz="1600" b="0" i="0" spc="0" baseline="0" dirty="0">
                          <a:effectLst/>
                          <a:latin typeface="+mn-lt"/>
                          <a:ea typeface="Calibri" panose="020F0502020204030204" pitchFamily="34" charset="0"/>
                          <a:cs typeface="Calibri" panose="020F0502020204030204" pitchFamily="34" charset="0"/>
                        </a:rPr>
                        <a:t>     1</a:t>
                      </a:r>
                      <a:endParaRPr lang="en-US" sz="1600" b="0" i="0" spc="0" baseline="0" dirty="0">
                        <a:effectLst/>
                        <a:latin typeface="+mn-lt"/>
                        <a:ea typeface="Calibri" panose="020F0502020204030204" pitchFamily="34" charset="0"/>
                        <a:cs typeface="Times New Roman" panose="02020603050405020304" pitchFamily="18" charset="0"/>
                      </a:endParaRPr>
                    </a:p>
                  </a:txBody>
                  <a:tcPr marL="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7 (</a:t>
                      </a:r>
                      <a:r>
                        <a:rPr lang="en-US" sz="1600" dirty="0" smtClean="0">
                          <a:solidFill>
                            <a:schemeClr val="tx1"/>
                          </a:solidFill>
                          <a:effectLst/>
                          <a:latin typeface="+mn-lt"/>
                          <a:ea typeface="Calibri" panose="020F0502020204030204" pitchFamily="34" charset="0"/>
                          <a:cs typeface="Times New Roman" panose="02020603050405020304" pitchFamily="18" charset="0"/>
                        </a:rPr>
                        <a:t>33)</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7 (</a:t>
                      </a:r>
                      <a:r>
                        <a:rPr lang="en-US" sz="1600" dirty="0" smtClean="0">
                          <a:solidFill>
                            <a:schemeClr val="tx1"/>
                          </a:solidFill>
                          <a:effectLst/>
                          <a:latin typeface="+mn-lt"/>
                          <a:ea typeface="Calibri" panose="020F0502020204030204" pitchFamily="34" charset="0"/>
                          <a:cs typeface="Times New Roman" panose="02020603050405020304" pitchFamily="18" charset="0"/>
                        </a:rPr>
                        <a:t>30)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3267986619"/>
                  </a:ext>
                </a:extLst>
              </a:tr>
              <a:tr h="0">
                <a:tc>
                  <a:txBody>
                    <a:bodyPr/>
                    <a:lstStyle/>
                    <a:p>
                      <a:pPr marL="0" marR="0" indent="457200">
                        <a:lnSpc>
                          <a:spcPct val="100000"/>
                        </a:lnSpc>
                        <a:spcBef>
                          <a:spcPts val="0"/>
                        </a:spcBef>
                        <a:spcAft>
                          <a:spcPts val="0"/>
                        </a:spcAft>
                      </a:pPr>
                      <a:r>
                        <a:rPr lang="en-US" sz="1600" b="0" i="0" spc="0" baseline="0" dirty="0" smtClean="0">
                          <a:effectLst/>
                          <a:latin typeface="+mn-lt"/>
                          <a:ea typeface="Calibri" panose="020F0502020204030204" pitchFamily="34" charset="0"/>
                          <a:cs typeface="Times New Roman" panose="02020603050405020304" pitchFamily="18" charset="0"/>
                        </a:rPr>
                        <a:t>1a</a:t>
                      </a:r>
                      <a:endParaRPr lang="en-US" sz="1600" b="0" i="0" spc="0" baseline="0" dirty="0">
                        <a:effectLst/>
                        <a:latin typeface="+mn-lt"/>
                        <a:ea typeface="Calibri" panose="020F0502020204030204" pitchFamily="34" charset="0"/>
                        <a:cs typeface="Times New Roman" panose="02020603050405020304" pitchFamily="18" charset="0"/>
                      </a:endParaRPr>
                    </a:p>
                  </a:txBody>
                  <a:tcPr marL="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6 (29)</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6 (26)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0">
                <a:tc>
                  <a:txBody>
                    <a:bodyPr/>
                    <a:lstStyle/>
                    <a:p>
                      <a:pPr marL="0" marR="0">
                        <a:lnSpc>
                          <a:spcPct val="100000"/>
                        </a:lnSpc>
                        <a:spcBef>
                          <a:spcPts val="0"/>
                        </a:spcBef>
                        <a:spcAft>
                          <a:spcPts val="0"/>
                        </a:spcAft>
                      </a:pPr>
                      <a:r>
                        <a:rPr lang="en-US" sz="1600" b="0" i="0" spc="0" baseline="0" dirty="0">
                          <a:effectLst/>
                          <a:latin typeface="+mn-lt"/>
                          <a:ea typeface="Calibri" panose="020F0502020204030204" pitchFamily="34" charset="0"/>
                          <a:cs typeface="Calibri" panose="020F0502020204030204" pitchFamily="34" charset="0"/>
                        </a:rPr>
                        <a:t>     </a:t>
                      </a:r>
                      <a:r>
                        <a:rPr lang="en-US" sz="1600" b="0" i="0" spc="0" baseline="0" dirty="0" smtClean="0">
                          <a:effectLst/>
                          <a:latin typeface="+mn-lt"/>
                          <a:ea typeface="Calibri" panose="020F0502020204030204" pitchFamily="34" charset="0"/>
                          <a:cs typeface="Calibri" panose="020F0502020204030204" pitchFamily="34" charset="0"/>
                        </a:rPr>
                        <a:t>2</a:t>
                      </a:r>
                      <a:r>
                        <a:rPr lang="en-US" sz="1600" b="0" i="0" spc="0" baseline="30000" dirty="0">
                          <a:effectLst/>
                          <a:latin typeface="+mn-lt"/>
                          <a:ea typeface="Calibri" panose="020F0502020204030204" pitchFamily="34" charset="0"/>
                          <a:cs typeface="Times New Roman" panose="02020603050405020304" pitchFamily="18" charset="0"/>
                        </a:rPr>
                        <a:t>†</a:t>
                      </a:r>
                      <a:endParaRPr lang="en-US" sz="1600" b="0" i="0" spc="0" baseline="30000" dirty="0" smtClean="0">
                        <a:effectLst/>
                        <a:latin typeface="+mn-lt"/>
                        <a:ea typeface="Calibri" panose="020F0502020204030204" pitchFamily="34" charset="0"/>
                        <a:cs typeface="Calibri" panose="020F0502020204030204" pitchFamily="34" charset="0"/>
                      </a:endParaRPr>
                    </a:p>
                  </a:txBody>
                  <a:tcPr marL="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 (100</a:t>
                      </a:r>
                      <a:r>
                        <a:rPr lang="en-US" sz="1600" dirty="0" smtClean="0">
                          <a:solidFill>
                            <a:schemeClr val="tx1"/>
                          </a:solidFill>
                          <a:effectLst/>
                          <a:latin typeface="+mn-lt"/>
                          <a:ea typeface="Calibri" panose="020F0502020204030204" pitchFamily="34" charset="0"/>
                          <a:cs typeface="Times New Roman" panose="02020603050405020304" pitchFamily="18" charset="0"/>
                        </a:rPr>
                        <a:t>)</a:t>
                      </a:r>
                    </a:p>
                  </a:txBody>
                  <a:tcPr marL="6858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 </a:t>
                      </a:r>
                      <a:r>
                        <a:rPr lang="en-US" sz="1600" dirty="0" smtClean="0">
                          <a:solidFill>
                            <a:schemeClr val="tx1"/>
                          </a:solidFill>
                          <a:effectLst/>
                          <a:latin typeface="+mn-lt"/>
                          <a:ea typeface="Calibri" panose="020F0502020204030204" pitchFamily="34" charset="0"/>
                          <a:cs typeface="Times New Roman" panose="02020603050405020304" pitchFamily="18" charset="0"/>
                        </a:rPr>
                        <a:t>(9)</a:t>
                      </a:r>
                    </a:p>
                  </a:txBody>
                  <a:tcPr marL="6858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8"/>
                  </a:ext>
                </a:extLst>
              </a:tr>
              <a:tr h="0">
                <a:tc>
                  <a:txBody>
                    <a:bodyPr/>
                    <a:lstStyle/>
                    <a:p>
                      <a:pPr marL="0" marR="0">
                        <a:lnSpc>
                          <a:spcPct val="100000"/>
                        </a:lnSpc>
                        <a:spcBef>
                          <a:spcPts val="0"/>
                        </a:spcBef>
                        <a:spcAft>
                          <a:spcPts val="0"/>
                        </a:spcAft>
                      </a:pPr>
                      <a:r>
                        <a:rPr lang="en-US" sz="1600" b="0" i="0" spc="0" baseline="0" dirty="0">
                          <a:effectLst/>
                          <a:latin typeface="+mn-lt"/>
                          <a:ea typeface="Calibri" panose="020F0502020204030204" pitchFamily="34" charset="0"/>
                          <a:cs typeface="Calibri" panose="020F0502020204030204" pitchFamily="34" charset="0"/>
                        </a:rPr>
                        <a:t>     3</a:t>
                      </a:r>
                      <a:endParaRPr lang="en-US" sz="1600" b="0" i="0" spc="0" baseline="0" dirty="0">
                        <a:effectLst/>
                        <a:latin typeface="+mn-lt"/>
                        <a:ea typeface="Calibri" panose="020F0502020204030204" pitchFamily="34" charset="0"/>
                        <a:cs typeface="Times New Roman" panose="02020603050405020304" pitchFamily="18" charset="0"/>
                      </a:endParaRPr>
                    </a:p>
                  </a:txBody>
                  <a:tcPr marL="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14 (</a:t>
                      </a:r>
                      <a:r>
                        <a:rPr lang="en-US" sz="1600" dirty="0" smtClean="0">
                          <a:solidFill>
                            <a:schemeClr val="tx1"/>
                          </a:solidFill>
                          <a:effectLst/>
                          <a:latin typeface="+mn-lt"/>
                          <a:ea typeface="Calibri" panose="020F0502020204030204" pitchFamily="34" charset="0"/>
                          <a:cs typeface="Times New Roman" panose="02020603050405020304" pitchFamily="18" charset="0"/>
                        </a:rPr>
                        <a:t>67)</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14 (</a:t>
                      </a:r>
                      <a:r>
                        <a:rPr lang="en-US" sz="1600" dirty="0" smtClean="0">
                          <a:solidFill>
                            <a:schemeClr val="tx1"/>
                          </a:solidFill>
                          <a:effectLst/>
                          <a:latin typeface="+mn-lt"/>
                          <a:ea typeface="Calibri" panose="020F0502020204030204" pitchFamily="34" charset="0"/>
                          <a:cs typeface="Times New Roman" panose="02020603050405020304" pitchFamily="18" charset="0"/>
                        </a:rPr>
                        <a:t>61)</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0009"/>
                  </a:ext>
                </a:extLst>
              </a:tr>
              <a:tr h="0">
                <a:tc>
                  <a:txBody>
                    <a:bodyPr/>
                    <a:lstStyle/>
                    <a:p>
                      <a:pPr marL="0" marR="0">
                        <a:lnSpc>
                          <a:spcPct val="100000"/>
                        </a:lnSpc>
                        <a:spcBef>
                          <a:spcPts val="0"/>
                        </a:spcBef>
                        <a:spcAft>
                          <a:spcPts val="0"/>
                        </a:spcAft>
                      </a:pPr>
                      <a:r>
                        <a:rPr lang="en-US" sz="1600" b="0" i="0" spc="0" baseline="0" dirty="0" smtClean="0">
                          <a:effectLst/>
                          <a:latin typeface="+mn-lt"/>
                          <a:ea typeface="Calibri" panose="020F0502020204030204" pitchFamily="34" charset="0"/>
                          <a:cs typeface="Calibri" panose="020F0502020204030204" pitchFamily="34" charset="0"/>
                        </a:rPr>
                        <a:t>HCV RNA, median (range), log</a:t>
                      </a:r>
                      <a:r>
                        <a:rPr lang="en-US" sz="1600" b="0" i="0" spc="0" baseline="-25000" dirty="0" smtClean="0">
                          <a:effectLst/>
                          <a:latin typeface="+mn-lt"/>
                          <a:ea typeface="Calibri" panose="020F0502020204030204" pitchFamily="34" charset="0"/>
                          <a:cs typeface="Calibri" panose="020F0502020204030204" pitchFamily="34" charset="0"/>
                        </a:rPr>
                        <a:t>10</a:t>
                      </a:r>
                      <a:r>
                        <a:rPr lang="en-US" sz="1600" b="0" i="0" spc="0" baseline="0" dirty="0" smtClean="0">
                          <a:effectLst/>
                          <a:latin typeface="+mn-lt"/>
                          <a:ea typeface="Calibri" panose="020F0502020204030204" pitchFamily="34" charset="0"/>
                          <a:cs typeface="Calibri" panose="020F0502020204030204" pitchFamily="34" charset="0"/>
                        </a:rPr>
                        <a:t> IU/mL</a:t>
                      </a:r>
                      <a:endParaRPr lang="en-US" sz="1600" b="0" i="0" spc="0" baseline="0" dirty="0">
                        <a:effectLst/>
                        <a:latin typeface="+mn-lt"/>
                        <a:ea typeface="Calibri" panose="020F0502020204030204" pitchFamily="34" charset="0"/>
                        <a:cs typeface="Times New Roman" panose="02020603050405020304" pitchFamily="18" charset="0"/>
                      </a:endParaRPr>
                    </a:p>
                  </a:txBody>
                  <a:tcPr marL="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6.6 (6.6–6.6)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6.3 (3.7–7.4)</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6.4 (3.7–7.4)</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gridSpan="4">
                  <a:txBody>
                    <a:bodyPr/>
                    <a:lstStyle/>
                    <a:p>
                      <a:r>
                        <a:rPr lang="en-US" sz="1000" dirty="0" smtClean="0"/>
                        <a:t>BMI, body mass index.</a:t>
                      </a:r>
                      <a:br>
                        <a:rPr lang="en-US" sz="1000" dirty="0" smtClean="0"/>
                      </a:br>
                      <a:r>
                        <a:rPr lang="en-US" sz="1000" dirty="0" smtClean="0"/>
                        <a:t>*</a:t>
                      </a:r>
                      <a:r>
                        <a:rPr lang="en-US" sz="1000" dirty="0" smtClean="0">
                          <a:solidFill>
                            <a:srgbClr val="070605"/>
                          </a:solidFill>
                        </a:rPr>
                        <a:t>No patients with GT4-6 failed G/P treatment in the parent studies</a:t>
                      </a:r>
                    </a:p>
                    <a:p>
                      <a:r>
                        <a:rPr lang="en-US" sz="1000" baseline="30000" dirty="0" smtClean="0">
                          <a:ea typeface="Calibri" panose="020F0502020204030204" pitchFamily="34" charset="0"/>
                          <a:cs typeface="Calibri" panose="020F0502020204030204" pitchFamily="34" charset="0"/>
                        </a:rPr>
                        <a:t>†</a:t>
                      </a:r>
                      <a:r>
                        <a:rPr lang="en-US" sz="1000" dirty="0" smtClean="0">
                          <a:ea typeface="Calibri" panose="020F0502020204030204" pitchFamily="34" charset="0"/>
                          <a:cs typeface="Calibri" panose="020F0502020204030204" pitchFamily="34" charset="0"/>
                        </a:rPr>
                        <a:t>Both patients were GT2a</a:t>
                      </a:r>
                      <a:endParaRPr lang="en-US" sz="1000" dirty="0" smtClean="0">
                        <a:ea typeface="Calibri" panose="020F0502020204030204" pitchFamily="34" charset="0"/>
                        <a:cs typeface="Times New Roman" panose="02020603050405020304" pitchFamily="18" charset="0"/>
                      </a:endParaRPr>
                    </a:p>
                    <a:p>
                      <a:pPr marL="0" marR="0">
                        <a:lnSpc>
                          <a:spcPct val="100000"/>
                        </a:lnSpc>
                        <a:spcBef>
                          <a:spcPts val="0"/>
                        </a:spcBef>
                        <a:spcAft>
                          <a:spcPts val="0"/>
                        </a:spcAft>
                      </a:pPr>
                      <a:endParaRPr lang="en-US" sz="1600" b="0" i="0" spc="0" baseline="0" dirty="0">
                        <a:effectLst/>
                        <a:latin typeface="+mn-lt"/>
                        <a:ea typeface="Calibri" panose="020F0502020204030204" pitchFamily="34" charset="0"/>
                        <a:cs typeface="Times New Roman" panose="02020603050405020304" pitchFamily="18" charset="0"/>
                      </a:endParaRPr>
                    </a:p>
                  </a:txBody>
                  <a:tcPr marL="0" marR="68580" marT="0" marB="0" anchor="ctr">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Baseline Demographics and Clinical Characteristics</a:t>
            </a:r>
          </a:p>
        </p:txBody>
      </p:sp>
    </p:spTree>
    <p:extLst>
      <p:ext uri="{BB962C8B-B14F-4D97-AF65-F5344CB8AC3E}">
        <p14:creationId xmlns:p14="http://schemas.microsoft.com/office/powerpoint/2010/main" val="1823267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Baseline Demographics and Clinical Characteristics</a:t>
            </a:r>
          </a:p>
        </p:txBody>
      </p:sp>
      <p:graphicFrame>
        <p:nvGraphicFramePr>
          <p:cNvPr id="9" name="Table 8"/>
          <p:cNvGraphicFramePr>
            <a:graphicFrameLocks noGrp="1"/>
          </p:cNvGraphicFramePr>
          <p:nvPr>
            <p:extLst>
              <p:ext uri="{D42A27DB-BD31-4B8C-83A1-F6EECF244321}">
                <p14:modId xmlns:p14="http://schemas.microsoft.com/office/powerpoint/2010/main" val="3374773886"/>
              </p:ext>
            </p:extLst>
          </p:nvPr>
        </p:nvGraphicFramePr>
        <p:xfrm>
          <a:off x="411480" y="809335"/>
          <a:ext cx="8321040" cy="4010027"/>
        </p:xfrm>
        <a:graphic>
          <a:graphicData uri="http://schemas.openxmlformats.org/drawingml/2006/table">
            <a:tbl>
              <a:tblPr/>
              <a:tblGrid>
                <a:gridCol w="3298191">
                  <a:extLst>
                    <a:ext uri="{9D8B030D-6E8A-4147-A177-3AD203B41FA5}">
                      <a16:colId xmlns="" xmlns:a16="http://schemas.microsoft.com/office/drawing/2014/main" val="20000"/>
                    </a:ext>
                  </a:extLst>
                </a:gridCol>
                <a:gridCol w="1674283">
                  <a:extLst>
                    <a:ext uri="{9D8B030D-6E8A-4147-A177-3AD203B41FA5}">
                      <a16:colId xmlns="" xmlns:a16="http://schemas.microsoft.com/office/drawing/2014/main" val="20001"/>
                    </a:ext>
                  </a:extLst>
                </a:gridCol>
                <a:gridCol w="1674283">
                  <a:extLst>
                    <a:ext uri="{9D8B030D-6E8A-4147-A177-3AD203B41FA5}">
                      <a16:colId xmlns="" xmlns:a16="http://schemas.microsoft.com/office/drawing/2014/main" val="20002"/>
                    </a:ext>
                  </a:extLst>
                </a:gridCol>
                <a:gridCol w="1674283">
                  <a:extLst>
                    <a:ext uri="{9D8B030D-6E8A-4147-A177-3AD203B41FA5}">
                      <a16:colId xmlns="" xmlns:a16="http://schemas.microsoft.com/office/drawing/2014/main" val="20003"/>
                    </a:ext>
                  </a:extLst>
                </a:gridCol>
              </a:tblGrid>
              <a:tr h="0">
                <a:tc>
                  <a:txBody>
                    <a:bodyPr/>
                    <a:lstStyle/>
                    <a:p>
                      <a:pPr algn="l" fontAlgn="b">
                        <a:lnSpc>
                          <a:spcPct val="100000"/>
                        </a:lnSpc>
                      </a:pPr>
                      <a:r>
                        <a:rPr lang="en-US" sz="1600" b="1" i="0" u="none" strike="noStrike" dirty="0">
                          <a:solidFill>
                            <a:srgbClr val="070605"/>
                          </a:solidFill>
                          <a:effectLst/>
                          <a:latin typeface="+mn-lt"/>
                        </a:rPr>
                        <a:t>Characteristic</a:t>
                      </a:r>
                      <a:endParaRPr lang="en-US" sz="1600" b="1" i="0" u="none" strike="noStrike" dirty="0">
                        <a:solidFill>
                          <a:srgbClr val="000000"/>
                        </a:solidFill>
                        <a:effectLst/>
                        <a:latin typeface="+mn-lt"/>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Arm A</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12 weeks </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n = 2</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0082BA"/>
                    </a:solidFill>
                  </a:tcPr>
                </a:tc>
                <a:tc>
                  <a:txBody>
                    <a:bodyPr/>
                    <a:lstStyle/>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Arm B</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16 weeks</a:t>
                      </a: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n = 21</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chemeClr val="accent2"/>
                    </a:solidFill>
                  </a:tcPr>
                </a:tc>
                <a:tc>
                  <a:txBody>
                    <a:bodyPr/>
                    <a:lstStyle/>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Total</a:t>
                      </a:r>
                    </a:p>
                    <a:p>
                      <a:pPr algn="ctr" fontAlgn="ctr">
                        <a:lnSpc>
                          <a:spcPct val="100000"/>
                        </a:lnSpc>
                      </a:pPr>
                      <a:endParaRPr lang="en-US" sz="1600" b="1" i="0" u="none" strike="noStrike" dirty="0">
                        <a:solidFill>
                          <a:schemeClr val="bg1"/>
                        </a:solidFill>
                        <a:effectLst>
                          <a:outerShdw blurRad="38100" dist="38100" dir="2700000" algn="tl">
                            <a:srgbClr val="000000">
                              <a:alpha val="43137"/>
                            </a:srgbClr>
                          </a:outerShdw>
                        </a:effectLst>
                        <a:latin typeface="+mn-lt"/>
                      </a:endParaRPr>
                    </a:p>
                    <a:p>
                      <a:pPr algn="ctr" fontAlgn="ctr">
                        <a:lnSpc>
                          <a:spcPct val="100000"/>
                        </a:lnSpc>
                      </a:pPr>
                      <a:r>
                        <a:rPr lang="en-US" sz="1600" b="1" i="0" u="none" strike="noStrike" dirty="0">
                          <a:solidFill>
                            <a:schemeClr val="bg1"/>
                          </a:solidFill>
                          <a:effectLst>
                            <a:outerShdw blurRad="38100" dist="38100" dir="2700000" algn="tl">
                              <a:srgbClr val="000000">
                                <a:alpha val="43137"/>
                              </a:srgbClr>
                            </a:outerShdw>
                          </a:effectLst>
                          <a:latin typeface="+mn-lt"/>
                        </a:rPr>
                        <a:t>N = </a:t>
                      </a:r>
                      <a:r>
                        <a:rPr lang="en-US" sz="1600" b="1" i="0" u="none" strike="noStrike" dirty="0" smtClean="0">
                          <a:solidFill>
                            <a:schemeClr val="bg1"/>
                          </a:solidFill>
                          <a:effectLst>
                            <a:outerShdw blurRad="38100" dist="38100" dir="2700000" algn="tl">
                              <a:srgbClr val="000000">
                                <a:alpha val="43137"/>
                              </a:srgbClr>
                            </a:outerShdw>
                          </a:effectLst>
                          <a:latin typeface="+mn-lt"/>
                        </a:rPr>
                        <a:t>23</a:t>
                      </a: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071D49"/>
                    </a:solidFill>
                  </a:tcPr>
                </a:tc>
                <a:extLst>
                  <a:ext uri="{0D108BD9-81ED-4DB2-BD59-A6C34878D82A}">
                    <a16:rowId xmlns="" xmlns:a16="http://schemas.microsoft.com/office/drawing/2014/main" val="10000"/>
                  </a:ext>
                </a:extLst>
              </a:tr>
              <a:tr h="0">
                <a:tc>
                  <a:txBody>
                    <a:bodyPr/>
                    <a:lstStyle/>
                    <a:p>
                      <a:r>
                        <a:rPr lang="en-US" sz="1600" dirty="0" smtClean="0"/>
                        <a:t>Fibrosis stage, n (%)</a:t>
                      </a:r>
                      <a:endParaRPr lang="en-US" sz="1600" dirty="0"/>
                    </a:p>
                  </a:txBody>
                  <a:tcPr marL="0" marR="9525" marT="7144"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 xmlns:a16="http://schemas.microsoft.com/office/drawing/2014/main" val="10002"/>
                  </a:ext>
                </a:extLst>
              </a:tr>
              <a:tr h="0">
                <a:tc>
                  <a:txBody>
                    <a:bodyPr/>
                    <a:lstStyle/>
                    <a:p>
                      <a:pPr marL="0" marR="0" indent="233363">
                        <a:lnSpc>
                          <a:spcPct val="100000"/>
                        </a:lnSpc>
                        <a:spcBef>
                          <a:spcPts val="0"/>
                        </a:spcBef>
                        <a:spcAft>
                          <a:spcPts val="0"/>
                        </a:spcAft>
                      </a:pPr>
                      <a:r>
                        <a:rPr lang="en-US" sz="1600" b="0" i="0" spc="0" baseline="0" dirty="0" smtClean="0">
                          <a:effectLst/>
                          <a:latin typeface="+mn-lt"/>
                          <a:ea typeface="Calibri" panose="020F0502020204030204" pitchFamily="34" charset="0"/>
                          <a:cs typeface="Times New Roman" panose="02020603050405020304" pitchFamily="18" charset="0"/>
                        </a:rPr>
                        <a:t>F0-F2</a:t>
                      </a:r>
                      <a:endParaRPr lang="en-US" sz="1600" b="0" i="0" spc="0" baseline="0" dirty="0">
                        <a:effectLst/>
                        <a:latin typeface="+mn-lt"/>
                        <a:ea typeface="Calibri" panose="020F0502020204030204" pitchFamily="34" charset="0"/>
                        <a:cs typeface="Times New Roman" panose="02020603050405020304" pitchFamily="18" charset="0"/>
                      </a:endParaRPr>
                    </a:p>
                  </a:txBody>
                  <a:tcPr marL="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2 (100)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14 (67)</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16 (70)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0006"/>
                  </a:ext>
                </a:extLst>
              </a:tr>
              <a:tr h="0">
                <a:tc>
                  <a:txBody>
                    <a:bodyPr/>
                    <a:lstStyle/>
                    <a:p>
                      <a:pPr marL="0" indent="233363" algn="l" fontAlgn="ctr">
                        <a:lnSpc>
                          <a:spcPct val="100000"/>
                        </a:lnSpc>
                      </a:pPr>
                      <a:r>
                        <a:rPr lang="en-US" sz="1600" b="0" i="0" u="none" strike="noStrike" spc="0" baseline="0" dirty="0" smtClean="0">
                          <a:solidFill>
                            <a:srgbClr val="070605"/>
                          </a:solidFill>
                          <a:effectLst/>
                          <a:latin typeface="+mn-lt"/>
                        </a:rPr>
                        <a:t>F3</a:t>
                      </a:r>
                      <a:endParaRPr lang="en-US" sz="1600" b="0" i="0" u="none" strike="noStrike" spc="0" baseline="0" dirty="0">
                        <a:solidFill>
                          <a:srgbClr val="070605"/>
                        </a:solidFill>
                        <a:effectLst/>
                        <a:latin typeface="+mn-lt"/>
                      </a:endParaRPr>
                    </a:p>
                  </a:txBody>
                  <a:tcPr marL="0" marR="9525" marT="7144"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lnSpc>
                          <a:spcPct val="100000"/>
                        </a:lnSpc>
                      </a:pPr>
                      <a:r>
                        <a:rPr lang="en-US" sz="1600" dirty="0" smtClean="0">
                          <a:solidFill>
                            <a:schemeClr val="tx1"/>
                          </a:solidFill>
                          <a:latin typeface="+mn-lt"/>
                        </a:rPr>
                        <a:t>0</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rPr>
                        <a:t>0</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rPr>
                        <a:t>0</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0007"/>
                  </a:ext>
                </a:extLst>
              </a:tr>
              <a:tr h="0">
                <a:tc>
                  <a:txBody>
                    <a:bodyPr/>
                    <a:lstStyle/>
                    <a:p>
                      <a:pPr marL="0" marR="0" indent="233363">
                        <a:lnSpc>
                          <a:spcPct val="100000"/>
                        </a:lnSpc>
                        <a:spcBef>
                          <a:spcPts val="0"/>
                        </a:spcBef>
                        <a:spcAft>
                          <a:spcPts val="0"/>
                        </a:spcAft>
                      </a:pPr>
                      <a:r>
                        <a:rPr lang="en-US" sz="1600" b="0" i="0" spc="0" baseline="0" dirty="0" smtClean="0">
                          <a:effectLst/>
                          <a:latin typeface="+mn-lt"/>
                          <a:ea typeface="Calibri" panose="020F0502020204030204" pitchFamily="34" charset="0"/>
                          <a:cs typeface="Calibri" panose="020F0502020204030204" pitchFamily="34" charset="0"/>
                        </a:rPr>
                        <a:t>F4</a:t>
                      </a:r>
                      <a:endParaRPr lang="en-US" sz="1600" b="0" i="0" spc="0" baseline="0" dirty="0">
                        <a:effectLst/>
                        <a:latin typeface="+mn-lt"/>
                        <a:ea typeface="Calibri" panose="020F0502020204030204" pitchFamily="34" charset="0"/>
                        <a:cs typeface="Times New Roman" panose="02020603050405020304" pitchFamily="18" charset="0"/>
                      </a:endParaRPr>
                    </a:p>
                  </a:txBody>
                  <a:tcPr marL="0" marR="9525" marT="7144"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a:lnSpc>
                          <a:spcPct val="100000"/>
                        </a:lnSpc>
                      </a:pPr>
                      <a:r>
                        <a:rPr lang="en-US" sz="1600" dirty="0" smtClean="0">
                          <a:solidFill>
                            <a:schemeClr val="tx1"/>
                          </a:solidFill>
                          <a:latin typeface="+mn-lt"/>
                        </a:rPr>
                        <a:t>0</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rPr>
                        <a:t>7 (33)</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mn-lt"/>
                        </a:rPr>
                        <a:t>7 (30)</a:t>
                      </a:r>
                      <a:endParaRPr lang="en-US" sz="1600" dirty="0">
                        <a:solidFill>
                          <a:schemeClr val="tx1"/>
                        </a:solidFill>
                        <a:latin typeface="+mn-lt"/>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753369202"/>
                  </a:ext>
                </a:extLst>
              </a:tr>
              <a:tr h="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0" i="0" u="none" strike="noStrike" spc="0" baseline="0" dirty="0" smtClean="0">
                          <a:solidFill>
                            <a:schemeClr val="tx1"/>
                          </a:solidFill>
                          <a:effectLst/>
                          <a:latin typeface="+mn-lt"/>
                        </a:rPr>
                        <a:t>Treatment prior </a:t>
                      </a:r>
                      <a:r>
                        <a:rPr lang="en-US" sz="1600" b="0" i="0" u="none" strike="noStrike" spc="0" baseline="0" dirty="0">
                          <a:solidFill>
                            <a:schemeClr val="tx1"/>
                          </a:solidFill>
                          <a:effectLst/>
                          <a:latin typeface="+mn-lt"/>
                        </a:rPr>
                        <a:t>to </a:t>
                      </a:r>
                      <a:r>
                        <a:rPr lang="en-US" sz="1600" b="0" i="0" u="none" strike="noStrike" spc="0" baseline="0" dirty="0" smtClean="0">
                          <a:solidFill>
                            <a:schemeClr val="tx1"/>
                          </a:solidFill>
                          <a:effectLst/>
                          <a:latin typeface="+mn-lt"/>
                        </a:rPr>
                        <a:t>G/P</a:t>
                      </a:r>
                      <a:r>
                        <a:rPr lang="en-US" sz="1600" b="0" i="0" spc="0" baseline="0" dirty="0" smtClean="0">
                          <a:effectLst/>
                          <a:latin typeface="+mn-lt"/>
                          <a:ea typeface="Calibri" panose="020F0502020204030204" pitchFamily="34" charset="0"/>
                          <a:cs typeface="Calibri" panose="020F0502020204030204" pitchFamily="34" charset="0"/>
                        </a:rPr>
                        <a:t>, n (%)</a:t>
                      </a:r>
                      <a:endParaRPr lang="en-US" sz="1600" b="0" i="0" u="none" strike="noStrike" spc="0" baseline="0" dirty="0">
                        <a:solidFill>
                          <a:schemeClr val="tx1"/>
                        </a:solidFill>
                        <a:effectLst/>
                        <a:latin typeface="+mn-lt"/>
                      </a:endParaRPr>
                    </a:p>
                  </a:txBody>
                  <a:tcPr marL="0" marR="9525" marT="7144"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3267986619"/>
                  </a:ext>
                </a:extLst>
              </a:tr>
              <a:tr h="0">
                <a:tc>
                  <a:txBody>
                    <a:bodyPr/>
                    <a:lstStyle/>
                    <a:p>
                      <a:pPr marL="0" indent="233363" algn="l" fontAlgn="ctr">
                        <a:lnSpc>
                          <a:spcPct val="100000"/>
                        </a:lnSpc>
                      </a:pPr>
                      <a:r>
                        <a:rPr lang="en-US" sz="1600" b="0" i="0" u="none" strike="noStrike" spc="0" baseline="0" dirty="0" smtClean="0">
                          <a:solidFill>
                            <a:schemeClr val="tx1"/>
                          </a:solidFill>
                          <a:effectLst/>
                          <a:latin typeface="+mn-lt"/>
                        </a:rPr>
                        <a:t>Naïve </a:t>
                      </a:r>
                      <a:endParaRPr lang="en-US" sz="1600" b="0" i="0" u="none" strike="noStrike" spc="0" baseline="0" dirty="0">
                        <a:solidFill>
                          <a:schemeClr val="tx1"/>
                        </a:solidFill>
                        <a:effectLst/>
                        <a:latin typeface="+mn-lt"/>
                      </a:endParaRPr>
                    </a:p>
                  </a:txBody>
                  <a:tcPr marL="0" marR="9525" marT="7144"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15 (71)</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15 (65)</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0008"/>
                  </a:ext>
                </a:extLst>
              </a:tr>
              <a:tr h="0">
                <a:tc>
                  <a:txBody>
                    <a:bodyPr/>
                    <a:lstStyle/>
                    <a:p>
                      <a:pPr marL="0" marR="0" indent="233363" algn="l"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chemeClr val="tx1"/>
                          </a:solidFill>
                          <a:effectLst/>
                          <a:latin typeface="+mn-lt"/>
                        </a:rPr>
                        <a:t>NS5A inhibitor-experienced</a:t>
                      </a:r>
                      <a:endParaRPr lang="en-US" sz="1600" b="0" i="0" u="none" strike="noStrike" spc="0" baseline="0" dirty="0">
                        <a:solidFill>
                          <a:schemeClr val="tx1"/>
                        </a:solidFill>
                        <a:effectLst/>
                        <a:latin typeface="+mn-lt"/>
                      </a:endParaRPr>
                    </a:p>
                  </a:txBody>
                  <a:tcPr marL="0" marR="9525" marT="7144"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a:cs typeface="Times New Roman"/>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6 (</a:t>
                      </a:r>
                      <a:r>
                        <a:rPr lang="en-US" sz="1600" dirty="0" smtClean="0">
                          <a:solidFill>
                            <a:schemeClr val="tx1"/>
                          </a:solidFill>
                          <a:effectLst/>
                          <a:latin typeface="+mn-lt"/>
                          <a:ea typeface="Calibri" panose="020F0502020204030204" pitchFamily="34" charset="0"/>
                          <a:cs typeface="Times New Roman" panose="02020603050405020304" pitchFamily="18" charset="0"/>
                        </a:rPr>
                        <a:t>29)</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00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6 (</a:t>
                      </a:r>
                      <a:r>
                        <a:rPr lang="en-US" sz="1600" dirty="0" smtClean="0">
                          <a:solidFill>
                            <a:schemeClr val="tx1"/>
                          </a:solidFill>
                          <a:effectLst/>
                          <a:latin typeface="+mn-lt"/>
                          <a:ea typeface="Calibri" panose="020F0502020204030204" pitchFamily="34" charset="0"/>
                          <a:cs typeface="Times New Roman" panose="02020603050405020304" pitchFamily="18" charset="0"/>
                        </a:rPr>
                        <a:t>26)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10009"/>
                  </a:ext>
                </a:extLst>
              </a:tr>
              <a:tr h="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0" i="0" u="none" strike="noStrike" dirty="0" smtClean="0">
                          <a:solidFill>
                            <a:srgbClr val="070605"/>
                          </a:solidFill>
                          <a:effectLst/>
                          <a:latin typeface="+mn-lt"/>
                        </a:rPr>
                        <a:t>Baseline substitutions, n (%)</a:t>
                      </a:r>
                      <a:endParaRPr lang="en-US" sz="1600" b="0" i="0" u="none" strike="noStrike" dirty="0" smtClean="0">
                        <a:solidFill>
                          <a:srgbClr val="000000"/>
                        </a:solidFill>
                        <a:effectLst/>
                        <a:latin typeface="+mn-lt"/>
                      </a:endParaRPr>
                    </a:p>
                  </a:txBody>
                  <a:tcPr marL="0" marR="9525" marT="7144"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00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897903053"/>
                  </a:ext>
                </a:extLst>
              </a:tr>
              <a:tr h="0">
                <a:tc>
                  <a:txBody>
                    <a:bodyPr/>
                    <a:lstStyle/>
                    <a:p>
                      <a:pPr marL="0" marR="0" indent="233363">
                        <a:lnSpc>
                          <a:spcPct val="115000"/>
                        </a:lnSpc>
                        <a:spcBef>
                          <a:spcPts val="0"/>
                        </a:spcBef>
                        <a:spcAft>
                          <a:spcPts val="0"/>
                        </a:spcAft>
                      </a:pPr>
                      <a:r>
                        <a:rPr lang="en-US" sz="1600" dirty="0">
                          <a:effectLst/>
                          <a:latin typeface="+mn-lt"/>
                          <a:ea typeface="Calibri" panose="020F0502020204030204" pitchFamily="34" charset="0"/>
                          <a:cs typeface="Calibri" panose="020F0502020204030204" pitchFamily="34" charset="0"/>
                        </a:rPr>
                        <a:t>NS3 alone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15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15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15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 xmlns:a16="http://schemas.microsoft.com/office/drawing/2014/main" val="2522546431"/>
                  </a:ext>
                </a:extLst>
              </a:tr>
              <a:tr h="0">
                <a:tc>
                  <a:txBody>
                    <a:bodyPr/>
                    <a:lstStyle/>
                    <a:p>
                      <a:pPr marL="0" marR="0" indent="233363">
                        <a:lnSpc>
                          <a:spcPct val="115000"/>
                        </a:lnSpc>
                        <a:spcBef>
                          <a:spcPts val="0"/>
                        </a:spcBef>
                        <a:spcAft>
                          <a:spcPts val="0"/>
                        </a:spcAft>
                      </a:pPr>
                      <a:r>
                        <a:rPr lang="en-US" sz="1600" dirty="0">
                          <a:effectLst/>
                          <a:latin typeface="+mn-lt"/>
                          <a:ea typeface="Calibri" panose="020F0502020204030204" pitchFamily="34" charset="0"/>
                          <a:cs typeface="Calibri" panose="020F0502020204030204" pitchFamily="34" charset="0"/>
                        </a:rPr>
                        <a:t>NS5A alone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2 (100)</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16 (76)</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18 (78)</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0">
                <a:tc>
                  <a:txBody>
                    <a:bodyPr/>
                    <a:lstStyle/>
                    <a:p>
                      <a:pPr marL="0" marR="0" indent="233363">
                        <a:lnSpc>
                          <a:spcPct val="115000"/>
                        </a:lnSpc>
                        <a:spcBef>
                          <a:spcPts val="0"/>
                        </a:spcBef>
                        <a:spcAft>
                          <a:spcPts val="0"/>
                        </a:spcAft>
                      </a:pPr>
                      <a:r>
                        <a:rPr lang="en-US" sz="1600" dirty="0">
                          <a:effectLst/>
                          <a:latin typeface="+mn-lt"/>
                          <a:ea typeface="Calibri" panose="020F0502020204030204" pitchFamily="34" charset="0"/>
                          <a:cs typeface="Calibri" panose="020F0502020204030204" pitchFamily="34" charset="0"/>
                        </a:rPr>
                        <a:t>Both NS3 and NS5A</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15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5 (24)</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0" marR="0" algn="ctr">
                        <a:lnSpc>
                          <a:spcPct val="115000"/>
                        </a:lnSpc>
                        <a:spcBef>
                          <a:spcPts val="0"/>
                        </a:spcBef>
                        <a:spcAft>
                          <a:spcPts val="0"/>
                        </a:spcAft>
                      </a:pPr>
                      <a:r>
                        <a:rPr lang="en-US" sz="1600" dirty="0" smtClean="0">
                          <a:solidFill>
                            <a:schemeClr val="tx1"/>
                          </a:solidFill>
                          <a:effectLst/>
                          <a:latin typeface="+mn-lt"/>
                          <a:ea typeface="Calibri" panose="020F0502020204030204" pitchFamily="34" charset="0"/>
                          <a:cs typeface="Times New Roman" panose="02020603050405020304" pitchFamily="18" charset="0"/>
                        </a:rPr>
                        <a:t>5 (22)</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r>
              <a:tr h="0">
                <a:tc>
                  <a:txBody>
                    <a:bodyPr/>
                    <a:lstStyle/>
                    <a:p>
                      <a:pPr marL="0" marR="0" indent="233363">
                        <a:lnSpc>
                          <a:spcPct val="115000"/>
                        </a:lnSpc>
                        <a:spcBef>
                          <a:spcPts val="0"/>
                        </a:spcBef>
                        <a:spcAft>
                          <a:spcPts val="0"/>
                        </a:spcAft>
                      </a:pPr>
                      <a:r>
                        <a:rPr lang="en-US" sz="1600" dirty="0">
                          <a:effectLst/>
                          <a:latin typeface="+mn-lt"/>
                          <a:ea typeface="Calibri" panose="020F0502020204030204" pitchFamily="34" charset="0"/>
                          <a:cs typeface="Calibri" panose="020F0502020204030204" pitchFamily="34" charset="0"/>
                        </a:rPr>
                        <a:t>None</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a:t>
                      </a: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0">
                <a:tc gridSpan="4">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en-US" sz="850" dirty="0" smtClean="0"/>
                    </a:p>
                  </a:txBody>
                  <a:tcPr marL="68580" marR="68580" marT="0" marB="0">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algn="ctr">
                        <a:lnSpc>
                          <a:spcPct val="115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hMerge="1">
                  <a:txBody>
                    <a:bodyPr/>
                    <a:lstStyle/>
                    <a:p>
                      <a:pPr marL="0" marR="0" algn="ctr">
                        <a:lnSpc>
                          <a:spcPct val="115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hMerge="1">
                  <a:txBody>
                    <a:bodyPr/>
                    <a:lstStyle/>
                    <a:p>
                      <a:pPr marL="0" marR="0" algn="ctr">
                        <a:lnSpc>
                          <a:spcPct val="115000"/>
                        </a:lnSpc>
                        <a:spcBef>
                          <a:spcPts val="0"/>
                        </a:spcBef>
                        <a:spcAft>
                          <a:spcPts val="0"/>
                        </a:spcAft>
                      </a:pP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r>
            </a:tbl>
          </a:graphicData>
        </a:graphic>
      </p:graphicFrame>
    </p:spTree>
    <p:extLst>
      <p:ext uri="{BB962C8B-B14F-4D97-AF65-F5344CB8AC3E}">
        <p14:creationId xmlns:p14="http://schemas.microsoft.com/office/powerpoint/2010/main" val="9786423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 xmlns:a16="http://schemas.microsoft.com/office/drawing/2014/main" id="{159371B7-90F0-40FD-B10B-377FE0B0C1C7}"/>
              </a:ext>
            </a:extLst>
          </p:cNvPr>
          <p:cNvGraphicFramePr>
            <a:graphicFrameLocks noGrp="1"/>
          </p:cNvGraphicFramePr>
          <p:nvPr>
            <p:extLst>
              <p:ext uri="{D42A27DB-BD31-4B8C-83A1-F6EECF244321}">
                <p14:modId xmlns:p14="http://schemas.microsoft.com/office/powerpoint/2010/main" val="3995895931"/>
              </p:ext>
            </p:extLst>
          </p:nvPr>
        </p:nvGraphicFramePr>
        <p:xfrm>
          <a:off x="432262" y="813816"/>
          <a:ext cx="5292263" cy="4082959"/>
        </p:xfrm>
        <a:graphic>
          <a:graphicData uri="http://schemas.openxmlformats.org/drawingml/2006/table">
            <a:tbl>
              <a:tblPr/>
              <a:tblGrid>
                <a:gridCol w="2329988">
                  <a:extLst>
                    <a:ext uri="{9D8B030D-6E8A-4147-A177-3AD203B41FA5}">
                      <a16:colId xmlns="" xmlns:a16="http://schemas.microsoft.com/office/drawing/2014/main" val="20000"/>
                    </a:ext>
                  </a:extLst>
                </a:gridCol>
                <a:gridCol w="2962275">
                  <a:extLst>
                    <a:ext uri="{9D8B030D-6E8A-4147-A177-3AD203B41FA5}">
                      <a16:colId xmlns="" xmlns:a16="http://schemas.microsoft.com/office/drawing/2014/main" val="20001"/>
                    </a:ext>
                  </a:extLst>
                </a:gridCol>
              </a:tblGrid>
              <a:tr h="921159">
                <a:tc>
                  <a:txBody>
                    <a:bodyPr/>
                    <a:lstStyle/>
                    <a:p>
                      <a:pPr algn="l" fontAlgn="b"/>
                      <a:endParaRPr lang="en-US" sz="1600" b="1" i="0" u="none" strike="noStrike" dirty="0">
                        <a:solidFill>
                          <a:srgbClr val="000000"/>
                        </a:solidFill>
                        <a:effectLst/>
                        <a:latin typeface="Calibri"/>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endParaRPr lang="en-US" sz="1600" b="1" i="0" u="none" strike="noStrike" dirty="0" smtClean="0">
                        <a:solidFill>
                          <a:schemeClr val="bg1"/>
                        </a:solidFill>
                        <a:effectLst>
                          <a:outerShdw blurRad="38100" dist="38100" dir="2700000" algn="tl">
                            <a:srgbClr val="000000">
                              <a:alpha val="43137"/>
                            </a:srgbClr>
                          </a:outerShdw>
                        </a:effectLst>
                        <a:latin typeface="Calibri"/>
                      </a:endParaRPr>
                    </a:p>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Calibri"/>
                        </a:rPr>
                        <a:t>Genotype 2</a:t>
                      </a:r>
                    </a:p>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Calibri"/>
                        </a:rPr>
                        <a:t>N=2</a:t>
                      </a: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0082BA"/>
                    </a:solidFill>
                  </a:tcPr>
                </a:tc>
                <a:extLst>
                  <a:ext uri="{0D108BD9-81ED-4DB2-BD59-A6C34878D82A}">
                    <a16:rowId xmlns="" xmlns:a16="http://schemas.microsoft.com/office/drawing/2014/main" val="10000"/>
                  </a:ext>
                </a:extLst>
              </a:tr>
              <a:tr h="252350">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8-week</a:t>
                      </a:r>
                      <a:r>
                        <a:rPr lang="en-US" sz="1200" baseline="0" dirty="0" smtClean="0">
                          <a:effectLst/>
                          <a:latin typeface="+mn-lt"/>
                          <a:ea typeface="Calibri" panose="020F0502020204030204" pitchFamily="34" charset="0"/>
                          <a:cs typeface="Times New Roman" panose="02020603050405020304" pitchFamily="18" charset="0"/>
                        </a:rPr>
                        <a:t> t</a:t>
                      </a:r>
                      <a:r>
                        <a:rPr lang="en-US" sz="1200" dirty="0" smtClean="0">
                          <a:effectLst/>
                          <a:latin typeface="+mn-lt"/>
                          <a:ea typeface="Calibri" panose="020F0502020204030204" pitchFamily="34" charset="0"/>
                          <a:cs typeface="Times New Roman" panose="02020603050405020304" pitchFamily="18" charset="0"/>
                        </a:rPr>
                        <a:t>reatment duration in APS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rgbClr val="000000"/>
                          </a:solidFill>
                          <a:effectLst/>
                          <a:latin typeface="+mn-lt"/>
                        </a:rPr>
                        <a:t>2 (100)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2350">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Subtype 2a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2 (100)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3140949126"/>
                  </a:ext>
                </a:extLst>
              </a:tr>
              <a:tr h="252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With cirrhosis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821990131"/>
                  </a:ext>
                </a:extLst>
              </a:tr>
              <a:tr h="252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Prior treatment (SOF+RBV; IFN+RBV)</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2 (100)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2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Relapse </a:t>
                      </a:r>
                      <a:r>
                        <a:rPr lang="en-US" sz="1200" baseline="0" dirty="0" smtClean="0">
                          <a:effectLst/>
                          <a:latin typeface="+mn-lt"/>
                          <a:ea typeface="Calibri" panose="020F0502020204030204" pitchFamily="34" charset="0"/>
                          <a:cs typeface="Times New Roman" panose="02020603050405020304" pitchFamily="18" charset="0"/>
                        </a:rPr>
                        <a:t>with G/P</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rgbClr val="000000"/>
                          </a:solidFill>
                          <a:effectLst/>
                          <a:latin typeface="+mn-lt"/>
                        </a:rPr>
                        <a:t>2 (100)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2350">
                <a:tc>
                  <a:txBody>
                    <a:bodyPr/>
                    <a:lstStyle/>
                    <a:p>
                      <a:pPr marL="0" marR="0">
                        <a:lnSpc>
                          <a:spcPct val="100000"/>
                        </a:lnSpc>
                        <a:spcBef>
                          <a:spcPts val="0"/>
                        </a:spcBef>
                        <a:spcAft>
                          <a:spcPts val="0"/>
                        </a:spcAft>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G/P failure in APS</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2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G/P failure in APS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2 (100)*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2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Time</a:t>
                      </a:r>
                      <a:r>
                        <a:rPr lang="en-US" sz="1200" baseline="0" dirty="0" smtClean="0">
                          <a:effectLst/>
                          <a:latin typeface="+mn-lt"/>
                          <a:ea typeface="Calibri" panose="020F0502020204030204" pitchFamily="34" charset="0"/>
                          <a:cs typeface="Times New Roman" panose="02020603050405020304" pitchFamily="18" charset="0"/>
                        </a:rPr>
                        <a:t> from G/P VF to retreatment, mean months (range)</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rgbClr val="000000"/>
                          </a:solidFill>
                          <a:effectLst/>
                          <a:latin typeface="+mn-lt"/>
                        </a:rPr>
                        <a:t>8.3 (5.2–11.3)</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52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NS3 RAS at BL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2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NS5A RAS at BL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2 (100)*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36576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effectLst/>
                          <a:latin typeface="+mn-lt"/>
                          <a:ea typeface="Calibri" panose="020F0502020204030204" pitchFamily="34" charset="0"/>
                          <a:cs typeface="Times New Roman" panose="02020603050405020304" pitchFamily="18" charset="0"/>
                        </a:rPr>
                        <a:t>SOF, </a:t>
                      </a:r>
                      <a:r>
                        <a:rPr lang="en-US" sz="900" dirty="0" err="1" smtClean="0">
                          <a:effectLst/>
                          <a:latin typeface="+mn-lt"/>
                          <a:ea typeface="Calibri" panose="020F0502020204030204" pitchFamily="34" charset="0"/>
                          <a:cs typeface="Times New Roman" panose="02020603050405020304" pitchFamily="18" charset="0"/>
                        </a:rPr>
                        <a:t>sofosbuvir</a:t>
                      </a:r>
                      <a:r>
                        <a:rPr lang="en-US" sz="900" dirty="0" smtClean="0">
                          <a:effectLst/>
                          <a:latin typeface="+mn-lt"/>
                          <a:ea typeface="Calibri" panose="020F0502020204030204" pitchFamily="34" charset="0"/>
                          <a:cs typeface="Times New Roman" panose="02020603050405020304" pitchFamily="18" charset="0"/>
                        </a:rPr>
                        <a:t>; RBV, ribavirin; IFN, interferon; APS, AbbVie parent study; VF, </a:t>
                      </a:r>
                      <a:r>
                        <a:rPr lang="en-US" sz="900" dirty="0" err="1" smtClean="0">
                          <a:effectLst/>
                          <a:latin typeface="+mn-lt"/>
                          <a:ea typeface="Calibri" panose="020F0502020204030204" pitchFamily="34" charset="0"/>
                          <a:cs typeface="Times New Roman" panose="02020603050405020304" pitchFamily="18" charset="0"/>
                        </a:rPr>
                        <a:t>virologic</a:t>
                      </a:r>
                      <a:r>
                        <a:rPr lang="en-US" sz="900" dirty="0" smtClean="0">
                          <a:effectLst/>
                          <a:latin typeface="+mn-lt"/>
                          <a:ea typeface="Calibri" panose="020F0502020204030204" pitchFamily="34" charset="0"/>
                          <a:cs typeface="Times New Roman" panose="02020603050405020304" pitchFamily="18" charset="0"/>
                        </a:rPr>
                        <a:t> failure; RAS, resistance-associated substitution; BL, baseline</a:t>
                      </a:r>
                    </a:p>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effectLst/>
                          <a:latin typeface="+mn-lt"/>
                          <a:ea typeface="Calibri" panose="020F0502020204030204" pitchFamily="34" charset="0"/>
                          <a:cs typeface="Times New Roman" panose="02020603050405020304" pitchFamily="18" charset="0"/>
                        </a:rPr>
                        <a:t>*L31M</a:t>
                      </a:r>
                      <a:r>
                        <a:rPr lang="en-US" sz="900" baseline="0" dirty="0" smtClean="0">
                          <a:effectLst/>
                          <a:latin typeface="+mn-lt"/>
                          <a:ea typeface="Calibri" panose="020F0502020204030204" pitchFamily="34" charset="0"/>
                          <a:cs typeface="Times New Roman" panose="02020603050405020304" pitchFamily="18" charset="0"/>
                        </a:rPr>
                        <a:t> in each patient</a:t>
                      </a: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lnSpc>
                          <a:spcPct val="100000"/>
                        </a:lnSpc>
                      </a:pP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Baseline </a:t>
            </a:r>
            <a:r>
              <a:rPr lang="en-US" sz="2600" b="1" kern="0" dirty="0" smtClean="0">
                <a:solidFill>
                  <a:srgbClr val="071D49"/>
                </a:solidFill>
              </a:rPr>
              <a:t>Demographics and Efficacy by Key Subpopulations </a:t>
            </a:r>
            <a:endParaRPr lang="en-US" sz="2600" b="1" kern="0" dirty="0">
              <a:solidFill>
                <a:srgbClr val="071D49"/>
              </a:solidFill>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053364234"/>
              </p:ext>
            </p:extLst>
          </p:nvPr>
        </p:nvGraphicFramePr>
        <p:xfrm>
          <a:off x="5828457" y="1114806"/>
          <a:ext cx="3210768" cy="3619312"/>
        </p:xfrm>
        <a:graphic>
          <a:graphicData uri="http://schemas.openxmlformats.org/presentationml/2006/ole">
            <mc:AlternateContent xmlns:mc="http://schemas.openxmlformats.org/markup-compatibility/2006">
              <mc:Choice xmlns:v="urn:schemas-microsoft-com:vml" Requires="v">
                <p:oleObj spid="_x0000_s4189" name="Prism 6" r:id="rId4" imgW="2289743" imgH="2579783" progId="Prism6.Document">
                  <p:embed/>
                </p:oleObj>
              </mc:Choice>
              <mc:Fallback>
                <p:oleObj name="Prism 6" r:id="rId4" imgW="2289743" imgH="2579783" progId="Prism6.Document">
                  <p:embed/>
                  <p:pic>
                    <p:nvPicPr>
                      <p:cNvPr id="0" name="Object 1"/>
                      <p:cNvPicPr>
                        <a:picLocks noChangeAspect="1" noChangeArrowheads="1"/>
                      </p:cNvPicPr>
                      <p:nvPr/>
                    </p:nvPicPr>
                    <p:blipFill>
                      <a:blip r:embed="rId5"/>
                      <a:srcRect/>
                      <a:stretch>
                        <a:fillRect/>
                      </a:stretch>
                    </p:blipFill>
                    <p:spPr bwMode="auto">
                      <a:xfrm>
                        <a:off x="5828457" y="1114806"/>
                        <a:ext cx="3210768" cy="3619312"/>
                      </a:xfrm>
                      <a:prstGeom prst="rect">
                        <a:avLst/>
                      </a:prstGeom>
                      <a:noFill/>
                      <a:ln>
                        <a:noFill/>
                      </a:ln>
                    </p:spPr>
                  </p:pic>
                </p:oleObj>
              </mc:Fallback>
            </mc:AlternateContent>
          </a:graphicData>
        </a:graphic>
      </p:graphicFrame>
      <p:sp>
        <p:nvSpPr>
          <p:cNvPr id="5" name="TextBox 4"/>
          <p:cNvSpPr txBox="1"/>
          <p:nvPr/>
        </p:nvSpPr>
        <p:spPr>
          <a:xfrm>
            <a:off x="6248400" y="813816"/>
            <a:ext cx="2301079" cy="369332"/>
          </a:xfrm>
          <a:prstGeom prst="rect">
            <a:avLst/>
          </a:prstGeom>
          <a:noFill/>
        </p:spPr>
        <p:txBody>
          <a:bodyPr wrap="none" rtlCol="0">
            <a:spAutoFit/>
          </a:bodyPr>
          <a:lstStyle/>
          <a:p>
            <a:r>
              <a:rPr lang="en-US" b="1" dirty="0" smtClean="0"/>
              <a:t>Efficacy in Genotype 2</a:t>
            </a:r>
            <a:endParaRPr lang="en-US" b="1" dirty="0"/>
          </a:p>
        </p:txBody>
      </p:sp>
    </p:spTree>
    <p:extLst>
      <p:ext uri="{BB962C8B-B14F-4D97-AF65-F5344CB8AC3E}">
        <p14:creationId xmlns:p14="http://schemas.microsoft.com/office/powerpoint/2010/main" val="24509501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159371B7-90F0-40FD-B10B-377FE0B0C1C7}"/>
              </a:ext>
            </a:extLst>
          </p:cNvPr>
          <p:cNvGraphicFramePr>
            <a:graphicFrameLocks noGrp="1"/>
          </p:cNvGraphicFramePr>
          <p:nvPr>
            <p:extLst>
              <p:ext uri="{D42A27DB-BD31-4B8C-83A1-F6EECF244321}">
                <p14:modId xmlns:p14="http://schemas.microsoft.com/office/powerpoint/2010/main" val="3953480565"/>
              </p:ext>
            </p:extLst>
          </p:nvPr>
        </p:nvGraphicFramePr>
        <p:xfrm>
          <a:off x="432262" y="813816"/>
          <a:ext cx="5292263" cy="4037850"/>
        </p:xfrm>
        <a:graphic>
          <a:graphicData uri="http://schemas.openxmlformats.org/drawingml/2006/table">
            <a:tbl>
              <a:tblPr/>
              <a:tblGrid>
                <a:gridCol w="2310938">
                  <a:extLst>
                    <a:ext uri="{9D8B030D-6E8A-4147-A177-3AD203B41FA5}">
                      <a16:colId xmlns="" xmlns:a16="http://schemas.microsoft.com/office/drawing/2014/main" val="20000"/>
                    </a:ext>
                  </a:extLst>
                </a:gridCol>
                <a:gridCol w="1524000">
                  <a:extLst>
                    <a:ext uri="{9D8B030D-6E8A-4147-A177-3AD203B41FA5}">
                      <a16:colId xmlns="" xmlns:a16="http://schemas.microsoft.com/office/drawing/2014/main" val="20001"/>
                    </a:ext>
                  </a:extLst>
                </a:gridCol>
                <a:gridCol w="1457325"/>
              </a:tblGrid>
              <a:tr h="910920">
                <a:tc>
                  <a:txBody>
                    <a:bodyPr/>
                    <a:lstStyle/>
                    <a:p>
                      <a:pPr algn="l" fontAlgn="b"/>
                      <a:endParaRPr lang="en-US" sz="1600" b="1" i="0" u="none" strike="noStrike" dirty="0">
                        <a:solidFill>
                          <a:srgbClr val="000000"/>
                        </a:solidFill>
                        <a:effectLst/>
                        <a:latin typeface="Calibri"/>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mn-lt"/>
                        </a:rPr>
                        <a:t>Treatment-naïve Genotype 3</a:t>
                      </a:r>
                    </a:p>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mn-lt"/>
                        </a:rPr>
                        <a:t>N=8</a:t>
                      </a: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a:txBody>
                    <a:bodyPr/>
                    <a:lstStyle/>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mn-lt"/>
                        </a:rPr>
                        <a:t>Treatment-</a:t>
                      </a:r>
                      <a:r>
                        <a:rPr lang="en-US" sz="1600" b="1" i="0" u="none" strike="noStrike" dirty="0" err="1" smtClean="0">
                          <a:solidFill>
                            <a:schemeClr val="bg1"/>
                          </a:solidFill>
                          <a:effectLst>
                            <a:outerShdw blurRad="38100" dist="38100" dir="2700000" algn="tl">
                              <a:srgbClr val="000000">
                                <a:alpha val="43137"/>
                              </a:srgbClr>
                            </a:outerShdw>
                          </a:effectLst>
                          <a:latin typeface="+mn-lt"/>
                        </a:rPr>
                        <a:t>exp</a:t>
                      </a:r>
                      <a:endParaRPr lang="en-US" sz="1600" b="1" i="0" u="none" strike="noStrike" dirty="0" smtClean="0">
                        <a:solidFill>
                          <a:schemeClr val="bg1"/>
                        </a:solidFill>
                        <a:effectLst>
                          <a:outerShdw blurRad="38100" dist="38100" dir="2700000" algn="tl">
                            <a:srgbClr val="000000">
                              <a:alpha val="43137"/>
                            </a:srgbClr>
                          </a:outerShdw>
                        </a:effectLst>
                        <a:latin typeface="+mn-lt"/>
                      </a:endParaRPr>
                    </a:p>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mn-lt"/>
                        </a:rPr>
                        <a:t>Genotype 3</a:t>
                      </a:r>
                    </a:p>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mn-lt"/>
                        </a:rPr>
                        <a:t>N=6</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7DA1C4"/>
                    </a:solidFill>
                  </a:tcPr>
                </a:tc>
                <a:extLst>
                  <a:ext uri="{0D108BD9-81ED-4DB2-BD59-A6C34878D82A}">
                    <a16:rowId xmlns="" xmlns:a16="http://schemas.microsoft.com/office/drawing/2014/main" val="10000"/>
                  </a:ext>
                </a:extLst>
              </a:tr>
              <a:tr h="256032">
                <a:tc>
                  <a:txBody>
                    <a:bodyPr/>
                    <a:lstStyle/>
                    <a:p>
                      <a:pPr marL="0" marR="0">
                        <a:lnSpc>
                          <a:spcPct val="100000"/>
                        </a:lnSpc>
                        <a:spcBef>
                          <a:spcPts val="0"/>
                        </a:spcBef>
                        <a:spcAft>
                          <a:spcPts val="0"/>
                        </a:spcAft>
                      </a:pPr>
                      <a:r>
                        <a:rPr lang="en-US" sz="1200" dirty="0" smtClean="0">
                          <a:solidFill>
                            <a:schemeClr val="tx1"/>
                          </a:solidFill>
                          <a:effectLst/>
                          <a:latin typeface="+mn-lt"/>
                          <a:ea typeface="Calibri" panose="020F0502020204030204" pitchFamily="34" charset="0"/>
                          <a:cs typeface="Times New Roman" panose="02020603050405020304" pitchFamily="18" charset="0"/>
                        </a:rPr>
                        <a:t>8/12/16-week</a:t>
                      </a:r>
                      <a:r>
                        <a:rPr lang="en-US" sz="1200" baseline="0" dirty="0" smtClean="0">
                          <a:solidFill>
                            <a:schemeClr val="tx1"/>
                          </a:solidFill>
                          <a:effectLst/>
                          <a:latin typeface="+mn-lt"/>
                          <a:ea typeface="Calibri" panose="020F0502020204030204" pitchFamily="34" charset="0"/>
                          <a:cs typeface="Times New Roman" panose="02020603050405020304" pitchFamily="18" charset="0"/>
                        </a:rPr>
                        <a:t> t</a:t>
                      </a:r>
                      <a:r>
                        <a:rPr lang="en-US" sz="1200" dirty="0" smtClean="0">
                          <a:solidFill>
                            <a:schemeClr val="tx1"/>
                          </a:solidFill>
                          <a:effectLst/>
                          <a:latin typeface="+mn-lt"/>
                          <a:ea typeface="Calibri" panose="020F0502020204030204" pitchFamily="34" charset="0"/>
                          <a:cs typeface="Times New Roman" panose="02020603050405020304" pitchFamily="18" charset="0"/>
                        </a:rPr>
                        <a:t>reatment in APS</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rgbClr val="000000"/>
                          </a:solidFill>
                          <a:effectLst/>
                          <a:latin typeface="+mn-lt"/>
                        </a:rPr>
                        <a:t>5 (63) / 3 (38) / 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0 / 4 (67) / 2 (33)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6032">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Subtype 3a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7 (88)</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6 (100)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3140949126"/>
                  </a:ext>
                </a:extLst>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With</a:t>
                      </a:r>
                      <a:r>
                        <a:rPr lang="en-US" sz="1200" baseline="0" dirty="0" smtClean="0">
                          <a:effectLst/>
                          <a:latin typeface="+mn-lt"/>
                          <a:ea typeface="Calibri" panose="020F0502020204030204" pitchFamily="34" charset="0"/>
                          <a:cs typeface="Times New Roman" panose="02020603050405020304" pitchFamily="18" charset="0"/>
                        </a:rPr>
                        <a:t> ci</a:t>
                      </a:r>
                      <a:r>
                        <a:rPr lang="en-US" sz="1200" dirty="0" smtClean="0">
                          <a:effectLst/>
                          <a:latin typeface="+mn-lt"/>
                          <a:ea typeface="Calibri" panose="020F0502020204030204" pitchFamily="34" charset="0"/>
                          <a:cs typeface="Times New Roman" panose="02020603050405020304" pitchFamily="18" charset="0"/>
                        </a:rPr>
                        <a:t>rrhosis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chemeClr val="tx1"/>
                          </a:solidFill>
                          <a:effectLst/>
                          <a:latin typeface="+mn-lt"/>
                        </a:rPr>
                        <a:t>2 (25)</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chemeClr val="tx1"/>
                          </a:solidFill>
                          <a:effectLst/>
                          <a:latin typeface="+mn-lt"/>
                        </a:rPr>
                        <a:t>1 (17)</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821990131"/>
                  </a:ext>
                </a:extLst>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Relapse</a:t>
                      </a:r>
                      <a:r>
                        <a:rPr lang="en-US" sz="1200" baseline="0" dirty="0" smtClean="0">
                          <a:effectLst/>
                          <a:latin typeface="+mn-lt"/>
                          <a:ea typeface="Calibri" panose="020F0502020204030204" pitchFamily="34" charset="0"/>
                          <a:cs typeface="Times New Roman" panose="02020603050405020304" pitchFamily="18" charset="0"/>
                        </a:rPr>
                        <a:t> with G/P</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6 (75)</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4 (67)</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6032">
                <a:tc>
                  <a:txBody>
                    <a:bodyPr/>
                    <a:lstStyle/>
                    <a:p>
                      <a:pPr marL="0" marR="0">
                        <a:lnSpc>
                          <a:spcPct val="100000"/>
                        </a:lnSpc>
                        <a:spcBef>
                          <a:spcPts val="0"/>
                        </a:spcBef>
                        <a:spcAft>
                          <a:spcPts val="0"/>
                        </a:spcAft>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G/P failure in APS</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chemeClr val="tx1"/>
                          </a:solidFill>
                          <a:effectLst/>
                          <a:latin typeface="+mn-lt"/>
                        </a:rPr>
                        <a:t>4 (50)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chemeClr val="tx1"/>
                          </a:solidFill>
                          <a:effectLst/>
                          <a:latin typeface="+mn-lt"/>
                        </a:rPr>
                        <a:t>3 (50)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G/P failure in APS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8 (100)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6 (100)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041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Time</a:t>
                      </a:r>
                      <a:r>
                        <a:rPr lang="en-US" sz="1200" baseline="0" dirty="0" smtClean="0">
                          <a:effectLst/>
                          <a:latin typeface="+mn-lt"/>
                          <a:ea typeface="Calibri" panose="020F0502020204030204" pitchFamily="34" charset="0"/>
                          <a:cs typeface="Times New Roman" panose="02020603050405020304" pitchFamily="18" charset="0"/>
                        </a:rPr>
                        <a:t> from G/P VF to retreatment, mean months (range)</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rgbClr val="000000"/>
                          </a:solidFill>
                          <a:effectLst/>
                          <a:latin typeface="+mn-lt"/>
                        </a:rPr>
                        <a:t>9.8 (4.6–13.2)</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rgbClr val="000000"/>
                          </a:solidFill>
                          <a:effectLst/>
                          <a:latin typeface="+mn-lt"/>
                        </a:rPr>
                        <a:t>10.8 (6.2–21.8)</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041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BL </a:t>
                      </a:r>
                      <a:r>
                        <a:rPr lang="en-US" sz="1200" dirty="0" smtClean="0">
                          <a:effectLst/>
                          <a:latin typeface="+mn-lt"/>
                          <a:ea typeface="Calibri" panose="020F0502020204030204" pitchFamily="34" charset="0"/>
                          <a:cs typeface="Times New Roman" panose="02020603050405020304" pitchFamily="18" charset="0"/>
                        </a:rPr>
                        <a:t>(MAGELLAN-3)</a:t>
                      </a:r>
                      <a:endParaRPr lang="en-US" sz="1200" dirty="0" smtClean="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3 (38)</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041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BL </a:t>
                      </a:r>
                      <a:r>
                        <a:rPr lang="en-US" sz="1200" dirty="0" smtClean="0">
                          <a:effectLst/>
                          <a:latin typeface="+mn-lt"/>
                          <a:ea typeface="Calibri" panose="020F0502020204030204" pitchFamily="34" charset="0"/>
                          <a:cs typeface="Times New Roman" panose="02020603050405020304" pitchFamily="18" charset="0"/>
                        </a:rPr>
                        <a:t>(MAGELLAN-3)</a:t>
                      </a:r>
                      <a:endParaRPr lang="en-US" sz="1200" dirty="0" smtClean="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8 (100)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6 (100)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04163">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A30K alone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1 (13)</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2 (33)</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04163">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Y93H alone</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2 (25)</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2 (33)</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04163">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A30K</a:t>
                      </a:r>
                      <a:r>
                        <a:rPr lang="en-US" sz="1200" baseline="0" dirty="0" smtClean="0">
                          <a:solidFill>
                            <a:schemeClr val="tx1"/>
                          </a:solidFill>
                          <a:effectLst/>
                          <a:latin typeface="+mn-lt"/>
                          <a:ea typeface="Calibri" panose="020F0502020204030204" pitchFamily="34" charset="0"/>
                          <a:cs typeface="Times New Roman" panose="02020603050405020304" pitchFamily="18" charset="0"/>
                        </a:rPr>
                        <a:t> + Y</a:t>
                      </a:r>
                      <a:r>
                        <a:rPr lang="en-US" sz="1200" dirty="0" smtClean="0">
                          <a:solidFill>
                            <a:schemeClr val="tx1"/>
                          </a:solidFill>
                          <a:effectLst/>
                          <a:latin typeface="+mn-lt"/>
                          <a:ea typeface="Calibri" panose="020F0502020204030204" pitchFamily="34" charset="0"/>
                          <a:cs typeface="Times New Roman" panose="02020603050405020304" pitchFamily="18" charset="0"/>
                        </a:rPr>
                        <a:t>93H</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4 (50)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2 (33)</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04163">
                <a:tc>
                  <a:txBody>
                    <a:bodyPr/>
                    <a:lstStyle/>
                    <a:p>
                      <a:pPr marL="0" marR="0" indent="22860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Y93H + other</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1 (13)</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0</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bl>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912496537"/>
              </p:ext>
            </p:extLst>
          </p:nvPr>
        </p:nvGraphicFramePr>
        <p:xfrm>
          <a:off x="5658863" y="1136326"/>
          <a:ext cx="3624335" cy="3621024"/>
        </p:xfrm>
        <a:graphic>
          <a:graphicData uri="http://schemas.openxmlformats.org/presentationml/2006/ole">
            <mc:AlternateContent xmlns:mc="http://schemas.openxmlformats.org/markup-compatibility/2006">
              <mc:Choice xmlns:v="urn:schemas-microsoft-com:vml" Requires="v">
                <p:oleObj spid="_x0000_s11295" name="Prism 6" r:id="rId3" imgW="2789971" imgH="2787232" progId="Prism6.Document">
                  <p:embed/>
                </p:oleObj>
              </mc:Choice>
              <mc:Fallback>
                <p:oleObj name="Prism 6" r:id="rId3" imgW="2789971" imgH="2787232" progId="Prism6.Document">
                  <p:embed/>
                  <p:pic>
                    <p:nvPicPr>
                      <p:cNvPr id="0" name="Object 1"/>
                      <p:cNvPicPr>
                        <a:picLocks noChangeAspect="1" noChangeArrowheads="1"/>
                      </p:cNvPicPr>
                      <p:nvPr/>
                    </p:nvPicPr>
                    <p:blipFill>
                      <a:blip r:embed="rId4"/>
                      <a:srcRect/>
                      <a:stretch>
                        <a:fillRect/>
                      </a:stretch>
                    </p:blipFill>
                    <p:spPr bwMode="auto">
                      <a:xfrm>
                        <a:off x="5658863" y="1136326"/>
                        <a:ext cx="3624335" cy="3621024"/>
                      </a:xfrm>
                      <a:prstGeom prst="rect">
                        <a:avLst/>
                      </a:prstGeom>
                      <a:noFill/>
                      <a:ln>
                        <a:noFill/>
                      </a:ln>
                    </p:spPr>
                  </p:pic>
                </p:oleObj>
              </mc:Fallback>
            </mc:AlternateContent>
          </a:graphicData>
        </a:graphic>
      </p:graphicFrame>
      <p:sp>
        <p:nvSpPr>
          <p:cNvPr id="5"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Baseline </a:t>
            </a:r>
            <a:r>
              <a:rPr lang="en-US" sz="2600" b="1" kern="0" dirty="0" smtClean="0">
                <a:solidFill>
                  <a:srgbClr val="071D49"/>
                </a:solidFill>
              </a:rPr>
              <a:t>Demographics and Efficacy by Key Subpopulations </a:t>
            </a:r>
            <a:endParaRPr lang="en-US" sz="2600" b="1" kern="0" dirty="0">
              <a:solidFill>
                <a:srgbClr val="071D49"/>
              </a:solidFill>
            </a:endParaRPr>
          </a:p>
        </p:txBody>
      </p:sp>
      <p:sp>
        <p:nvSpPr>
          <p:cNvPr id="6" name="TextBox 5"/>
          <p:cNvSpPr txBox="1"/>
          <p:nvPr/>
        </p:nvSpPr>
        <p:spPr>
          <a:xfrm>
            <a:off x="6248400" y="813816"/>
            <a:ext cx="2301079" cy="369332"/>
          </a:xfrm>
          <a:prstGeom prst="rect">
            <a:avLst/>
          </a:prstGeom>
          <a:noFill/>
        </p:spPr>
        <p:txBody>
          <a:bodyPr wrap="none" rtlCol="0">
            <a:spAutoFit/>
          </a:bodyPr>
          <a:lstStyle/>
          <a:p>
            <a:r>
              <a:rPr lang="en-US" b="1" dirty="0" smtClean="0"/>
              <a:t>Efficacy in Genotype 3</a:t>
            </a:r>
            <a:endParaRPr lang="en-US" b="1" dirty="0"/>
          </a:p>
        </p:txBody>
      </p:sp>
      <p:sp>
        <p:nvSpPr>
          <p:cNvPr id="7" name="TextBox 6"/>
          <p:cNvSpPr txBox="1"/>
          <p:nvPr/>
        </p:nvSpPr>
        <p:spPr>
          <a:xfrm>
            <a:off x="5801738" y="4618851"/>
            <a:ext cx="3194401" cy="276999"/>
          </a:xfrm>
          <a:prstGeom prst="rect">
            <a:avLst/>
          </a:prstGeom>
          <a:noFill/>
        </p:spPr>
        <p:txBody>
          <a:bodyPr wrap="none" rtlCol="0">
            <a:spAutoFit/>
          </a:bodyPr>
          <a:lstStyle/>
          <a:p>
            <a:r>
              <a:rPr lang="en-US" sz="1200" dirty="0" smtClean="0"/>
              <a:t>TN, treatment-naïve; TE, treatment-experienced</a:t>
            </a:r>
            <a:endParaRPr lang="en-US" sz="1200" dirty="0"/>
          </a:p>
        </p:txBody>
      </p:sp>
    </p:spTree>
    <p:extLst>
      <p:ext uri="{BB962C8B-B14F-4D97-AF65-F5344CB8AC3E}">
        <p14:creationId xmlns:p14="http://schemas.microsoft.com/office/powerpoint/2010/main" val="860006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 xmlns:a16="http://schemas.microsoft.com/office/drawing/2014/main" id="{159371B7-90F0-40FD-B10B-377FE0B0C1C7}"/>
              </a:ext>
            </a:extLst>
          </p:cNvPr>
          <p:cNvGraphicFramePr>
            <a:graphicFrameLocks noGrp="1"/>
          </p:cNvGraphicFramePr>
          <p:nvPr>
            <p:extLst>
              <p:ext uri="{D42A27DB-BD31-4B8C-83A1-F6EECF244321}">
                <p14:modId xmlns:p14="http://schemas.microsoft.com/office/powerpoint/2010/main" val="1570594930"/>
              </p:ext>
            </p:extLst>
          </p:nvPr>
        </p:nvGraphicFramePr>
        <p:xfrm>
          <a:off x="429768" y="813816"/>
          <a:ext cx="5304282" cy="3839287"/>
        </p:xfrm>
        <a:graphic>
          <a:graphicData uri="http://schemas.openxmlformats.org/drawingml/2006/table">
            <a:tbl>
              <a:tblPr/>
              <a:tblGrid>
                <a:gridCol w="2322957">
                  <a:extLst>
                    <a:ext uri="{9D8B030D-6E8A-4147-A177-3AD203B41FA5}">
                      <a16:colId xmlns="" xmlns:a16="http://schemas.microsoft.com/office/drawing/2014/main" val="20000"/>
                    </a:ext>
                  </a:extLst>
                </a:gridCol>
                <a:gridCol w="2981325"/>
              </a:tblGrid>
              <a:tr h="913207">
                <a:tc>
                  <a:txBody>
                    <a:bodyPr/>
                    <a:lstStyle/>
                    <a:p>
                      <a:pPr algn="l" fontAlgn="b"/>
                      <a:endParaRPr lang="en-US" sz="1600" b="1" i="0" u="none" strike="noStrike" dirty="0">
                        <a:solidFill>
                          <a:srgbClr val="000000"/>
                        </a:solidFill>
                        <a:effectLst/>
                        <a:latin typeface="Calibri"/>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endParaRPr lang="en-US" sz="1600" b="1" i="0" u="none" strike="noStrike" dirty="0" smtClean="0">
                        <a:solidFill>
                          <a:schemeClr val="bg1"/>
                        </a:solidFill>
                        <a:effectLst>
                          <a:outerShdw blurRad="38100" dist="38100" dir="2700000" algn="tl">
                            <a:srgbClr val="000000">
                              <a:alpha val="43137"/>
                            </a:srgbClr>
                          </a:outerShdw>
                        </a:effectLst>
                        <a:latin typeface="+mn-lt"/>
                      </a:endParaRPr>
                    </a:p>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mn-lt"/>
                        </a:rPr>
                        <a:t>Genotype</a:t>
                      </a:r>
                      <a:r>
                        <a:rPr lang="en-US" sz="1600" b="1" i="0" u="none" strike="noStrike" baseline="0" dirty="0" smtClean="0">
                          <a:solidFill>
                            <a:schemeClr val="bg1"/>
                          </a:solidFill>
                          <a:effectLst>
                            <a:outerShdw blurRad="38100" dist="38100" dir="2700000" algn="tl">
                              <a:srgbClr val="000000">
                                <a:alpha val="43137"/>
                              </a:srgbClr>
                            </a:outerShdw>
                          </a:effectLst>
                          <a:latin typeface="+mn-lt"/>
                        </a:rPr>
                        <a:t> </a:t>
                      </a:r>
                      <a:r>
                        <a:rPr lang="en-US" sz="1600" b="1" i="0" u="none" strike="noStrike" dirty="0" smtClean="0">
                          <a:solidFill>
                            <a:schemeClr val="bg1"/>
                          </a:solidFill>
                          <a:effectLst>
                            <a:outerShdw blurRad="38100" dist="38100" dir="2700000" algn="tl">
                              <a:srgbClr val="000000">
                                <a:alpha val="43137"/>
                              </a:srgbClr>
                            </a:outerShdw>
                          </a:effectLst>
                          <a:latin typeface="+mn-lt"/>
                        </a:rPr>
                        <a:t>1</a:t>
                      </a:r>
                    </a:p>
                    <a:p>
                      <a:pPr algn="ctr" fontAlgn="ctr"/>
                      <a:r>
                        <a:rPr lang="en-US" sz="1600" b="1" i="0" u="none" strike="noStrike" dirty="0" smtClean="0">
                          <a:solidFill>
                            <a:schemeClr val="bg1"/>
                          </a:solidFill>
                          <a:effectLst>
                            <a:outerShdw blurRad="38100" dist="38100" dir="2700000" algn="tl">
                              <a:srgbClr val="000000">
                                <a:alpha val="43137"/>
                              </a:srgbClr>
                            </a:outerShdw>
                          </a:effectLst>
                          <a:latin typeface="+mn-lt"/>
                        </a:rPr>
                        <a:t>N=7</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702082"/>
                    </a:solidFill>
                  </a:tcPr>
                </a:tc>
                <a:extLst>
                  <a:ext uri="{0D108BD9-81ED-4DB2-BD59-A6C34878D82A}">
                    <a16:rowId xmlns="" xmlns:a16="http://schemas.microsoft.com/office/drawing/2014/main" val="10000"/>
                  </a:ext>
                </a:extLst>
              </a:tr>
              <a:tr h="256032">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12-week</a:t>
                      </a:r>
                      <a:r>
                        <a:rPr lang="en-US" sz="1200" baseline="0" dirty="0" smtClean="0">
                          <a:effectLst/>
                          <a:latin typeface="+mn-lt"/>
                          <a:ea typeface="Calibri" panose="020F0502020204030204" pitchFamily="34" charset="0"/>
                          <a:cs typeface="Times New Roman" panose="02020603050405020304" pitchFamily="18" charset="0"/>
                        </a:rPr>
                        <a:t> t</a:t>
                      </a:r>
                      <a:r>
                        <a:rPr lang="en-US" sz="1200" dirty="0" smtClean="0">
                          <a:effectLst/>
                          <a:latin typeface="+mn-lt"/>
                          <a:ea typeface="Calibri" panose="020F0502020204030204" pitchFamily="34" charset="0"/>
                          <a:cs typeface="Times New Roman" panose="02020603050405020304" pitchFamily="18" charset="0"/>
                        </a:rPr>
                        <a:t>reatment duration in APS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rgbClr val="000000"/>
                          </a:solidFill>
                          <a:effectLst/>
                          <a:latin typeface="+mn-lt"/>
                        </a:rPr>
                        <a:t>6 (86)</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6032">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16-week treatment duration in APS</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1</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6032">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Subtype 1a</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chemeClr val="tx1"/>
                          </a:solidFill>
                          <a:effectLst/>
                          <a:latin typeface="+mn-lt"/>
                        </a:rPr>
                        <a:t>6</a:t>
                      </a:r>
                      <a:r>
                        <a:rPr lang="en-US" sz="1200" b="0" i="0" u="none" strike="noStrike" baseline="0" dirty="0" smtClean="0">
                          <a:solidFill>
                            <a:schemeClr val="tx1"/>
                          </a:solidFill>
                          <a:effectLst/>
                          <a:latin typeface="+mn-lt"/>
                        </a:rPr>
                        <a:t> (86)</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140949126"/>
                  </a:ext>
                </a:extLst>
              </a:tr>
              <a:tr h="256032">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NS5Ai ± PI</a:t>
                      </a:r>
                      <a:r>
                        <a:rPr lang="en-US" sz="1200" baseline="0" dirty="0" smtClean="0">
                          <a:effectLst/>
                          <a:latin typeface="+mn-lt"/>
                          <a:ea typeface="Calibri" panose="020F0502020204030204" pitchFamily="34" charset="0"/>
                          <a:cs typeface="Times New Roman" panose="02020603050405020304" pitchFamily="18" charset="0"/>
                        </a:rPr>
                        <a:t> Experience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6 (86)</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With</a:t>
                      </a:r>
                      <a:r>
                        <a:rPr lang="en-US" sz="1200" baseline="0" dirty="0" smtClean="0">
                          <a:effectLst/>
                          <a:latin typeface="+mn-lt"/>
                          <a:ea typeface="Calibri" panose="020F0502020204030204" pitchFamily="34" charset="0"/>
                          <a:cs typeface="Times New Roman" panose="02020603050405020304" pitchFamily="18" charset="0"/>
                        </a:rPr>
                        <a:t> ci</a:t>
                      </a:r>
                      <a:r>
                        <a:rPr lang="en-US" sz="1200" dirty="0" smtClean="0">
                          <a:effectLst/>
                          <a:latin typeface="+mn-lt"/>
                          <a:ea typeface="Calibri" panose="020F0502020204030204" pitchFamily="34" charset="0"/>
                          <a:cs typeface="Times New Roman" panose="02020603050405020304" pitchFamily="18" charset="0"/>
                        </a:rPr>
                        <a:t>rrhosis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chemeClr val="tx1"/>
                          </a:solidFill>
                          <a:effectLst/>
                          <a:latin typeface="+mn-lt"/>
                        </a:rPr>
                        <a:t>4 (57)</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2821990131"/>
                  </a:ext>
                </a:extLst>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Relapse</a:t>
                      </a:r>
                      <a:r>
                        <a:rPr lang="en-US" sz="1200" baseline="0" dirty="0" smtClean="0">
                          <a:effectLst/>
                          <a:latin typeface="+mn-lt"/>
                          <a:ea typeface="Calibri" panose="020F0502020204030204" pitchFamily="34" charset="0"/>
                          <a:cs typeface="Times New Roman" panose="02020603050405020304" pitchFamily="18" charset="0"/>
                        </a:rPr>
                        <a:t> with G/P</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chemeClr val="tx1"/>
                          </a:solidFill>
                          <a:effectLst/>
                          <a:latin typeface="+mn-lt"/>
                        </a:rPr>
                        <a:t>4 (57)</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6032">
                <a:tc>
                  <a:txBody>
                    <a:bodyPr/>
                    <a:lstStyle/>
                    <a:p>
                      <a:pPr marL="0" marR="0">
                        <a:lnSpc>
                          <a:spcPct val="100000"/>
                        </a:lnSpc>
                        <a:spcBef>
                          <a:spcPts val="0"/>
                        </a:spcBef>
                        <a:spcAft>
                          <a:spcPts val="0"/>
                        </a:spcAft>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G/P failure in APS</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chemeClr val="tx1"/>
                          </a:solidFill>
                          <a:effectLst/>
                          <a:latin typeface="+mn-lt"/>
                        </a:rPr>
                        <a:t>5 (71)</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G/P failure in APS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chemeClr val="tx1"/>
                          </a:solidFill>
                          <a:effectLst/>
                          <a:latin typeface="+mn-lt"/>
                        </a:rPr>
                        <a:t>7 (100)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57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Time</a:t>
                      </a:r>
                      <a:r>
                        <a:rPr lang="en-US" sz="1200" baseline="0" dirty="0" smtClean="0">
                          <a:effectLst/>
                          <a:latin typeface="+mn-lt"/>
                          <a:ea typeface="Calibri" panose="020F0502020204030204" pitchFamily="34" charset="0"/>
                          <a:cs typeface="Times New Roman" panose="02020603050405020304" pitchFamily="18" charset="0"/>
                        </a:rPr>
                        <a:t> from G/P VF to retreatment, mean months (range)</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9.8 (6.7–14.0)</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BL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lnSpc>
                          <a:spcPct val="100000"/>
                        </a:lnSpc>
                      </a:pPr>
                      <a:r>
                        <a:rPr lang="en-US" sz="1200" b="0" i="0" u="none" strike="noStrike" dirty="0" smtClean="0">
                          <a:solidFill>
                            <a:schemeClr val="tx1"/>
                          </a:solidFill>
                          <a:effectLst/>
                          <a:latin typeface="+mn-lt"/>
                        </a:rPr>
                        <a:t>2 (29)</a:t>
                      </a: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56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BL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chemeClr val="tx1"/>
                          </a:solidFill>
                          <a:effectLst/>
                          <a:latin typeface="+mn-lt"/>
                        </a:rPr>
                        <a:t>7 (100)</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Baseline </a:t>
            </a:r>
            <a:r>
              <a:rPr lang="en-US" sz="2600" b="1" kern="0" dirty="0" smtClean="0">
                <a:solidFill>
                  <a:srgbClr val="071D49"/>
                </a:solidFill>
              </a:rPr>
              <a:t>Demographics and Efficacy by Key Subpopulations </a:t>
            </a:r>
            <a:endParaRPr lang="en-US" sz="2600" b="1" kern="0" dirty="0">
              <a:solidFill>
                <a:srgbClr val="071D49"/>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139251503"/>
              </p:ext>
            </p:extLst>
          </p:nvPr>
        </p:nvGraphicFramePr>
        <p:xfrm>
          <a:off x="5824728" y="1115568"/>
          <a:ext cx="3209544" cy="3615679"/>
        </p:xfrm>
        <a:graphic>
          <a:graphicData uri="http://schemas.openxmlformats.org/presentationml/2006/ole">
            <mc:AlternateContent xmlns:mc="http://schemas.openxmlformats.org/markup-compatibility/2006">
              <mc:Choice xmlns:v="urn:schemas-microsoft-com:vml" Requires="v">
                <p:oleObj spid="_x0000_s8280" name="Prism 6" r:id="rId4" imgW="2289743" imgH="2579783" progId="Prism6.Document">
                  <p:embed/>
                </p:oleObj>
              </mc:Choice>
              <mc:Fallback>
                <p:oleObj name="Prism 6" r:id="rId4" imgW="2289743" imgH="2579783" progId="Prism6.Document">
                  <p:embed/>
                  <p:pic>
                    <p:nvPicPr>
                      <p:cNvPr id="0" name="Object 2"/>
                      <p:cNvPicPr>
                        <a:picLocks noChangeAspect="1" noChangeArrowheads="1"/>
                      </p:cNvPicPr>
                      <p:nvPr/>
                    </p:nvPicPr>
                    <p:blipFill>
                      <a:blip r:embed="rId5"/>
                      <a:srcRect/>
                      <a:stretch>
                        <a:fillRect/>
                      </a:stretch>
                    </p:blipFill>
                    <p:spPr bwMode="auto">
                      <a:xfrm>
                        <a:off x="5824728" y="1115568"/>
                        <a:ext cx="3209544" cy="3615679"/>
                      </a:xfrm>
                      <a:prstGeom prst="rect">
                        <a:avLst/>
                      </a:prstGeom>
                      <a:noFill/>
                      <a:ln>
                        <a:noFill/>
                      </a:ln>
                      <a:extLst/>
                    </p:spPr>
                  </p:pic>
                </p:oleObj>
              </mc:Fallback>
            </mc:AlternateContent>
          </a:graphicData>
        </a:graphic>
      </p:graphicFrame>
      <p:sp>
        <p:nvSpPr>
          <p:cNvPr id="5" name="TextBox 4"/>
          <p:cNvSpPr txBox="1"/>
          <p:nvPr/>
        </p:nvSpPr>
        <p:spPr>
          <a:xfrm>
            <a:off x="6248400" y="813816"/>
            <a:ext cx="2301079" cy="369332"/>
          </a:xfrm>
          <a:prstGeom prst="rect">
            <a:avLst/>
          </a:prstGeom>
          <a:noFill/>
        </p:spPr>
        <p:txBody>
          <a:bodyPr wrap="none" rtlCol="0">
            <a:spAutoFit/>
          </a:bodyPr>
          <a:lstStyle/>
          <a:p>
            <a:r>
              <a:rPr lang="en-US" b="1" dirty="0" smtClean="0"/>
              <a:t>Efficacy in Genotype 1</a:t>
            </a:r>
            <a:endParaRPr lang="en-US" b="1" dirty="0"/>
          </a:p>
        </p:txBody>
      </p:sp>
    </p:spTree>
    <p:extLst>
      <p:ext uri="{BB962C8B-B14F-4D97-AF65-F5344CB8AC3E}">
        <p14:creationId xmlns:p14="http://schemas.microsoft.com/office/powerpoint/2010/main" val="833536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smtClean="0">
                <a:solidFill>
                  <a:srgbClr val="071D49"/>
                </a:solidFill>
              </a:rPr>
              <a:t>Details on the GT1 Subpopulation</a:t>
            </a:r>
            <a:endParaRPr lang="en-US" sz="2600" b="1" kern="0" dirty="0">
              <a:solidFill>
                <a:srgbClr val="071D49"/>
              </a:solidFill>
            </a:endParaRPr>
          </a:p>
        </p:txBody>
      </p:sp>
      <p:graphicFrame>
        <p:nvGraphicFramePr>
          <p:cNvPr id="13" name="Table 12">
            <a:extLst>
              <a:ext uri="{FF2B5EF4-FFF2-40B4-BE49-F238E27FC236}">
                <a16:creationId xmlns="" xmlns:a16="http://schemas.microsoft.com/office/drawing/2014/main" id="{159371B7-90F0-40FD-B10B-377FE0B0C1C7}"/>
              </a:ext>
            </a:extLst>
          </p:cNvPr>
          <p:cNvGraphicFramePr>
            <a:graphicFrameLocks noGrp="1"/>
          </p:cNvGraphicFramePr>
          <p:nvPr>
            <p:extLst>
              <p:ext uri="{D42A27DB-BD31-4B8C-83A1-F6EECF244321}">
                <p14:modId xmlns:p14="http://schemas.microsoft.com/office/powerpoint/2010/main" val="1435578282"/>
              </p:ext>
            </p:extLst>
          </p:nvPr>
        </p:nvGraphicFramePr>
        <p:xfrm>
          <a:off x="411480" y="813816"/>
          <a:ext cx="8321038" cy="3631715"/>
        </p:xfrm>
        <a:graphic>
          <a:graphicData uri="http://schemas.openxmlformats.org/drawingml/2006/table">
            <a:tbl>
              <a:tblPr/>
              <a:tblGrid>
                <a:gridCol w="2226945">
                  <a:extLst>
                    <a:ext uri="{9D8B030D-6E8A-4147-A177-3AD203B41FA5}">
                      <a16:colId xmlns="" xmlns:a16="http://schemas.microsoft.com/office/drawing/2014/main" val="20000"/>
                    </a:ext>
                  </a:extLst>
                </a:gridCol>
                <a:gridCol w="801673">
                  <a:extLst>
                    <a:ext uri="{9D8B030D-6E8A-4147-A177-3AD203B41FA5}">
                      <a16:colId xmlns="" xmlns:a16="http://schemas.microsoft.com/office/drawing/2014/main" val="20002"/>
                    </a:ext>
                  </a:extLst>
                </a:gridCol>
                <a:gridCol w="902581"/>
                <a:gridCol w="877968"/>
                <a:gridCol w="781758"/>
                <a:gridCol w="871313"/>
                <a:gridCol w="1089182"/>
                <a:gridCol w="769618"/>
              </a:tblGrid>
              <a:tr h="297032">
                <a:tc>
                  <a:txBody>
                    <a:bodyPr/>
                    <a:lstStyle/>
                    <a:p>
                      <a:pPr algn="l" fontAlgn="b"/>
                      <a:endParaRPr lang="en-US" sz="1600" b="1" i="0" u="none" strike="noStrike" dirty="0">
                        <a:solidFill>
                          <a:srgbClr val="000000"/>
                        </a:solidFill>
                        <a:effectLst/>
                        <a:latin typeface="Calibri"/>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gridSpan="7">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702082"/>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noFill/>
                      <a:prstDash val="solid"/>
                      <a:round/>
                      <a:headEnd type="none" w="med" len="med"/>
                      <a:tailEnd type="none" w="med" len="med"/>
                    </a:lnB>
                    <a:solidFill>
                      <a:srgbClr val="7DA1C4"/>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noFill/>
                      <a:prstDash val="solid"/>
                      <a:round/>
                      <a:headEnd type="none" w="med" len="med"/>
                      <a:tailEnd type="none" w="med" len="med"/>
                    </a:lnB>
                    <a:solidFill>
                      <a:srgbClr val="7DA1C4"/>
                    </a:solidFill>
                  </a:tcPr>
                </a:tc>
                <a:extLst>
                  <a:ext uri="{0D108BD9-81ED-4DB2-BD59-A6C34878D82A}">
                    <a16:rowId xmlns="" xmlns:a16="http://schemas.microsoft.com/office/drawing/2014/main" val="10000"/>
                  </a:ext>
                </a:extLst>
              </a:tr>
              <a:tr h="227705">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Genotype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1b</a:t>
                      </a:r>
                      <a:endParaRPr lang="en-US" sz="1200" b="0" i="0" u="none" strike="noStrike" dirty="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1a</a:t>
                      </a:r>
                      <a:endParaRPr lang="en-US" sz="1200" b="0" i="0" u="none" strike="noStrike" dirty="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1a</a:t>
                      </a:r>
                      <a:endParaRPr lang="en-US" sz="1200" b="0" i="0" u="none" strike="noStrike" dirty="0" smtClean="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1a</a:t>
                      </a:r>
                      <a:endParaRPr lang="en-US" sz="1200" b="0" i="0" u="none" strike="noStrike" dirty="0" smtClean="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1a</a:t>
                      </a:r>
                      <a:endParaRPr lang="en-US" sz="1200" b="0" i="0" u="none" strike="noStrike" dirty="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a:r>
                        <a:rPr lang="en-US" sz="1200" dirty="0" smtClean="0"/>
                        <a:t>1a</a:t>
                      </a:r>
                      <a:endParaRPr lang="en-US" sz="1200" dirty="0"/>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1a</a:t>
                      </a:r>
                      <a:endParaRPr lang="en-US" sz="1200" b="0" i="0" u="none" strike="noStrike" dirty="0">
                        <a:solidFill>
                          <a:srgbClr val="FF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3140949126"/>
                  </a:ext>
                </a:extLst>
              </a:tr>
              <a:tr h="2277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Cirrhosis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No</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No</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No</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Yes</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Yes</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t>Yes</a:t>
                      </a:r>
                      <a:endParaRPr lang="en-US" sz="1200" dirty="0"/>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Yes</a:t>
                      </a:r>
                      <a:endParaRPr lang="en-US" sz="12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821990131"/>
                  </a:ext>
                </a:extLst>
              </a:tr>
              <a:tr h="606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Treatment prior to APS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rgbClr val="000000"/>
                          </a:solidFill>
                          <a:effectLst/>
                          <a:latin typeface="Calibri"/>
                        </a:rPr>
                        <a:t>DCV + ASV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rgbClr val="000000"/>
                          </a:solidFill>
                          <a:effectLst/>
                          <a:latin typeface="+mn-lt"/>
                        </a:rPr>
                        <a:t>OBV/PTV/r +  DSV </a:t>
                      </a:r>
                      <a:r>
                        <a:rPr lang="en-US" sz="1100" b="0" i="0" u="none" strike="noStrike" dirty="0">
                          <a:solidFill>
                            <a:srgbClr val="000000"/>
                          </a:solidFill>
                          <a:effectLst/>
                          <a:latin typeface="Calibri"/>
                        </a:rPr>
                        <a:t>+ RBV; </a:t>
                      </a:r>
                      <a:r>
                        <a:rPr lang="en-US" sz="1100" b="0" i="0" u="none" strike="noStrike" dirty="0" smtClean="0">
                          <a:solidFill>
                            <a:srgbClr val="000000"/>
                          </a:solidFill>
                          <a:effectLst/>
                          <a:latin typeface="Calibri"/>
                        </a:rPr>
                        <a:t> IFN +RBV+DCV</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rgbClr val="000000"/>
                          </a:solidFill>
                          <a:effectLst/>
                          <a:latin typeface="Calibri"/>
                        </a:rPr>
                        <a:t>Tel, DCV</a:t>
                      </a:r>
                      <a:br>
                        <a:rPr lang="en-US" sz="1100" b="0" i="0" u="none" strike="noStrike" dirty="0">
                          <a:solidFill>
                            <a:srgbClr val="000000"/>
                          </a:solidFill>
                          <a:effectLst/>
                          <a:latin typeface="Calibri"/>
                        </a:rPr>
                      </a:br>
                      <a:r>
                        <a:rPr lang="en-US" sz="1100" b="0" i="0" u="none" strike="noStrike" dirty="0">
                          <a:solidFill>
                            <a:srgbClr val="000000"/>
                          </a:solidFill>
                          <a:effectLst/>
                          <a:latin typeface="Calibri"/>
                        </a:rPr>
                        <a:t>IFN/RBV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rgbClr val="000000"/>
                          </a:solidFill>
                          <a:effectLst/>
                          <a:latin typeface="Calibri"/>
                        </a:rPr>
                        <a:t>SOF + LDV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rgbClr val="000000"/>
                          </a:solidFill>
                          <a:effectLst/>
                          <a:latin typeface="Calibri"/>
                        </a:rPr>
                        <a:t>SOF + SIM; </a:t>
                      </a:r>
                      <a:br>
                        <a:rPr lang="en-US" sz="1100" b="0" i="0" u="none" strike="noStrike">
                          <a:solidFill>
                            <a:srgbClr val="000000"/>
                          </a:solidFill>
                          <a:effectLst/>
                          <a:latin typeface="Calibri"/>
                        </a:rPr>
                      </a:br>
                      <a:r>
                        <a:rPr lang="en-US" sz="1100" b="0" i="0" u="none" strike="noStrike">
                          <a:solidFill>
                            <a:srgbClr val="000000"/>
                          </a:solidFill>
                          <a:effectLst/>
                          <a:latin typeface="Calibri"/>
                        </a:rPr>
                        <a:t>SOF + LDV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rgbClr val="000000"/>
                          </a:solidFill>
                          <a:effectLst/>
                          <a:latin typeface="Calibri"/>
                        </a:rPr>
                        <a:t>OBV/PTV/</a:t>
                      </a:r>
                      <a:r>
                        <a:rPr lang="en-US" sz="1100" b="0" i="0" u="none" strike="noStrike" dirty="0" err="1" smtClean="0">
                          <a:solidFill>
                            <a:srgbClr val="000000"/>
                          </a:solidFill>
                          <a:effectLst/>
                          <a:latin typeface="Calibri"/>
                        </a:rPr>
                        <a:t>r+DSV</a:t>
                      </a:r>
                      <a:r>
                        <a:rPr lang="en-US" sz="1100" b="0" i="0" u="none" strike="noStrike" dirty="0" smtClean="0">
                          <a:solidFill>
                            <a:srgbClr val="000000"/>
                          </a:solidFill>
                          <a:effectLst/>
                          <a:latin typeface="Calibri"/>
                        </a:rPr>
                        <a:t> </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rgbClr val="000000"/>
                          </a:solidFill>
                          <a:effectLst/>
                          <a:latin typeface="Calibri"/>
                        </a:rPr>
                        <a:t>IFN + RBV</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164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Type of VF</a:t>
                      </a:r>
                      <a:r>
                        <a:rPr lang="en-US" sz="1200" baseline="0" dirty="0" smtClean="0">
                          <a:effectLst/>
                          <a:latin typeface="+mn-lt"/>
                          <a:ea typeface="Calibri" panose="020F0502020204030204" pitchFamily="34" charset="0"/>
                          <a:cs typeface="Times New Roman" panose="02020603050405020304" pitchFamily="18" charset="0"/>
                        </a:rPr>
                        <a:t> with G/P in APS</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Relapse</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OTVF</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mn-lt"/>
                        </a:rPr>
                        <a:t>Relapse</a:t>
                      </a:r>
                      <a:endParaRPr lang="en-US" sz="11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OTVF</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mn-lt"/>
                        </a:rPr>
                        <a:t>Relapse</a:t>
                      </a:r>
                      <a:endParaRPr lang="en-US" sz="11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OTVF</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mn-lt"/>
                        </a:rPr>
                        <a:t>Relapse</a:t>
                      </a:r>
                      <a:endParaRPr lang="en-US"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6433">
                <a:tc>
                  <a:txBody>
                    <a:bodyPr/>
                    <a:lstStyle/>
                    <a:p>
                      <a:pPr marL="0" marR="0">
                        <a:lnSpc>
                          <a:spcPct val="100000"/>
                        </a:lnSpc>
                        <a:spcBef>
                          <a:spcPts val="0"/>
                        </a:spcBef>
                        <a:spcAft>
                          <a:spcPts val="0"/>
                        </a:spcAft>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G/P failure in APS</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None</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A156G</a:t>
                      </a:r>
                      <a:r>
                        <a:rPr lang="en-US" sz="1100" b="0" i="0" u="none" strike="noStrike" dirty="0">
                          <a:solidFill>
                            <a:schemeClr val="tx1"/>
                          </a:solidFill>
                          <a:effectLst/>
                          <a:latin typeface="Calibri"/>
                        </a:rPr>
                        <a:t>, </a:t>
                      </a:r>
                      <a:r>
                        <a:rPr lang="en-US" sz="1100" b="0" i="0" u="none" strike="noStrike" dirty="0" smtClean="0">
                          <a:solidFill>
                            <a:schemeClr val="tx1"/>
                          </a:solidFill>
                          <a:effectLst/>
                          <a:latin typeface="Calibri"/>
                        </a:rPr>
                        <a:t>D168A</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A156V</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mn-lt"/>
                        </a:rPr>
                        <a:t>A156V</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mn-lt"/>
                        </a:rPr>
                        <a:t>R155K, A156T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mn-lt"/>
                        </a:rPr>
                        <a:t>D168A</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None</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408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G/P failure in APS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L28M, P32del</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Q30K, Y93H</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Q30R, Y93N</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4328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Months </a:t>
                      </a:r>
                      <a:r>
                        <a:rPr lang="en-US" sz="1200" baseline="0" dirty="0" smtClean="0">
                          <a:effectLst/>
                          <a:latin typeface="+mn-lt"/>
                          <a:ea typeface="Calibri" panose="020F0502020204030204" pitchFamily="34" charset="0"/>
                          <a:cs typeface="Times New Roman" panose="02020603050405020304" pitchFamily="18" charset="0"/>
                        </a:rPr>
                        <a:t>from G/P VF to retreatment </a:t>
                      </a:r>
                      <a:endParaRPr lang="en-US" sz="1200" dirty="0" smtClean="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10.3</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7.5</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12.6</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8.6</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6.7</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14</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9</a:t>
                      </a:r>
                      <a:endParaRPr lang="en-US" sz="11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8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BL in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None</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A156G</a:t>
                      </a:r>
                      <a:r>
                        <a:rPr lang="en-US" sz="1100" b="0" i="0" u="none" strike="noStrike" dirty="0">
                          <a:solidFill>
                            <a:schemeClr val="tx1"/>
                          </a:solidFill>
                          <a:effectLst/>
                          <a:latin typeface="Calibri"/>
                        </a:rPr>
                        <a:t>, </a:t>
                      </a:r>
                      <a:r>
                        <a:rPr lang="en-US" sz="1100" b="0" i="0" u="none" strike="noStrike" dirty="0" smtClean="0">
                          <a:solidFill>
                            <a:schemeClr val="tx1"/>
                          </a:solidFill>
                          <a:effectLst/>
                          <a:latin typeface="Calibri"/>
                        </a:rPr>
                        <a:t>D168A/T</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None</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mn-lt"/>
                        </a:rPr>
                        <a:t>None</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R155K</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mn-lt"/>
                        </a:rPr>
                        <a:t>None</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None</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408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BL in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L28M, P32del</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mn-lt"/>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Q30K, Y93H</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Q30R, Y93N</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182880">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effectLst/>
                          <a:latin typeface="+mn-lt"/>
                          <a:ea typeface="Calibri" panose="020F0502020204030204" pitchFamily="34" charset="0"/>
                          <a:cs typeface="Times New Roman" panose="02020603050405020304" pitchFamily="18" charset="0"/>
                        </a:rPr>
                        <a:t>OTVF, on-treatment  VF; DCV, </a:t>
                      </a:r>
                      <a:r>
                        <a:rPr lang="en-US" sz="900" dirty="0" err="1" smtClean="0">
                          <a:effectLst/>
                          <a:latin typeface="+mn-lt"/>
                          <a:ea typeface="Calibri" panose="020F0502020204030204" pitchFamily="34" charset="0"/>
                          <a:cs typeface="Times New Roman" panose="02020603050405020304" pitchFamily="18" charset="0"/>
                        </a:rPr>
                        <a:t>daclatasvir</a:t>
                      </a:r>
                      <a:r>
                        <a:rPr lang="en-US" sz="900" dirty="0" smtClean="0">
                          <a:effectLst/>
                          <a:latin typeface="+mn-lt"/>
                          <a:ea typeface="Calibri" panose="020F0502020204030204" pitchFamily="34" charset="0"/>
                          <a:cs typeface="Times New Roman" panose="02020603050405020304" pitchFamily="18" charset="0"/>
                        </a:rPr>
                        <a:t>; ASV, </a:t>
                      </a:r>
                      <a:r>
                        <a:rPr lang="en-US" sz="900" dirty="0" err="1" smtClean="0">
                          <a:effectLst/>
                          <a:latin typeface="+mn-lt"/>
                          <a:ea typeface="Calibri" panose="020F0502020204030204" pitchFamily="34" charset="0"/>
                          <a:cs typeface="Times New Roman" panose="02020603050405020304" pitchFamily="18" charset="0"/>
                        </a:rPr>
                        <a:t>asunaprevir</a:t>
                      </a:r>
                      <a:r>
                        <a:rPr lang="en-US" sz="900" dirty="0" smtClean="0">
                          <a:effectLst/>
                          <a:latin typeface="+mn-lt"/>
                          <a:ea typeface="Calibri" panose="020F0502020204030204" pitchFamily="34" charset="0"/>
                          <a:cs typeface="Times New Roman" panose="02020603050405020304" pitchFamily="18" charset="0"/>
                        </a:rPr>
                        <a:t>; OBV/PTV/r,</a:t>
                      </a:r>
                      <a:r>
                        <a:rPr lang="en-US" sz="900" baseline="0" dirty="0" smtClean="0">
                          <a:effectLst/>
                          <a:latin typeface="+mn-lt"/>
                          <a:ea typeface="Calibri" panose="020F0502020204030204" pitchFamily="34" charset="0"/>
                          <a:cs typeface="Times New Roman" panose="02020603050405020304" pitchFamily="18" charset="0"/>
                        </a:rPr>
                        <a:t> </a:t>
                      </a:r>
                      <a:r>
                        <a:rPr lang="en-US" sz="900" dirty="0" err="1" smtClean="0">
                          <a:effectLst/>
                          <a:latin typeface="+mn-lt"/>
                          <a:ea typeface="Calibri" panose="020F0502020204030204" pitchFamily="34" charset="0"/>
                          <a:cs typeface="Times New Roman" panose="02020603050405020304" pitchFamily="18" charset="0"/>
                        </a:rPr>
                        <a:t>ombitasvir</a:t>
                      </a:r>
                      <a:r>
                        <a:rPr lang="en-US" sz="900" dirty="0" smtClean="0">
                          <a:effectLst/>
                          <a:latin typeface="+mn-lt"/>
                          <a:ea typeface="Calibri" panose="020F0502020204030204" pitchFamily="34" charset="0"/>
                          <a:cs typeface="Times New Roman" panose="02020603050405020304" pitchFamily="18" charset="0"/>
                        </a:rPr>
                        <a:t>/</a:t>
                      </a:r>
                      <a:r>
                        <a:rPr lang="en-US" sz="900" dirty="0" err="1" smtClean="0">
                          <a:effectLst/>
                          <a:latin typeface="+mn-lt"/>
                          <a:ea typeface="Calibri" panose="020F0502020204030204" pitchFamily="34" charset="0"/>
                          <a:cs typeface="Times New Roman" panose="02020603050405020304" pitchFamily="18" charset="0"/>
                        </a:rPr>
                        <a:t>paritaprevir</a:t>
                      </a:r>
                      <a:r>
                        <a:rPr lang="en-US" sz="900" dirty="0" smtClean="0">
                          <a:effectLst/>
                          <a:latin typeface="+mn-lt"/>
                          <a:ea typeface="Calibri" panose="020F0502020204030204" pitchFamily="34" charset="0"/>
                          <a:cs typeface="Times New Roman" panose="02020603050405020304" pitchFamily="18" charset="0"/>
                        </a:rPr>
                        <a:t>/ritonavir; DSV,  </a:t>
                      </a:r>
                      <a:r>
                        <a:rPr lang="en-US" sz="900" dirty="0" err="1" smtClean="0">
                          <a:effectLst/>
                          <a:latin typeface="+mn-lt"/>
                          <a:ea typeface="Calibri" panose="020F0502020204030204" pitchFamily="34" charset="0"/>
                          <a:cs typeface="Times New Roman" panose="02020603050405020304" pitchFamily="18" charset="0"/>
                        </a:rPr>
                        <a:t>dasabuvir</a:t>
                      </a:r>
                      <a:r>
                        <a:rPr lang="en-US" sz="900" dirty="0" smtClean="0">
                          <a:effectLst/>
                          <a:latin typeface="+mn-lt"/>
                          <a:ea typeface="Calibri" panose="020F0502020204030204" pitchFamily="34" charset="0"/>
                          <a:cs typeface="Times New Roman" panose="02020603050405020304" pitchFamily="18" charset="0"/>
                        </a:rPr>
                        <a:t>; TEL, </a:t>
                      </a:r>
                      <a:r>
                        <a:rPr lang="en-US" sz="900" dirty="0" err="1" smtClean="0">
                          <a:effectLst/>
                          <a:latin typeface="+mn-lt"/>
                          <a:ea typeface="Calibri" panose="020F0502020204030204" pitchFamily="34" charset="0"/>
                          <a:cs typeface="Times New Roman" panose="02020603050405020304" pitchFamily="18" charset="0"/>
                        </a:rPr>
                        <a:t>telaprevir</a:t>
                      </a:r>
                      <a:r>
                        <a:rPr lang="en-US" sz="900" dirty="0" smtClean="0">
                          <a:effectLst/>
                          <a:latin typeface="+mn-lt"/>
                          <a:ea typeface="Calibri" panose="020F0502020204030204" pitchFamily="34" charset="0"/>
                          <a:cs typeface="Times New Roman" panose="02020603050405020304" pitchFamily="18" charset="0"/>
                        </a:rPr>
                        <a:t>; LDV, </a:t>
                      </a:r>
                      <a:r>
                        <a:rPr lang="en-US" sz="900" dirty="0" err="1" smtClean="0">
                          <a:effectLst/>
                          <a:latin typeface="+mn-lt"/>
                          <a:ea typeface="Calibri" panose="020F0502020204030204" pitchFamily="34" charset="0"/>
                          <a:cs typeface="Times New Roman" panose="02020603050405020304" pitchFamily="18" charset="0"/>
                        </a:rPr>
                        <a:t>ledipasvir</a:t>
                      </a:r>
                      <a:r>
                        <a:rPr lang="en-US" sz="900" dirty="0" smtClean="0">
                          <a:effectLst/>
                          <a:latin typeface="+mn-lt"/>
                          <a:ea typeface="Calibri" panose="020F0502020204030204" pitchFamily="34" charset="0"/>
                          <a:cs typeface="Times New Roman" panose="02020603050405020304" pitchFamily="18" charset="0"/>
                        </a:rPr>
                        <a:t>; SIM, </a:t>
                      </a:r>
                      <a:r>
                        <a:rPr lang="en-US" sz="900" dirty="0" err="1" smtClean="0">
                          <a:effectLst/>
                          <a:latin typeface="+mn-lt"/>
                          <a:ea typeface="Calibri" panose="020F0502020204030204" pitchFamily="34" charset="0"/>
                          <a:cs typeface="Times New Roman" panose="02020603050405020304" pitchFamily="18" charset="0"/>
                        </a:rPr>
                        <a:t>simeprevir</a:t>
                      </a: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lnSpc>
                          <a:spcPct val="100000"/>
                        </a:lnSpc>
                      </a:pP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TextBox 3"/>
          <p:cNvSpPr txBox="1"/>
          <p:nvPr/>
        </p:nvSpPr>
        <p:spPr>
          <a:xfrm>
            <a:off x="411480" y="4587300"/>
            <a:ext cx="8321040" cy="584775"/>
          </a:xfrm>
          <a:prstGeom prst="rect">
            <a:avLst/>
          </a:prstGeom>
          <a:noFill/>
        </p:spPr>
        <p:txBody>
          <a:bodyPr wrap="square" rtlCol="0">
            <a:spAutoFit/>
          </a:bodyPr>
          <a:lstStyle/>
          <a:p>
            <a:pPr marL="0" lvl="1"/>
            <a:r>
              <a:rPr lang="en-US" sz="1400" dirty="0" smtClean="0"/>
              <a:t>Patient with VF at PTW4 had A156V </a:t>
            </a:r>
            <a:r>
              <a:rPr lang="en-US" sz="1400" dirty="0"/>
              <a:t>in NS3 and Q30K+Y93H in </a:t>
            </a:r>
            <a:r>
              <a:rPr lang="en-US" sz="1400" dirty="0" smtClean="0"/>
              <a:t>NS5A at time of failure</a:t>
            </a:r>
            <a:endParaRPr lang="en-US" sz="1400" dirty="0"/>
          </a:p>
          <a:p>
            <a:endParaRPr lang="en-US" dirty="0"/>
          </a:p>
        </p:txBody>
      </p:sp>
    </p:spTree>
    <p:extLst>
      <p:ext uri="{BB962C8B-B14F-4D97-AF65-F5344CB8AC3E}">
        <p14:creationId xmlns:p14="http://schemas.microsoft.com/office/powerpoint/2010/main" val="926629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smtClean="0">
                <a:solidFill>
                  <a:srgbClr val="071D49"/>
                </a:solidFill>
              </a:rPr>
              <a:t>Details on the GT1 Subpopulation</a:t>
            </a:r>
            <a:endParaRPr lang="en-US" sz="2600" b="1" kern="0" dirty="0">
              <a:solidFill>
                <a:srgbClr val="071D49"/>
              </a:solidFill>
            </a:endParaRPr>
          </a:p>
        </p:txBody>
      </p:sp>
      <p:graphicFrame>
        <p:nvGraphicFramePr>
          <p:cNvPr id="13" name="Table 12">
            <a:extLst>
              <a:ext uri="{FF2B5EF4-FFF2-40B4-BE49-F238E27FC236}">
                <a16:creationId xmlns="" xmlns:a16="http://schemas.microsoft.com/office/drawing/2014/main" id="{159371B7-90F0-40FD-B10B-377FE0B0C1C7}"/>
              </a:ext>
            </a:extLst>
          </p:cNvPr>
          <p:cNvGraphicFramePr>
            <a:graphicFrameLocks noGrp="1"/>
          </p:cNvGraphicFramePr>
          <p:nvPr>
            <p:extLst>
              <p:ext uri="{D42A27DB-BD31-4B8C-83A1-F6EECF244321}">
                <p14:modId xmlns:p14="http://schemas.microsoft.com/office/powerpoint/2010/main" val="3064522988"/>
              </p:ext>
            </p:extLst>
          </p:nvPr>
        </p:nvGraphicFramePr>
        <p:xfrm>
          <a:off x="411480" y="813816"/>
          <a:ext cx="8321038" cy="3631715"/>
        </p:xfrm>
        <a:graphic>
          <a:graphicData uri="http://schemas.openxmlformats.org/drawingml/2006/table">
            <a:tbl>
              <a:tblPr/>
              <a:tblGrid>
                <a:gridCol w="2226945">
                  <a:extLst>
                    <a:ext uri="{9D8B030D-6E8A-4147-A177-3AD203B41FA5}">
                      <a16:colId xmlns="" xmlns:a16="http://schemas.microsoft.com/office/drawing/2014/main" val="20000"/>
                    </a:ext>
                  </a:extLst>
                </a:gridCol>
                <a:gridCol w="801673">
                  <a:extLst>
                    <a:ext uri="{9D8B030D-6E8A-4147-A177-3AD203B41FA5}">
                      <a16:colId xmlns="" xmlns:a16="http://schemas.microsoft.com/office/drawing/2014/main" val="20002"/>
                    </a:ext>
                  </a:extLst>
                </a:gridCol>
                <a:gridCol w="902581"/>
                <a:gridCol w="877968"/>
                <a:gridCol w="781758"/>
                <a:gridCol w="871313"/>
                <a:gridCol w="1089182"/>
                <a:gridCol w="769618"/>
              </a:tblGrid>
              <a:tr h="297032">
                <a:tc>
                  <a:txBody>
                    <a:bodyPr/>
                    <a:lstStyle/>
                    <a:p>
                      <a:pPr algn="l" fontAlgn="b"/>
                      <a:endParaRPr lang="en-US" sz="1600" b="1" i="0" u="none" strike="noStrike" dirty="0">
                        <a:solidFill>
                          <a:srgbClr val="000000"/>
                        </a:solidFill>
                        <a:effectLst/>
                        <a:latin typeface="Calibri"/>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gridSpan="7">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702082"/>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6BBBAE"/>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noFill/>
                      <a:prstDash val="solid"/>
                      <a:round/>
                      <a:headEnd type="none" w="med" len="med"/>
                      <a:tailEnd type="none" w="med" len="med"/>
                    </a:lnB>
                    <a:solidFill>
                      <a:srgbClr val="7DA1C4"/>
                    </a:solidFill>
                  </a:tcPr>
                </a:tc>
                <a:tc hMerge="1">
                  <a:txBody>
                    <a:bodyPr/>
                    <a:lstStyle/>
                    <a:p>
                      <a:pPr algn="ctr" fontAlgn="ctr"/>
                      <a:endParaRPr lang="en-US" sz="1600" b="1" i="0" u="none" strike="noStrike" dirty="0">
                        <a:solidFill>
                          <a:schemeClr val="bg1"/>
                        </a:solidFill>
                        <a:effectLst>
                          <a:outerShdw blurRad="38100" dist="38100" dir="2700000" algn="tl">
                            <a:srgbClr val="000000">
                              <a:alpha val="43137"/>
                            </a:srgbClr>
                          </a:outerShdw>
                        </a:effectLst>
                        <a:latin typeface="+mn-lt"/>
                      </a:endParaRPr>
                    </a:p>
                  </a:txBody>
                  <a:tcPr marL="9525" marR="9525" marT="7144" marB="0" anchor="ctr">
                    <a:lnL>
                      <a:noFill/>
                    </a:lnL>
                    <a:lnR>
                      <a:noFill/>
                    </a:lnR>
                    <a:lnT>
                      <a:noFill/>
                    </a:lnT>
                    <a:lnB w="12700" cap="flat" cmpd="sng" algn="ctr">
                      <a:noFill/>
                      <a:prstDash val="solid"/>
                      <a:round/>
                      <a:headEnd type="none" w="med" len="med"/>
                      <a:tailEnd type="none" w="med" len="med"/>
                    </a:lnB>
                    <a:solidFill>
                      <a:srgbClr val="7DA1C4"/>
                    </a:solidFill>
                  </a:tcPr>
                </a:tc>
                <a:extLst>
                  <a:ext uri="{0D108BD9-81ED-4DB2-BD59-A6C34878D82A}">
                    <a16:rowId xmlns="" xmlns:a16="http://schemas.microsoft.com/office/drawing/2014/main" val="10000"/>
                  </a:ext>
                </a:extLst>
              </a:tr>
              <a:tr h="227705">
                <a:tc>
                  <a:txBody>
                    <a:bodyPr/>
                    <a:lstStyle/>
                    <a:p>
                      <a:pPr marL="0" marR="0">
                        <a:lnSpc>
                          <a:spcPct val="100000"/>
                        </a:lnSpc>
                        <a:spcBef>
                          <a:spcPts val="0"/>
                        </a:spcBef>
                        <a:spcAft>
                          <a:spcPts val="0"/>
                        </a:spcAft>
                      </a:pPr>
                      <a:r>
                        <a:rPr lang="en-US" sz="1200" dirty="0" smtClean="0">
                          <a:effectLst/>
                          <a:latin typeface="+mn-lt"/>
                          <a:ea typeface="Calibri" panose="020F0502020204030204" pitchFamily="34" charset="0"/>
                          <a:cs typeface="Times New Roman" panose="02020603050405020304" pitchFamily="18" charset="0"/>
                        </a:rPr>
                        <a:t>Genotype</a:t>
                      </a:r>
                      <a:endParaRPr lang="en-US" sz="12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1b</a:t>
                      </a:r>
                      <a:endParaRPr lang="en-US" sz="1200" b="0" i="0" u="none" strike="noStrike" dirty="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1a</a:t>
                      </a:r>
                      <a:endParaRPr lang="en-US" sz="1200" b="0" i="0" u="none" strike="noStrike" dirty="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1a</a:t>
                      </a:r>
                      <a:endParaRPr lang="en-US" sz="1200" b="0" i="0" u="none" strike="noStrike" dirty="0" smtClean="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mn-lt"/>
                        </a:rPr>
                        <a:t>1a</a:t>
                      </a:r>
                      <a:endParaRPr lang="en-US" sz="1200" b="0" i="0" u="none" strike="noStrike" dirty="0" smtClean="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1a</a:t>
                      </a:r>
                      <a:endParaRPr lang="en-US" sz="1200" b="0" i="0" u="none" strike="noStrike" dirty="0">
                        <a:solidFill>
                          <a:srgbClr val="FF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a:r>
                        <a:rPr lang="en-US" sz="1200" dirty="0" smtClean="0"/>
                        <a:t>1a</a:t>
                      </a:r>
                      <a:endParaRPr lang="en-US" sz="1200" dirty="0"/>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lnSpc>
                          <a:spcPct val="100000"/>
                        </a:lnSpc>
                      </a:pPr>
                      <a:r>
                        <a:rPr lang="en-US" sz="1200" b="0" i="0" u="none" strike="noStrike" dirty="0" smtClean="0">
                          <a:solidFill>
                            <a:srgbClr val="000000"/>
                          </a:solidFill>
                          <a:effectLst/>
                          <a:latin typeface="+mn-lt"/>
                        </a:rPr>
                        <a:t>1a</a:t>
                      </a:r>
                      <a:endParaRPr lang="en-US" sz="1200" b="0" i="0" u="none" strike="noStrike" dirty="0">
                        <a:solidFill>
                          <a:srgbClr val="FF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3140949126"/>
                  </a:ext>
                </a:extLst>
              </a:tr>
              <a:tr h="2277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Cirrhosis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No</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No</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No</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Yes</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Yes</a:t>
                      </a:r>
                      <a:endParaRPr lang="en-US" sz="12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t>Yes</a:t>
                      </a:r>
                      <a:endParaRPr lang="en-US" sz="1200" dirty="0"/>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lnSpc>
                          <a:spcPct val="100000"/>
                        </a:lnSpc>
                      </a:pPr>
                      <a:r>
                        <a:rPr lang="en-US" sz="1200" b="0" i="0" u="none" strike="noStrike" dirty="0" smtClean="0">
                          <a:solidFill>
                            <a:srgbClr val="000000"/>
                          </a:solidFill>
                          <a:effectLst/>
                          <a:latin typeface="+mn-lt"/>
                        </a:rPr>
                        <a:t>Yes</a:t>
                      </a:r>
                      <a:endParaRPr lang="en-US" sz="12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821990131"/>
                  </a:ext>
                </a:extLst>
              </a:tr>
              <a:tr h="6064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Treatment prior to APS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rgbClr val="000000"/>
                          </a:solidFill>
                          <a:effectLst/>
                          <a:latin typeface="Calibri"/>
                        </a:rPr>
                        <a:t>DCV + ASV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rgbClr val="000000"/>
                          </a:solidFill>
                          <a:effectLst/>
                          <a:latin typeface="+mn-lt"/>
                        </a:rPr>
                        <a:t>OBV/PTV/r +  DSV </a:t>
                      </a:r>
                      <a:r>
                        <a:rPr lang="en-US" sz="1100" b="0" i="0" u="none" strike="noStrike" dirty="0">
                          <a:solidFill>
                            <a:srgbClr val="000000"/>
                          </a:solidFill>
                          <a:effectLst/>
                          <a:latin typeface="Calibri"/>
                        </a:rPr>
                        <a:t>+ RBV; </a:t>
                      </a:r>
                      <a:r>
                        <a:rPr lang="en-US" sz="1100" b="0" i="0" u="none" strike="noStrike" dirty="0" smtClean="0">
                          <a:solidFill>
                            <a:srgbClr val="000000"/>
                          </a:solidFill>
                          <a:effectLst/>
                          <a:latin typeface="Calibri"/>
                        </a:rPr>
                        <a:t> IFN +RBV+DCV</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rgbClr val="000000"/>
                          </a:solidFill>
                          <a:effectLst/>
                          <a:latin typeface="Calibri"/>
                        </a:rPr>
                        <a:t>Tel, DCV</a:t>
                      </a:r>
                      <a:br>
                        <a:rPr lang="en-US" sz="1100" b="0" i="0" u="none" strike="noStrike" dirty="0">
                          <a:solidFill>
                            <a:srgbClr val="000000"/>
                          </a:solidFill>
                          <a:effectLst/>
                          <a:latin typeface="Calibri"/>
                        </a:rPr>
                      </a:br>
                      <a:r>
                        <a:rPr lang="en-US" sz="1100" b="0" i="0" u="none" strike="noStrike" dirty="0">
                          <a:solidFill>
                            <a:srgbClr val="000000"/>
                          </a:solidFill>
                          <a:effectLst/>
                          <a:latin typeface="Calibri"/>
                        </a:rPr>
                        <a:t>IFN/RBV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rgbClr val="000000"/>
                          </a:solidFill>
                          <a:effectLst/>
                          <a:latin typeface="Calibri"/>
                        </a:rPr>
                        <a:t>SOF + LDV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rgbClr val="000000"/>
                          </a:solidFill>
                          <a:effectLst/>
                          <a:latin typeface="Calibri"/>
                        </a:rPr>
                        <a:t>SOF + SIM; </a:t>
                      </a:r>
                      <a:br>
                        <a:rPr lang="en-US" sz="1100" b="0" i="0" u="none" strike="noStrike">
                          <a:solidFill>
                            <a:srgbClr val="000000"/>
                          </a:solidFill>
                          <a:effectLst/>
                          <a:latin typeface="Calibri"/>
                        </a:rPr>
                      </a:br>
                      <a:r>
                        <a:rPr lang="en-US" sz="1100" b="0" i="0" u="none" strike="noStrike">
                          <a:solidFill>
                            <a:srgbClr val="000000"/>
                          </a:solidFill>
                          <a:effectLst/>
                          <a:latin typeface="Calibri"/>
                        </a:rPr>
                        <a:t>SOF + LDV</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rgbClr val="000000"/>
                          </a:solidFill>
                          <a:effectLst/>
                          <a:latin typeface="Calibri"/>
                        </a:rPr>
                        <a:t>OBV/PTV/</a:t>
                      </a:r>
                      <a:r>
                        <a:rPr lang="en-US" sz="1100" b="0" i="0" u="none" strike="noStrike" dirty="0" err="1" smtClean="0">
                          <a:solidFill>
                            <a:srgbClr val="000000"/>
                          </a:solidFill>
                          <a:effectLst/>
                          <a:latin typeface="Calibri"/>
                        </a:rPr>
                        <a:t>r+DSV</a:t>
                      </a:r>
                      <a:r>
                        <a:rPr lang="en-US" sz="1100" b="0" i="0" u="none" strike="noStrike" dirty="0" smtClean="0">
                          <a:solidFill>
                            <a:srgbClr val="000000"/>
                          </a:solidFill>
                          <a:effectLst/>
                          <a:latin typeface="Calibri"/>
                        </a:rPr>
                        <a:t> </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rgbClr val="000000"/>
                          </a:solidFill>
                          <a:effectLst/>
                          <a:latin typeface="Calibri"/>
                        </a:rPr>
                        <a:t>IFN + RBV</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2164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Type of VF</a:t>
                      </a:r>
                      <a:r>
                        <a:rPr lang="en-US" sz="1200" baseline="0" dirty="0" smtClean="0">
                          <a:effectLst/>
                          <a:latin typeface="+mn-lt"/>
                          <a:ea typeface="Calibri" panose="020F0502020204030204" pitchFamily="34" charset="0"/>
                          <a:cs typeface="Times New Roman" panose="02020603050405020304" pitchFamily="18" charset="0"/>
                        </a:rPr>
                        <a:t> with G/P in APS</a:t>
                      </a:r>
                      <a:endParaRPr lang="en-US" sz="12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Relapse</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OTVF</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mn-lt"/>
                        </a:rPr>
                        <a:t>Relapse</a:t>
                      </a:r>
                      <a:endParaRPr lang="en-US" sz="11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OTVF</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mn-lt"/>
                        </a:rPr>
                        <a:t>Relapse</a:t>
                      </a:r>
                      <a:endParaRPr lang="en-US" sz="1100" b="0" i="0" u="none" strike="noStrike" dirty="0">
                        <a:solidFill>
                          <a:srgbClr val="000000"/>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Calibri"/>
                        </a:rPr>
                        <a:t>OTVF</a:t>
                      </a:r>
                      <a:endParaRPr lang="en-US"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rgbClr val="000000"/>
                          </a:solidFill>
                          <a:effectLst/>
                          <a:latin typeface="+mn-lt"/>
                        </a:rPr>
                        <a:t>Relapse</a:t>
                      </a:r>
                      <a:endParaRPr lang="en-US" sz="11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16433">
                <a:tc>
                  <a:txBody>
                    <a:bodyPr/>
                    <a:lstStyle/>
                    <a:p>
                      <a:pPr marL="0" marR="0">
                        <a:lnSpc>
                          <a:spcPct val="100000"/>
                        </a:lnSpc>
                        <a:spcBef>
                          <a:spcPts val="0"/>
                        </a:spcBef>
                        <a:spcAft>
                          <a:spcPts val="0"/>
                        </a:spcAft>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G/P failure in APS</a:t>
                      </a:r>
                      <a:endParaRPr lang="en-US" sz="12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None</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A156G</a:t>
                      </a:r>
                      <a:r>
                        <a:rPr lang="en-US" sz="1100" b="0" i="0" u="none" strike="noStrike" dirty="0">
                          <a:solidFill>
                            <a:schemeClr val="tx1"/>
                          </a:solidFill>
                          <a:effectLst/>
                          <a:latin typeface="Calibri"/>
                        </a:rPr>
                        <a:t>, </a:t>
                      </a:r>
                      <a:r>
                        <a:rPr lang="en-US" sz="1100" b="0" i="0" u="none" strike="noStrike" dirty="0" smtClean="0">
                          <a:solidFill>
                            <a:schemeClr val="tx1"/>
                          </a:solidFill>
                          <a:effectLst/>
                          <a:latin typeface="Calibri"/>
                        </a:rPr>
                        <a:t>D168A</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A156V</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mn-lt"/>
                        </a:rPr>
                        <a:t>A156V</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mn-lt"/>
                        </a:rPr>
                        <a:t>R155K, A156T</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mn-lt"/>
                        </a:rPr>
                        <a:t>D168A</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None</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408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G/P failure in APS</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L28M, P32del</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Q30K, Y93H</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Q30R, Y93N</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4328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panose="020F0502020204030204" pitchFamily="34" charset="0"/>
                          <a:cs typeface="Times New Roman" panose="02020603050405020304" pitchFamily="18" charset="0"/>
                        </a:rPr>
                        <a:t>Months </a:t>
                      </a:r>
                      <a:r>
                        <a:rPr lang="en-US" sz="1200" baseline="0" dirty="0" smtClean="0">
                          <a:effectLst/>
                          <a:latin typeface="+mn-lt"/>
                          <a:ea typeface="Calibri" panose="020F0502020204030204" pitchFamily="34" charset="0"/>
                          <a:cs typeface="Times New Roman" panose="02020603050405020304" pitchFamily="18" charset="0"/>
                        </a:rPr>
                        <a:t>from G/P VF to retreatment </a:t>
                      </a:r>
                      <a:endParaRPr lang="en-US" sz="1200" dirty="0" smtClean="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10.3</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7.5</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12.6</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8.6</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6.7</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14</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dirty="0" smtClean="0">
                          <a:solidFill>
                            <a:schemeClr val="tx1"/>
                          </a:solidFill>
                          <a:effectLst/>
                          <a:latin typeface="Calibri"/>
                        </a:rPr>
                        <a:t>9</a:t>
                      </a:r>
                      <a:endParaRPr lang="en-US" sz="1100" b="0"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8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NS3 RAS at BL in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None</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A156G</a:t>
                      </a:r>
                      <a:r>
                        <a:rPr lang="en-US" sz="1100" b="0" i="0" u="none" strike="noStrike" dirty="0">
                          <a:solidFill>
                            <a:schemeClr val="tx1"/>
                          </a:solidFill>
                          <a:effectLst/>
                          <a:latin typeface="Calibri"/>
                        </a:rPr>
                        <a:t>, </a:t>
                      </a:r>
                      <a:r>
                        <a:rPr lang="en-US" sz="1100" b="0" i="0" u="none" strike="noStrike" dirty="0" smtClean="0">
                          <a:solidFill>
                            <a:schemeClr val="tx1"/>
                          </a:solidFill>
                          <a:effectLst/>
                          <a:latin typeface="Calibri"/>
                        </a:rPr>
                        <a:t>D168A/T</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None</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mn-lt"/>
                        </a:rPr>
                        <a:t>None</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Calibri"/>
                        </a:rPr>
                        <a:t>R155K</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smtClean="0">
                          <a:solidFill>
                            <a:schemeClr val="tx1"/>
                          </a:solidFill>
                          <a:effectLst/>
                          <a:latin typeface="+mn-lt"/>
                        </a:rPr>
                        <a:t>None</a:t>
                      </a:r>
                      <a:endParaRPr lang="en-US" sz="1100" b="0" i="0" u="none" strike="noStrike" dirty="0">
                        <a:solidFill>
                          <a:schemeClr val="tx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None</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408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effectLst/>
                          <a:latin typeface="+mn-lt"/>
                          <a:ea typeface="Calibri" panose="020F0502020204030204" pitchFamily="34" charset="0"/>
                          <a:cs typeface="Times New Roman" panose="02020603050405020304" pitchFamily="18" charset="0"/>
                        </a:rPr>
                        <a:t>NS5A RAS at BL in MAGELLAN-3</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L28M, P32del</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100" b="0" i="0" u="none" strike="noStrike" dirty="0" smtClean="0">
                          <a:solidFill>
                            <a:schemeClr val="tx1"/>
                          </a:solidFill>
                          <a:effectLst/>
                          <a:latin typeface="+mn-lt"/>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Q30R, L31M, H58D</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Q30K, Y93H</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M28G, Q30R</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algn="ctr" fontAlgn="ctr"/>
                      <a:r>
                        <a:rPr lang="en-US" sz="1100" b="0" i="0" u="none" strike="noStrike" dirty="0">
                          <a:solidFill>
                            <a:schemeClr val="tx1"/>
                          </a:solidFill>
                          <a:effectLst/>
                          <a:latin typeface="Calibri"/>
                        </a:rPr>
                        <a:t>Q30R, Y93N</a:t>
                      </a: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6E7E9"/>
                    </a:solidFill>
                  </a:tcPr>
                </a:tc>
              </a:tr>
              <a:tr h="182880">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smtClean="0">
                          <a:effectLst/>
                          <a:latin typeface="+mn-lt"/>
                          <a:ea typeface="Calibri" panose="020F0502020204030204" pitchFamily="34" charset="0"/>
                          <a:cs typeface="Times New Roman" panose="02020603050405020304" pitchFamily="18" charset="0"/>
                        </a:rPr>
                        <a:t>OTVF, on-treatment  VF; DCV, </a:t>
                      </a:r>
                      <a:r>
                        <a:rPr lang="en-US" sz="900" dirty="0" err="1" smtClean="0">
                          <a:effectLst/>
                          <a:latin typeface="+mn-lt"/>
                          <a:ea typeface="Calibri" panose="020F0502020204030204" pitchFamily="34" charset="0"/>
                          <a:cs typeface="Times New Roman" panose="02020603050405020304" pitchFamily="18" charset="0"/>
                        </a:rPr>
                        <a:t>daclatasvir</a:t>
                      </a:r>
                      <a:r>
                        <a:rPr lang="en-US" sz="900" dirty="0" smtClean="0">
                          <a:effectLst/>
                          <a:latin typeface="+mn-lt"/>
                          <a:ea typeface="Calibri" panose="020F0502020204030204" pitchFamily="34" charset="0"/>
                          <a:cs typeface="Times New Roman" panose="02020603050405020304" pitchFamily="18" charset="0"/>
                        </a:rPr>
                        <a:t>; ASV, </a:t>
                      </a:r>
                      <a:r>
                        <a:rPr lang="en-US" sz="900" dirty="0" err="1" smtClean="0">
                          <a:effectLst/>
                          <a:latin typeface="+mn-lt"/>
                          <a:ea typeface="Calibri" panose="020F0502020204030204" pitchFamily="34" charset="0"/>
                          <a:cs typeface="Times New Roman" panose="02020603050405020304" pitchFamily="18" charset="0"/>
                        </a:rPr>
                        <a:t>asunaprevir</a:t>
                      </a:r>
                      <a:r>
                        <a:rPr lang="en-US" sz="900" dirty="0" smtClean="0">
                          <a:effectLst/>
                          <a:latin typeface="+mn-lt"/>
                          <a:ea typeface="Calibri" panose="020F0502020204030204" pitchFamily="34" charset="0"/>
                          <a:cs typeface="Times New Roman" panose="02020603050405020304" pitchFamily="18" charset="0"/>
                        </a:rPr>
                        <a:t>; OBV/PTV/r,</a:t>
                      </a:r>
                      <a:r>
                        <a:rPr lang="en-US" sz="900" baseline="0" dirty="0" smtClean="0">
                          <a:effectLst/>
                          <a:latin typeface="+mn-lt"/>
                          <a:ea typeface="Calibri" panose="020F0502020204030204" pitchFamily="34" charset="0"/>
                          <a:cs typeface="Times New Roman" panose="02020603050405020304" pitchFamily="18" charset="0"/>
                        </a:rPr>
                        <a:t> </a:t>
                      </a:r>
                      <a:r>
                        <a:rPr lang="en-US" sz="900" dirty="0" err="1" smtClean="0">
                          <a:effectLst/>
                          <a:latin typeface="+mn-lt"/>
                          <a:ea typeface="Calibri" panose="020F0502020204030204" pitchFamily="34" charset="0"/>
                          <a:cs typeface="Times New Roman" panose="02020603050405020304" pitchFamily="18" charset="0"/>
                        </a:rPr>
                        <a:t>ombitasvir</a:t>
                      </a:r>
                      <a:r>
                        <a:rPr lang="en-US" sz="900" dirty="0" smtClean="0">
                          <a:effectLst/>
                          <a:latin typeface="+mn-lt"/>
                          <a:ea typeface="Calibri" panose="020F0502020204030204" pitchFamily="34" charset="0"/>
                          <a:cs typeface="Times New Roman" panose="02020603050405020304" pitchFamily="18" charset="0"/>
                        </a:rPr>
                        <a:t>/</a:t>
                      </a:r>
                      <a:r>
                        <a:rPr lang="en-US" sz="900" dirty="0" err="1" smtClean="0">
                          <a:effectLst/>
                          <a:latin typeface="+mn-lt"/>
                          <a:ea typeface="Calibri" panose="020F0502020204030204" pitchFamily="34" charset="0"/>
                          <a:cs typeface="Times New Roman" panose="02020603050405020304" pitchFamily="18" charset="0"/>
                        </a:rPr>
                        <a:t>paritaprevir</a:t>
                      </a:r>
                      <a:r>
                        <a:rPr lang="en-US" sz="900" dirty="0" smtClean="0">
                          <a:effectLst/>
                          <a:latin typeface="+mn-lt"/>
                          <a:ea typeface="Calibri" panose="020F0502020204030204" pitchFamily="34" charset="0"/>
                          <a:cs typeface="Times New Roman" panose="02020603050405020304" pitchFamily="18" charset="0"/>
                        </a:rPr>
                        <a:t>/ritonavir; DSV,  </a:t>
                      </a:r>
                      <a:r>
                        <a:rPr lang="en-US" sz="900" dirty="0" err="1" smtClean="0">
                          <a:effectLst/>
                          <a:latin typeface="+mn-lt"/>
                          <a:ea typeface="Calibri" panose="020F0502020204030204" pitchFamily="34" charset="0"/>
                          <a:cs typeface="Times New Roman" panose="02020603050405020304" pitchFamily="18" charset="0"/>
                        </a:rPr>
                        <a:t>dasabuvir</a:t>
                      </a:r>
                      <a:r>
                        <a:rPr lang="en-US" sz="900" dirty="0" smtClean="0">
                          <a:effectLst/>
                          <a:latin typeface="+mn-lt"/>
                          <a:ea typeface="Calibri" panose="020F0502020204030204" pitchFamily="34" charset="0"/>
                          <a:cs typeface="Times New Roman" panose="02020603050405020304" pitchFamily="18" charset="0"/>
                        </a:rPr>
                        <a:t>; TEL, </a:t>
                      </a:r>
                      <a:r>
                        <a:rPr lang="en-US" sz="900" dirty="0" err="1" smtClean="0">
                          <a:effectLst/>
                          <a:latin typeface="+mn-lt"/>
                          <a:ea typeface="Calibri" panose="020F0502020204030204" pitchFamily="34" charset="0"/>
                          <a:cs typeface="Times New Roman" panose="02020603050405020304" pitchFamily="18" charset="0"/>
                        </a:rPr>
                        <a:t>telaprevir</a:t>
                      </a:r>
                      <a:r>
                        <a:rPr lang="en-US" sz="900" dirty="0" smtClean="0">
                          <a:effectLst/>
                          <a:latin typeface="+mn-lt"/>
                          <a:ea typeface="Calibri" panose="020F0502020204030204" pitchFamily="34" charset="0"/>
                          <a:cs typeface="Times New Roman" panose="02020603050405020304" pitchFamily="18" charset="0"/>
                        </a:rPr>
                        <a:t>; LDV, </a:t>
                      </a:r>
                      <a:r>
                        <a:rPr lang="en-US" sz="900" dirty="0" err="1" smtClean="0">
                          <a:effectLst/>
                          <a:latin typeface="+mn-lt"/>
                          <a:ea typeface="Calibri" panose="020F0502020204030204" pitchFamily="34" charset="0"/>
                          <a:cs typeface="Times New Roman" panose="02020603050405020304" pitchFamily="18" charset="0"/>
                        </a:rPr>
                        <a:t>ledipasvir</a:t>
                      </a:r>
                      <a:r>
                        <a:rPr lang="en-US" sz="900" dirty="0" smtClean="0">
                          <a:effectLst/>
                          <a:latin typeface="+mn-lt"/>
                          <a:ea typeface="Calibri" panose="020F0502020204030204" pitchFamily="34" charset="0"/>
                          <a:cs typeface="Times New Roman" panose="02020603050405020304" pitchFamily="18" charset="0"/>
                        </a:rPr>
                        <a:t>; SIM, </a:t>
                      </a:r>
                      <a:r>
                        <a:rPr lang="en-US" sz="900" dirty="0" err="1" smtClean="0">
                          <a:effectLst/>
                          <a:latin typeface="+mn-lt"/>
                          <a:ea typeface="Calibri" panose="020F0502020204030204" pitchFamily="34" charset="0"/>
                          <a:cs typeface="Times New Roman" panose="02020603050405020304" pitchFamily="18" charset="0"/>
                        </a:rPr>
                        <a:t>simeprevir</a:t>
                      </a: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lnSpc>
                          <a:spcPct val="100000"/>
                        </a:lnSpc>
                      </a:pPr>
                      <a:endParaRPr lang="en-US" sz="1200" b="0" i="0" u="none" strike="noStrike" dirty="0">
                        <a:solidFill>
                          <a:schemeClr val="tx1"/>
                        </a:solidFill>
                        <a:effectLst/>
                        <a:latin typeface="+mn-lt"/>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900" dirty="0" smtClean="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Rectangle 1"/>
          <p:cNvSpPr/>
          <p:nvPr/>
        </p:nvSpPr>
        <p:spPr>
          <a:xfrm>
            <a:off x="5231130" y="803082"/>
            <a:ext cx="760095" cy="3473643"/>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11480" y="4587300"/>
            <a:ext cx="8321040" cy="584775"/>
          </a:xfrm>
          <a:prstGeom prst="rect">
            <a:avLst/>
          </a:prstGeom>
          <a:noFill/>
        </p:spPr>
        <p:txBody>
          <a:bodyPr wrap="square" rtlCol="0">
            <a:spAutoFit/>
          </a:bodyPr>
          <a:lstStyle/>
          <a:p>
            <a:pPr marL="0" lvl="1"/>
            <a:r>
              <a:rPr lang="en-US" sz="1400" dirty="0" smtClean="0"/>
              <a:t>Patient with VF at PTW4 had A156V </a:t>
            </a:r>
            <a:r>
              <a:rPr lang="en-US" sz="1400" dirty="0"/>
              <a:t>in NS3 and Q30K+Y93H in </a:t>
            </a:r>
            <a:r>
              <a:rPr lang="en-US" sz="1400" dirty="0" smtClean="0"/>
              <a:t>NS5A at time of failure</a:t>
            </a:r>
            <a:endParaRPr lang="en-US" sz="1400" dirty="0"/>
          </a:p>
          <a:p>
            <a:endParaRPr lang="en-US" dirty="0"/>
          </a:p>
        </p:txBody>
      </p:sp>
      <p:sp>
        <p:nvSpPr>
          <p:cNvPr id="5" name="TextBox 4"/>
          <p:cNvSpPr txBox="1"/>
          <p:nvPr/>
        </p:nvSpPr>
        <p:spPr>
          <a:xfrm>
            <a:off x="5231129" y="821436"/>
            <a:ext cx="760095" cy="369332"/>
          </a:xfrm>
          <a:prstGeom prst="rect">
            <a:avLst/>
          </a:prstGeom>
          <a:noFill/>
        </p:spPr>
        <p:txBody>
          <a:bodyPr wrap="square" rtlCol="0">
            <a:spAutoFit/>
          </a:bodyPr>
          <a:lstStyle/>
          <a:p>
            <a:pPr algn="ctr"/>
            <a:r>
              <a:rPr lang="en-US" b="1" dirty="0" smtClean="0">
                <a:solidFill>
                  <a:schemeClr val="bg1"/>
                </a:solidFill>
              </a:rPr>
              <a:t>VF</a:t>
            </a:r>
            <a:endParaRPr lang="en-US" b="1" dirty="0">
              <a:solidFill>
                <a:schemeClr val="bg1"/>
              </a:solidFill>
            </a:endParaRPr>
          </a:p>
        </p:txBody>
      </p:sp>
    </p:spTree>
    <p:extLst>
      <p:ext uri="{BB962C8B-B14F-4D97-AF65-F5344CB8AC3E}">
        <p14:creationId xmlns:p14="http://schemas.microsoft.com/office/powerpoint/2010/main" val="3265111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333130109"/>
              </p:ext>
            </p:extLst>
          </p:nvPr>
        </p:nvGraphicFramePr>
        <p:xfrm>
          <a:off x="411162" y="786373"/>
          <a:ext cx="4179908" cy="3165516"/>
        </p:xfrm>
        <a:graphic>
          <a:graphicData uri="http://schemas.openxmlformats.org/presentationml/2006/ole">
            <mc:AlternateContent xmlns:mc="http://schemas.openxmlformats.org/markup-compatibility/2006">
              <mc:Choice xmlns:v="urn:schemas-microsoft-com:vml" Requires="v">
                <p:oleObj spid="_x0000_s9350" name="Prism 6" r:id="rId4" imgW="3832924" imgH="2893838" progId="Prism6.Document">
                  <p:embed/>
                </p:oleObj>
              </mc:Choice>
              <mc:Fallback>
                <p:oleObj name="Prism 6" r:id="rId4" imgW="3832924" imgH="2893838" progId="Prism6.Document">
                  <p:embed/>
                  <p:pic>
                    <p:nvPicPr>
                      <p:cNvPr id="0" name=""/>
                      <p:cNvPicPr/>
                      <p:nvPr/>
                    </p:nvPicPr>
                    <p:blipFill>
                      <a:blip r:embed="rId5"/>
                      <a:stretch>
                        <a:fillRect/>
                      </a:stretch>
                    </p:blipFill>
                    <p:spPr>
                      <a:xfrm>
                        <a:off x="411162" y="786373"/>
                        <a:ext cx="4179908" cy="3165516"/>
                      </a:xfrm>
                      <a:prstGeom prst="rect">
                        <a:avLst/>
                      </a:prstGeom>
                    </p:spPr>
                  </p:pic>
                </p:oleObj>
              </mc:Fallback>
            </mc:AlternateContent>
          </a:graphicData>
        </a:graphic>
      </p:graphicFrame>
      <p:sp>
        <p:nvSpPr>
          <p:cNvPr id="3"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400" b="1" kern="0" dirty="0">
                <a:solidFill>
                  <a:srgbClr val="071D49"/>
                </a:solidFill>
              </a:rPr>
              <a:t>Efficacy: </a:t>
            </a:r>
            <a:r>
              <a:rPr lang="en-US" sz="2400" b="1" kern="0" dirty="0" smtClean="0">
                <a:solidFill>
                  <a:srgbClr val="071D49"/>
                </a:solidFill>
              </a:rPr>
              <a:t>Overall SVR12</a:t>
            </a:r>
            <a:endParaRPr lang="en-US" sz="2400" b="1" strike="sngStrike" kern="0" dirty="0">
              <a:solidFill>
                <a:srgbClr val="FF0000"/>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058018353"/>
              </p:ext>
            </p:extLst>
          </p:nvPr>
        </p:nvGraphicFramePr>
        <p:xfrm>
          <a:off x="4550063" y="812673"/>
          <a:ext cx="4182457" cy="3157871"/>
        </p:xfrm>
        <a:graphic>
          <a:graphicData uri="http://schemas.openxmlformats.org/presentationml/2006/ole">
            <mc:AlternateContent xmlns:mc="http://schemas.openxmlformats.org/markup-compatibility/2006">
              <mc:Choice xmlns:v="urn:schemas-microsoft-com:vml" Requires="v">
                <p:oleObj spid="_x0000_s9351" name="Prism 6" r:id="rId6" imgW="3832924" imgH="2893838" progId="Prism6.Document">
                  <p:embed/>
                </p:oleObj>
              </mc:Choice>
              <mc:Fallback>
                <p:oleObj name="Prism 6" r:id="rId6" imgW="3832924" imgH="2893838" progId="Prism6.Document">
                  <p:embed/>
                  <p:pic>
                    <p:nvPicPr>
                      <p:cNvPr id="0" name="Object 1"/>
                      <p:cNvPicPr>
                        <a:picLocks noChangeAspect="1" noChangeArrowheads="1"/>
                      </p:cNvPicPr>
                      <p:nvPr/>
                    </p:nvPicPr>
                    <p:blipFill>
                      <a:blip r:embed="rId7"/>
                      <a:srcRect/>
                      <a:stretch>
                        <a:fillRect/>
                      </a:stretch>
                    </p:blipFill>
                    <p:spPr bwMode="auto">
                      <a:xfrm>
                        <a:off x="4550063" y="812673"/>
                        <a:ext cx="4182457" cy="3157871"/>
                      </a:xfrm>
                      <a:prstGeom prst="rect">
                        <a:avLst/>
                      </a:prstGeom>
                      <a:noFill/>
                      <a:ln>
                        <a:noFill/>
                      </a:ln>
                    </p:spPr>
                  </p:pic>
                </p:oleObj>
              </mc:Fallback>
            </mc:AlternateContent>
          </a:graphicData>
        </a:graphic>
      </p:graphicFrame>
      <p:sp>
        <p:nvSpPr>
          <p:cNvPr id="6" name="Rounded Rectangle 40">
            <a:extLst>
              <a:ext uri="{FF2B5EF4-FFF2-40B4-BE49-F238E27FC236}">
                <a16:creationId xmlns:a16="http://schemas.microsoft.com/office/drawing/2014/main" xmlns="" id="{4BAC51C2-78D1-4F51-9BB6-ADF94F42F7CB}"/>
              </a:ext>
            </a:extLst>
          </p:cNvPr>
          <p:cNvSpPr/>
          <p:nvPr/>
        </p:nvSpPr>
        <p:spPr>
          <a:xfrm>
            <a:off x="2321749" y="2475124"/>
            <a:ext cx="615538" cy="238026"/>
          </a:xfrm>
          <a:prstGeom prst="roundRect">
            <a:avLst/>
          </a:prstGeom>
          <a:ln/>
        </p:spPr>
        <p:style>
          <a:lnRef idx="1">
            <a:schemeClr val="accent4"/>
          </a:lnRef>
          <a:fillRef idx="2">
            <a:schemeClr val="accent4"/>
          </a:fillRef>
          <a:effectRef idx="1">
            <a:schemeClr val="accent4"/>
          </a:effectRef>
          <a:fontRef idx="minor">
            <a:schemeClr val="dk1"/>
          </a:fontRef>
        </p:style>
        <p:txBody>
          <a:bodyPr lIns="0" rIns="0" anchor="ctr"/>
          <a:lstStyle/>
          <a:p>
            <a:pPr algn="ctr" defTabSz="685392" fontAlgn="auto">
              <a:spcBef>
                <a:spcPts val="0"/>
              </a:spcBef>
              <a:spcAft>
                <a:spcPts val="0"/>
              </a:spcAft>
              <a:defRPr/>
            </a:pPr>
            <a:r>
              <a:rPr lang="en-GB" sz="1000" kern="0" dirty="0">
                <a:solidFill>
                  <a:srgbClr val="071D49">
                    <a:hueOff val="0"/>
                    <a:satOff val="0"/>
                    <a:lumOff val="0"/>
                    <a:alphaOff val="0"/>
                  </a:srgbClr>
                </a:solidFill>
                <a:latin typeface="Calibri"/>
                <a:cs typeface="Arial"/>
              </a:rPr>
              <a:t>1 Relapse</a:t>
            </a:r>
          </a:p>
        </p:txBody>
      </p:sp>
      <p:sp>
        <p:nvSpPr>
          <p:cNvPr id="7" name="Rounded Rectangle 40">
            <a:extLst>
              <a:ext uri="{FF2B5EF4-FFF2-40B4-BE49-F238E27FC236}">
                <a16:creationId xmlns:a16="http://schemas.microsoft.com/office/drawing/2014/main" xmlns="" id="{4BAC51C2-78D1-4F51-9BB6-ADF94F42F7CB}"/>
              </a:ext>
            </a:extLst>
          </p:cNvPr>
          <p:cNvSpPr/>
          <p:nvPr/>
        </p:nvSpPr>
        <p:spPr>
          <a:xfrm>
            <a:off x="5470937" y="2475124"/>
            <a:ext cx="615538" cy="238026"/>
          </a:xfrm>
          <a:prstGeom prst="roundRect">
            <a:avLst/>
          </a:prstGeom>
          <a:ln/>
        </p:spPr>
        <p:style>
          <a:lnRef idx="1">
            <a:schemeClr val="accent4"/>
          </a:lnRef>
          <a:fillRef idx="2">
            <a:schemeClr val="accent4"/>
          </a:fillRef>
          <a:effectRef idx="1">
            <a:schemeClr val="accent4"/>
          </a:effectRef>
          <a:fontRef idx="minor">
            <a:schemeClr val="dk1"/>
          </a:fontRef>
        </p:style>
        <p:txBody>
          <a:bodyPr lIns="0" rIns="0" anchor="ctr"/>
          <a:lstStyle/>
          <a:p>
            <a:pPr algn="ctr" defTabSz="685392" fontAlgn="auto">
              <a:spcBef>
                <a:spcPts val="0"/>
              </a:spcBef>
              <a:spcAft>
                <a:spcPts val="0"/>
              </a:spcAft>
              <a:defRPr/>
            </a:pPr>
            <a:r>
              <a:rPr lang="en-GB" sz="1000" kern="0" dirty="0">
                <a:solidFill>
                  <a:srgbClr val="071D49">
                    <a:hueOff val="0"/>
                    <a:satOff val="0"/>
                    <a:lumOff val="0"/>
                    <a:alphaOff val="0"/>
                  </a:srgbClr>
                </a:solidFill>
                <a:latin typeface="Calibri"/>
                <a:cs typeface="Arial"/>
              </a:rPr>
              <a:t>1 Relapse</a:t>
            </a:r>
          </a:p>
        </p:txBody>
      </p:sp>
    </p:spTree>
    <p:extLst>
      <p:ext uri="{BB962C8B-B14F-4D97-AF65-F5344CB8AC3E}">
        <p14:creationId xmlns:p14="http://schemas.microsoft.com/office/powerpoint/2010/main" val="39560372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Summary of Adverse Events (AE)</a:t>
            </a:r>
          </a:p>
        </p:txBody>
      </p:sp>
      <p:graphicFrame>
        <p:nvGraphicFramePr>
          <p:cNvPr id="9" name="Table 8"/>
          <p:cNvGraphicFramePr>
            <a:graphicFrameLocks noGrp="1"/>
          </p:cNvGraphicFramePr>
          <p:nvPr>
            <p:extLst>
              <p:ext uri="{D42A27DB-BD31-4B8C-83A1-F6EECF244321}">
                <p14:modId xmlns:p14="http://schemas.microsoft.com/office/powerpoint/2010/main" val="4292643443"/>
              </p:ext>
            </p:extLst>
          </p:nvPr>
        </p:nvGraphicFramePr>
        <p:xfrm>
          <a:off x="432262" y="790798"/>
          <a:ext cx="8229600" cy="3722909"/>
        </p:xfrm>
        <a:graphic>
          <a:graphicData uri="http://schemas.openxmlformats.org/drawingml/2006/table">
            <a:tbl>
              <a:tblPr/>
              <a:tblGrid>
                <a:gridCol w="5029200">
                  <a:extLst>
                    <a:ext uri="{9D8B030D-6E8A-4147-A177-3AD203B41FA5}">
                      <a16:colId xmlns="" xmlns:a16="http://schemas.microsoft.com/office/drawing/2014/main" val="20000"/>
                    </a:ext>
                  </a:extLst>
                </a:gridCol>
                <a:gridCol w="3200400">
                  <a:extLst>
                    <a:ext uri="{9D8B030D-6E8A-4147-A177-3AD203B41FA5}">
                      <a16:colId xmlns="" xmlns:a16="http://schemas.microsoft.com/office/drawing/2014/main" val="20003"/>
                    </a:ext>
                  </a:extLst>
                </a:gridCol>
              </a:tblGrid>
              <a:tr h="53317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dirty="0">
                          <a:solidFill>
                            <a:srgbClr val="070605"/>
                          </a:solidFill>
                          <a:effectLst/>
                          <a:latin typeface="+mn-lt"/>
                        </a:rPr>
                        <a:t>Adverse </a:t>
                      </a:r>
                      <a:r>
                        <a:rPr lang="en-US" sz="1600" b="1" i="0" u="none" strike="noStrike" dirty="0" smtClean="0">
                          <a:solidFill>
                            <a:srgbClr val="070605"/>
                          </a:solidFill>
                          <a:effectLst/>
                          <a:latin typeface="+mn-lt"/>
                        </a:rPr>
                        <a:t>event (AE), </a:t>
                      </a:r>
                      <a:r>
                        <a:rPr lang="en-US" sz="1600" b="1" i="0" u="none" strike="noStrike" dirty="0">
                          <a:solidFill>
                            <a:srgbClr val="070605"/>
                          </a:solidFill>
                          <a:effectLst/>
                          <a:latin typeface="+mn-lt"/>
                        </a:rPr>
                        <a:t>n (%)</a:t>
                      </a:r>
                      <a:endParaRPr lang="en-US" sz="1600" b="1" i="0" u="none" strike="noStrike" dirty="0">
                        <a:solidFill>
                          <a:srgbClr val="000000"/>
                        </a:solidFill>
                        <a:effectLst/>
                        <a:latin typeface="+mn-lt"/>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FFFFFF"/>
                          </a:solidFill>
                          <a:effectLst>
                            <a:outerShdw blurRad="38100" dist="38100" dir="2700000" algn="tl">
                              <a:srgbClr val="000000">
                                <a:alpha val="43137"/>
                              </a:srgbClr>
                            </a:outerShdw>
                          </a:effectLst>
                          <a:latin typeface="+mn-lt"/>
                        </a:rPr>
                        <a:t>Total</a:t>
                      </a:r>
                    </a:p>
                    <a:p>
                      <a:pPr algn="ctr" fontAlgn="ctr"/>
                      <a:r>
                        <a:rPr lang="en-US" sz="1600" b="1" i="0" u="none" strike="noStrike" dirty="0">
                          <a:solidFill>
                            <a:srgbClr val="FFFFFF"/>
                          </a:solidFill>
                          <a:effectLst>
                            <a:outerShdw blurRad="38100" dist="38100" dir="2700000" algn="tl">
                              <a:srgbClr val="000000">
                                <a:alpha val="43137"/>
                              </a:srgbClr>
                            </a:outerShdw>
                          </a:effectLst>
                          <a:latin typeface="+mn-lt"/>
                        </a:rPr>
                        <a:t>N = 23</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071D49"/>
                    </a:solidFill>
                  </a:tcPr>
                </a:tc>
                <a:extLst>
                  <a:ext uri="{0D108BD9-81ED-4DB2-BD59-A6C34878D82A}">
                    <a16:rowId xmlns="" xmlns:a16="http://schemas.microsoft.com/office/drawing/2014/main" val="10000"/>
                  </a:ext>
                </a:extLst>
              </a:tr>
              <a:tr h="23574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Calibri"/>
                        </a:rPr>
                        <a:t>Any AE</a:t>
                      </a:r>
                    </a:p>
                  </a:txBody>
                  <a:tcPr marL="9525" marR="9525" marT="7144" marB="0" anchor="ctr">
                    <a:lnL>
                      <a:noFill/>
                    </a:lnL>
                    <a:lnR>
                      <a:noFill/>
                    </a:lnR>
                    <a:lnT w="12700" cap="flat" cmpd="sng" algn="ctr">
                      <a:solidFill>
                        <a:schemeClr val="tx1"/>
                      </a:solidFill>
                      <a:prstDash val="solid"/>
                      <a:round/>
                      <a:headEnd type="none" w="med" len="med"/>
                      <a:tailEnd type="none" w="med" len="med"/>
                    </a:lnT>
                    <a:lnB>
                      <a:noFill/>
                    </a:lnB>
                    <a:solidFill>
                      <a:srgbClr val="E6E7E9"/>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19 (</a:t>
                      </a:r>
                      <a:r>
                        <a:rPr lang="en-US" sz="1400" dirty="0" smtClean="0">
                          <a:solidFill>
                            <a:srgbClr val="070605"/>
                          </a:solidFill>
                          <a:effectLst/>
                          <a:latin typeface="Calibri"/>
                          <a:ea typeface="Calibri"/>
                          <a:cs typeface="Times New Roman"/>
                        </a:rPr>
                        <a:t>83)</a:t>
                      </a:r>
                      <a:endParaRPr lang="en-US" sz="1400" dirty="0">
                        <a:solidFill>
                          <a:srgbClr val="070605"/>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E6E7E9"/>
                    </a:solidFill>
                  </a:tcPr>
                </a:tc>
                <a:extLst>
                  <a:ext uri="{0D108BD9-81ED-4DB2-BD59-A6C34878D82A}">
                    <a16:rowId xmlns="" xmlns:a16="http://schemas.microsoft.com/office/drawing/2014/main" val="10001"/>
                  </a:ext>
                </a:extLst>
              </a:tr>
              <a:tr h="235744">
                <a:tc>
                  <a:txBody>
                    <a:bodyPr/>
                    <a:lstStyle/>
                    <a:p>
                      <a:pPr algn="l" fontAlgn="ctr"/>
                      <a:r>
                        <a:rPr lang="en-US" sz="1400" b="0" i="0" u="none" strike="noStrike" dirty="0">
                          <a:solidFill>
                            <a:schemeClr val="tx1"/>
                          </a:solidFill>
                          <a:effectLst/>
                          <a:latin typeface="Calibri"/>
                        </a:rPr>
                        <a:t>Serious AE</a:t>
                      </a:r>
                      <a:endParaRPr lang="en-US" sz="1100" b="0" i="0" u="none" strike="noStrike" dirty="0">
                        <a:solidFill>
                          <a:schemeClr val="tx1"/>
                        </a:solidFill>
                        <a:effectLst/>
                        <a:latin typeface="Calibri"/>
                      </a:endParaRPr>
                    </a:p>
                  </a:txBody>
                  <a:tcPr marL="9525" marR="9525" marT="7144"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1 (</a:t>
                      </a:r>
                      <a:r>
                        <a:rPr lang="en-US" sz="1400" dirty="0" smtClean="0">
                          <a:solidFill>
                            <a:srgbClr val="070605"/>
                          </a:solidFill>
                          <a:effectLst/>
                          <a:latin typeface="Calibri"/>
                          <a:ea typeface="Calibri"/>
                          <a:cs typeface="Times New Roman"/>
                        </a:rPr>
                        <a:t>4)</a:t>
                      </a:r>
                      <a:r>
                        <a:rPr lang="en-US" sz="1400" baseline="30000" dirty="0" smtClean="0">
                          <a:solidFill>
                            <a:srgbClr val="070605"/>
                          </a:solidFill>
                          <a:effectLst/>
                          <a:latin typeface="Courier New"/>
                          <a:ea typeface="Calibri"/>
                          <a:cs typeface="Courier New"/>
                        </a:rPr>
                        <a:t>†</a:t>
                      </a:r>
                      <a:endParaRPr lang="en-US" sz="1400" baseline="30000" dirty="0">
                        <a:solidFill>
                          <a:srgbClr val="070605"/>
                        </a:solidFill>
                        <a:effectLst/>
                        <a:latin typeface="Calibri"/>
                        <a:ea typeface="Calibri"/>
                        <a:cs typeface="Times New Roman"/>
                      </a:endParaRPr>
                    </a:p>
                  </a:txBody>
                  <a:tcPr marL="68580" marR="68580" marT="0" marB="0" anchor="ctr">
                    <a:lnL>
                      <a:noFill/>
                    </a:lnL>
                    <a:lnR>
                      <a:noFill/>
                    </a:lnR>
                    <a:lnT>
                      <a:noFill/>
                    </a:lnT>
                    <a:lnB>
                      <a:noFill/>
                    </a:lnB>
                    <a:solidFill>
                      <a:srgbClr val="FFFFFF"/>
                    </a:solidFill>
                  </a:tcPr>
                </a:tc>
                <a:extLst>
                  <a:ext uri="{0D108BD9-81ED-4DB2-BD59-A6C34878D82A}">
                    <a16:rowId xmlns="" xmlns:a16="http://schemas.microsoft.com/office/drawing/2014/main" val="10002"/>
                  </a:ext>
                </a:extLst>
              </a:tr>
              <a:tr h="235744">
                <a:tc>
                  <a:txBody>
                    <a:bodyPr/>
                    <a:lstStyle/>
                    <a:p>
                      <a:pPr algn="l" fontAlgn="ctr"/>
                      <a:r>
                        <a:rPr lang="en-US" sz="1400" b="0" i="0" u="none" strike="noStrike" dirty="0">
                          <a:solidFill>
                            <a:schemeClr val="tx1"/>
                          </a:solidFill>
                          <a:effectLst/>
                          <a:latin typeface="Calibri"/>
                        </a:rPr>
                        <a:t>      DAA-related serious AE</a:t>
                      </a:r>
                      <a:r>
                        <a:rPr lang="en-US" sz="1400" b="0" i="0" u="none" strike="noStrike" baseline="30000" dirty="0">
                          <a:solidFill>
                            <a:schemeClr val="tx1"/>
                          </a:solidFill>
                          <a:effectLst/>
                          <a:latin typeface="+mn-lt"/>
                        </a:rPr>
                        <a:t>*</a:t>
                      </a:r>
                      <a:endParaRPr lang="en-US" sz="1400" b="0" i="0" u="none" strike="noStrike" dirty="0">
                        <a:solidFill>
                          <a:schemeClr val="tx1"/>
                        </a:solidFill>
                        <a:effectLst/>
                        <a:latin typeface="Calibri"/>
                      </a:endParaRPr>
                    </a:p>
                  </a:txBody>
                  <a:tcPr marL="9525" marR="9525" marT="7144" marB="0" anchor="ctr">
                    <a:lnL>
                      <a:noFill/>
                    </a:lnL>
                    <a:lnR>
                      <a:noFill/>
                    </a:lnR>
                    <a:lnT>
                      <a:noFill/>
                    </a:lnT>
                    <a:lnB>
                      <a:noFill/>
                    </a:lnB>
                    <a:solidFill>
                      <a:srgbClr val="E6E7E9"/>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0</a:t>
                      </a:r>
                    </a:p>
                  </a:txBody>
                  <a:tcPr marL="68580" marR="68580" marT="0" marB="0" anchor="ctr">
                    <a:lnL>
                      <a:noFill/>
                    </a:lnL>
                    <a:lnR>
                      <a:noFill/>
                    </a:lnR>
                    <a:lnT>
                      <a:noFill/>
                    </a:lnT>
                    <a:lnB>
                      <a:noFill/>
                    </a:lnB>
                    <a:solidFill>
                      <a:srgbClr val="E6E7E9"/>
                    </a:solidFill>
                  </a:tcPr>
                </a:tc>
                <a:extLst>
                  <a:ext uri="{0D108BD9-81ED-4DB2-BD59-A6C34878D82A}">
                    <a16:rowId xmlns="" xmlns:a16="http://schemas.microsoft.com/office/drawing/2014/main" val="10003"/>
                  </a:ext>
                </a:extLst>
              </a:tr>
              <a:tr h="235744">
                <a:tc>
                  <a:txBody>
                    <a:bodyPr/>
                    <a:lstStyle/>
                    <a:p>
                      <a:pPr algn="l" fontAlgn="ctr"/>
                      <a:r>
                        <a:rPr lang="en-US" sz="1400" b="0" i="0" u="none" strike="noStrike" dirty="0">
                          <a:solidFill>
                            <a:schemeClr val="tx1"/>
                          </a:solidFill>
                          <a:effectLst/>
                          <a:latin typeface="Calibri"/>
                        </a:rPr>
                        <a:t>AE leading to drug</a:t>
                      </a:r>
                      <a:r>
                        <a:rPr lang="en-US" sz="1400" b="0" i="0" u="none" strike="noStrike" baseline="0" dirty="0">
                          <a:solidFill>
                            <a:schemeClr val="tx1"/>
                          </a:solidFill>
                          <a:effectLst/>
                          <a:latin typeface="Calibri"/>
                        </a:rPr>
                        <a:t> </a:t>
                      </a:r>
                      <a:r>
                        <a:rPr lang="en-US" sz="1400" b="0" i="0" u="none" strike="noStrike" baseline="0" dirty="0">
                          <a:solidFill>
                            <a:schemeClr val="tx1"/>
                          </a:solidFill>
                          <a:effectLst/>
                          <a:latin typeface="+mn-lt"/>
                        </a:rPr>
                        <a:t>discontinuation</a:t>
                      </a:r>
                      <a:endParaRPr lang="en-US" sz="1400" b="0" i="0" u="none" strike="sngStrike" dirty="0">
                        <a:solidFill>
                          <a:schemeClr val="tx1"/>
                        </a:solidFill>
                        <a:effectLst/>
                        <a:latin typeface="Calibri"/>
                      </a:endParaRPr>
                    </a:p>
                  </a:txBody>
                  <a:tcPr marL="9525" marR="9525" marT="7144"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0</a:t>
                      </a:r>
                    </a:p>
                  </a:txBody>
                  <a:tcPr marL="68580" marR="68580" marT="0" marB="0" anchor="ctr">
                    <a:lnL>
                      <a:noFill/>
                    </a:lnL>
                    <a:lnR>
                      <a:noFill/>
                    </a:lnR>
                    <a:lnT>
                      <a:noFill/>
                    </a:lnT>
                    <a:lnB>
                      <a:noFill/>
                    </a:lnB>
                    <a:solidFill>
                      <a:srgbClr val="FFFFFF"/>
                    </a:solidFill>
                  </a:tcPr>
                </a:tc>
                <a:extLst>
                  <a:ext uri="{0D108BD9-81ED-4DB2-BD59-A6C34878D82A}">
                    <a16:rowId xmlns="" xmlns:a16="http://schemas.microsoft.com/office/drawing/2014/main" val="10004"/>
                  </a:ext>
                </a:extLst>
              </a:tr>
              <a:tr h="235744">
                <a:tc>
                  <a:txBody>
                    <a:bodyPr/>
                    <a:lstStyle/>
                    <a:p>
                      <a:pPr algn="l" fontAlgn="ctr"/>
                      <a:r>
                        <a:rPr lang="en-US" sz="1400" b="0" i="0" u="none" strike="noStrike" dirty="0">
                          <a:solidFill>
                            <a:schemeClr val="tx1"/>
                          </a:solidFill>
                          <a:effectLst/>
                          <a:latin typeface="Calibri"/>
                        </a:rPr>
                        <a:t>Any </a:t>
                      </a:r>
                      <a:r>
                        <a:rPr lang="en-US" sz="1400" b="0" i="0" u="none" strike="noStrike" dirty="0" smtClean="0">
                          <a:solidFill>
                            <a:schemeClr val="tx1"/>
                          </a:solidFill>
                          <a:effectLst/>
                          <a:latin typeface="Calibri"/>
                        </a:rPr>
                        <a:t>serious </a:t>
                      </a:r>
                      <a:r>
                        <a:rPr lang="en-US" sz="1400" b="0" i="0" u="none" strike="noStrike" dirty="0">
                          <a:solidFill>
                            <a:schemeClr val="tx1"/>
                          </a:solidFill>
                          <a:effectLst/>
                          <a:latin typeface="Calibri"/>
                        </a:rPr>
                        <a:t>AE (Grade 3 or more</a:t>
                      </a:r>
                      <a:r>
                        <a:rPr lang="en-US" sz="1400" b="0" i="0" u="none" strike="noStrike" dirty="0" smtClean="0">
                          <a:solidFill>
                            <a:schemeClr val="tx1"/>
                          </a:solidFill>
                          <a:effectLst/>
                          <a:latin typeface="Calibri"/>
                        </a:rPr>
                        <a:t>)</a:t>
                      </a:r>
                      <a:endParaRPr lang="en-US" sz="1400" b="0" i="0" u="none" strike="noStrike" dirty="0">
                        <a:solidFill>
                          <a:schemeClr val="tx1"/>
                        </a:solidFill>
                        <a:effectLst/>
                        <a:latin typeface="Calibri"/>
                      </a:endParaRPr>
                    </a:p>
                  </a:txBody>
                  <a:tcPr marL="9525" marR="9525" marT="7144" marB="0" anchor="ctr">
                    <a:lnL>
                      <a:noFill/>
                    </a:lnL>
                    <a:lnR>
                      <a:noFill/>
                    </a:lnR>
                    <a:lnT>
                      <a:noFill/>
                    </a:lnT>
                    <a:lnB>
                      <a:noFill/>
                    </a:lnB>
                    <a:solidFill>
                      <a:srgbClr val="E6E7E9"/>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0</a:t>
                      </a:r>
                    </a:p>
                  </a:txBody>
                  <a:tcPr marL="68580" marR="68580" marT="0" marB="0" anchor="ctr">
                    <a:lnL>
                      <a:noFill/>
                    </a:lnL>
                    <a:lnR>
                      <a:noFill/>
                    </a:lnR>
                    <a:lnT>
                      <a:noFill/>
                    </a:lnT>
                    <a:lnB>
                      <a:noFill/>
                    </a:lnB>
                    <a:solidFill>
                      <a:srgbClr val="E6E7E9"/>
                    </a:solidFill>
                  </a:tcPr>
                </a:tc>
                <a:extLst>
                  <a:ext uri="{0D108BD9-81ED-4DB2-BD59-A6C34878D82A}">
                    <a16:rowId xmlns="" xmlns:a16="http://schemas.microsoft.com/office/drawing/2014/main" val="10005"/>
                  </a:ext>
                </a:extLst>
              </a:tr>
              <a:tr h="235744">
                <a:tc>
                  <a:txBody>
                    <a:bodyPr/>
                    <a:lstStyle/>
                    <a:p>
                      <a:pPr algn="l" fontAlgn="ctr"/>
                      <a:r>
                        <a:rPr lang="en-US" sz="1400" b="0" i="0" u="none" strike="noStrike" dirty="0">
                          <a:solidFill>
                            <a:schemeClr val="tx1"/>
                          </a:solidFill>
                          <a:effectLst/>
                          <a:latin typeface="Calibri"/>
                        </a:rPr>
                        <a:t>AEs</a:t>
                      </a:r>
                      <a:r>
                        <a:rPr lang="en-US" sz="1400" b="0" i="0" u="none" strike="noStrike" baseline="0" dirty="0">
                          <a:solidFill>
                            <a:schemeClr val="tx1"/>
                          </a:solidFill>
                          <a:effectLst/>
                          <a:latin typeface="Calibri"/>
                        </a:rPr>
                        <a:t> in ≥10% of all patients</a:t>
                      </a:r>
                      <a:endParaRPr lang="en-US" sz="1400" b="0" i="0" u="none" strike="noStrike" dirty="0">
                        <a:solidFill>
                          <a:schemeClr val="tx1"/>
                        </a:solidFill>
                        <a:effectLst/>
                        <a:latin typeface="Calibri"/>
                      </a:endParaRPr>
                    </a:p>
                  </a:txBody>
                  <a:tcPr marL="9525" marR="9525" marT="7144"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15000"/>
                        </a:lnSpc>
                        <a:spcBef>
                          <a:spcPts val="0"/>
                        </a:spcBef>
                        <a:spcAft>
                          <a:spcPts val="0"/>
                        </a:spcAft>
                      </a:pPr>
                      <a:endParaRPr lang="en-US" sz="1400" dirty="0">
                        <a:solidFill>
                          <a:schemeClr val="tx1"/>
                        </a:solidFill>
                        <a:effectLst/>
                        <a:latin typeface="Calibri"/>
                        <a:ea typeface="Calibri"/>
                        <a:cs typeface="Times New Roman"/>
                      </a:endParaRP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6"/>
                  </a:ext>
                </a:extLst>
              </a:tr>
              <a:tr h="235744">
                <a:tc>
                  <a:txBody>
                    <a:bodyPr/>
                    <a:lstStyle/>
                    <a:p>
                      <a:pPr algn="l" fontAlgn="ctr"/>
                      <a:r>
                        <a:rPr lang="en-US" sz="1400" b="0" i="0" u="none" strike="noStrike" dirty="0">
                          <a:solidFill>
                            <a:schemeClr val="tx1"/>
                          </a:solidFill>
                          <a:effectLst/>
                          <a:latin typeface="Calibri"/>
                        </a:rPr>
                        <a:t>      Headache</a:t>
                      </a:r>
                    </a:p>
                  </a:txBody>
                  <a:tcPr marL="9525" marR="9525" marT="7144"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6 (</a:t>
                      </a:r>
                      <a:r>
                        <a:rPr lang="en-US" sz="1400" dirty="0" smtClean="0">
                          <a:solidFill>
                            <a:schemeClr val="tx1"/>
                          </a:solidFill>
                          <a:effectLst/>
                          <a:latin typeface="Calibri"/>
                          <a:ea typeface="Calibri"/>
                          <a:cs typeface="Times New Roman"/>
                        </a:rPr>
                        <a:t>26)</a:t>
                      </a:r>
                      <a:endParaRPr lang="en-US" sz="1400" dirty="0">
                        <a:solidFill>
                          <a:schemeClr val="tx1"/>
                        </a:solidFill>
                        <a:effectLst/>
                        <a:latin typeface="Calibri"/>
                        <a:ea typeface="Calibri"/>
                        <a:cs typeface="Times New Roman"/>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0007"/>
                  </a:ext>
                </a:extLst>
              </a:tr>
              <a:tr h="235744">
                <a:tc>
                  <a:txBody>
                    <a:bodyPr/>
                    <a:lstStyle/>
                    <a:p>
                      <a:pPr algn="l" fontAlgn="ctr"/>
                      <a:r>
                        <a:rPr lang="en-US" sz="1400" b="0" i="0" u="none" strike="noStrike" dirty="0">
                          <a:solidFill>
                            <a:schemeClr val="tx1"/>
                          </a:solidFill>
                          <a:effectLst/>
                          <a:latin typeface="Calibri"/>
                        </a:rPr>
                        <a:t>      Pruritus</a:t>
                      </a:r>
                    </a:p>
                  </a:txBody>
                  <a:tcPr marL="9525" marR="9525" marT="7144"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5 (</a:t>
                      </a:r>
                      <a:r>
                        <a:rPr lang="en-US" sz="1400" dirty="0" smtClean="0">
                          <a:solidFill>
                            <a:schemeClr val="tx1"/>
                          </a:solidFill>
                          <a:effectLst/>
                          <a:latin typeface="Calibri"/>
                          <a:ea typeface="Calibri"/>
                          <a:cs typeface="Times New Roman"/>
                        </a:rPr>
                        <a:t>22)</a:t>
                      </a:r>
                      <a:endParaRPr lang="en-US" sz="1400" dirty="0">
                        <a:solidFill>
                          <a:schemeClr val="tx1"/>
                        </a:solidFill>
                        <a:effectLst/>
                        <a:latin typeface="Calibri"/>
                        <a:ea typeface="Calibri"/>
                        <a:cs typeface="Times New Roman"/>
                      </a:endParaRPr>
                    </a:p>
                  </a:txBody>
                  <a:tcPr marL="68580" marR="68580" marT="0" marB="0" anchor="ctr">
                    <a:lnL>
                      <a:noFill/>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8"/>
                  </a:ext>
                </a:extLst>
              </a:tr>
              <a:tr h="235744">
                <a:tc>
                  <a:txBody>
                    <a:bodyPr/>
                    <a:lstStyle/>
                    <a:p>
                      <a:pPr algn="l" fontAlgn="ctr"/>
                      <a:r>
                        <a:rPr lang="en-US" sz="1400" b="0" i="0" u="none" strike="noStrike" dirty="0">
                          <a:solidFill>
                            <a:schemeClr val="tx1"/>
                          </a:solidFill>
                          <a:effectLst/>
                          <a:latin typeface="Calibri"/>
                        </a:rPr>
                        <a:t>      Dizziness</a:t>
                      </a:r>
                    </a:p>
                  </a:txBody>
                  <a:tcPr marL="9525" marR="9525" marT="7144"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4 (</a:t>
                      </a:r>
                      <a:r>
                        <a:rPr lang="en-US" sz="1400" dirty="0" smtClean="0">
                          <a:solidFill>
                            <a:schemeClr val="tx1"/>
                          </a:solidFill>
                          <a:effectLst/>
                          <a:latin typeface="Calibri"/>
                          <a:ea typeface="Calibri"/>
                          <a:cs typeface="Times New Roman"/>
                        </a:rPr>
                        <a:t>17)</a:t>
                      </a:r>
                      <a:endParaRPr lang="en-US" sz="1400" dirty="0">
                        <a:solidFill>
                          <a:schemeClr val="tx1"/>
                        </a:solidFill>
                        <a:effectLst/>
                        <a:latin typeface="Calibri"/>
                        <a:ea typeface="Calibri"/>
                        <a:cs typeface="Times New Roman"/>
                      </a:endParaRPr>
                    </a:p>
                  </a:txBody>
                  <a:tcPr marL="68580" marR="68580" marT="0" marB="0" anchor="ctr">
                    <a:lnL>
                      <a:noFill/>
                    </a:lnL>
                    <a:lnR>
                      <a:noFill/>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0009"/>
                  </a:ext>
                </a:extLst>
              </a:tr>
              <a:tr h="235744">
                <a:tc>
                  <a:txBody>
                    <a:bodyPr/>
                    <a:lstStyle/>
                    <a:p>
                      <a:pPr algn="l" fontAlgn="ctr"/>
                      <a:r>
                        <a:rPr lang="en-US" sz="1400" b="0" i="0" u="none" strike="noStrike" dirty="0">
                          <a:solidFill>
                            <a:schemeClr val="tx1"/>
                          </a:solidFill>
                          <a:effectLst/>
                          <a:latin typeface="Calibri"/>
                        </a:rPr>
                        <a:t>      Irritability </a:t>
                      </a:r>
                    </a:p>
                  </a:txBody>
                  <a:tcPr marL="9525" marR="9525" marT="7144"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4 (</a:t>
                      </a:r>
                      <a:r>
                        <a:rPr lang="en-US" sz="1400" dirty="0" smtClean="0">
                          <a:solidFill>
                            <a:schemeClr val="tx1"/>
                          </a:solidFill>
                          <a:effectLst/>
                          <a:latin typeface="Calibri"/>
                          <a:ea typeface="Calibri"/>
                          <a:cs typeface="Times New Roman"/>
                        </a:rPr>
                        <a:t>17)</a:t>
                      </a:r>
                      <a:endParaRPr lang="en-US" sz="1400" dirty="0">
                        <a:solidFill>
                          <a:schemeClr val="tx1"/>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606985258"/>
                  </a:ext>
                </a:extLst>
              </a:tr>
              <a:tr h="235744">
                <a:tc>
                  <a:txBody>
                    <a:bodyPr/>
                    <a:lstStyle/>
                    <a:p>
                      <a:pPr algn="l" fontAlgn="ctr"/>
                      <a:r>
                        <a:rPr lang="en-US" sz="1400" b="0" i="0" u="none" strike="noStrike" dirty="0">
                          <a:solidFill>
                            <a:schemeClr val="tx1"/>
                          </a:solidFill>
                          <a:effectLst/>
                          <a:latin typeface="Calibri"/>
                        </a:rPr>
                        <a:t>      Fatigue</a:t>
                      </a:r>
                    </a:p>
                  </a:txBody>
                  <a:tcPr marL="9525" marR="9525" marT="7144"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3 (</a:t>
                      </a:r>
                      <a:r>
                        <a:rPr lang="en-US" sz="1400" dirty="0" smtClean="0">
                          <a:solidFill>
                            <a:schemeClr val="tx1"/>
                          </a:solidFill>
                          <a:effectLst/>
                          <a:latin typeface="Calibri"/>
                          <a:ea typeface="Calibri"/>
                          <a:cs typeface="Times New Roman"/>
                        </a:rPr>
                        <a:t>13)</a:t>
                      </a:r>
                      <a:endParaRPr lang="en-US" sz="1400" dirty="0">
                        <a:solidFill>
                          <a:schemeClr val="tx1"/>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1627963076"/>
                  </a:ext>
                </a:extLst>
              </a:tr>
              <a:tr h="235744">
                <a:tc>
                  <a:txBody>
                    <a:bodyPr/>
                    <a:lstStyle/>
                    <a:p>
                      <a:pPr algn="l" fontAlgn="ctr"/>
                      <a:r>
                        <a:rPr lang="en-US" sz="1400" b="0" i="0" u="none" strike="noStrike" dirty="0">
                          <a:solidFill>
                            <a:schemeClr val="tx1"/>
                          </a:solidFill>
                          <a:effectLst/>
                          <a:latin typeface="Calibri"/>
                        </a:rPr>
                        <a:t>      Insomnia</a:t>
                      </a:r>
                    </a:p>
                  </a:txBody>
                  <a:tcPr marL="9525" marR="9525" marT="7144"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3 (</a:t>
                      </a:r>
                      <a:r>
                        <a:rPr lang="en-US" sz="1400" dirty="0" smtClean="0">
                          <a:solidFill>
                            <a:schemeClr val="tx1"/>
                          </a:solidFill>
                          <a:effectLst/>
                          <a:latin typeface="Calibri"/>
                          <a:ea typeface="Calibri"/>
                          <a:cs typeface="Times New Roman"/>
                        </a:rPr>
                        <a:t>13)</a:t>
                      </a:r>
                      <a:endParaRPr lang="en-US" sz="1400" dirty="0">
                        <a:solidFill>
                          <a:schemeClr val="tx1"/>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962207431"/>
                  </a:ext>
                </a:extLst>
              </a:tr>
              <a:tr h="235744">
                <a:tc>
                  <a:txBody>
                    <a:bodyPr/>
                    <a:lstStyle/>
                    <a:p>
                      <a:pPr algn="l" fontAlgn="ctr"/>
                      <a:r>
                        <a:rPr lang="en-US" sz="1400" b="0" i="0" u="none" strike="noStrike" dirty="0">
                          <a:solidFill>
                            <a:schemeClr val="tx1"/>
                          </a:solidFill>
                          <a:effectLst/>
                          <a:latin typeface="Calibri"/>
                        </a:rPr>
                        <a:t>      Upper respiratory-tract infection</a:t>
                      </a:r>
                    </a:p>
                  </a:txBody>
                  <a:tcPr marL="9525" marR="9525" marT="7144"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tc>
                  <a:txBody>
                    <a:bodyPr/>
                    <a:lstStyle/>
                    <a:p>
                      <a:pPr marL="0" marR="0" algn="ctr">
                        <a:lnSpc>
                          <a:spcPct val="115000"/>
                        </a:lnSpc>
                        <a:spcBef>
                          <a:spcPts val="0"/>
                        </a:spcBef>
                        <a:spcAft>
                          <a:spcPts val="0"/>
                        </a:spcAft>
                      </a:pPr>
                      <a:r>
                        <a:rPr lang="en-US" sz="1400" dirty="0">
                          <a:solidFill>
                            <a:schemeClr val="tx1"/>
                          </a:solidFill>
                          <a:effectLst/>
                          <a:latin typeface="Calibri"/>
                          <a:ea typeface="Calibri"/>
                          <a:cs typeface="Times New Roman"/>
                        </a:rPr>
                        <a:t>3 (</a:t>
                      </a:r>
                      <a:r>
                        <a:rPr lang="en-US" sz="1400" dirty="0" smtClean="0">
                          <a:solidFill>
                            <a:schemeClr val="tx1"/>
                          </a:solidFill>
                          <a:effectLst/>
                          <a:latin typeface="Calibri"/>
                          <a:ea typeface="Calibri"/>
                          <a:cs typeface="Times New Roman"/>
                        </a:rPr>
                        <a:t>13)</a:t>
                      </a:r>
                      <a:endParaRPr lang="en-US" sz="1400" dirty="0">
                        <a:solidFill>
                          <a:schemeClr val="tx1"/>
                        </a:solidFill>
                        <a:effectLst/>
                        <a:latin typeface="Calibri"/>
                        <a:ea typeface="Calibri"/>
                        <a:cs typeface="Times New Roman"/>
                      </a:endParaRPr>
                    </a:p>
                  </a:txBody>
                  <a:tcPr marL="68580" marR="68580" marT="0"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6E7E9"/>
                    </a:solidFill>
                  </a:tcPr>
                </a:tc>
                <a:extLst>
                  <a:ext uri="{0D108BD9-81ED-4DB2-BD59-A6C34878D82A}">
                    <a16:rowId xmlns="" xmlns:a16="http://schemas.microsoft.com/office/drawing/2014/main" val="2680975153"/>
                  </a:ext>
                </a:extLst>
              </a:tr>
            </a:tbl>
          </a:graphicData>
        </a:graphic>
      </p:graphicFrame>
      <p:sp>
        <p:nvSpPr>
          <p:cNvPr id="2" name="Rectangle 1">
            <a:extLst>
              <a:ext uri="{FF2B5EF4-FFF2-40B4-BE49-F238E27FC236}">
                <a16:creationId xmlns="" xmlns:a16="http://schemas.microsoft.com/office/drawing/2014/main" id="{412868F5-2072-404C-96E3-98D6104B1404}"/>
              </a:ext>
            </a:extLst>
          </p:cNvPr>
          <p:cNvSpPr/>
          <p:nvPr/>
        </p:nvSpPr>
        <p:spPr>
          <a:xfrm>
            <a:off x="304800" y="4476750"/>
            <a:ext cx="8427720" cy="400110"/>
          </a:xfrm>
          <a:prstGeom prst="rect">
            <a:avLst/>
          </a:prstGeom>
        </p:spPr>
        <p:txBody>
          <a:bodyPr wrap="square">
            <a:spAutoFit/>
          </a:bodyPr>
          <a:lstStyle/>
          <a:p>
            <a:pPr fontAlgn="ctr"/>
            <a:r>
              <a:rPr lang="en-US" sz="1000" dirty="0" smtClean="0">
                <a:latin typeface="+mj-lt"/>
              </a:rPr>
              <a:t>*As </a:t>
            </a:r>
            <a:r>
              <a:rPr lang="en-US" sz="1000" dirty="0">
                <a:latin typeface="+mj-lt"/>
              </a:rPr>
              <a:t>determined by the investigator. </a:t>
            </a:r>
          </a:p>
          <a:p>
            <a:pPr fontAlgn="ctr"/>
            <a:r>
              <a:rPr lang="en-US" sz="1000" baseline="30000" dirty="0" smtClean="0">
                <a:solidFill>
                  <a:srgbClr val="070605"/>
                </a:solidFill>
                <a:latin typeface="+mj-lt"/>
                <a:ea typeface="Calibri"/>
                <a:cs typeface="Courier New"/>
              </a:rPr>
              <a:t>†</a:t>
            </a:r>
            <a:r>
              <a:rPr lang="en-US" sz="1000" dirty="0" smtClean="0">
                <a:latin typeface="+mj-lt"/>
              </a:rPr>
              <a:t>AE </a:t>
            </a:r>
            <a:r>
              <a:rPr lang="en-US" sz="1000" dirty="0">
                <a:latin typeface="+mj-lt"/>
              </a:rPr>
              <a:t>of cholelithiasis, assessed as not related to study drugs, in a </a:t>
            </a:r>
            <a:r>
              <a:rPr lang="en-US" sz="1000" dirty="0" smtClean="0">
                <a:latin typeface="+mj-lt"/>
              </a:rPr>
              <a:t>patient with </a:t>
            </a:r>
            <a:r>
              <a:rPr lang="en-US" sz="1000" dirty="0">
                <a:latin typeface="+mj-lt"/>
              </a:rPr>
              <a:t>previous episodes of </a:t>
            </a:r>
            <a:r>
              <a:rPr lang="en-US" sz="1000" dirty="0" err="1" smtClean="0">
                <a:latin typeface="+mj-lt"/>
              </a:rPr>
              <a:t>cholelithiasis</a:t>
            </a:r>
            <a:r>
              <a:rPr lang="en-US" sz="1000" dirty="0" smtClean="0">
                <a:latin typeface="+mj-lt"/>
              </a:rPr>
              <a:t>. </a:t>
            </a:r>
            <a:endParaRPr lang="en-US" sz="1000" baseline="30000" dirty="0">
              <a:latin typeface="+mj-lt"/>
              <a:ea typeface="Calibri"/>
              <a:cs typeface="Times New Roman"/>
            </a:endParaRPr>
          </a:p>
        </p:txBody>
      </p:sp>
    </p:spTree>
    <p:extLst>
      <p:ext uri="{BB962C8B-B14F-4D97-AF65-F5344CB8AC3E}">
        <p14:creationId xmlns:p14="http://schemas.microsoft.com/office/powerpoint/2010/main" val="13519574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Laboratory Abnormalities</a:t>
            </a:r>
          </a:p>
        </p:txBody>
      </p:sp>
      <p:graphicFrame>
        <p:nvGraphicFramePr>
          <p:cNvPr id="9" name="Table 8"/>
          <p:cNvGraphicFramePr>
            <a:graphicFrameLocks noGrp="1"/>
          </p:cNvGraphicFramePr>
          <p:nvPr>
            <p:extLst>
              <p:ext uri="{D42A27DB-BD31-4B8C-83A1-F6EECF244321}">
                <p14:modId xmlns:p14="http://schemas.microsoft.com/office/powerpoint/2010/main" val="2551594925"/>
              </p:ext>
            </p:extLst>
          </p:nvPr>
        </p:nvGraphicFramePr>
        <p:xfrm>
          <a:off x="432262" y="790798"/>
          <a:ext cx="8229600" cy="2671096"/>
        </p:xfrm>
        <a:graphic>
          <a:graphicData uri="http://schemas.openxmlformats.org/drawingml/2006/table">
            <a:tbl>
              <a:tblPr/>
              <a:tblGrid>
                <a:gridCol w="5029200">
                  <a:extLst>
                    <a:ext uri="{9D8B030D-6E8A-4147-A177-3AD203B41FA5}">
                      <a16:colId xmlns="" xmlns:a16="http://schemas.microsoft.com/office/drawing/2014/main" val="20000"/>
                    </a:ext>
                  </a:extLst>
                </a:gridCol>
                <a:gridCol w="3200400">
                  <a:extLst>
                    <a:ext uri="{9D8B030D-6E8A-4147-A177-3AD203B41FA5}">
                      <a16:colId xmlns="" xmlns:a16="http://schemas.microsoft.com/office/drawing/2014/main" val="20003"/>
                    </a:ext>
                  </a:extLst>
                </a:gridCol>
              </a:tblGrid>
              <a:tr h="53035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70605"/>
                          </a:solidFill>
                          <a:effectLst/>
                          <a:latin typeface="+mn-lt"/>
                        </a:rPr>
                        <a:t>Event</a:t>
                      </a:r>
                      <a:r>
                        <a:rPr lang="en-US" sz="1600" b="1" i="0" u="none" strike="noStrike" dirty="0">
                          <a:solidFill>
                            <a:srgbClr val="070605"/>
                          </a:solidFill>
                          <a:effectLst/>
                          <a:latin typeface="+mn-lt"/>
                        </a:rPr>
                        <a:t>, n (%)</a:t>
                      </a:r>
                      <a:endParaRPr lang="en-US" sz="1600" b="1" i="0" u="none" strike="noStrike" dirty="0">
                        <a:solidFill>
                          <a:srgbClr val="000000"/>
                        </a:solidFill>
                        <a:effectLst/>
                        <a:latin typeface="+mn-lt"/>
                      </a:endParaRPr>
                    </a:p>
                  </a:txBody>
                  <a:tcPr marL="9525" marR="9525" marT="7144" marB="0" anchor="b">
                    <a:lnL>
                      <a:noFill/>
                    </a:lnL>
                    <a:lnR>
                      <a:noFill/>
                    </a:lnR>
                    <a:lnT>
                      <a:noFill/>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FFFFFF"/>
                          </a:solidFill>
                          <a:effectLst>
                            <a:outerShdw blurRad="38100" dist="38100" dir="2700000" algn="tl">
                              <a:srgbClr val="000000">
                                <a:alpha val="43137"/>
                              </a:srgbClr>
                            </a:outerShdw>
                          </a:effectLst>
                          <a:latin typeface="+mn-lt"/>
                        </a:rPr>
                        <a:t>Total</a:t>
                      </a:r>
                    </a:p>
                    <a:p>
                      <a:pPr algn="ctr" fontAlgn="ctr"/>
                      <a:r>
                        <a:rPr lang="en-US" sz="1600" b="1" i="0" u="none" strike="noStrike" dirty="0">
                          <a:solidFill>
                            <a:srgbClr val="FFFFFF"/>
                          </a:solidFill>
                          <a:effectLst>
                            <a:outerShdw blurRad="38100" dist="38100" dir="2700000" algn="tl">
                              <a:srgbClr val="000000">
                                <a:alpha val="43137"/>
                              </a:srgbClr>
                            </a:outerShdw>
                          </a:effectLst>
                          <a:latin typeface="+mn-lt"/>
                        </a:rPr>
                        <a:t>N = 23</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solidFill>
                      <a:srgbClr val="071D49"/>
                    </a:solidFill>
                  </a:tcPr>
                </a:tc>
                <a:extLst>
                  <a:ext uri="{0D108BD9-81ED-4DB2-BD59-A6C34878D82A}">
                    <a16:rowId xmlns="" xmlns:a16="http://schemas.microsoft.com/office/drawing/2014/main" val="10000"/>
                  </a:ext>
                </a:extLst>
              </a:tr>
              <a:tr h="36576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b="0" dirty="0" smtClean="0">
                          <a:solidFill>
                            <a:srgbClr val="2D2926"/>
                          </a:solidFill>
                          <a:effectLst/>
                          <a:latin typeface="+mn-lt"/>
                          <a:ea typeface="Times New Roman"/>
                          <a:cs typeface="Times New Roman"/>
                        </a:rPr>
                        <a:t>ALT</a:t>
                      </a:r>
                      <a:r>
                        <a:rPr lang="en-US" sz="1400" b="1" dirty="0" smtClean="0">
                          <a:solidFill>
                            <a:srgbClr val="2D2926"/>
                          </a:solidFill>
                          <a:effectLst/>
                          <a:latin typeface="+mn-lt"/>
                          <a:ea typeface="Times New Roman"/>
                          <a:cs typeface="Times New Roman"/>
                        </a:rPr>
                        <a:t>, </a:t>
                      </a:r>
                      <a:r>
                        <a:rPr lang="en-US" sz="1400" b="0" dirty="0" smtClean="0">
                          <a:solidFill>
                            <a:srgbClr val="2D2926"/>
                          </a:solidFill>
                          <a:effectLst/>
                          <a:latin typeface="+mn-lt"/>
                          <a:ea typeface="Times New Roman"/>
                          <a:cs typeface="Times New Roman"/>
                        </a:rPr>
                        <a:t>Grade ≥3 (&gt;5 × ULN)</a:t>
                      </a:r>
                      <a:endParaRPr lang="en-US" sz="1400" b="0" dirty="0">
                        <a:effectLst/>
                        <a:latin typeface="+mn-lt"/>
                        <a:ea typeface="Calibri"/>
                        <a:cs typeface="Times New Roman"/>
                      </a:endParaRPr>
                    </a:p>
                  </a:txBody>
                  <a:tcPr marL="9525" marR="9525" marT="7144"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1 (</a:t>
                      </a:r>
                      <a:r>
                        <a:rPr lang="en-US" sz="1400" dirty="0" smtClean="0">
                          <a:solidFill>
                            <a:srgbClr val="070605"/>
                          </a:solidFill>
                          <a:effectLst/>
                          <a:latin typeface="Calibri"/>
                          <a:ea typeface="Calibri"/>
                          <a:cs typeface="Times New Roman"/>
                        </a:rPr>
                        <a:t>4)</a:t>
                      </a:r>
                      <a:r>
                        <a:rPr lang="en-US" sz="1400" baseline="30000" dirty="0" smtClean="0">
                          <a:solidFill>
                            <a:srgbClr val="070605"/>
                          </a:solidFill>
                          <a:effectLst/>
                          <a:latin typeface="Calibri"/>
                          <a:ea typeface="Calibri"/>
                          <a:cs typeface="Times New Roman"/>
                        </a:rPr>
                        <a:t>*</a:t>
                      </a:r>
                      <a:endParaRPr lang="en-US" sz="1400" baseline="30000" dirty="0">
                        <a:solidFill>
                          <a:srgbClr val="070605"/>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FFFFFF"/>
                    </a:solidFill>
                  </a:tcPr>
                </a:tc>
                <a:extLst>
                  <a:ext uri="{0D108BD9-81ED-4DB2-BD59-A6C34878D82A}">
                    <a16:rowId xmlns="" xmlns:a16="http://schemas.microsoft.com/office/drawing/2014/main" val="10002"/>
                  </a:ext>
                </a:extLst>
              </a:tr>
              <a:tr h="36576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b="0" dirty="0">
                          <a:solidFill>
                            <a:srgbClr val="2D2926"/>
                          </a:solidFill>
                          <a:effectLst/>
                          <a:latin typeface="+mn-lt"/>
                          <a:ea typeface="Times New Roman"/>
                          <a:cs typeface="Times New Roman"/>
                        </a:rPr>
                        <a:t>AST</a:t>
                      </a:r>
                      <a:r>
                        <a:rPr lang="en-US" sz="1400" b="1" dirty="0">
                          <a:solidFill>
                            <a:srgbClr val="2D2926"/>
                          </a:solidFill>
                          <a:effectLst/>
                          <a:latin typeface="+mn-lt"/>
                          <a:ea typeface="Times New Roman"/>
                          <a:cs typeface="Times New Roman"/>
                        </a:rPr>
                        <a:t>, </a:t>
                      </a:r>
                      <a:r>
                        <a:rPr lang="en-US" sz="1400" b="0" dirty="0">
                          <a:solidFill>
                            <a:srgbClr val="2D2926"/>
                          </a:solidFill>
                          <a:effectLst/>
                          <a:latin typeface="+mn-lt"/>
                          <a:ea typeface="Times New Roman"/>
                          <a:cs typeface="Times New Roman"/>
                        </a:rPr>
                        <a:t>Grade ≥3 (&gt;5 × ULN)</a:t>
                      </a:r>
                      <a:endParaRPr lang="en-US" sz="1400" b="0" dirty="0">
                        <a:effectLst/>
                        <a:latin typeface="+mn-lt"/>
                        <a:ea typeface="Calibri"/>
                        <a:cs typeface="Times New Roman"/>
                      </a:endParaRPr>
                    </a:p>
                  </a:txBody>
                  <a:tcPr marL="9525" marR="9525" marT="7144" marB="0" anchor="ctr">
                    <a:lnL>
                      <a:noFill/>
                    </a:lnL>
                    <a:lnR>
                      <a:noFill/>
                    </a:lnR>
                    <a:lnT>
                      <a:noFill/>
                    </a:lnT>
                    <a:lnB>
                      <a:noFill/>
                    </a:lnB>
                    <a:solidFill>
                      <a:srgbClr val="E6E7E9"/>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0</a:t>
                      </a:r>
                    </a:p>
                  </a:txBody>
                  <a:tcPr marL="68580" marR="68580" marT="0" marB="0" anchor="ctr">
                    <a:lnL>
                      <a:noFill/>
                    </a:lnL>
                    <a:lnR>
                      <a:noFill/>
                    </a:lnR>
                    <a:lnT>
                      <a:noFill/>
                    </a:lnT>
                    <a:lnB>
                      <a:noFill/>
                    </a:lnB>
                    <a:solidFill>
                      <a:srgbClr val="E6E7E9"/>
                    </a:solidFill>
                  </a:tcPr>
                </a:tc>
                <a:extLst>
                  <a:ext uri="{0D108BD9-81ED-4DB2-BD59-A6C34878D82A}">
                    <a16:rowId xmlns="" xmlns:a16="http://schemas.microsoft.com/office/drawing/2014/main" val="10003"/>
                  </a:ext>
                </a:extLst>
              </a:tr>
              <a:tr h="36576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dirty="0">
                          <a:solidFill>
                            <a:srgbClr val="2D2926"/>
                          </a:solidFill>
                          <a:effectLst/>
                          <a:latin typeface="+mn-lt"/>
                          <a:ea typeface="Times New Roman"/>
                          <a:cs typeface="Times New Roman"/>
                        </a:rPr>
                        <a:t>Total Bilirubin,</a:t>
                      </a:r>
                      <a:r>
                        <a:rPr lang="en-US" sz="1400" baseline="0" dirty="0">
                          <a:solidFill>
                            <a:srgbClr val="2D2926"/>
                          </a:solidFill>
                          <a:effectLst/>
                          <a:latin typeface="+mn-lt"/>
                          <a:ea typeface="Times New Roman"/>
                          <a:cs typeface="Times New Roman"/>
                        </a:rPr>
                        <a:t> </a:t>
                      </a:r>
                      <a:r>
                        <a:rPr lang="en-US" sz="1400" dirty="0">
                          <a:solidFill>
                            <a:srgbClr val="2D2926"/>
                          </a:solidFill>
                          <a:effectLst/>
                          <a:latin typeface="+mn-lt"/>
                          <a:ea typeface="Times New Roman"/>
                          <a:cs typeface="Times New Roman"/>
                        </a:rPr>
                        <a:t>Grade ≥3 (&gt;3 </a:t>
                      </a:r>
                      <a:r>
                        <a:rPr lang="en-US" sz="1400" dirty="0">
                          <a:solidFill>
                            <a:srgbClr val="2D2926"/>
                          </a:solidFill>
                          <a:effectLst/>
                          <a:latin typeface="Symbol"/>
                          <a:ea typeface="Times New Roman"/>
                          <a:cs typeface="Times New Roman"/>
                          <a:sym typeface="Symbol"/>
                        </a:rPr>
                        <a:t></a:t>
                      </a:r>
                      <a:r>
                        <a:rPr lang="en-US" sz="1400" dirty="0">
                          <a:solidFill>
                            <a:srgbClr val="2D2926"/>
                          </a:solidFill>
                          <a:effectLst/>
                          <a:latin typeface="+mn-lt"/>
                          <a:ea typeface="Times New Roman"/>
                          <a:cs typeface="Times New Roman"/>
                        </a:rPr>
                        <a:t> ULN)</a:t>
                      </a:r>
                      <a:endParaRPr lang="en-US" sz="1400" dirty="0">
                        <a:effectLst/>
                        <a:latin typeface="+mn-lt"/>
                        <a:ea typeface="Calibri"/>
                        <a:cs typeface="Times New Roman"/>
                      </a:endParaRPr>
                    </a:p>
                  </a:txBody>
                  <a:tcPr marL="9525" marR="9525" marT="7144" marB="0" anchor="ctr">
                    <a:lnL>
                      <a:noFill/>
                    </a:lnL>
                    <a:lnR>
                      <a:noFill/>
                    </a:lnR>
                    <a:lnT>
                      <a:noFill/>
                    </a:lnT>
                    <a:lnB>
                      <a:noFill/>
                    </a:lnB>
                    <a:solidFill>
                      <a:srgbClr val="FFFFFF"/>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0</a:t>
                      </a:r>
                    </a:p>
                  </a:txBody>
                  <a:tcPr marL="68580" marR="68580" marT="0" marB="0" anchor="ctr">
                    <a:lnL>
                      <a:noFill/>
                    </a:lnL>
                    <a:lnR>
                      <a:noFill/>
                    </a:lnR>
                    <a:lnT>
                      <a:noFill/>
                    </a:lnT>
                    <a:lnB>
                      <a:noFill/>
                    </a:lnB>
                    <a:solidFill>
                      <a:srgbClr val="FFFFFF"/>
                    </a:solidFill>
                  </a:tcPr>
                </a:tc>
                <a:extLst>
                  <a:ext uri="{0D108BD9-81ED-4DB2-BD59-A6C34878D82A}">
                    <a16:rowId xmlns="" xmlns:a16="http://schemas.microsoft.com/office/drawing/2014/main" val="10004"/>
                  </a:ext>
                </a:extLst>
              </a:tr>
              <a:tr h="36576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dirty="0">
                          <a:effectLst/>
                          <a:latin typeface="+mn-lt"/>
                          <a:ea typeface="Calibri"/>
                          <a:cs typeface="Times New Roman"/>
                        </a:rPr>
                        <a:t>Decreases in Hemoglobin, Grade </a:t>
                      </a:r>
                      <a:r>
                        <a:rPr lang="en-US" sz="1400" dirty="0">
                          <a:solidFill>
                            <a:srgbClr val="2D2926"/>
                          </a:solidFill>
                          <a:effectLst/>
                          <a:latin typeface="+mn-lt"/>
                          <a:ea typeface="Times New Roman"/>
                          <a:cs typeface="Times New Roman"/>
                        </a:rPr>
                        <a:t>≥3</a:t>
                      </a:r>
                      <a:endParaRPr lang="en-US" sz="1400" dirty="0">
                        <a:effectLst/>
                        <a:latin typeface="+mn-lt"/>
                        <a:ea typeface="Calibri"/>
                        <a:cs typeface="Times New Roman"/>
                      </a:endParaRPr>
                    </a:p>
                  </a:txBody>
                  <a:tcPr marL="9525" marR="9525" marT="7144" marB="0" anchor="ctr">
                    <a:lnL>
                      <a:noFill/>
                    </a:lnL>
                    <a:lnR>
                      <a:noFill/>
                    </a:lnR>
                    <a:lnT>
                      <a:noFill/>
                    </a:lnT>
                    <a:lnB>
                      <a:noFill/>
                    </a:lnB>
                    <a:solidFill>
                      <a:srgbClr val="E6E7E9"/>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0</a:t>
                      </a:r>
                    </a:p>
                  </a:txBody>
                  <a:tcPr marL="68580" marR="68580" marT="0" marB="0" anchor="ctr">
                    <a:lnL>
                      <a:noFill/>
                    </a:lnL>
                    <a:lnR>
                      <a:noFill/>
                    </a:lnR>
                    <a:lnT>
                      <a:noFill/>
                    </a:lnT>
                    <a:lnB>
                      <a:noFill/>
                    </a:lnB>
                    <a:solidFill>
                      <a:srgbClr val="E6E7E9"/>
                    </a:solidFill>
                  </a:tcPr>
                </a:tc>
                <a:extLst>
                  <a:ext uri="{0D108BD9-81ED-4DB2-BD59-A6C34878D82A}">
                    <a16:rowId xmlns="" xmlns:a16="http://schemas.microsoft.com/office/drawing/2014/main" val="10005"/>
                  </a:ext>
                </a:extLst>
              </a:tr>
              <a:tr h="36576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400" dirty="0">
                          <a:effectLst/>
                          <a:latin typeface="+mn-lt"/>
                          <a:ea typeface="Calibri"/>
                          <a:cs typeface="Times New Roman"/>
                        </a:rPr>
                        <a:t>RBV dose reductions due to toxicity</a:t>
                      </a:r>
                    </a:p>
                  </a:txBody>
                  <a:tcPr marL="9525" marR="9525" marT="7144"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lnSpc>
                          <a:spcPct val="115000"/>
                        </a:lnSpc>
                        <a:spcBef>
                          <a:spcPts val="0"/>
                        </a:spcBef>
                        <a:spcAft>
                          <a:spcPts val="0"/>
                        </a:spcAft>
                      </a:pPr>
                      <a:r>
                        <a:rPr lang="en-US" sz="1400" dirty="0">
                          <a:solidFill>
                            <a:srgbClr val="070605"/>
                          </a:solidFill>
                          <a:effectLst/>
                          <a:latin typeface="Calibri"/>
                          <a:ea typeface="Calibri"/>
                          <a:cs typeface="Times New Roman"/>
                        </a:rPr>
                        <a:t>0</a:t>
                      </a:r>
                    </a:p>
                  </a:txBody>
                  <a:tcPr marL="68580" marR="68580" marT="0"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10006"/>
                  </a:ext>
                </a:extLst>
              </a:tr>
              <a:tr h="235744">
                <a:tc gridSpan="2">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000" dirty="0" smtClean="0">
                          <a:effectLst/>
                          <a:latin typeface="+mn-lt"/>
                          <a:ea typeface="Calibri"/>
                          <a:cs typeface="Times New Roman"/>
                        </a:rPr>
                        <a:t>ALT, alanine</a:t>
                      </a:r>
                      <a:r>
                        <a:rPr lang="en-US" sz="1000" baseline="0" dirty="0" smtClean="0">
                          <a:effectLst/>
                          <a:latin typeface="+mn-lt"/>
                          <a:ea typeface="Calibri"/>
                          <a:cs typeface="Times New Roman"/>
                        </a:rPr>
                        <a:t> aminotransferase; AST, aspartate aminotransferase; RBV, ribavirin.</a:t>
                      </a:r>
                    </a:p>
                    <a:p>
                      <a:pPr marL="0" marR="0" indent="0" algn="l" defTabSz="914400" rtl="0" eaLnBrk="1" fontAlgn="ctr" latinLnBrk="0" hangingPunct="1">
                        <a:lnSpc>
                          <a:spcPct val="100000"/>
                        </a:lnSpc>
                        <a:spcBef>
                          <a:spcPts val="0"/>
                        </a:spcBef>
                        <a:spcAft>
                          <a:spcPts val="0"/>
                        </a:spcAft>
                        <a:buClrTx/>
                        <a:buSzTx/>
                        <a:buFontTx/>
                        <a:buNone/>
                        <a:tabLst/>
                        <a:defRPr/>
                      </a:pPr>
                      <a:r>
                        <a:rPr lang="en-US" sz="1000" baseline="0" dirty="0" smtClean="0">
                          <a:effectLst/>
                          <a:latin typeface="+mn-lt"/>
                          <a:ea typeface="Calibri"/>
                          <a:cs typeface="Times New Roman"/>
                        </a:rPr>
                        <a:t>*ALT elevation was asymptomatic, occurred in same patient with SAE of </a:t>
                      </a:r>
                      <a:r>
                        <a:rPr lang="en-US" sz="1000" baseline="0" dirty="0" err="1" smtClean="0">
                          <a:effectLst/>
                          <a:latin typeface="+mn-lt"/>
                          <a:ea typeface="Calibri"/>
                          <a:cs typeface="Times New Roman"/>
                        </a:rPr>
                        <a:t>cholelithiasis</a:t>
                      </a:r>
                      <a:r>
                        <a:rPr lang="en-US" sz="1000" baseline="0" dirty="0" smtClean="0">
                          <a:effectLst/>
                          <a:latin typeface="+mn-lt"/>
                          <a:ea typeface="Calibri"/>
                          <a:cs typeface="Times New Roman"/>
                        </a:rPr>
                        <a:t> and was consistent with transient obstruction. Patient achieved SVR12.</a:t>
                      </a:r>
                      <a:endParaRPr lang="en-US" sz="1000" dirty="0">
                        <a:effectLst/>
                        <a:latin typeface="+mn-lt"/>
                        <a:ea typeface="Calibri"/>
                        <a:cs typeface="Times New Roman"/>
                      </a:endParaRPr>
                    </a:p>
                  </a:txBody>
                  <a:tcPr marL="9525" marR="9525" marT="7144"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algn="ctr">
                        <a:lnSpc>
                          <a:spcPct val="115000"/>
                        </a:lnSpc>
                        <a:spcBef>
                          <a:spcPts val="0"/>
                        </a:spcBef>
                        <a:spcAft>
                          <a:spcPts val="0"/>
                        </a:spcAft>
                      </a:pPr>
                      <a:endParaRPr lang="en-US" sz="1400" dirty="0">
                        <a:solidFill>
                          <a:srgbClr val="070605"/>
                        </a:solidFill>
                        <a:effectLst/>
                        <a:latin typeface="Calibri"/>
                        <a:ea typeface="Calibri"/>
                        <a:cs typeface="Times New Roman"/>
                      </a:endParaRPr>
                    </a:p>
                  </a:txBody>
                  <a:tcPr marL="68580" marR="68580" marT="0" marB="0" anchor="ctr">
                    <a:lnL>
                      <a:noFill/>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498216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a:extLst>
              <a:ext uri="{FF2B5EF4-FFF2-40B4-BE49-F238E27FC236}">
                <a16:creationId xmlns="" xmlns:a16="http://schemas.microsoft.com/office/drawing/2014/main" id="{F97AEBBD-00C7-42BA-9029-4ACA6CF61666}"/>
              </a:ext>
            </a:extLst>
          </p:cNvPr>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Disclosures</a:t>
            </a:r>
          </a:p>
        </p:txBody>
      </p:sp>
      <p:sp>
        <p:nvSpPr>
          <p:cNvPr id="5" name="Content Placeholder 1">
            <a:extLst>
              <a:ext uri="{FF2B5EF4-FFF2-40B4-BE49-F238E27FC236}">
                <a16:creationId xmlns="" xmlns:a16="http://schemas.microsoft.com/office/drawing/2014/main" id="{B3FA2101-A93A-4A2C-B941-E192C5447A17}"/>
              </a:ext>
            </a:extLst>
          </p:cNvPr>
          <p:cNvSpPr>
            <a:spLocks noGrp="1"/>
          </p:cNvSpPr>
          <p:nvPr>
            <p:ph idx="1"/>
          </p:nvPr>
        </p:nvSpPr>
        <p:spPr/>
        <p:txBody>
          <a:bodyPr/>
          <a:lstStyle/>
          <a:p>
            <a:pPr marL="0" indent="0"/>
            <a:r>
              <a:rPr lang="en-GB" sz="1000" b="1" dirty="0">
                <a:solidFill>
                  <a:srgbClr val="071D49"/>
                </a:solidFill>
              </a:rPr>
              <a:t>D </a:t>
            </a:r>
            <a:r>
              <a:rPr lang="en-GB" sz="1000" b="1" dirty="0" err="1">
                <a:solidFill>
                  <a:srgbClr val="071D49"/>
                </a:solidFill>
              </a:rPr>
              <a:t>Wyles</a:t>
            </a:r>
            <a:r>
              <a:rPr lang="en-GB" sz="1000" b="1" dirty="0">
                <a:solidFill>
                  <a:srgbClr val="071D49"/>
                </a:solidFill>
              </a:rPr>
              <a:t>:</a:t>
            </a:r>
            <a:r>
              <a:rPr lang="en-GB" sz="1000" dirty="0">
                <a:solidFill>
                  <a:srgbClr val="071D49"/>
                </a:solidFill>
              </a:rPr>
              <a:t> </a:t>
            </a:r>
            <a:r>
              <a:rPr lang="en-US" sz="1000" dirty="0">
                <a:solidFill>
                  <a:srgbClr val="071D49"/>
                </a:solidFill>
              </a:rPr>
              <a:t>Research support from AbbVie, Gilead, and Merck; Consultant for AbbVie, Gilead, and Merck.</a:t>
            </a:r>
          </a:p>
          <a:p>
            <a:pPr marL="0" indent="0"/>
            <a:r>
              <a:rPr lang="en-GB" sz="1000" b="1" dirty="0">
                <a:solidFill>
                  <a:srgbClr val="071D49"/>
                </a:solidFill>
              </a:rPr>
              <a:t>O Weiland:</a:t>
            </a:r>
            <a:r>
              <a:rPr lang="en-GB" sz="1000" dirty="0">
                <a:solidFill>
                  <a:srgbClr val="071D49"/>
                </a:solidFill>
              </a:rPr>
              <a:t> </a:t>
            </a:r>
            <a:r>
              <a:rPr lang="en-US" sz="1000" dirty="0">
                <a:solidFill>
                  <a:srgbClr val="071D49"/>
                </a:solidFill>
              </a:rPr>
              <a:t>Speaker/Consultant for AbbVie, Bristol-Myers Squibb, Gilead, Janssen, and MSD/Merck.</a:t>
            </a:r>
          </a:p>
          <a:p>
            <a:pPr marL="0" lvl="0" indent="0"/>
            <a:r>
              <a:rPr lang="en-US" sz="1000" b="1" dirty="0">
                <a:solidFill>
                  <a:srgbClr val="071D49"/>
                </a:solidFill>
              </a:rPr>
              <a:t>R </a:t>
            </a:r>
            <a:r>
              <a:rPr lang="en-US" sz="1000" b="1" dirty="0" err="1">
                <a:solidFill>
                  <a:srgbClr val="071D49"/>
                </a:solidFill>
              </a:rPr>
              <a:t>Reindollar</a:t>
            </a:r>
            <a:r>
              <a:rPr lang="en-US" sz="1000" b="1" dirty="0">
                <a:solidFill>
                  <a:srgbClr val="071D49"/>
                </a:solidFill>
              </a:rPr>
              <a:t>: </a:t>
            </a:r>
            <a:r>
              <a:rPr lang="en-US" sz="1000" dirty="0">
                <a:solidFill>
                  <a:srgbClr val="071D49"/>
                </a:solidFill>
              </a:rPr>
              <a:t>Research support from AbbVie, Bristol-Myers Squibb, Cepheid, Gilead, Intercept, and Janssen; Consultant/Speaker for AbbVie, Bristol-Myers Squibb, Gilead, and Janssen.</a:t>
            </a:r>
          </a:p>
          <a:p>
            <a:pPr marL="0" lvl="0" indent="0"/>
            <a:r>
              <a:rPr lang="en-US" sz="1000" b="1" dirty="0">
                <a:solidFill>
                  <a:srgbClr val="071D49"/>
                </a:solidFill>
              </a:rPr>
              <a:t>F </a:t>
            </a:r>
            <a:r>
              <a:rPr lang="en-US" sz="1000" b="1" dirty="0" err="1">
                <a:solidFill>
                  <a:srgbClr val="071D49"/>
                </a:solidFill>
              </a:rPr>
              <a:t>Weilert</a:t>
            </a:r>
            <a:r>
              <a:rPr lang="en-US" sz="1000" b="1" dirty="0">
                <a:solidFill>
                  <a:srgbClr val="071D49"/>
                </a:solidFill>
              </a:rPr>
              <a:t>:</a:t>
            </a:r>
            <a:r>
              <a:rPr lang="en-US" sz="1000" dirty="0">
                <a:solidFill>
                  <a:srgbClr val="071D49"/>
                </a:solidFill>
              </a:rPr>
              <a:t> Investigator in AbbVie supported study.</a:t>
            </a:r>
          </a:p>
          <a:p>
            <a:pPr marL="0" lvl="0" indent="0"/>
            <a:r>
              <a:rPr lang="en-US" sz="1000" b="1" dirty="0">
                <a:solidFill>
                  <a:srgbClr val="071D49"/>
                </a:solidFill>
              </a:rPr>
              <a:t>J-F Dufour: </a:t>
            </a:r>
            <a:r>
              <a:rPr lang="en-US" sz="1000" dirty="0">
                <a:solidFill>
                  <a:srgbClr val="071D49"/>
                </a:solidFill>
              </a:rPr>
              <a:t>Advisory committees for AbbVie, Bayer, BMS, </a:t>
            </a:r>
            <a:r>
              <a:rPr lang="en-US" sz="1000" dirty="0" err="1">
                <a:solidFill>
                  <a:srgbClr val="071D49"/>
                </a:solidFill>
              </a:rPr>
              <a:t>Genfit</a:t>
            </a:r>
            <a:r>
              <a:rPr lang="en-US" sz="1000" dirty="0">
                <a:solidFill>
                  <a:srgbClr val="071D49"/>
                </a:solidFill>
              </a:rPr>
              <a:t>, Gilead Science, Intercept, Merck, and Novartis; Unrestricted research grant from Bayer.</a:t>
            </a:r>
          </a:p>
          <a:p>
            <a:pPr marL="0" lvl="0" indent="0"/>
            <a:r>
              <a:rPr lang="en-US" sz="1000" b="1" dirty="0">
                <a:solidFill>
                  <a:srgbClr val="071D49"/>
                </a:solidFill>
              </a:rPr>
              <a:t>S Gordon: </a:t>
            </a:r>
            <a:r>
              <a:rPr lang="en-US" sz="1000" dirty="0">
                <a:solidFill>
                  <a:srgbClr val="071D49"/>
                </a:solidFill>
              </a:rPr>
              <a:t>Consultant for AbbVie, Bristol-Myers Squibb, CVS Caremark, Gilead, and Merck; Grant Support from AbbVie, Bristol-Myers Squibb, Gilead, Intercept, and Merck.</a:t>
            </a:r>
          </a:p>
          <a:p>
            <a:pPr marL="0" lvl="0" indent="0"/>
            <a:r>
              <a:rPr lang="en-US" sz="1000" b="1" dirty="0">
                <a:solidFill>
                  <a:srgbClr val="071D49"/>
                </a:solidFill>
              </a:rPr>
              <a:t>F </a:t>
            </a:r>
            <a:r>
              <a:rPr lang="en-US" sz="1000" b="1" dirty="0" err="1">
                <a:solidFill>
                  <a:srgbClr val="071D49"/>
                </a:solidFill>
              </a:rPr>
              <a:t>Poordad</a:t>
            </a:r>
            <a:r>
              <a:rPr lang="en-US" sz="1000" b="1" dirty="0">
                <a:solidFill>
                  <a:srgbClr val="071D49"/>
                </a:solidFill>
              </a:rPr>
              <a:t>: </a:t>
            </a:r>
            <a:r>
              <a:rPr lang="en-US" sz="1000" dirty="0">
                <a:solidFill>
                  <a:srgbClr val="071D49"/>
                </a:solidFill>
              </a:rPr>
              <a:t>Grant/research support from AbbVie, </a:t>
            </a:r>
            <a:r>
              <a:rPr lang="en-US" sz="1000" dirty="0" err="1">
                <a:solidFill>
                  <a:srgbClr val="071D49"/>
                </a:solidFill>
              </a:rPr>
              <a:t>Achillion</a:t>
            </a:r>
            <a:r>
              <a:rPr lang="en-US" sz="1000" dirty="0">
                <a:solidFill>
                  <a:srgbClr val="071D49"/>
                </a:solidFill>
              </a:rPr>
              <a:t> Pharmaceuticals, </a:t>
            </a:r>
            <a:r>
              <a:rPr lang="en-US" sz="1000" dirty="0" err="1">
                <a:solidFill>
                  <a:srgbClr val="071D49"/>
                </a:solidFill>
              </a:rPr>
              <a:t>Anadys</a:t>
            </a:r>
            <a:r>
              <a:rPr lang="en-US" sz="1000" dirty="0">
                <a:solidFill>
                  <a:srgbClr val="071D49"/>
                </a:solidFill>
              </a:rPr>
              <a:t> Pharmaceuticals, </a:t>
            </a:r>
            <a:r>
              <a:rPr lang="en-US" sz="1000" dirty="0" err="1">
                <a:solidFill>
                  <a:srgbClr val="071D49"/>
                </a:solidFill>
              </a:rPr>
              <a:t>Biolex</a:t>
            </a:r>
            <a:r>
              <a:rPr lang="en-US" sz="1000" dirty="0">
                <a:solidFill>
                  <a:srgbClr val="071D49"/>
                </a:solidFill>
              </a:rPr>
              <a:t> Therapeutics, Boehringer Ingelheim, Bristol-Myers Squibb, Genentech, Gilead Sciences, GlaxoSmithKline, </a:t>
            </a:r>
            <a:r>
              <a:rPr lang="en-US" sz="1000" dirty="0" err="1">
                <a:solidFill>
                  <a:srgbClr val="071D49"/>
                </a:solidFill>
              </a:rPr>
              <a:t>GlobeImmune</a:t>
            </a:r>
            <a:r>
              <a:rPr lang="en-US" sz="1000" dirty="0">
                <a:solidFill>
                  <a:srgbClr val="071D49"/>
                </a:solidFill>
              </a:rPr>
              <a:t>, </a:t>
            </a:r>
            <a:r>
              <a:rPr lang="en-US" sz="1000" dirty="0" err="1">
                <a:solidFill>
                  <a:srgbClr val="071D49"/>
                </a:solidFill>
              </a:rPr>
              <a:t>Idenix</a:t>
            </a:r>
            <a:r>
              <a:rPr lang="en-US" sz="1000" dirty="0">
                <a:solidFill>
                  <a:srgbClr val="071D49"/>
                </a:solidFill>
              </a:rPr>
              <a:t> Pharmaceuticals, </a:t>
            </a:r>
            <a:r>
              <a:rPr lang="en-US" sz="1000" dirty="0" err="1">
                <a:solidFill>
                  <a:srgbClr val="071D49"/>
                </a:solidFill>
              </a:rPr>
              <a:t>Idera</a:t>
            </a:r>
            <a:r>
              <a:rPr lang="en-US" sz="1000" dirty="0">
                <a:solidFill>
                  <a:srgbClr val="071D49"/>
                </a:solidFill>
              </a:rPr>
              <a:t> Pharmaceuticals, Intercept Pharmaceuticals, Janssen, </a:t>
            </a:r>
            <a:r>
              <a:rPr lang="en-US" sz="1000" dirty="0" err="1">
                <a:solidFill>
                  <a:srgbClr val="071D49"/>
                </a:solidFill>
              </a:rPr>
              <a:t>Medarex</a:t>
            </a:r>
            <a:r>
              <a:rPr lang="en-US" sz="1000" dirty="0">
                <a:solidFill>
                  <a:srgbClr val="071D49"/>
                </a:solidFill>
              </a:rPr>
              <a:t>, Medtronic, Merck, Novartis, </a:t>
            </a:r>
            <a:r>
              <a:rPr lang="en-US" sz="1000" dirty="0" err="1">
                <a:solidFill>
                  <a:srgbClr val="071D49"/>
                </a:solidFill>
              </a:rPr>
              <a:t>Santaris</a:t>
            </a:r>
            <a:r>
              <a:rPr lang="en-US" sz="1000" dirty="0">
                <a:solidFill>
                  <a:srgbClr val="071D49"/>
                </a:solidFill>
              </a:rPr>
              <a:t> Pharmaceuticals, </a:t>
            </a:r>
            <a:r>
              <a:rPr lang="en-US" sz="1000" dirty="0" err="1">
                <a:solidFill>
                  <a:srgbClr val="071D49"/>
                </a:solidFill>
              </a:rPr>
              <a:t>Scynexis</a:t>
            </a:r>
            <a:r>
              <a:rPr lang="en-US" sz="1000" dirty="0">
                <a:solidFill>
                  <a:srgbClr val="071D49"/>
                </a:solidFill>
              </a:rPr>
              <a:t> Pharmaceuticals, Vertex Pharmaceuticals, and </a:t>
            </a:r>
            <a:r>
              <a:rPr lang="en-US" sz="1000" dirty="0" err="1">
                <a:solidFill>
                  <a:srgbClr val="071D49"/>
                </a:solidFill>
              </a:rPr>
              <a:t>ZymoGenetics</a:t>
            </a:r>
            <a:r>
              <a:rPr lang="en-US" sz="1000" dirty="0">
                <a:solidFill>
                  <a:srgbClr val="071D49"/>
                </a:solidFill>
              </a:rPr>
              <a:t>; Speaker for Gilead, </a:t>
            </a:r>
            <a:r>
              <a:rPr lang="en-US" sz="1000" dirty="0" err="1">
                <a:solidFill>
                  <a:srgbClr val="071D49"/>
                </a:solidFill>
              </a:rPr>
              <a:t>Kadmon</a:t>
            </a:r>
            <a:r>
              <a:rPr lang="en-US" sz="1000" dirty="0">
                <a:solidFill>
                  <a:srgbClr val="071D49"/>
                </a:solidFill>
              </a:rPr>
              <a:t>, Merck, Onyx/Bayer, Genentech, GSK, Salix, and Vertex; Consultant/advisor for AbbVie, </a:t>
            </a:r>
            <a:r>
              <a:rPr lang="en-US" sz="1000" dirty="0" err="1">
                <a:solidFill>
                  <a:srgbClr val="071D49"/>
                </a:solidFill>
              </a:rPr>
              <a:t>Achillion</a:t>
            </a:r>
            <a:r>
              <a:rPr lang="en-US" sz="1000" dirty="0">
                <a:solidFill>
                  <a:srgbClr val="071D49"/>
                </a:solidFill>
              </a:rPr>
              <a:t> Pharmaceuticals, </a:t>
            </a:r>
            <a:r>
              <a:rPr lang="en-US" sz="1000" dirty="0" err="1">
                <a:solidFill>
                  <a:srgbClr val="071D49"/>
                </a:solidFill>
              </a:rPr>
              <a:t>Anadys</a:t>
            </a:r>
            <a:r>
              <a:rPr lang="en-US" sz="1000" dirty="0">
                <a:solidFill>
                  <a:srgbClr val="071D49"/>
                </a:solidFill>
              </a:rPr>
              <a:t> Pharmaceuticals, </a:t>
            </a:r>
            <a:r>
              <a:rPr lang="en-US" sz="1000" dirty="0" err="1">
                <a:solidFill>
                  <a:srgbClr val="071D49"/>
                </a:solidFill>
              </a:rPr>
              <a:t>Biolex</a:t>
            </a:r>
            <a:r>
              <a:rPr lang="en-US" sz="1000" dirty="0">
                <a:solidFill>
                  <a:srgbClr val="071D49"/>
                </a:solidFill>
              </a:rPr>
              <a:t> Therapeutics, Boehringer Ingelheim, Bristol-Myers Squibb, Gilead Sciences, GlaxoSmithKline, </a:t>
            </a:r>
            <a:r>
              <a:rPr lang="en-US" sz="1000" dirty="0" err="1">
                <a:solidFill>
                  <a:srgbClr val="071D49"/>
                </a:solidFill>
              </a:rPr>
              <a:t>GlobeImmune</a:t>
            </a:r>
            <a:r>
              <a:rPr lang="en-US" sz="1000" dirty="0">
                <a:solidFill>
                  <a:srgbClr val="071D49"/>
                </a:solidFill>
              </a:rPr>
              <a:t>, </a:t>
            </a:r>
            <a:r>
              <a:rPr lang="en-US" sz="1000" dirty="0" err="1">
                <a:solidFill>
                  <a:srgbClr val="071D49"/>
                </a:solidFill>
              </a:rPr>
              <a:t>Idenix</a:t>
            </a:r>
            <a:r>
              <a:rPr lang="en-US" sz="1000" dirty="0">
                <a:solidFill>
                  <a:srgbClr val="071D49"/>
                </a:solidFill>
              </a:rPr>
              <a:t>, Merck, Novartis, </a:t>
            </a:r>
            <a:r>
              <a:rPr lang="en-US" sz="1000" dirty="0" err="1">
                <a:solidFill>
                  <a:srgbClr val="071D49"/>
                </a:solidFill>
              </a:rPr>
              <a:t>Tibotec</a:t>
            </a:r>
            <a:r>
              <a:rPr lang="en-US" sz="1000" dirty="0">
                <a:solidFill>
                  <a:srgbClr val="071D49"/>
                </a:solidFill>
              </a:rPr>
              <a:t>/Janssen, </a:t>
            </a:r>
            <a:r>
              <a:rPr lang="en-US" sz="1000" dirty="0" err="1">
                <a:solidFill>
                  <a:srgbClr val="071D49"/>
                </a:solidFill>
              </a:rPr>
              <a:t>Theravance</a:t>
            </a:r>
            <a:r>
              <a:rPr lang="en-US" sz="1000" dirty="0">
                <a:solidFill>
                  <a:srgbClr val="071D49"/>
                </a:solidFill>
              </a:rPr>
              <a:t>, and Vertex.</a:t>
            </a:r>
          </a:p>
          <a:p>
            <a:pPr marL="0" lvl="0" indent="0"/>
            <a:r>
              <a:rPr lang="en-US" sz="1000" b="1" dirty="0">
                <a:solidFill>
                  <a:srgbClr val="071D49"/>
                </a:solidFill>
              </a:rPr>
              <a:t>A </a:t>
            </a:r>
            <a:r>
              <a:rPr lang="en-US" sz="1000" b="1" dirty="0" err="1">
                <a:solidFill>
                  <a:srgbClr val="071D49"/>
                </a:solidFill>
              </a:rPr>
              <a:t>Stoehr</a:t>
            </a:r>
            <a:r>
              <a:rPr lang="en-US" sz="1000" b="1" dirty="0">
                <a:solidFill>
                  <a:srgbClr val="071D49"/>
                </a:solidFill>
              </a:rPr>
              <a:t>: </a:t>
            </a:r>
            <a:r>
              <a:rPr lang="en-US" sz="1000" dirty="0">
                <a:solidFill>
                  <a:srgbClr val="071D49"/>
                </a:solidFill>
              </a:rPr>
              <a:t>Speakers bureau for AbbVie, Gilead, Janssen, and MSD; Ad boards for AbbVie and </a:t>
            </a:r>
            <a:r>
              <a:rPr lang="en-US" sz="1000" dirty="0" err="1">
                <a:solidFill>
                  <a:srgbClr val="071D49"/>
                </a:solidFill>
              </a:rPr>
              <a:t>ViiV</a:t>
            </a:r>
            <a:r>
              <a:rPr lang="en-US" sz="1000" dirty="0">
                <a:solidFill>
                  <a:srgbClr val="071D49"/>
                </a:solidFill>
              </a:rPr>
              <a:t>. </a:t>
            </a:r>
          </a:p>
          <a:p>
            <a:pPr marL="0" lvl="0" indent="0"/>
            <a:r>
              <a:rPr lang="en-US" sz="1000" b="1" dirty="0">
                <a:solidFill>
                  <a:srgbClr val="071D49"/>
                </a:solidFill>
              </a:rPr>
              <a:t>A Brown: </a:t>
            </a:r>
            <a:r>
              <a:rPr lang="en-US" sz="1000" dirty="0">
                <a:solidFill>
                  <a:srgbClr val="071D49"/>
                </a:solidFill>
              </a:rPr>
              <a:t>Advisor/speaker/recipient of research grants for </a:t>
            </a:r>
            <a:r>
              <a:rPr lang="en-US" sz="1000" dirty="0" err="1">
                <a:solidFill>
                  <a:srgbClr val="071D49"/>
                </a:solidFill>
              </a:rPr>
              <a:t>Abbvie</a:t>
            </a:r>
            <a:r>
              <a:rPr lang="en-US" sz="1000" dirty="0">
                <a:solidFill>
                  <a:srgbClr val="071D49"/>
                </a:solidFill>
              </a:rPr>
              <a:t>, Bristol-Meyers Squibb, Janssen, Gilead, and MSD</a:t>
            </a:r>
          </a:p>
          <a:p>
            <a:pPr marL="0" lvl="0" indent="0"/>
            <a:r>
              <a:rPr lang="en-US" sz="1000" b="1" dirty="0">
                <a:solidFill>
                  <a:srgbClr val="071D49"/>
                </a:solidFill>
              </a:rPr>
              <a:t>S </a:t>
            </a:r>
            <a:r>
              <a:rPr lang="en-US" sz="1000" b="1" dirty="0" err="1">
                <a:solidFill>
                  <a:srgbClr val="071D49"/>
                </a:solidFill>
              </a:rPr>
              <a:t>Mauss</a:t>
            </a:r>
            <a:r>
              <a:rPr lang="en-US" sz="1000" b="1" dirty="0">
                <a:solidFill>
                  <a:srgbClr val="071D49"/>
                </a:solidFill>
              </a:rPr>
              <a:t>: </a:t>
            </a:r>
            <a:r>
              <a:rPr lang="en-US" sz="1000" dirty="0">
                <a:solidFill>
                  <a:srgbClr val="071D49"/>
                </a:solidFill>
              </a:rPr>
              <a:t>Speakers bureau for AbbVie, Gilead, Falk, Janssen, and MSD; Advisory boards for AbbVie and MSD</a:t>
            </a:r>
          </a:p>
          <a:p>
            <a:pPr marL="0" lvl="0" indent="0"/>
            <a:r>
              <a:rPr lang="en-US" sz="1000" b="1" dirty="0">
                <a:solidFill>
                  <a:srgbClr val="071D49"/>
                </a:solidFill>
              </a:rPr>
              <a:t>B Yao, S Samanta, T Pilot-Matias, L </a:t>
            </a:r>
            <a:r>
              <a:rPr lang="en-US" sz="1000" b="1" dirty="0" smtClean="0">
                <a:solidFill>
                  <a:srgbClr val="071D49"/>
                </a:solidFill>
              </a:rPr>
              <a:t>Rodrigues </a:t>
            </a:r>
            <a:r>
              <a:rPr lang="en-US" sz="1000" b="1" dirty="0">
                <a:solidFill>
                  <a:srgbClr val="071D49"/>
                </a:solidFill>
              </a:rPr>
              <a:t>Jr, </a:t>
            </a:r>
            <a:r>
              <a:rPr lang="en-US" sz="1000" dirty="0">
                <a:solidFill>
                  <a:srgbClr val="071D49"/>
                </a:solidFill>
              </a:rPr>
              <a:t>and </a:t>
            </a:r>
            <a:r>
              <a:rPr lang="en-GB" sz="1000" b="1" dirty="0">
                <a:solidFill>
                  <a:srgbClr val="071D49"/>
                </a:solidFill>
              </a:rPr>
              <a:t>R Trinh</a:t>
            </a:r>
            <a:r>
              <a:rPr lang="en-GB" sz="1000" dirty="0">
                <a:solidFill>
                  <a:srgbClr val="071D49"/>
                </a:solidFill>
              </a:rPr>
              <a:t>: employees of AbbVie and may hold stock or stock options.</a:t>
            </a:r>
            <a:endParaRPr lang="en-US" sz="1000" dirty="0">
              <a:solidFill>
                <a:srgbClr val="071D49"/>
              </a:solidFill>
            </a:endParaRPr>
          </a:p>
          <a:p>
            <a:pPr marL="0" lvl="0" indent="0" algn="just">
              <a:lnSpc>
                <a:spcPct val="80000"/>
              </a:lnSpc>
              <a:spcBef>
                <a:spcPts val="0"/>
              </a:spcBef>
              <a:spcAft>
                <a:spcPts val="600"/>
              </a:spcAft>
            </a:pPr>
            <a:endParaRPr lang="en-US" sz="1000" dirty="0">
              <a:solidFill>
                <a:srgbClr val="071D49"/>
              </a:solidFill>
            </a:endParaRPr>
          </a:p>
          <a:p>
            <a:pPr marL="0" lvl="0" indent="0" algn="just">
              <a:lnSpc>
                <a:spcPct val="80000"/>
              </a:lnSpc>
              <a:spcBef>
                <a:spcPts val="0"/>
              </a:spcBef>
              <a:spcAft>
                <a:spcPts val="600"/>
              </a:spcAft>
            </a:pPr>
            <a:r>
              <a:rPr lang="en-US" sz="1000" dirty="0">
                <a:solidFill>
                  <a:srgbClr val="071D49"/>
                </a:solidFill>
              </a:rPr>
              <a:t>The design, study conduct, analysis, and financial support of </a:t>
            </a:r>
            <a:r>
              <a:rPr lang="en-GB" sz="1000" dirty="0">
                <a:solidFill>
                  <a:srgbClr val="071D49"/>
                </a:solidFill>
              </a:rPr>
              <a:t>the study (NCT02939989)</a:t>
            </a:r>
            <a:r>
              <a:rPr lang="en-US" sz="1000" dirty="0">
                <a:solidFill>
                  <a:srgbClr val="071D49"/>
                </a:solidFill>
              </a:rPr>
              <a:t> were provided by AbbVie. AbbVie participated in the interpretation of data, review, and approval of the content. All authors had access to all relevant data and participated in writing, review, and approval of this presentation.</a:t>
            </a:r>
          </a:p>
          <a:p>
            <a:pPr marL="0" lvl="0" indent="0" algn="just">
              <a:lnSpc>
                <a:spcPct val="80000"/>
              </a:lnSpc>
              <a:spcBef>
                <a:spcPts val="0"/>
              </a:spcBef>
              <a:spcAft>
                <a:spcPts val="600"/>
              </a:spcAft>
            </a:pPr>
            <a:r>
              <a:rPr lang="en-US" sz="1000" dirty="0">
                <a:solidFill>
                  <a:srgbClr val="071D49"/>
                </a:solidFill>
              </a:rPr>
              <a:t>Medical writing was provided by</a:t>
            </a:r>
            <a:r>
              <a:rPr lang="en-US" sz="1000" b="1" dirty="0">
                <a:solidFill>
                  <a:srgbClr val="071D49"/>
                </a:solidFill>
              </a:rPr>
              <a:t> </a:t>
            </a:r>
            <a:r>
              <a:rPr lang="en-US" sz="1000" b="1" dirty="0" smtClean="0">
                <a:solidFill>
                  <a:srgbClr val="071D49"/>
                </a:solidFill>
              </a:rPr>
              <a:t>Zoë Hunter, </a:t>
            </a:r>
            <a:r>
              <a:rPr lang="en-US" sz="1000" b="1" dirty="0">
                <a:solidFill>
                  <a:srgbClr val="071D49"/>
                </a:solidFill>
              </a:rPr>
              <a:t>PhD </a:t>
            </a:r>
            <a:r>
              <a:rPr lang="en-US" sz="1000" dirty="0">
                <a:solidFill>
                  <a:srgbClr val="071D49"/>
                </a:solidFill>
              </a:rPr>
              <a:t>of </a:t>
            </a:r>
            <a:r>
              <a:rPr lang="en-US" sz="1000" dirty="0" smtClean="0">
                <a:solidFill>
                  <a:srgbClr val="071D49"/>
                </a:solidFill>
              </a:rPr>
              <a:t>AbbVie.</a:t>
            </a:r>
            <a:endParaRPr lang="en-US" dirty="0"/>
          </a:p>
        </p:txBody>
      </p:sp>
    </p:spTree>
    <p:extLst>
      <p:ext uri="{BB962C8B-B14F-4D97-AF65-F5344CB8AC3E}">
        <p14:creationId xmlns:p14="http://schemas.microsoft.com/office/powerpoint/2010/main" val="11522946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11480" y="819150"/>
            <a:ext cx="8318500" cy="3657600"/>
          </a:xfrm>
        </p:spPr>
        <p:txBody>
          <a:bodyPr/>
          <a:lstStyle/>
          <a:p>
            <a:pPr marL="0" lvl="2" indent="0">
              <a:spcBef>
                <a:spcPts val="0"/>
              </a:spcBef>
              <a:spcAft>
                <a:spcPts val="900"/>
              </a:spcAft>
              <a:buNone/>
            </a:pPr>
            <a:r>
              <a:rPr lang="en-US" sz="2000" dirty="0" smtClean="0">
                <a:solidFill>
                  <a:schemeClr val="tx1"/>
                </a:solidFill>
              </a:rPr>
              <a:t>Overall rate of VF with G/P treatment is low; these results show that patients who fail G/P treatment can be successfully retreated</a:t>
            </a:r>
          </a:p>
          <a:p>
            <a:pPr marL="457200" lvl="2" indent="-342900">
              <a:spcBef>
                <a:spcPts val="0"/>
              </a:spcBef>
              <a:spcAft>
                <a:spcPts val="900"/>
              </a:spcAft>
              <a:buFont typeface="Arial" panose="020B0604020202020204" pitchFamily="34" charset="0"/>
              <a:buChar char="•"/>
            </a:pPr>
            <a:r>
              <a:rPr lang="en-US" sz="2000" dirty="0" smtClean="0">
                <a:solidFill>
                  <a:schemeClr val="tx1"/>
                </a:solidFill>
              </a:rPr>
              <a:t>96% SVR12 rate in G/P VFs </a:t>
            </a:r>
            <a:r>
              <a:rPr lang="en-US" sz="2000" dirty="0">
                <a:solidFill>
                  <a:schemeClr val="tx1"/>
                </a:solidFill>
              </a:rPr>
              <a:t>following </a:t>
            </a:r>
            <a:r>
              <a:rPr lang="en-US" sz="2000" dirty="0" smtClean="0">
                <a:solidFill>
                  <a:schemeClr val="tx1"/>
                </a:solidFill>
              </a:rPr>
              <a:t>retreatment </a:t>
            </a:r>
            <a:r>
              <a:rPr lang="en-US" sz="2000" dirty="0">
                <a:solidFill>
                  <a:schemeClr val="tx1"/>
                </a:solidFill>
              </a:rPr>
              <a:t>with G/P + SOF + RBV </a:t>
            </a:r>
            <a:endParaRPr lang="en-US" sz="2000" dirty="0" smtClean="0">
              <a:solidFill>
                <a:schemeClr val="tx1"/>
              </a:solidFill>
            </a:endParaRPr>
          </a:p>
          <a:p>
            <a:pPr marL="457200" lvl="2" indent="-342900">
              <a:spcBef>
                <a:spcPts val="0"/>
              </a:spcBef>
              <a:spcAft>
                <a:spcPts val="900"/>
              </a:spcAft>
              <a:buFont typeface="Arial" panose="020B0604020202020204" pitchFamily="34" charset="0"/>
              <a:buChar char="•"/>
            </a:pPr>
            <a:r>
              <a:rPr lang="en-US" sz="2000" dirty="0" smtClean="0">
                <a:solidFill>
                  <a:schemeClr val="tx1"/>
                </a:solidFill>
              </a:rPr>
              <a:t>100% (14/14) SVR12 in GT3</a:t>
            </a:r>
          </a:p>
          <a:p>
            <a:pPr marL="0" lvl="2" indent="0">
              <a:spcBef>
                <a:spcPts val="0"/>
              </a:spcBef>
              <a:spcAft>
                <a:spcPts val="900"/>
              </a:spcAft>
              <a:buNone/>
            </a:pPr>
            <a:r>
              <a:rPr lang="en-US" sz="2000" dirty="0" smtClean="0">
                <a:solidFill>
                  <a:schemeClr val="tx1"/>
                </a:solidFill>
              </a:rPr>
              <a:t>G/P + SOF + RBV was well tolerated: </a:t>
            </a:r>
          </a:p>
          <a:p>
            <a:pPr marL="457200" lvl="3" indent="-339725">
              <a:spcBef>
                <a:spcPts val="0"/>
              </a:spcBef>
              <a:spcAft>
                <a:spcPts val="900"/>
              </a:spcAft>
              <a:buFont typeface="Arial" panose="020B0604020202020204" pitchFamily="34" charset="0"/>
              <a:buChar char="•"/>
            </a:pPr>
            <a:r>
              <a:rPr lang="en-US" sz="2000" dirty="0" smtClean="0"/>
              <a:t>No discontinuations</a:t>
            </a:r>
          </a:p>
          <a:p>
            <a:pPr marL="457200" lvl="3" indent="-339725">
              <a:spcBef>
                <a:spcPts val="0"/>
              </a:spcBef>
              <a:spcAft>
                <a:spcPts val="900"/>
              </a:spcAft>
              <a:buFont typeface="Arial" panose="020B0604020202020204" pitchFamily="34" charset="0"/>
              <a:buChar char="•"/>
            </a:pPr>
            <a:r>
              <a:rPr lang="en-US" sz="2000" dirty="0" smtClean="0"/>
              <a:t>No DAA-related serious AEs</a:t>
            </a:r>
          </a:p>
          <a:p>
            <a:pPr marL="457200" lvl="3" indent="-339725">
              <a:spcBef>
                <a:spcPts val="0"/>
              </a:spcBef>
              <a:spcAft>
                <a:spcPts val="900"/>
              </a:spcAft>
              <a:buFont typeface="Arial" panose="020B0604020202020204" pitchFamily="34" charset="0"/>
              <a:buChar char="•"/>
            </a:pPr>
            <a:r>
              <a:rPr lang="en-US" sz="2000" dirty="0" smtClean="0"/>
              <a:t>No RBV dose reductions due to toxicity</a:t>
            </a:r>
          </a:p>
          <a:p>
            <a:pPr marL="0" lvl="2" indent="0">
              <a:spcBef>
                <a:spcPts val="0"/>
              </a:spcBef>
              <a:spcAft>
                <a:spcPts val="900"/>
              </a:spcAft>
              <a:buNone/>
            </a:pPr>
            <a:r>
              <a:rPr lang="en-US" sz="2000" dirty="0" smtClean="0">
                <a:solidFill>
                  <a:schemeClr val="tx1"/>
                </a:solidFill>
              </a:rPr>
              <a:t>This </a:t>
            </a:r>
            <a:r>
              <a:rPr lang="en-US" sz="2000" dirty="0">
                <a:solidFill>
                  <a:schemeClr val="tx1"/>
                </a:solidFill>
              </a:rPr>
              <a:t>study is ongoing; patients who experienced VF from selected phase 3b trials are eligible for participation</a:t>
            </a:r>
          </a:p>
          <a:p>
            <a:pPr marL="0" lvl="2" indent="0">
              <a:spcBef>
                <a:spcPts val="0"/>
              </a:spcBef>
              <a:spcAft>
                <a:spcPts val="900"/>
              </a:spcAft>
              <a:buNone/>
            </a:pPr>
            <a:endParaRPr lang="en-US" sz="2000" dirty="0" smtClean="0"/>
          </a:p>
          <a:p>
            <a:pPr marL="285750" lvl="2" indent="-285750">
              <a:spcBef>
                <a:spcPts val="0"/>
              </a:spcBef>
              <a:spcAft>
                <a:spcPts val="900"/>
              </a:spcAft>
              <a:buFont typeface="Arial" panose="020B0604020202020204" pitchFamily="34" charset="0"/>
              <a:buChar char="•"/>
            </a:pPr>
            <a:endParaRPr lang="en-US" sz="2000" dirty="0" smtClean="0"/>
          </a:p>
          <a:p>
            <a:pPr marL="0" lvl="2" indent="0">
              <a:spcBef>
                <a:spcPts val="0"/>
              </a:spcBef>
              <a:spcAft>
                <a:spcPts val="900"/>
              </a:spcAft>
              <a:buNone/>
            </a:pPr>
            <a:endParaRPr lang="en-US" sz="2000" dirty="0"/>
          </a:p>
        </p:txBody>
      </p:sp>
      <p:sp>
        <p:nvSpPr>
          <p:cNvPr id="7"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kern="0" dirty="0">
                <a:solidFill>
                  <a:schemeClr val="tx1"/>
                </a:solidFill>
              </a:rPr>
              <a:t>Conclusions</a:t>
            </a:r>
          </a:p>
        </p:txBody>
      </p:sp>
    </p:spTree>
    <p:extLst>
      <p:ext uri="{BB962C8B-B14F-4D97-AF65-F5344CB8AC3E}">
        <p14:creationId xmlns:p14="http://schemas.microsoft.com/office/powerpoint/2010/main" val="42691242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kern="0" dirty="0">
                <a:solidFill>
                  <a:srgbClr val="071D49"/>
                </a:solidFill>
              </a:rPr>
              <a:t>Acknowledgement</a:t>
            </a:r>
          </a:p>
        </p:txBody>
      </p:sp>
      <p:sp>
        <p:nvSpPr>
          <p:cNvPr id="6" name="Content Placeholder 1"/>
          <p:cNvSpPr>
            <a:spLocks noGrp="1"/>
          </p:cNvSpPr>
          <p:nvPr>
            <p:ph idx="1"/>
          </p:nvPr>
        </p:nvSpPr>
        <p:spPr>
          <a:xfrm>
            <a:off x="411163" y="857250"/>
            <a:ext cx="8318500" cy="1562100"/>
          </a:xfrm>
        </p:spPr>
        <p:txBody>
          <a:bodyPr/>
          <a:lstStyle/>
          <a:p>
            <a:pPr marL="0" indent="0">
              <a:lnSpc>
                <a:spcPct val="100000"/>
              </a:lnSpc>
              <a:spcBef>
                <a:spcPts val="0"/>
              </a:spcBef>
              <a:spcAft>
                <a:spcPts val="1800"/>
              </a:spcAft>
            </a:pPr>
            <a:r>
              <a:rPr lang="en-US" dirty="0">
                <a:solidFill>
                  <a:schemeClr val="tx1"/>
                </a:solidFill>
              </a:rPr>
              <a:t>The authors would like to express their gratitude to the patients who participated in this study and their families, as well as the investigators and study-site coordinators.</a:t>
            </a:r>
            <a:endParaRPr lang="en-US" baseline="30000" dirty="0"/>
          </a:p>
        </p:txBody>
      </p:sp>
    </p:spTree>
    <p:extLst>
      <p:ext uri="{BB962C8B-B14F-4D97-AF65-F5344CB8AC3E}">
        <p14:creationId xmlns:p14="http://schemas.microsoft.com/office/powerpoint/2010/main" val="4438195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8133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idx="1"/>
          </p:nvPr>
        </p:nvSpPr>
        <p:spPr>
          <a:xfrm>
            <a:off x="914400" y="895350"/>
            <a:ext cx="7437437" cy="2838449"/>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a:t>Please </a:t>
            </a:r>
            <a:r>
              <a:rPr lang="en-US" sz="2000" b="1" dirty="0" smtClean="0"/>
              <a:t>note that, in Germany, </a:t>
            </a:r>
            <a:r>
              <a:rPr lang="en-US" sz="2000" b="1" dirty="0" err="1" smtClean="0"/>
              <a:t>Glecaprevir</a:t>
            </a:r>
            <a:r>
              <a:rPr lang="en-US" sz="2000" b="1" dirty="0" smtClean="0"/>
              <a:t>/</a:t>
            </a:r>
            <a:r>
              <a:rPr lang="en-US" sz="2000" b="1" dirty="0" err="1" smtClean="0"/>
              <a:t>Pibrentasvir</a:t>
            </a:r>
            <a:r>
              <a:rPr lang="en-US" sz="2000" b="1" dirty="0" smtClean="0"/>
              <a:t> (G/P) is </a:t>
            </a:r>
            <a:r>
              <a:rPr lang="en-US" sz="2000" b="1" dirty="0"/>
              <a:t>currently </a:t>
            </a:r>
            <a:r>
              <a:rPr lang="en-US" sz="2000" b="1" dirty="0" smtClean="0"/>
              <a:t>not approved for retreatment of patients who failed previous direct-acting antiviral therapy</a:t>
            </a:r>
            <a:endParaRPr lang="de-DE" sz="2000" b="1" dirty="0"/>
          </a:p>
        </p:txBody>
      </p:sp>
    </p:spTree>
    <p:extLst>
      <p:ext uri="{BB962C8B-B14F-4D97-AF65-F5344CB8AC3E}">
        <p14:creationId xmlns:p14="http://schemas.microsoft.com/office/powerpoint/2010/main" val="142861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04800" y="171450"/>
            <a:ext cx="8686800" cy="4706898"/>
            <a:chOff x="304800" y="171450"/>
            <a:chExt cx="8686800" cy="4706898"/>
          </a:xfrm>
        </p:grpSpPr>
        <p:sp>
          <p:nvSpPr>
            <p:cNvPr id="4" name="Title 1"/>
            <p:cNvSpPr txBox="1">
              <a:spLocks/>
            </p:cNvSpPr>
            <p:nvPr/>
          </p:nvSpPr>
          <p:spPr>
            <a:xfrm>
              <a:off x="411480" y="171450"/>
              <a:ext cx="8321040" cy="534924"/>
            </a:xfrm>
            <a:prstGeom prst="rect">
              <a:avLst/>
            </a:prstGeom>
          </p:spPr>
          <p:txBody>
            <a:bodyPr anchor="b" anchorCtr="0"/>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smtClean="0">
                  <a:solidFill>
                    <a:srgbClr val="071D49"/>
                  </a:solidFill>
                  <a:latin typeface="+mn-lt"/>
                </a:rPr>
                <a:t>G/P is Approved for Patients with HCV GT1-6 Infection</a:t>
              </a:r>
            </a:p>
          </p:txBody>
        </p:sp>
        <p:sp>
          <p:nvSpPr>
            <p:cNvPr id="5" name="TextBox 4"/>
            <p:cNvSpPr txBox="1"/>
            <p:nvPr/>
          </p:nvSpPr>
          <p:spPr>
            <a:xfrm>
              <a:off x="304800" y="4324350"/>
              <a:ext cx="7056120" cy="553998"/>
            </a:xfrm>
            <a:prstGeom prst="rect">
              <a:avLst/>
            </a:prstGeom>
            <a:noFill/>
          </p:spPr>
          <p:txBody>
            <a:bodyPr wrap="square" lIns="0" tIns="0" rIns="0" bIns="0" rtlCol="0">
              <a:spAutoFit/>
            </a:bodyPr>
            <a:lstStyle/>
            <a:p>
              <a:pPr defTabSz="457200">
                <a:spcBef>
                  <a:spcPct val="0"/>
                </a:spcBef>
                <a:spcAft>
                  <a:spcPct val="0"/>
                </a:spcAft>
              </a:pPr>
              <a:r>
                <a:rPr lang="en-US" sz="900" dirty="0" smtClean="0">
                  <a:solidFill>
                    <a:srgbClr val="070605"/>
                  </a:solidFill>
                  <a:cs typeface="Arial" charset="0"/>
                </a:rPr>
                <a:t>*16-week </a:t>
              </a:r>
              <a:r>
                <a:rPr lang="en-US" sz="900" dirty="0">
                  <a:solidFill>
                    <a:srgbClr val="070605"/>
                  </a:solidFill>
                  <a:cs typeface="Arial" charset="0"/>
                </a:rPr>
                <a:t>duration approved for </a:t>
              </a:r>
              <a:r>
                <a:rPr lang="en-GB" sz="900" dirty="0">
                  <a:solidFill>
                    <a:srgbClr val="000000"/>
                  </a:solidFill>
                  <a:ea typeface="ＭＳ Ｐゴシック"/>
                </a:rPr>
                <a:t>IFN/</a:t>
              </a:r>
              <a:r>
                <a:rPr lang="en-GB" sz="900" dirty="0" err="1">
                  <a:solidFill>
                    <a:srgbClr val="000000"/>
                  </a:solidFill>
                  <a:ea typeface="ＭＳ Ｐゴシック"/>
                </a:rPr>
                <a:t>pegIFN±RBV</a:t>
              </a:r>
              <a:r>
                <a:rPr lang="en-GB" sz="900" dirty="0">
                  <a:solidFill>
                    <a:srgbClr val="000000"/>
                  </a:solidFill>
                  <a:ea typeface="ＭＳ Ｐゴシック"/>
                </a:rPr>
                <a:t>, or </a:t>
              </a:r>
              <a:r>
                <a:rPr lang="en-GB" sz="900" dirty="0" err="1">
                  <a:solidFill>
                    <a:srgbClr val="000000"/>
                  </a:solidFill>
                  <a:ea typeface="ＭＳ Ｐゴシック"/>
                </a:rPr>
                <a:t>SOF+RBV±pegIFN</a:t>
              </a:r>
              <a:r>
                <a:rPr lang="en-GB" sz="900" dirty="0">
                  <a:solidFill>
                    <a:srgbClr val="000000"/>
                  </a:solidFill>
                  <a:ea typeface="ＭＳ Ｐゴシック"/>
                </a:rPr>
                <a:t> GT3 patients and </a:t>
              </a:r>
              <a:endParaRPr lang="en-GB" sz="900" dirty="0" smtClean="0">
                <a:solidFill>
                  <a:srgbClr val="000000"/>
                </a:solidFill>
                <a:ea typeface="ＭＳ Ｐゴシック"/>
              </a:endParaRPr>
            </a:p>
            <a:p>
              <a:pPr defTabSz="457200">
                <a:spcBef>
                  <a:spcPct val="0"/>
                </a:spcBef>
                <a:spcAft>
                  <a:spcPct val="0"/>
                </a:spcAft>
              </a:pPr>
              <a:r>
                <a:rPr lang="en-GB" sz="900" dirty="0" smtClean="0">
                  <a:solidFill>
                    <a:srgbClr val="000000"/>
                  </a:solidFill>
                  <a:ea typeface="ＭＳ Ｐゴシック"/>
                </a:rPr>
                <a:t> NS5A </a:t>
              </a:r>
              <a:r>
                <a:rPr lang="en-GB" sz="900" dirty="0">
                  <a:solidFill>
                    <a:srgbClr val="000000"/>
                  </a:solidFill>
                  <a:ea typeface="ＭＳ Ｐゴシック"/>
                </a:rPr>
                <a:t>inhibitor-experienced </a:t>
              </a:r>
              <a:r>
                <a:rPr lang="en-GB" sz="900" dirty="0" smtClean="0">
                  <a:solidFill>
                    <a:srgbClr val="000000"/>
                  </a:solidFill>
                  <a:ea typeface="ＭＳ Ｐゴシック"/>
                </a:rPr>
                <a:t>GT1 </a:t>
              </a:r>
              <a:r>
                <a:rPr lang="en-GB" sz="900" dirty="0">
                  <a:solidFill>
                    <a:srgbClr val="000000"/>
                  </a:solidFill>
                  <a:ea typeface="ＭＳ Ｐゴシック"/>
                </a:rPr>
                <a:t>patients</a:t>
              </a:r>
              <a:r>
                <a:rPr lang="en-GB" sz="900" dirty="0" smtClean="0">
                  <a:solidFill>
                    <a:srgbClr val="FF0000"/>
                  </a:solidFill>
                  <a:ea typeface="ＭＳ Ｐゴシック"/>
                </a:rPr>
                <a:t>.</a:t>
              </a:r>
            </a:p>
            <a:p>
              <a:pPr defTabSz="457200">
                <a:spcBef>
                  <a:spcPct val="0"/>
                </a:spcBef>
                <a:spcAft>
                  <a:spcPct val="0"/>
                </a:spcAft>
              </a:pPr>
              <a:r>
                <a:rPr lang="en-US" sz="900" dirty="0" smtClean="0">
                  <a:solidFill>
                    <a:srgbClr val="070605"/>
                  </a:solidFill>
                  <a:latin typeface="Calibri" pitchFamily="34" charset="0"/>
                  <a:cs typeface="Arial" charset="0"/>
                </a:rPr>
                <a:t>G/P </a:t>
              </a:r>
              <a:r>
                <a:rPr lang="en-US" sz="900" dirty="0">
                  <a:solidFill>
                    <a:srgbClr val="070605"/>
                  </a:solidFill>
                  <a:latin typeface="Calibri" pitchFamily="34" charset="0"/>
                  <a:cs typeface="Arial" charset="0"/>
                </a:rPr>
                <a:t>is </a:t>
              </a:r>
              <a:r>
                <a:rPr lang="en-US" sz="900" dirty="0" smtClean="0">
                  <a:solidFill>
                    <a:srgbClr val="070605"/>
                  </a:solidFill>
                  <a:latin typeface="Calibri" pitchFamily="34" charset="0"/>
                  <a:cs typeface="Arial" charset="0"/>
                </a:rPr>
                <a:t>orally dosed as </a:t>
              </a:r>
              <a:r>
                <a:rPr lang="en-US" sz="900" dirty="0">
                  <a:solidFill>
                    <a:srgbClr val="070605"/>
                  </a:solidFill>
                  <a:latin typeface="Calibri" pitchFamily="34" charset="0"/>
                  <a:cs typeface="Arial" charset="0"/>
                </a:rPr>
                <a:t>three </a:t>
              </a:r>
              <a:r>
                <a:rPr lang="en-US" sz="900" dirty="0" smtClean="0">
                  <a:solidFill>
                    <a:srgbClr val="070605"/>
                  </a:solidFill>
                  <a:latin typeface="Calibri" pitchFamily="34" charset="0"/>
                  <a:cs typeface="Arial" charset="0"/>
                </a:rPr>
                <a:t>pills </a:t>
              </a:r>
              <a:r>
                <a:rPr lang="en-US" sz="900" dirty="0">
                  <a:solidFill>
                    <a:srgbClr val="070605"/>
                  </a:solidFill>
                  <a:latin typeface="Calibri" pitchFamily="34" charset="0"/>
                  <a:cs typeface="Arial" charset="0"/>
                </a:rPr>
                <a:t>taken once daily </a:t>
              </a:r>
              <a:r>
                <a:rPr lang="en-US" sz="900" dirty="0" smtClean="0">
                  <a:solidFill>
                    <a:srgbClr val="070605"/>
                  </a:solidFill>
                  <a:latin typeface="Calibri" pitchFamily="34" charset="0"/>
                  <a:cs typeface="Arial" charset="0"/>
                </a:rPr>
                <a:t>with food for </a:t>
              </a:r>
              <a:r>
                <a:rPr lang="en-US" sz="900" dirty="0">
                  <a:solidFill>
                    <a:srgbClr val="070605"/>
                  </a:solidFill>
                  <a:latin typeface="Calibri" pitchFamily="34" charset="0"/>
                  <a:cs typeface="Arial" charset="0"/>
                </a:rPr>
                <a:t>a total dose of 300 mg/120 mg</a:t>
              </a:r>
            </a:p>
            <a:p>
              <a:pPr defTabSz="457200">
                <a:spcBef>
                  <a:spcPct val="0"/>
                </a:spcBef>
                <a:spcAft>
                  <a:spcPct val="0"/>
                </a:spcAft>
              </a:pPr>
              <a:r>
                <a:rPr lang="en-US" sz="900" dirty="0" smtClean="0">
                  <a:solidFill>
                    <a:srgbClr val="070605"/>
                  </a:solidFill>
                  <a:latin typeface="Calibri" pitchFamily="34" charset="0"/>
                  <a:cs typeface="Arial" charset="0"/>
                </a:rPr>
                <a:t>Glecaprevir </a:t>
              </a:r>
              <a:r>
                <a:rPr lang="en-US" sz="900" dirty="0">
                  <a:solidFill>
                    <a:srgbClr val="070605"/>
                  </a:solidFill>
                  <a:latin typeface="Calibri" pitchFamily="34" charset="0"/>
                  <a:cs typeface="Arial" charset="0"/>
                </a:rPr>
                <a:t>was identified by AbbVie and </a:t>
              </a:r>
              <a:r>
                <a:rPr lang="en-US" sz="900" dirty="0" err="1" smtClean="0">
                  <a:solidFill>
                    <a:srgbClr val="070605"/>
                  </a:solidFill>
                  <a:latin typeface="Calibri" pitchFamily="34" charset="0"/>
                  <a:cs typeface="Arial" charset="0"/>
                </a:rPr>
                <a:t>Enanta</a:t>
              </a:r>
              <a:r>
                <a:rPr lang="en-US" sz="900" dirty="0" smtClean="0">
                  <a:solidFill>
                    <a:srgbClr val="070605"/>
                  </a:solidFill>
                  <a:latin typeface="Calibri" pitchFamily="34" charset="0"/>
                  <a:cs typeface="Arial" charset="0"/>
                </a:rPr>
                <a:t>.</a:t>
              </a:r>
            </a:p>
          </p:txBody>
        </p:sp>
        <p:sp>
          <p:nvSpPr>
            <p:cNvPr id="6" name="Rounded Rectangle 5"/>
            <p:cNvSpPr/>
            <p:nvPr/>
          </p:nvSpPr>
          <p:spPr>
            <a:xfrm>
              <a:off x="3505200" y="847950"/>
              <a:ext cx="2728800" cy="1132976"/>
            </a:xfrm>
            <a:prstGeom prst="roundRect">
              <a:avLst>
                <a:gd name="adj" fmla="val 50000"/>
              </a:avLst>
            </a:prstGeom>
            <a:gradFill flip="none" rotWithShape="1">
              <a:gsLst>
                <a:gs pos="0">
                  <a:srgbClr val="702082"/>
                </a:gs>
                <a:gs pos="49000">
                  <a:srgbClr val="702082"/>
                </a:gs>
                <a:gs pos="50000">
                  <a:srgbClr val="A7BCD6"/>
                </a:gs>
                <a:gs pos="100000">
                  <a:srgbClr val="A7BCD6"/>
                </a:gs>
              </a:gsLst>
              <a:lin ang="0" scaled="1"/>
              <a:tileRect/>
            </a:gradFill>
            <a:ln>
              <a:noFill/>
            </a:ln>
            <a:effectLst>
              <a:reflection blurRad="254000" stA="49000" endPos="51000" dist="139700" dir="5400000" sy="-100000" algn="bl" rotWithShape="0"/>
            </a:effectLst>
            <a:scene3d>
              <a:camera prst="orthographicFront">
                <a:rot lat="21002304" lon="21004599" rev="90000"/>
              </a:camera>
              <a:lightRig rig="threePt" dir="t"/>
            </a:scene3d>
            <a:sp3d extrusionH="698500" prstMaterial="metal">
              <a:bevelT w="508000" h="254000"/>
              <a:bevelB w="508000" h="254000"/>
            </a:sp3d>
          </p:spPr>
          <p:style>
            <a:lnRef idx="2">
              <a:schemeClr val="accent1">
                <a:shade val="50000"/>
              </a:schemeClr>
            </a:lnRef>
            <a:fillRef idx="1">
              <a:schemeClr val="accent1"/>
            </a:fillRef>
            <a:effectRef idx="0">
              <a:schemeClr val="accent1"/>
            </a:effectRef>
            <a:fontRef idx="minor">
              <a:schemeClr val="lt1"/>
            </a:fontRef>
          </p:style>
          <p:txBody>
            <a:bodyPr lIns="0" rIns="0" numCol="2" rtlCol="0" anchor="b"/>
            <a:lstStyle/>
            <a:p>
              <a:pPr algn="ctr">
                <a:spcAft>
                  <a:spcPts val="0"/>
                </a:spcAft>
              </a:pPr>
              <a:endParaRPr lang="en-US" sz="3200" b="1" dirty="0" smtClean="0">
                <a:solidFill>
                  <a:schemeClr val="tx1"/>
                </a:solidFill>
                <a:effectLst>
                  <a:outerShdw blurRad="38100" dist="38100" dir="2700000" algn="tl">
                    <a:srgbClr val="000000">
                      <a:alpha val="43137"/>
                    </a:srgbClr>
                  </a:outerShdw>
                </a:effectLst>
              </a:endParaRPr>
            </a:p>
          </p:txBody>
        </p:sp>
        <p:sp>
          <p:nvSpPr>
            <p:cNvPr id="7" name="object 18"/>
            <p:cNvSpPr txBox="1"/>
            <p:nvPr/>
          </p:nvSpPr>
          <p:spPr>
            <a:xfrm>
              <a:off x="304801" y="978184"/>
              <a:ext cx="3213863" cy="1281476"/>
            </a:xfrm>
            <a:prstGeom prst="rect">
              <a:avLst/>
            </a:prstGeom>
          </p:spPr>
          <p:txBody>
            <a:bodyPr vert="horz" wrap="square" lIns="0" tIns="0" rIns="0" bIns="0" rtlCol="0">
              <a:noAutofit/>
            </a:bodyPr>
            <a:lstStyle/>
            <a:p>
              <a:pPr marL="0" marR="0" algn="ctr">
                <a:spcBef>
                  <a:spcPts val="0"/>
                </a:spcBef>
                <a:spcAft>
                  <a:spcPts val="0"/>
                </a:spcAft>
              </a:pPr>
              <a:r>
                <a:rPr lang="en-US" sz="2200" b="1" kern="1200" spc="-20" dirty="0" err="1" smtClean="0">
                  <a:solidFill>
                    <a:srgbClr val="231F20"/>
                  </a:solidFill>
                  <a:effectLst/>
                  <a:ea typeface="Times New Roman"/>
                </a:rPr>
                <a:t>Glecaprevir</a:t>
              </a:r>
              <a:endParaRPr lang="en-US" sz="2200" b="1" kern="1200" spc="-20" dirty="0" smtClean="0">
                <a:solidFill>
                  <a:srgbClr val="231F20"/>
                </a:solidFill>
                <a:effectLst/>
                <a:ea typeface="Times New Roman"/>
              </a:endParaRPr>
            </a:p>
            <a:p>
              <a:pPr marL="0" marR="0" algn="ctr">
                <a:spcBef>
                  <a:spcPts val="0"/>
                </a:spcBef>
                <a:spcAft>
                  <a:spcPts val="0"/>
                </a:spcAft>
              </a:pPr>
              <a:r>
                <a:rPr lang="en-US" sz="2000" spc="-20" dirty="0" smtClean="0">
                  <a:solidFill>
                    <a:srgbClr val="231F20"/>
                  </a:solidFill>
                  <a:ea typeface="Times New Roman"/>
                </a:rPr>
                <a:t>p</a:t>
              </a:r>
              <a:r>
                <a:rPr lang="en-US" sz="2000" kern="1200" spc="-20" dirty="0" smtClean="0">
                  <a:solidFill>
                    <a:srgbClr val="231F20"/>
                  </a:solidFill>
                  <a:effectLst/>
                  <a:ea typeface="Times New Roman"/>
                </a:rPr>
                <a:t>angenotypic NS3/4</a:t>
              </a:r>
              <a:r>
                <a:rPr lang="en-US" sz="2000" kern="1200" spc="5" dirty="0" smtClean="0">
                  <a:solidFill>
                    <a:srgbClr val="231F20"/>
                  </a:solidFill>
                  <a:effectLst/>
                  <a:ea typeface="Times New Roman"/>
                </a:rPr>
                <a:t>A</a:t>
              </a:r>
              <a:r>
                <a:rPr lang="en-US" sz="2000" kern="1200" spc="-30" dirty="0" smtClean="0">
                  <a:solidFill>
                    <a:srgbClr val="231F20"/>
                  </a:solidFill>
                  <a:effectLst/>
                  <a:ea typeface="Times New Roman"/>
                </a:rPr>
                <a:t>     protease </a:t>
              </a:r>
              <a:r>
                <a:rPr lang="en-US" sz="2000" kern="1200" spc="-20" dirty="0" smtClean="0">
                  <a:solidFill>
                    <a:srgbClr val="231F20"/>
                  </a:solidFill>
                  <a:effectLst/>
                  <a:ea typeface="Times New Roman"/>
                </a:rPr>
                <a:t>inhibitor</a:t>
              </a:r>
              <a:endParaRPr lang="en-US" sz="2000" dirty="0">
                <a:effectLst/>
                <a:ea typeface="Times New Roman"/>
              </a:endParaRPr>
            </a:p>
          </p:txBody>
        </p:sp>
        <p:sp>
          <p:nvSpPr>
            <p:cNvPr id="8" name="object 17"/>
            <p:cNvSpPr txBox="1"/>
            <p:nvPr/>
          </p:nvSpPr>
          <p:spPr>
            <a:xfrm>
              <a:off x="6200351" y="985752"/>
              <a:ext cx="2791249" cy="801872"/>
            </a:xfrm>
            <a:prstGeom prst="rect">
              <a:avLst/>
            </a:prstGeom>
          </p:spPr>
          <p:txBody>
            <a:bodyPr vert="horz" wrap="square" lIns="0" tIns="0" rIns="0" bIns="0" rtlCol="0">
              <a:noAutofit/>
            </a:bodyPr>
            <a:lstStyle/>
            <a:p>
              <a:pPr marL="8890" marR="8890" algn="ctr">
                <a:lnSpc>
                  <a:spcPct val="101000"/>
                </a:lnSpc>
                <a:spcBef>
                  <a:spcPts val="0"/>
                </a:spcBef>
                <a:spcAft>
                  <a:spcPts val="0"/>
                </a:spcAft>
              </a:pPr>
              <a:r>
                <a:rPr lang="en-US" sz="2200" b="1" kern="1200" spc="-20" dirty="0" err="1" smtClean="0">
                  <a:solidFill>
                    <a:srgbClr val="231F20"/>
                  </a:solidFill>
                  <a:effectLst/>
                  <a:latin typeface="Calibri"/>
                  <a:ea typeface="Times New Roman"/>
                </a:rPr>
                <a:t>Pibrentasvir</a:t>
              </a:r>
              <a:endParaRPr lang="en-US" sz="2200" b="1" kern="1200" spc="-20" dirty="0" smtClean="0">
                <a:solidFill>
                  <a:srgbClr val="231F20"/>
                </a:solidFill>
                <a:effectLst/>
                <a:latin typeface="Calibri"/>
                <a:ea typeface="Times New Roman"/>
              </a:endParaRPr>
            </a:p>
            <a:p>
              <a:pPr marL="8890" marR="8890" algn="ctr">
                <a:lnSpc>
                  <a:spcPct val="101000"/>
                </a:lnSpc>
                <a:spcBef>
                  <a:spcPts val="0"/>
                </a:spcBef>
                <a:spcAft>
                  <a:spcPts val="0"/>
                </a:spcAft>
              </a:pPr>
              <a:r>
                <a:rPr lang="en-US" sz="2000" kern="1200" spc="-20" dirty="0" smtClean="0">
                  <a:solidFill>
                    <a:srgbClr val="231F20"/>
                  </a:solidFill>
                  <a:effectLst/>
                  <a:latin typeface="Calibri"/>
                  <a:ea typeface="Times New Roman"/>
                </a:rPr>
                <a:t>pangenotypic NS5</a:t>
              </a:r>
              <a:r>
                <a:rPr lang="en-US" sz="2000" kern="1200" spc="5" dirty="0" smtClean="0">
                  <a:solidFill>
                    <a:srgbClr val="231F20"/>
                  </a:solidFill>
                  <a:effectLst/>
                  <a:latin typeface="Calibri"/>
                  <a:ea typeface="Times New Roman"/>
                </a:rPr>
                <a:t>A</a:t>
              </a:r>
              <a:r>
                <a:rPr lang="en-US" sz="2000" kern="1200" spc="-30" dirty="0" smtClean="0">
                  <a:solidFill>
                    <a:srgbClr val="231F20"/>
                  </a:solidFill>
                  <a:effectLst/>
                  <a:latin typeface="Calibri"/>
                  <a:ea typeface="Times New Roman"/>
                </a:rPr>
                <a:t> i</a:t>
              </a:r>
              <a:r>
                <a:rPr lang="en-US" sz="2000" kern="1200" spc="-20" dirty="0" smtClean="0">
                  <a:solidFill>
                    <a:srgbClr val="231F20"/>
                  </a:solidFill>
                  <a:effectLst/>
                  <a:latin typeface="Calibri"/>
                  <a:ea typeface="Times New Roman"/>
                </a:rPr>
                <a:t>nhibitor</a:t>
              </a:r>
              <a:endParaRPr lang="en-US" sz="2000" dirty="0">
                <a:effectLst/>
                <a:latin typeface="Times New Roman"/>
                <a:ea typeface="Times New Roman"/>
              </a:endParaRPr>
            </a:p>
          </p:txBody>
        </p:sp>
        <p:sp>
          <p:nvSpPr>
            <p:cNvPr id="9" name="TextBox 8"/>
            <p:cNvSpPr txBox="1"/>
            <p:nvPr/>
          </p:nvSpPr>
          <p:spPr>
            <a:xfrm>
              <a:off x="3774645" y="2095605"/>
              <a:ext cx="2141035" cy="400110"/>
            </a:xfrm>
            <a:prstGeom prst="rect">
              <a:avLst/>
            </a:prstGeom>
            <a:noFill/>
          </p:spPr>
          <p:txBody>
            <a:bodyPr wrap="none" rtlCol="0">
              <a:spAutoFit/>
            </a:bodyPr>
            <a:lstStyle/>
            <a:p>
              <a:r>
                <a:rPr lang="en-US" sz="2000" dirty="0" err="1" smtClean="0"/>
                <a:t>Coformulated</a:t>
              </a:r>
              <a:r>
                <a:rPr lang="en-US" sz="2000" dirty="0" smtClean="0"/>
                <a:t>: G/P</a:t>
              </a:r>
              <a:endParaRPr lang="en-US" sz="2000" dirty="0"/>
            </a:p>
          </p:txBody>
        </p:sp>
        <p:sp>
          <p:nvSpPr>
            <p:cNvPr id="10" name="TextBox 9"/>
            <p:cNvSpPr txBox="1"/>
            <p:nvPr/>
          </p:nvSpPr>
          <p:spPr>
            <a:xfrm>
              <a:off x="3852732" y="1141752"/>
              <a:ext cx="819455" cy="584775"/>
            </a:xfrm>
            <a:prstGeom prst="rect">
              <a:avLst/>
            </a:prstGeom>
            <a:noFill/>
          </p:spPr>
          <p:txBody>
            <a:bodyPr wrap="none" rtlCol="0">
              <a:spAutoFit/>
            </a:bodyPr>
            <a:lstStyle/>
            <a:p>
              <a:r>
                <a:rPr lang="en-US" sz="3200" b="1" dirty="0" smtClean="0">
                  <a:solidFill>
                    <a:schemeClr val="bg1"/>
                  </a:solidFill>
                  <a:effectLst>
                    <a:outerShdw blurRad="38100" dist="38100" dir="2700000" algn="tl">
                      <a:srgbClr val="000000">
                        <a:alpha val="43137"/>
                      </a:srgbClr>
                    </a:outerShdw>
                  </a:effectLst>
                </a:rPr>
                <a:t>GLE</a:t>
              </a:r>
              <a:endParaRPr lang="en-US" sz="3200" b="1" dirty="0">
                <a:solidFill>
                  <a:schemeClr val="bg1"/>
                </a:solidFill>
                <a:effectLst>
                  <a:outerShdw blurRad="38100" dist="38100" dir="2700000" algn="tl">
                    <a:srgbClr val="000000">
                      <a:alpha val="43137"/>
                    </a:srgbClr>
                  </a:outerShdw>
                </a:effectLst>
              </a:endParaRPr>
            </a:p>
          </p:txBody>
        </p:sp>
        <p:sp>
          <p:nvSpPr>
            <p:cNvPr id="11" name="TextBox 10"/>
            <p:cNvSpPr txBox="1"/>
            <p:nvPr/>
          </p:nvSpPr>
          <p:spPr>
            <a:xfrm>
              <a:off x="5048689" y="1138350"/>
              <a:ext cx="742511" cy="584775"/>
            </a:xfrm>
            <a:prstGeom prst="rect">
              <a:avLst/>
            </a:prstGeom>
            <a:noFill/>
          </p:spPr>
          <p:txBody>
            <a:bodyPr wrap="none" rtlCol="0">
              <a:spAutoFit/>
            </a:bodyPr>
            <a:lstStyle/>
            <a:p>
              <a:r>
                <a:rPr lang="en-US" sz="3200" b="1" dirty="0" smtClean="0">
                  <a:effectLst>
                    <a:outerShdw blurRad="38100" dist="38100" dir="2700000" algn="tl">
                      <a:srgbClr val="000000">
                        <a:alpha val="43137"/>
                      </a:srgbClr>
                    </a:outerShdw>
                  </a:effectLst>
                </a:rPr>
                <a:t>PIB</a:t>
              </a:r>
              <a:endParaRPr lang="en-US" sz="3200" b="1" dirty="0">
                <a:effectLst>
                  <a:outerShdw blurRad="38100" dist="38100" dir="2700000" algn="tl">
                    <a:srgbClr val="000000">
                      <a:alpha val="43137"/>
                    </a:srgbClr>
                  </a:outerShdw>
                </a:effectLst>
              </a:endParaRPr>
            </a:p>
          </p:txBody>
        </p:sp>
        <p:sp>
          <p:nvSpPr>
            <p:cNvPr id="12" name="TextBox 11"/>
            <p:cNvSpPr txBox="1"/>
            <p:nvPr/>
          </p:nvSpPr>
          <p:spPr>
            <a:xfrm>
              <a:off x="411480" y="2707779"/>
              <a:ext cx="8321040" cy="1308050"/>
            </a:xfrm>
            <a:prstGeom prst="rect">
              <a:avLst/>
            </a:prstGeom>
            <a:noFill/>
          </p:spPr>
          <p:txBody>
            <a:bodyPr wrap="square" rtlCol="0">
              <a:spAutoFit/>
            </a:bodyPr>
            <a:lstStyle/>
            <a:p>
              <a:pPr marL="342900" lvl="2" indent="-225425">
                <a:spcAft>
                  <a:spcPts val="600"/>
                </a:spcAft>
                <a:buFont typeface="Arial" panose="020B0604020202020204" pitchFamily="34" charset="0"/>
                <a:buChar char="•"/>
                <a:defRPr/>
              </a:pPr>
              <a:r>
                <a:rPr lang="en-US" sz="1600" dirty="0" smtClean="0">
                  <a:solidFill>
                    <a:srgbClr val="000000"/>
                  </a:solidFill>
                </a:rPr>
                <a:t>Overall SVR12 rate of 98% in more than 2200 patients</a:t>
              </a:r>
              <a:r>
                <a:rPr lang="en-US" sz="1600" baseline="30000" dirty="0" smtClean="0">
                  <a:solidFill>
                    <a:srgbClr val="000000"/>
                  </a:solidFill>
                </a:rPr>
                <a:t>1</a:t>
              </a:r>
              <a:r>
                <a:rPr lang="en-US" sz="1600" dirty="0" smtClean="0">
                  <a:solidFill>
                    <a:srgbClr val="000000"/>
                  </a:solidFill>
                </a:rPr>
                <a:t> </a:t>
              </a:r>
            </a:p>
            <a:p>
              <a:pPr marL="342900" lvl="2" indent="-225425">
                <a:spcAft>
                  <a:spcPts val="600"/>
                </a:spcAft>
                <a:buFont typeface="Arial" panose="020B0604020202020204" pitchFamily="34" charset="0"/>
                <a:buChar char="•"/>
                <a:defRPr/>
              </a:pPr>
              <a:r>
                <a:rPr lang="en-US" sz="1600" dirty="0" smtClean="0"/>
                <a:t>High </a:t>
              </a:r>
              <a:r>
                <a:rPr lang="en-US" sz="1600" dirty="0"/>
                <a:t>barrier to </a:t>
              </a:r>
              <a:r>
                <a:rPr lang="en-US" sz="1600" dirty="0" smtClean="0"/>
                <a:t>resistance and favorable safety profile </a:t>
              </a:r>
              <a:r>
                <a:rPr lang="en-US" sz="1600" baseline="30000" dirty="0" smtClean="0"/>
                <a:t>2,3</a:t>
              </a:r>
              <a:endParaRPr lang="en-US" sz="1600" dirty="0" smtClean="0">
                <a:solidFill>
                  <a:srgbClr val="000000"/>
                </a:solidFill>
              </a:endParaRPr>
            </a:p>
            <a:p>
              <a:pPr marL="342900" lvl="2" indent="-225425">
                <a:spcAft>
                  <a:spcPts val="600"/>
                </a:spcAft>
                <a:buFont typeface="Arial" panose="020B0604020202020204" pitchFamily="34" charset="0"/>
                <a:buChar char="•"/>
                <a:defRPr/>
              </a:pPr>
              <a:r>
                <a:rPr lang="en-US" sz="1600" dirty="0" smtClean="0">
                  <a:solidFill>
                    <a:srgbClr val="000000"/>
                  </a:solidFill>
                </a:rPr>
                <a:t>8-week </a:t>
              </a:r>
              <a:r>
                <a:rPr lang="en-US" sz="1600" dirty="0">
                  <a:solidFill>
                    <a:srgbClr val="000000"/>
                  </a:solidFill>
                </a:rPr>
                <a:t>duration approved for all </a:t>
              </a:r>
              <a:r>
                <a:rPr lang="en-US" sz="1600" dirty="0" smtClean="0">
                  <a:solidFill>
                    <a:srgbClr val="000000"/>
                  </a:solidFill>
                </a:rPr>
                <a:t>treatment-naïve patients </a:t>
              </a:r>
              <a:r>
                <a:rPr lang="en-US" sz="1600" dirty="0">
                  <a:solidFill>
                    <a:srgbClr val="000000"/>
                  </a:solidFill>
                </a:rPr>
                <a:t>without </a:t>
              </a:r>
              <a:r>
                <a:rPr lang="en-US" sz="1600" dirty="0" smtClean="0">
                  <a:solidFill>
                    <a:srgbClr val="000000"/>
                  </a:solidFill>
                </a:rPr>
                <a:t>cirrhosis</a:t>
              </a:r>
              <a:r>
                <a:rPr lang="en-US" sz="1600" baseline="30000" dirty="0" smtClean="0">
                  <a:solidFill>
                    <a:srgbClr val="000000"/>
                  </a:solidFill>
                </a:rPr>
                <a:t>4</a:t>
              </a:r>
            </a:p>
            <a:p>
              <a:pPr marL="342900" lvl="2" indent="-225425">
                <a:spcAft>
                  <a:spcPts val="600"/>
                </a:spcAft>
                <a:buFont typeface="Arial" panose="020B0604020202020204" pitchFamily="34" charset="0"/>
                <a:buChar char="•"/>
                <a:defRPr/>
              </a:pPr>
              <a:r>
                <a:rPr lang="en-US" sz="1600" dirty="0" smtClean="0"/>
                <a:t>12-week duration approved </a:t>
              </a:r>
              <a:r>
                <a:rPr lang="en-US" sz="1600" dirty="0"/>
                <a:t>for treatment-naive patients </a:t>
              </a:r>
              <a:r>
                <a:rPr lang="en-US" sz="1600" dirty="0">
                  <a:solidFill>
                    <a:srgbClr val="070605"/>
                  </a:solidFill>
                </a:rPr>
                <a:t>with compensated </a:t>
              </a:r>
              <a:r>
                <a:rPr lang="en-US" sz="1600" dirty="0" smtClean="0">
                  <a:solidFill>
                    <a:srgbClr val="070605"/>
                  </a:solidFill>
                </a:rPr>
                <a:t>cirrhosis</a:t>
              </a:r>
              <a:r>
                <a:rPr lang="en-US" sz="1600" baseline="30000" dirty="0" smtClean="0">
                  <a:solidFill>
                    <a:srgbClr val="070605"/>
                  </a:solidFill>
                </a:rPr>
                <a:t>*</a:t>
              </a:r>
              <a:r>
                <a:rPr lang="en-US" sz="1600" baseline="30000" dirty="0" smtClean="0">
                  <a:solidFill>
                    <a:srgbClr val="000000"/>
                  </a:solidFill>
                </a:rPr>
                <a:t>4</a:t>
              </a:r>
              <a:endParaRPr lang="en-US" sz="1600" baseline="30000" dirty="0">
                <a:solidFill>
                  <a:srgbClr val="000000"/>
                </a:solidFill>
              </a:endParaRPr>
            </a:p>
          </p:txBody>
        </p:sp>
      </p:grpSp>
      <p:sp>
        <p:nvSpPr>
          <p:cNvPr id="2" name="Rectangle 1"/>
          <p:cNvSpPr/>
          <p:nvPr/>
        </p:nvSpPr>
        <p:spPr>
          <a:xfrm>
            <a:off x="4160520" y="4301520"/>
            <a:ext cx="4572000" cy="784830"/>
          </a:xfrm>
          <a:prstGeom prst="rect">
            <a:avLst/>
          </a:prstGeom>
        </p:spPr>
        <p:txBody>
          <a:bodyPr>
            <a:spAutoFit/>
          </a:bodyPr>
          <a:lstStyle/>
          <a:p>
            <a:pPr algn="r" defTabSz="457200">
              <a:spcBef>
                <a:spcPct val="0"/>
              </a:spcBef>
              <a:spcAft>
                <a:spcPct val="0"/>
              </a:spcAft>
            </a:pPr>
            <a:r>
              <a:rPr lang="en-US" sz="900" dirty="0"/>
              <a:t>1. Grebely et al, INHSU, 08 Sept 2017;</a:t>
            </a:r>
          </a:p>
          <a:p>
            <a:pPr algn="r" defTabSz="457200">
              <a:spcBef>
                <a:spcPct val="0"/>
              </a:spcBef>
              <a:spcAft>
                <a:spcPct val="0"/>
              </a:spcAft>
            </a:pPr>
            <a:r>
              <a:rPr lang="en-US" sz="900" dirty="0"/>
              <a:t>2. </a:t>
            </a:r>
            <a:r>
              <a:rPr lang="en-GB" sz="900" dirty="0"/>
              <a:t>Dufour J-F, et al</a:t>
            </a:r>
            <a:r>
              <a:rPr lang="en-GB" sz="900" i="1" dirty="0"/>
              <a:t>. J </a:t>
            </a:r>
            <a:r>
              <a:rPr lang="en-GB" sz="900" i="1" dirty="0" err="1"/>
              <a:t>Hepatol</a:t>
            </a:r>
            <a:r>
              <a:rPr lang="en-GB" sz="900" dirty="0"/>
              <a:t> 2017; </a:t>
            </a:r>
            <a:r>
              <a:rPr lang="en-GB" sz="900" b="1" dirty="0"/>
              <a:t>66</a:t>
            </a:r>
            <a:r>
              <a:rPr lang="en-GB" sz="900" dirty="0"/>
              <a:t>:S515;</a:t>
            </a:r>
            <a:endParaRPr lang="en-US" sz="900" dirty="0"/>
          </a:p>
          <a:p>
            <a:pPr algn="r" defTabSz="457200">
              <a:spcBef>
                <a:spcPct val="0"/>
              </a:spcBef>
              <a:spcAft>
                <a:spcPct val="0"/>
              </a:spcAft>
            </a:pPr>
            <a:r>
              <a:rPr lang="da-DK" sz="900" dirty="0"/>
              <a:t>3. Ng TI, et al. </a:t>
            </a:r>
            <a:r>
              <a:rPr lang="da-DK" sz="900" i="1" dirty="0"/>
              <a:t>Antimicrob Agents Chemother </a:t>
            </a:r>
            <a:r>
              <a:rPr lang="da-DK" sz="900" dirty="0"/>
              <a:t>2017; </a:t>
            </a:r>
            <a:r>
              <a:rPr lang="da-DK" sz="900" b="1" dirty="0"/>
              <a:t>61:</a:t>
            </a:r>
            <a:r>
              <a:rPr lang="en-US" sz="900" dirty="0" smtClean="0"/>
              <a:t>e02558–16</a:t>
            </a:r>
          </a:p>
          <a:p>
            <a:pPr algn="r" defTabSz="457200">
              <a:spcBef>
                <a:spcPct val="0"/>
              </a:spcBef>
              <a:spcAft>
                <a:spcPct val="0"/>
              </a:spcAft>
            </a:pPr>
            <a:r>
              <a:rPr lang="en-US" sz="900" dirty="0" smtClean="0"/>
              <a:t>4. MAVYRET </a:t>
            </a:r>
            <a:r>
              <a:rPr lang="en-US" sz="900" dirty="0"/>
              <a:t>[US package insert]/</a:t>
            </a:r>
            <a:r>
              <a:rPr lang="en-US" sz="900" dirty="0">
                <a:solidFill>
                  <a:srgbClr val="070605"/>
                </a:solidFill>
                <a:latin typeface="Calibri" pitchFamily="34" charset="0"/>
                <a:cs typeface="Arial" charset="0"/>
              </a:rPr>
              <a:t>MAVIRET (</a:t>
            </a:r>
            <a:r>
              <a:rPr lang="en-US" sz="900" dirty="0" err="1">
                <a:solidFill>
                  <a:srgbClr val="070605"/>
                </a:solidFill>
                <a:latin typeface="Calibri" pitchFamily="34" charset="0"/>
                <a:cs typeface="Arial" charset="0"/>
              </a:rPr>
              <a:t>SmPC</a:t>
            </a:r>
            <a:r>
              <a:rPr lang="en-US" sz="900" dirty="0" smtClean="0">
                <a:solidFill>
                  <a:srgbClr val="070605"/>
                </a:solidFill>
                <a:latin typeface="Calibri" pitchFamily="34" charset="0"/>
                <a:cs typeface="Arial" charset="0"/>
              </a:rPr>
              <a:t>); </a:t>
            </a:r>
            <a:r>
              <a:rPr lang="en-US" sz="900" dirty="0">
                <a:solidFill>
                  <a:srgbClr val="070605"/>
                </a:solidFill>
                <a:latin typeface="Calibri" pitchFamily="34" charset="0"/>
                <a:cs typeface="Arial" charset="0"/>
              </a:rPr>
              <a:t>AbbVie 2017                   </a:t>
            </a:r>
            <a:endParaRPr lang="da-DK" sz="900" kern="0" dirty="0">
              <a:solidFill>
                <a:srgbClr val="070605"/>
              </a:solidFill>
              <a:cs typeface="Arial" charset="0"/>
            </a:endParaRPr>
          </a:p>
          <a:p>
            <a:pPr algn="r" defTabSz="457200">
              <a:spcBef>
                <a:spcPct val="0"/>
              </a:spcBef>
              <a:spcAft>
                <a:spcPct val="0"/>
              </a:spcAft>
            </a:pPr>
            <a:endParaRPr lang="en-US" sz="900" dirty="0"/>
          </a:p>
        </p:txBody>
      </p:sp>
    </p:spTree>
    <p:extLst>
      <p:ext uri="{BB962C8B-B14F-4D97-AF65-F5344CB8AC3E}">
        <p14:creationId xmlns:p14="http://schemas.microsoft.com/office/powerpoint/2010/main" val="13087097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6"/>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a:solidFill>
                  <a:srgbClr val="071D49"/>
                </a:solidFill>
              </a:rPr>
              <a:t>Background</a:t>
            </a:r>
          </a:p>
        </p:txBody>
      </p:sp>
      <p:sp>
        <p:nvSpPr>
          <p:cNvPr id="8" name="Content Placeholder 1"/>
          <p:cNvSpPr>
            <a:spLocks noGrp="1"/>
          </p:cNvSpPr>
          <p:nvPr>
            <p:ph idx="1"/>
          </p:nvPr>
        </p:nvSpPr>
        <p:spPr>
          <a:xfrm>
            <a:off x="411162" y="895350"/>
            <a:ext cx="8351837" cy="3435183"/>
          </a:xfrm>
        </p:spPr>
        <p:txBody>
          <a:bodyPr/>
          <a:lstStyle/>
          <a:p>
            <a:pPr marL="0" lvl="2" indent="0">
              <a:spcBef>
                <a:spcPts val="600"/>
              </a:spcBef>
              <a:spcAft>
                <a:spcPts val="600"/>
              </a:spcAft>
              <a:buNone/>
            </a:pPr>
            <a:r>
              <a:rPr lang="en-US" sz="1800" dirty="0" smtClean="0">
                <a:solidFill>
                  <a:schemeClr val="tx1"/>
                </a:solidFill>
              </a:rPr>
              <a:t>Combining drugs </a:t>
            </a:r>
            <a:r>
              <a:rPr lang="en-US" sz="1800" dirty="0">
                <a:solidFill>
                  <a:schemeClr val="tx1"/>
                </a:solidFill>
              </a:rPr>
              <a:t>with different </a:t>
            </a:r>
            <a:r>
              <a:rPr lang="en-US" sz="1800" dirty="0" smtClean="0">
                <a:solidFill>
                  <a:schemeClr val="tx1"/>
                </a:solidFill>
              </a:rPr>
              <a:t>mechanisms of action can </a:t>
            </a:r>
            <a:r>
              <a:rPr lang="en-US" sz="1800" dirty="0">
                <a:solidFill>
                  <a:schemeClr val="tx1"/>
                </a:solidFill>
              </a:rPr>
              <a:t>increase the probability of achieving a sustained virologic response (SVR) in HCV-infected </a:t>
            </a:r>
            <a:r>
              <a:rPr lang="en-US" sz="1800" dirty="0" smtClean="0">
                <a:solidFill>
                  <a:schemeClr val="tx1"/>
                </a:solidFill>
              </a:rPr>
              <a:t>patients who </a:t>
            </a:r>
            <a:r>
              <a:rPr lang="en-US" sz="1800" dirty="0">
                <a:solidFill>
                  <a:schemeClr val="tx1"/>
                </a:solidFill>
              </a:rPr>
              <a:t>have previously failed DAA treatment, especially with NS5A-containing </a:t>
            </a:r>
            <a:r>
              <a:rPr lang="en-US" sz="1800" dirty="0" smtClean="0">
                <a:solidFill>
                  <a:schemeClr val="tx1"/>
                </a:solidFill>
              </a:rPr>
              <a:t>regimens</a:t>
            </a:r>
            <a:r>
              <a:rPr lang="en-US" sz="1800" baseline="30000" dirty="0" smtClean="0">
                <a:solidFill>
                  <a:schemeClr val="tx1"/>
                </a:solidFill>
              </a:rPr>
              <a:t>1-5</a:t>
            </a:r>
          </a:p>
          <a:p>
            <a:pPr marL="0" lvl="2" indent="0">
              <a:spcBef>
                <a:spcPts val="600"/>
              </a:spcBef>
              <a:spcAft>
                <a:spcPts val="600"/>
              </a:spcAft>
              <a:buNone/>
            </a:pPr>
            <a:endParaRPr lang="en-US" sz="1800" baseline="30000" dirty="0" smtClean="0">
              <a:solidFill>
                <a:schemeClr val="tx1"/>
              </a:solidFill>
            </a:endParaRPr>
          </a:p>
          <a:p>
            <a:pPr marL="0" lvl="2" indent="0">
              <a:spcBef>
                <a:spcPts val="600"/>
              </a:spcBef>
              <a:spcAft>
                <a:spcPts val="600"/>
              </a:spcAft>
              <a:buNone/>
            </a:pPr>
            <a:r>
              <a:rPr lang="en-US" sz="1800" dirty="0" smtClean="0">
                <a:solidFill>
                  <a:schemeClr val="tx1"/>
                </a:solidFill>
              </a:rPr>
              <a:t>MAGELLAN-3 is an ongoing study evaluating </a:t>
            </a:r>
            <a:r>
              <a:rPr lang="en-US" sz="1800" dirty="0">
                <a:solidFill>
                  <a:schemeClr val="tx1"/>
                </a:solidFill>
              </a:rPr>
              <a:t>the safety and efficacy of G/P in combination with </a:t>
            </a:r>
            <a:r>
              <a:rPr lang="en-US" sz="1800" dirty="0" err="1">
                <a:solidFill>
                  <a:schemeClr val="tx1"/>
                </a:solidFill>
              </a:rPr>
              <a:t>sofosbuvir</a:t>
            </a:r>
            <a:r>
              <a:rPr lang="en-US" sz="1800" dirty="0">
                <a:solidFill>
                  <a:schemeClr val="tx1"/>
                </a:solidFill>
              </a:rPr>
              <a:t> (SOF) and ribavirin (RBV) as a retreatment </a:t>
            </a:r>
            <a:r>
              <a:rPr lang="en-US" sz="1800" dirty="0" smtClean="0">
                <a:solidFill>
                  <a:schemeClr val="tx1"/>
                </a:solidFill>
              </a:rPr>
              <a:t>regimen for patients </a:t>
            </a:r>
            <a:r>
              <a:rPr lang="en-US" sz="1800" dirty="0">
                <a:solidFill>
                  <a:schemeClr val="tx1"/>
                </a:solidFill>
              </a:rPr>
              <a:t>from AbbVie’s </a:t>
            </a:r>
            <a:r>
              <a:rPr lang="en-US" sz="1800" dirty="0" err="1">
                <a:solidFill>
                  <a:schemeClr val="tx1"/>
                </a:solidFill>
              </a:rPr>
              <a:t>registrational</a:t>
            </a:r>
            <a:r>
              <a:rPr lang="en-US" sz="1800" dirty="0">
                <a:solidFill>
                  <a:schemeClr val="tx1"/>
                </a:solidFill>
              </a:rPr>
              <a:t> </a:t>
            </a:r>
            <a:r>
              <a:rPr lang="en-US" sz="1800" dirty="0" smtClean="0">
                <a:solidFill>
                  <a:schemeClr val="tx1"/>
                </a:solidFill>
              </a:rPr>
              <a:t>program who </a:t>
            </a:r>
            <a:r>
              <a:rPr lang="en-US" sz="1800" dirty="0">
                <a:solidFill>
                  <a:schemeClr val="tx1"/>
                </a:solidFill>
              </a:rPr>
              <a:t>experienced </a:t>
            </a:r>
            <a:r>
              <a:rPr lang="en-US" sz="1800" dirty="0" err="1" smtClean="0">
                <a:solidFill>
                  <a:schemeClr val="tx1"/>
                </a:solidFill>
              </a:rPr>
              <a:t>virologic</a:t>
            </a:r>
            <a:r>
              <a:rPr lang="en-US" sz="1800" dirty="0" smtClean="0">
                <a:solidFill>
                  <a:schemeClr val="tx1"/>
                </a:solidFill>
              </a:rPr>
              <a:t> failure (VF) </a:t>
            </a:r>
            <a:r>
              <a:rPr lang="en-US" sz="1800" dirty="0">
                <a:solidFill>
                  <a:schemeClr val="tx1"/>
                </a:solidFill>
              </a:rPr>
              <a:t>with G/P </a:t>
            </a:r>
            <a:endParaRPr lang="en-US" sz="1800" dirty="0" smtClean="0">
              <a:solidFill>
                <a:schemeClr val="tx1"/>
              </a:solidFill>
            </a:endParaRPr>
          </a:p>
        </p:txBody>
      </p:sp>
      <p:sp>
        <p:nvSpPr>
          <p:cNvPr id="9" name="TextBox 8"/>
          <p:cNvSpPr txBox="1"/>
          <p:nvPr/>
        </p:nvSpPr>
        <p:spPr>
          <a:xfrm>
            <a:off x="411480" y="4387225"/>
            <a:ext cx="3979545" cy="553998"/>
          </a:xfrm>
          <a:prstGeom prst="rect">
            <a:avLst/>
          </a:prstGeom>
          <a:noFill/>
        </p:spPr>
        <p:txBody>
          <a:bodyPr wrap="square" numCol="1">
            <a:spAutoFit/>
          </a:bodyPr>
          <a:lstStyle/>
          <a:p>
            <a:pPr marL="228600" indent="-228600">
              <a:buAutoNum type="arabicPeriod"/>
            </a:pPr>
            <a:r>
              <a:rPr lang="en-US" sz="1000" dirty="0" err="1" smtClean="0"/>
              <a:t>Sulkowsi</a:t>
            </a:r>
            <a:r>
              <a:rPr lang="en-US" sz="1000" dirty="0" smtClean="0"/>
              <a:t> MS, Gardiner DF, et al. N</a:t>
            </a:r>
            <a:r>
              <a:rPr lang="en-US" sz="1000" dirty="0"/>
              <a:t>. Engl. J. Med. </a:t>
            </a:r>
            <a:r>
              <a:rPr lang="en-US" sz="1000" dirty="0" smtClean="0"/>
              <a:t>2014;370:211–221</a:t>
            </a:r>
          </a:p>
          <a:p>
            <a:pPr marL="228600" indent="-228600">
              <a:buAutoNum type="arabicPeriod"/>
            </a:pPr>
            <a:r>
              <a:rPr lang="en-US" sz="1000" dirty="0" smtClean="0"/>
              <a:t>Zeuzem S, Jacobson IM, et al. </a:t>
            </a:r>
            <a:r>
              <a:rPr lang="en-US" sz="1000" dirty="0"/>
              <a:t>N. Engl. J. Med. 2014;370:1604–1614</a:t>
            </a:r>
            <a:r>
              <a:rPr lang="en-US" sz="1000" dirty="0" smtClean="0"/>
              <a:t>.</a:t>
            </a:r>
          </a:p>
          <a:p>
            <a:pPr marL="228600" indent="-228600">
              <a:buAutoNum type="arabicPeriod"/>
            </a:pPr>
            <a:r>
              <a:rPr lang="en-US" sz="1000" dirty="0" smtClean="0"/>
              <a:t>Hezode C, </a:t>
            </a:r>
            <a:r>
              <a:rPr lang="en-US" sz="1000" dirty="0" err="1" smtClean="0"/>
              <a:t>Fourati</a:t>
            </a:r>
            <a:r>
              <a:rPr lang="en-US" sz="1000" dirty="0" smtClean="0"/>
              <a:t> S, et al. J Hepatology. 2016; 64:S400</a:t>
            </a:r>
          </a:p>
        </p:txBody>
      </p:sp>
      <p:sp>
        <p:nvSpPr>
          <p:cNvPr id="2" name="TextBox 1"/>
          <p:cNvSpPr txBox="1"/>
          <p:nvPr/>
        </p:nvSpPr>
        <p:spPr>
          <a:xfrm>
            <a:off x="4862550" y="4539625"/>
            <a:ext cx="3869970" cy="553998"/>
          </a:xfrm>
          <a:prstGeom prst="rect">
            <a:avLst/>
          </a:prstGeom>
          <a:noFill/>
        </p:spPr>
        <p:txBody>
          <a:bodyPr wrap="none" rtlCol="0">
            <a:spAutoFit/>
          </a:bodyPr>
          <a:lstStyle/>
          <a:p>
            <a:r>
              <a:rPr lang="en-US" sz="1000" dirty="0" smtClean="0"/>
              <a:t>4.     Poordad </a:t>
            </a:r>
            <a:r>
              <a:rPr lang="en-US" sz="1000" dirty="0"/>
              <a:t>F, Bennett M, et al. J Hepatology. 2016; 64(2):S767</a:t>
            </a:r>
          </a:p>
          <a:p>
            <a:r>
              <a:rPr lang="en-US" sz="1000" dirty="0" smtClean="0"/>
              <a:t>5.     Gane </a:t>
            </a:r>
            <a:r>
              <a:rPr lang="en-US" sz="1000" dirty="0"/>
              <a:t>EJ, Kowdley KV, et al. Gastroenterology. 2016; 151: 902–909</a:t>
            </a:r>
            <a:endParaRPr lang="en-NZ" sz="1000" dirty="0"/>
          </a:p>
          <a:p>
            <a:endParaRPr lang="en-US" sz="1000" dirty="0"/>
          </a:p>
        </p:txBody>
      </p:sp>
    </p:spTree>
    <p:extLst>
      <p:ext uri="{BB962C8B-B14F-4D97-AF65-F5344CB8AC3E}">
        <p14:creationId xmlns:p14="http://schemas.microsoft.com/office/powerpoint/2010/main" val="42303456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itle 6">
            <a:extLst>
              <a:ext uri="{FF2B5EF4-FFF2-40B4-BE49-F238E27FC236}">
                <a16:creationId xmlns="" xmlns:a16="http://schemas.microsoft.com/office/drawing/2014/main" id="{D1C82306-793E-46BC-BBB3-45E7C86C1D0A}"/>
              </a:ext>
            </a:extLst>
          </p:cNvPr>
          <p:cNvSpPr txBox="1">
            <a:spLocks/>
          </p:cNvSpPr>
          <p:nvPr/>
        </p:nvSpPr>
        <p:spPr>
          <a:xfrm>
            <a:off x="411480" y="192024"/>
            <a:ext cx="8321040" cy="534924"/>
          </a:xfrm>
          <a:prstGeom prst="rect">
            <a:avLst/>
          </a:prstGeom>
        </p:spPr>
        <p:txBody>
          <a:bodyPr anchor="b"/>
          <a:lstStyle>
            <a:lvl1pPr algn="l" defTabSz="457200" rtl="0" eaLnBrk="1" fontAlgn="base" hangingPunct="1">
              <a:lnSpc>
                <a:spcPct val="90000"/>
              </a:lnSpc>
              <a:spcBef>
                <a:spcPct val="0"/>
              </a:spcBef>
              <a:spcAft>
                <a:spcPct val="0"/>
              </a:spcAft>
              <a:defRPr sz="1400">
                <a:solidFill>
                  <a:schemeClr val="folHlink"/>
                </a:solidFill>
                <a:latin typeface="+mj-lt"/>
                <a:ea typeface="+mj-ea"/>
                <a:cs typeface="+mj-cs"/>
              </a:defRPr>
            </a:lvl1pPr>
            <a:lvl2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kern="0" dirty="0" smtClean="0">
                <a:solidFill>
                  <a:srgbClr val="071D49"/>
                </a:solidFill>
              </a:rPr>
              <a:t>Enrollment by </a:t>
            </a:r>
            <a:r>
              <a:rPr lang="en-US" sz="2600" b="1" kern="0" dirty="0">
                <a:solidFill>
                  <a:srgbClr val="071D49"/>
                </a:solidFill>
              </a:rPr>
              <a:t>AbbVie Parent </a:t>
            </a:r>
            <a:r>
              <a:rPr lang="en-US" sz="2600" b="1" kern="0" dirty="0" smtClean="0">
                <a:solidFill>
                  <a:srgbClr val="071D49"/>
                </a:solidFill>
              </a:rPr>
              <a:t>Study (APS)</a:t>
            </a:r>
            <a:endParaRPr lang="en-US" sz="2600" b="1" kern="0" dirty="0">
              <a:solidFill>
                <a:srgbClr val="071D49"/>
              </a:solidFill>
            </a:endParaRPr>
          </a:p>
        </p:txBody>
      </p:sp>
      <p:sp>
        <p:nvSpPr>
          <p:cNvPr id="6" name="TextBox 5"/>
          <p:cNvSpPr txBox="1"/>
          <p:nvPr/>
        </p:nvSpPr>
        <p:spPr>
          <a:xfrm>
            <a:off x="411480" y="4705350"/>
            <a:ext cx="4910319" cy="215444"/>
          </a:xfrm>
          <a:prstGeom prst="rect">
            <a:avLst/>
          </a:prstGeom>
          <a:noFill/>
        </p:spPr>
        <p:txBody>
          <a:bodyPr wrap="none" rtlCol="0">
            <a:spAutoFit/>
          </a:bodyPr>
          <a:lstStyle/>
          <a:p>
            <a:r>
              <a:rPr lang="en-US" sz="800" dirty="0" smtClean="0"/>
              <a:t>GT, genotype; NC, non-cirrhotic; C, cirrhotic; DAA, direct-acting antiviral; RBV, ribavirin; QD, once-daily; </a:t>
            </a:r>
            <a:r>
              <a:rPr lang="en-US" sz="800" dirty="0" err="1" smtClean="0"/>
              <a:t>Wk</a:t>
            </a:r>
            <a:r>
              <a:rPr lang="en-US" sz="800" dirty="0" smtClean="0"/>
              <a:t>, week </a:t>
            </a:r>
            <a:endParaRPr lang="en-US" sz="800" dirty="0"/>
          </a:p>
        </p:txBody>
      </p:sp>
      <p:grpSp>
        <p:nvGrpSpPr>
          <p:cNvPr id="59" name="Group 58">
            <a:extLst>
              <a:ext uri="{FF2B5EF4-FFF2-40B4-BE49-F238E27FC236}">
                <a16:creationId xmlns:a16="http://schemas.microsoft.com/office/drawing/2014/main" xmlns="" id="{8C3A69BE-21B3-461B-A4DA-F869575C6A7D}"/>
              </a:ext>
            </a:extLst>
          </p:cNvPr>
          <p:cNvGrpSpPr/>
          <p:nvPr/>
        </p:nvGrpSpPr>
        <p:grpSpPr>
          <a:xfrm>
            <a:off x="411480" y="819150"/>
            <a:ext cx="8132472" cy="3908897"/>
            <a:chOff x="904038" y="888272"/>
            <a:chExt cx="7200435" cy="3908897"/>
          </a:xfrm>
        </p:grpSpPr>
        <p:grpSp>
          <p:nvGrpSpPr>
            <p:cNvPr id="63" name="Group 62">
              <a:extLst>
                <a:ext uri="{FF2B5EF4-FFF2-40B4-BE49-F238E27FC236}">
                  <a16:creationId xmlns:a16="http://schemas.microsoft.com/office/drawing/2014/main" xmlns="" id="{21B6ED85-F880-484D-B398-A5AB81754B88}"/>
                </a:ext>
              </a:extLst>
            </p:cNvPr>
            <p:cNvGrpSpPr/>
            <p:nvPr/>
          </p:nvGrpSpPr>
          <p:grpSpPr>
            <a:xfrm>
              <a:off x="904038" y="924922"/>
              <a:ext cx="7200435" cy="3872247"/>
              <a:chOff x="904038" y="924922"/>
              <a:chExt cx="7200435" cy="3872247"/>
            </a:xfrm>
          </p:grpSpPr>
          <p:grpSp>
            <p:nvGrpSpPr>
              <p:cNvPr id="83" name="Group 82">
                <a:extLst>
                  <a:ext uri="{FF2B5EF4-FFF2-40B4-BE49-F238E27FC236}">
                    <a16:creationId xmlns:a16="http://schemas.microsoft.com/office/drawing/2014/main" xmlns="" id="{01DE9D02-CEBF-4D87-952F-8CE9A365ACC8}"/>
                  </a:ext>
                </a:extLst>
              </p:cNvPr>
              <p:cNvGrpSpPr/>
              <p:nvPr/>
            </p:nvGrpSpPr>
            <p:grpSpPr>
              <a:xfrm>
                <a:off x="904038" y="1048495"/>
                <a:ext cx="7200435" cy="3748674"/>
                <a:chOff x="987086" y="1186192"/>
                <a:chExt cx="7200435" cy="3388757"/>
              </a:xfrm>
            </p:grpSpPr>
            <p:grpSp>
              <p:nvGrpSpPr>
                <p:cNvPr id="105" name="Group 104">
                  <a:extLst>
                    <a:ext uri="{FF2B5EF4-FFF2-40B4-BE49-F238E27FC236}">
                      <a16:creationId xmlns:a16="http://schemas.microsoft.com/office/drawing/2014/main" xmlns="" id="{8DA0CD60-5B4E-49CD-AA5A-1CCB4421D31B}"/>
                    </a:ext>
                  </a:extLst>
                </p:cNvPr>
                <p:cNvGrpSpPr/>
                <p:nvPr/>
              </p:nvGrpSpPr>
              <p:grpSpPr>
                <a:xfrm>
                  <a:off x="987086" y="1186192"/>
                  <a:ext cx="7200435" cy="3388757"/>
                  <a:chOff x="988064" y="1180328"/>
                  <a:chExt cx="7200435" cy="3388757"/>
                </a:xfrm>
              </p:grpSpPr>
              <p:sp>
                <p:nvSpPr>
                  <p:cNvPr id="110" name="TextBox 109">
                    <a:extLst>
                      <a:ext uri="{FF2B5EF4-FFF2-40B4-BE49-F238E27FC236}">
                        <a16:creationId xmlns:a16="http://schemas.microsoft.com/office/drawing/2014/main" xmlns="" id="{960BBCDC-F6B4-425E-9225-E0405A961E4D}"/>
                      </a:ext>
                    </a:extLst>
                  </p:cNvPr>
                  <p:cNvSpPr txBox="1"/>
                  <p:nvPr/>
                </p:nvSpPr>
                <p:spPr>
                  <a:xfrm>
                    <a:off x="988921" y="1180328"/>
                    <a:ext cx="1134349" cy="445163"/>
                  </a:xfrm>
                  <a:prstGeom prst="rect">
                    <a:avLst/>
                  </a:prstGeom>
                  <a:noFill/>
                </p:spPr>
                <p:txBody>
                  <a:bodyPr wrap="none" rtlCol="0">
                    <a:spAutoFit/>
                  </a:bodyPr>
                  <a:lstStyle/>
                  <a:p>
                    <a:r>
                      <a:rPr lang="en-US" sz="1400" b="1" dirty="0"/>
                      <a:t>SURVEYOR-2</a:t>
                    </a:r>
                    <a:br>
                      <a:rPr lang="en-US" sz="1400" b="1" dirty="0"/>
                    </a:br>
                    <a:r>
                      <a:rPr lang="en-US" sz="1100" b="1" dirty="0"/>
                      <a:t>GT2</a:t>
                    </a:r>
                    <a:r>
                      <a:rPr lang="en-US" sz="1100" b="1" dirty="0">
                        <a:cs typeface="Arial" panose="020B0604020202020204" pitchFamily="34" charset="0"/>
                      </a:rPr>
                      <a:t>–6, NC/C</a:t>
                    </a:r>
                    <a:endParaRPr lang="en-US" sz="1100" b="1" dirty="0"/>
                  </a:p>
                </p:txBody>
              </p:sp>
              <p:sp>
                <p:nvSpPr>
                  <p:cNvPr id="111" name="TextBox 110">
                    <a:extLst>
                      <a:ext uri="{FF2B5EF4-FFF2-40B4-BE49-F238E27FC236}">
                        <a16:creationId xmlns:a16="http://schemas.microsoft.com/office/drawing/2014/main" xmlns="" id="{5B3BC638-7B97-444B-9D1A-0BDB5BEB68B5}"/>
                      </a:ext>
                    </a:extLst>
                  </p:cNvPr>
                  <p:cNvSpPr txBox="1"/>
                  <p:nvPr/>
                </p:nvSpPr>
                <p:spPr>
                  <a:xfrm>
                    <a:off x="988921" y="2711068"/>
                    <a:ext cx="1100232" cy="584276"/>
                  </a:xfrm>
                  <a:prstGeom prst="rect">
                    <a:avLst/>
                  </a:prstGeom>
                  <a:noFill/>
                </p:spPr>
                <p:txBody>
                  <a:bodyPr wrap="none" rtlCol="0">
                    <a:spAutoFit/>
                  </a:bodyPr>
                  <a:lstStyle/>
                  <a:p>
                    <a:r>
                      <a:rPr lang="en-US" sz="1400" b="1" dirty="0"/>
                      <a:t>MAGELLAN-1</a:t>
                    </a:r>
                  </a:p>
                  <a:p>
                    <a:r>
                      <a:rPr lang="en-US" sz="1100" b="1" dirty="0"/>
                      <a:t>GT1,4–6 </a:t>
                    </a:r>
                    <a:r>
                      <a:rPr lang="en-US" sz="1100" b="1" dirty="0" smtClean="0"/>
                      <a:t>NC/C</a:t>
                    </a:r>
                    <a:r>
                      <a:rPr lang="en-US" sz="1100" b="1" dirty="0"/>
                      <a:t/>
                    </a:r>
                    <a:br>
                      <a:rPr lang="en-US" sz="1100" b="1" dirty="0"/>
                    </a:br>
                    <a:r>
                      <a:rPr lang="en-US" sz="1100" b="1" dirty="0"/>
                      <a:t>Failed a prior DAA</a:t>
                    </a:r>
                  </a:p>
                </p:txBody>
              </p:sp>
              <p:sp>
                <p:nvSpPr>
                  <p:cNvPr id="112" name="TextBox 111">
                    <a:extLst>
                      <a:ext uri="{FF2B5EF4-FFF2-40B4-BE49-F238E27FC236}">
                        <a16:creationId xmlns:a16="http://schemas.microsoft.com/office/drawing/2014/main" xmlns="" id="{56236C5A-DC29-4ADC-AEBF-862780CBCE51}"/>
                      </a:ext>
                    </a:extLst>
                  </p:cNvPr>
                  <p:cNvSpPr txBox="1"/>
                  <p:nvPr/>
                </p:nvSpPr>
                <p:spPr>
                  <a:xfrm>
                    <a:off x="988064" y="3471134"/>
                    <a:ext cx="1241045" cy="445163"/>
                  </a:xfrm>
                  <a:prstGeom prst="rect">
                    <a:avLst/>
                  </a:prstGeom>
                  <a:noFill/>
                </p:spPr>
                <p:txBody>
                  <a:bodyPr wrap="none" rtlCol="0">
                    <a:spAutoFit/>
                  </a:bodyPr>
                  <a:lstStyle/>
                  <a:p>
                    <a:r>
                      <a:rPr lang="en-US" sz="1400" b="1" dirty="0"/>
                      <a:t>EXPEDITION-1</a:t>
                    </a:r>
                    <a:br>
                      <a:rPr lang="en-US" sz="1400" b="1" dirty="0"/>
                    </a:br>
                    <a:r>
                      <a:rPr lang="en-US" sz="1100" b="1" dirty="0"/>
                      <a:t>GT1,2, 4–6 C</a:t>
                    </a:r>
                  </a:p>
                </p:txBody>
              </p:sp>
              <p:sp>
                <p:nvSpPr>
                  <p:cNvPr id="113" name="TextBox 112">
                    <a:extLst>
                      <a:ext uri="{FF2B5EF4-FFF2-40B4-BE49-F238E27FC236}">
                        <a16:creationId xmlns:a16="http://schemas.microsoft.com/office/drawing/2014/main" xmlns="" id="{F269BD3E-9CD2-4165-A461-4F01920F19E6}"/>
                      </a:ext>
                    </a:extLst>
                  </p:cNvPr>
                  <p:cNvSpPr txBox="1"/>
                  <p:nvPr/>
                </p:nvSpPr>
                <p:spPr>
                  <a:xfrm>
                    <a:off x="988921" y="1992869"/>
                    <a:ext cx="1279517" cy="445163"/>
                  </a:xfrm>
                  <a:prstGeom prst="rect">
                    <a:avLst/>
                  </a:prstGeom>
                  <a:noFill/>
                </p:spPr>
                <p:txBody>
                  <a:bodyPr wrap="none" rtlCol="0">
                    <a:spAutoFit/>
                  </a:bodyPr>
                  <a:lstStyle/>
                  <a:p>
                    <a:r>
                      <a:rPr lang="en-US" sz="1400" b="1" dirty="0"/>
                      <a:t>ENDURANCE-3</a:t>
                    </a:r>
                    <a:br>
                      <a:rPr lang="en-US" sz="1400" b="1" dirty="0"/>
                    </a:br>
                    <a:r>
                      <a:rPr lang="en-US" sz="1100" b="1" dirty="0"/>
                      <a:t>GT3 NC</a:t>
                    </a:r>
                    <a:endParaRPr lang="en-US" sz="1400" b="1" dirty="0"/>
                  </a:p>
                </p:txBody>
              </p:sp>
              <p:sp>
                <p:nvSpPr>
                  <p:cNvPr id="114" name="TextBox 113">
                    <a:extLst>
                      <a:ext uri="{FF2B5EF4-FFF2-40B4-BE49-F238E27FC236}">
                        <a16:creationId xmlns:a16="http://schemas.microsoft.com/office/drawing/2014/main" xmlns="" id="{16D4E4F4-32E5-4757-B8E6-86CC52DA2D9E}"/>
                      </a:ext>
                    </a:extLst>
                  </p:cNvPr>
                  <p:cNvSpPr txBox="1"/>
                  <p:nvPr/>
                </p:nvSpPr>
                <p:spPr>
                  <a:xfrm>
                    <a:off x="2286000" y="3553019"/>
                    <a:ext cx="401072" cy="236492"/>
                  </a:xfrm>
                  <a:prstGeom prst="rect">
                    <a:avLst/>
                  </a:prstGeom>
                  <a:noFill/>
                </p:spPr>
                <p:txBody>
                  <a:bodyPr wrap="none" rtlCol="0">
                    <a:spAutoFit/>
                  </a:bodyPr>
                  <a:lstStyle/>
                  <a:p>
                    <a:r>
                      <a:rPr lang="en-US" sz="1100" b="1" dirty="0"/>
                      <a:t>n=1</a:t>
                    </a:r>
                  </a:p>
                </p:txBody>
              </p:sp>
              <p:grpSp>
                <p:nvGrpSpPr>
                  <p:cNvPr id="115" name="Group 114">
                    <a:extLst>
                      <a:ext uri="{FF2B5EF4-FFF2-40B4-BE49-F238E27FC236}">
                        <a16:creationId xmlns:a16="http://schemas.microsoft.com/office/drawing/2014/main" xmlns="" id="{1337DF14-89E7-4F4B-8A7F-918C60FA2053}"/>
                      </a:ext>
                    </a:extLst>
                  </p:cNvPr>
                  <p:cNvGrpSpPr/>
                  <p:nvPr/>
                </p:nvGrpSpPr>
                <p:grpSpPr>
                  <a:xfrm>
                    <a:off x="1532086" y="1992869"/>
                    <a:ext cx="6656413" cy="2576216"/>
                    <a:chOff x="1303486" y="1739922"/>
                    <a:chExt cx="6656413" cy="2302150"/>
                  </a:xfrm>
                </p:grpSpPr>
                <p:grpSp>
                  <p:nvGrpSpPr>
                    <p:cNvPr id="116" name="Group 115">
                      <a:extLst>
                        <a:ext uri="{FF2B5EF4-FFF2-40B4-BE49-F238E27FC236}">
                          <a16:creationId xmlns:a16="http://schemas.microsoft.com/office/drawing/2014/main" xmlns="" id="{D9F08C0B-61A4-475D-AF51-AAB461F69E25}"/>
                        </a:ext>
                      </a:extLst>
                    </p:cNvPr>
                    <p:cNvGrpSpPr/>
                    <p:nvPr/>
                  </p:nvGrpSpPr>
                  <p:grpSpPr>
                    <a:xfrm>
                      <a:off x="1303486" y="1739922"/>
                      <a:ext cx="6656413" cy="2302150"/>
                      <a:chOff x="1360636" y="1002582"/>
                      <a:chExt cx="6656413" cy="2302150"/>
                    </a:xfrm>
                  </p:grpSpPr>
                  <p:grpSp>
                    <p:nvGrpSpPr>
                      <p:cNvPr id="119" name="Group 118"/>
                      <p:cNvGrpSpPr/>
                      <p:nvPr/>
                    </p:nvGrpSpPr>
                    <p:grpSpPr>
                      <a:xfrm>
                        <a:off x="1360636" y="1002582"/>
                        <a:ext cx="6336453" cy="2300091"/>
                        <a:chOff x="290182" y="1354691"/>
                        <a:chExt cx="8448602" cy="3066795"/>
                      </a:xfrm>
                    </p:grpSpPr>
                    <p:sp>
                      <p:nvSpPr>
                        <p:cNvPr id="127" name="Rounded Rectangle 126"/>
                        <p:cNvSpPr/>
                        <p:nvPr/>
                      </p:nvSpPr>
                      <p:spPr>
                        <a:xfrm>
                          <a:off x="1905000" y="3266931"/>
                          <a:ext cx="3037081" cy="228597"/>
                        </a:xfrm>
                        <a:prstGeom prst="roundRect">
                          <a:avLst/>
                        </a:prstGeom>
                        <a:solidFill>
                          <a:srgbClr val="6BBBAE"/>
                        </a:solidFill>
                        <a:ln>
                          <a:noFill/>
                        </a:ln>
                      </p:spPr>
                      <p:style>
                        <a:lnRef idx="1">
                          <a:schemeClr val="accent1"/>
                        </a:lnRef>
                        <a:fillRef idx="3">
                          <a:schemeClr val="accent1"/>
                        </a:fillRef>
                        <a:effectRef idx="2">
                          <a:schemeClr val="accent1"/>
                        </a:effectRef>
                        <a:fontRef idx="minor">
                          <a:schemeClr val="lt1"/>
                        </a:fontRef>
                      </p:style>
                      <p:txBody>
                        <a:bodyPr numCol="2" anchor="ctr"/>
                        <a:lstStyle/>
                        <a:p>
                          <a:pPr>
                            <a:defRPr/>
                          </a:pPr>
                          <a:r>
                            <a:rPr lang="en-US" sz="1050" b="1" dirty="0">
                              <a:solidFill>
                                <a:schemeClr val="bg1"/>
                              </a:solidFill>
                              <a:effectLst>
                                <a:outerShdw blurRad="38100" dist="38100" dir="2700000" algn="tl">
                                  <a:srgbClr val="000000">
                                    <a:alpha val="43137"/>
                                  </a:srgbClr>
                                </a:outerShdw>
                              </a:effectLst>
                            </a:rPr>
                            <a:t>G/P   300/120 mg QD</a:t>
                          </a:r>
                        </a:p>
                      </p:txBody>
                    </p:sp>
                    <p:cxnSp>
                      <p:nvCxnSpPr>
                        <p:cNvPr id="128" name="Straight Arrow Connector 127"/>
                        <p:cNvCxnSpPr>
                          <a:cxnSpLocks/>
                        </p:cNvCxnSpPr>
                        <p:nvPr/>
                      </p:nvCxnSpPr>
                      <p:spPr>
                        <a:xfrm>
                          <a:off x="4942080" y="3381237"/>
                          <a:ext cx="2907118" cy="0"/>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9" name="TextBox 128"/>
                        <p:cNvSpPr txBox="1"/>
                        <p:nvPr/>
                      </p:nvSpPr>
                      <p:spPr>
                        <a:xfrm>
                          <a:off x="290182" y="2410814"/>
                          <a:ext cx="246308" cy="273491"/>
                        </a:xfrm>
                        <a:prstGeom prst="rect">
                          <a:avLst/>
                        </a:prstGeom>
                        <a:noFill/>
                      </p:spPr>
                      <p:txBody>
                        <a:bodyPr wrap="none" rtlCol="0">
                          <a:spAutoFit/>
                        </a:bodyPr>
                        <a:lstStyle/>
                        <a:p>
                          <a:endParaRPr lang="en-US" sz="1050" b="1" strike="sngStrike" dirty="0">
                            <a:solidFill>
                              <a:srgbClr val="FF0000"/>
                            </a:solidFill>
                          </a:endParaRPr>
                        </a:p>
                      </p:txBody>
                    </p:sp>
                    <p:sp>
                      <p:nvSpPr>
                        <p:cNvPr id="130" name="Rounded Rectangle 129"/>
                        <p:cNvSpPr/>
                        <p:nvPr/>
                      </p:nvSpPr>
                      <p:spPr>
                        <a:xfrm>
                          <a:off x="1892764" y="1639377"/>
                          <a:ext cx="3013697" cy="248809"/>
                        </a:xfrm>
                        <a:prstGeom prst="roundRect">
                          <a:avLst/>
                        </a:prstGeom>
                        <a:solidFill>
                          <a:srgbClr val="0082BA"/>
                        </a:solidFill>
                        <a:ln>
                          <a:noFill/>
                        </a:ln>
                      </p:spPr>
                      <p:style>
                        <a:lnRef idx="1">
                          <a:schemeClr val="accent1"/>
                        </a:lnRef>
                        <a:fillRef idx="3">
                          <a:schemeClr val="accent1"/>
                        </a:fillRef>
                        <a:effectRef idx="2">
                          <a:schemeClr val="accent1"/>
                        </a:effectRef>
                        <a:fontRef idx="minor">
                          <a:schemeClr val="lt1"/>
                        </a:fontRef>
                      </p:style>
                      <p:txBody>
                        <a:bodyPr numCol="2" anchor="ctr"/>
                        <a:lstStyle/>
                        <a:p>
                          <a:pPr>
                            <a:defRPr/>
                          </a:pPr>
                          <a:r>
                            <a:rPr lang="en-US" sz="1050" b="1" dirty="0">
                              <a:solidFill>
                                <a:schemeClr val="bg1"/>
                              </a:solidFill>
                              <a:effectLst>
                                <a:outerShdw blurRad="38100" dist="38100" dir="2700000" algn="tl">
                                  <a:srgbClr val="000000">
                                    <a:alpha val="43137"/>
                                  </a:srgbClr>
                                </a:outerShdw>
                              </a:effectLst>
                            </a:rPr>
                            <a:t>G/P   300/120 </a:t>
                          </a:r>
                          <a:r>
                            <a:rPr lang="en-US" sz="1050" b="1" dirty="0" smtClean="0">
                              <a:solidFill>
                                <a:schemeClr val="bg1"/>
                              </a:solidFill>
                              <a:effectLst>
                                <a:outerShdw blurRad="38100" dist="38100" dir="2700000" algn="tl">
                                  <a:srgbClr val="000000">
                                    <a:alpha val="43137"/>
                                  </a:srgbClr>
                                </a:outerShdw>
                              </a:effectLst>
                            </a:rPr>
                            <a:t>mg QD</a:t>
                          </a:r>
                          <a:endParaRPr lang="en-US" sz="1050" b="1" dirty="0">
                            <a:solidFill>
                              <a:schemeClr val="bg1"/>
                            </a:solidFill>
                            <a:effectLst>
                              <a:outerShdw blurRad="38100" dist="38100" dir="2700000" algn="tl">
                                <a:srgbClr val="000000">
                                  <a:alpha val="43137"/>
                                </a:srgbClr>
                              </a:outerShdw>
                            </a:effectLst>
                          </a:endParaRPr>
                        </a:p>
                      </p:txBody>
                    </p:sp>
                    <p:cxnSp>
                      <p:nvCxnSpPr>
                        <p:cNvPr id="131" name="Straight Arrow Connector 130"/>
                        <p:cNvCxnSpPr>
                          <a:cxnSpLocks/>
                          <a:stCxn id="130" idx="3"/>
                        </p:cNvCxnSpPr>
                        <p:nvPr/>
                      </p:nvCxnSpPr>
                      <p:spPr>
                        <a:xfrm>
                          <a:off x="4906461" y="1763781"/>
                          <a:ext cx="2959935" cy="0"/>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2" name="Rounded Rectangle 131"/>
                        <p:cNvSpPr/>
                        <p:nvPr/>
                      </p:nvSpPr>
                      <p:spPr>
                        <a:xfrm>
                          <a:off x="1904999" y="1354691"/>
                          <a:ext cx="2042950" cy="248810"/>
                        </a:xfrm>
                        <a:prstGeom prst="roundRect">
                          <a:avLst/>
                        </a:prstGeom>
                        <a:solidFill>
                          <a:srgbClr val="0082BA"/>
                        </a:solidFill>
                        <a:ln>
                          <a:noFill/>
                        </a:ln>
                      </p:spPr>
                      <p:style>
                        <a:lnRef idx="1">
                          <a:schemeClr val="accent1"/>
                        </a:lnRef>
                        <a:fillRef idx="3">
                          <a:schemeClr val="accent1"/>
                        </a:fillRef>
                        <a:effectRef idx="2">
                          <a:schemeClr val="accent1"/>
                        </a:effectRef>
                        <a:fontRef idx="minor">
                          <a:schemeClr val="lt1"/>
                        </a:fontRef>
                      </p:style>
                      <p:txBody>
                        <a:bodyPr wrap="none" numCol="1" anchor="ctr"/>
                        <a:lstStyle/>
                        <a:p>
                          <a:pPr>
                            <a:defRPr/>
                          </a:pPr>
                          <a:endParaRPr lang="en-US" sz="1050" b="1" dirty="0">
                            <a:solidFill>
                              <a:schemeClr val="bg1"/>
                            </a:solidFill>
                            <a:effectLst>
                              <a:outerShdw blurRad="38100" dist="38100" dir="2700000" algn="tl">
                                <a:srgbClr val="000000">
                                  <a:alpha val="43137"/>
                                </a:srgbClr>
                              </a:outerShdw>
                            </a:effectLst>
                          </a:endParaRPr>
                        </a:p>
                        <a:p>
                          <a:pPr>
                            <a:defRPr/>
                          </a:pPr>
                          <a:r>
                            <a:rPr lang="en-US" sz="1050" b="1" dirty="0">
                              <a:solidFill>
                                <a:schemeClr val="bg1"/>
                              </a:solidFill>
                              <a:effectLst>
                                <a:outerShdw blurRad="38100" dist="38100" dir="2700000" algn="tl">
                                  <a:srgbClr val="000000">
                                    <a:alpha val="43137"/>
                                  </a:srgbClr>
                                </a:outerShdw>
                              </a:effectLst>
                            </a:rPr>
                            <a:t>G/P   300/120 mg QD</a:t>
                          </a:r>
                        </a:p>
                        <a:p>
                          <a:pPr>
                            <a:defRPr/>
                          </a:pPr>
                          <a:endParaRPr lang="en-US" sz="1050" b="1" dirty="0">
                            <a:solidFill>
                              <a:schemeClr val="bg1"/>
                            </a:solidFill>
                            <a:effectLst>
                              <a:outerShdw blurRad="38100" dist="38100" dir="2700000" algn="tl">
                                <a:srgbClr val="000000">
                                  <a:alpha val="43137"/>
                                </a:srgbClr>
                              </a:outerShdw>
                            </a:effectLst>
                          </a:endParaRPr>
                        </a:p>
                      </p:txBody>
                    </p:sp>
                    <p:cxnSp>
                      <p:nvCxnSpPr>
                        <p:cNvPr id="133" name="Straight Arrow Connector 132"/>
                        <p:cNvCxnSpPr>
                          <a:cxnSpLocks/>
                          <a:stCxn id="132" idx="3"/>
                        </p:cNvCxnSpPr>
                        <p:nvPr/>
                      </p:nvCxnSpPr>
                      <p:spPr>
                        <a:xfrm flipV="1">
                          <a:off x="3947949" y="1479095"/>
                          <a:ext cx="2899518" cy="1"/>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8738784" y="3880943"/>
                          <a:ext cx="0" cy="25241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4942081" y="3880942"/>
                          <a:ext cx="0" cy="2524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1979757" y="3880942"/>
                          <a:ext cx="0" cy="2508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7" name="TextBox 14"/>
                        <p:cNvSpPr txBox="1">
                          <a:spLocks noChangeArrowheads="1"/>
                        </p:cNvSpPr>
                        <p:nvPr/>
                      </p:nvSpPr>
                      <p:spPr bwMode="auto">
                        <a:xfrm>
                          <a:off x="1598879" y="4120646"/>
                          <a:ext cx="778504" cy="300840"/>
                        </a:xfrm>
                        <a:prstGeom prst="rect">
                          <a:avLst/>
                        </a:prstGeom>
                        <a:noFill/>
                        <a:ln>
                          <a:noFill/>
                        </a:ln>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350" b="1" dirty="0">
                              <a:solidFill>
                                <a:srgbClr val="070605"/>
                              </a:solidFill>
                            </a:rPr>
                            <a:t>Day </a:t>
                          </a:r>
                          <a:r>
                            <a:rPr lang="en-US" sz="1350" b="1" dirty="0" smtClean="0">
                              <a:solidFill>
                                <a:srgbClr val="070605"/>
                              </a:solidFill>
                            </a:rPr>
                            <a:t>1</a:t>
                          </a:r>
                          <a:endParaRPr lang="en-US" sz="1350" b="1" dirty="0">
                            <a:solidFill>
                              <a:srgbClr val="070605"/>
                            </a:solidFill>
                          </a:endParaRPr>
                        </a:p>
                      </p:txBody>
                    </p:sp>
                    <p:sp>
                      <p:nvSpPr>
                        <p:cNvPr id="138" name="TextBox 15"/>
                        <p:cNvSpPr txBox="1">
                          <a:spLocks noChangeArrowheads="1"/>
                        </p:cNvSpPr>
                        <p:nvPr/>
                      </p:nvSpPr>
                      <p:spPr bwMode="auto">
                        <a:xfrm>
                          <a:off x="4514324" y="4120646"/>
                          <a:ext cx="853225" cy="300839"/>
                        </a:xfrm>
                        <a:prstGeom prst="rect">
                          <a:avLst/>
                        </a:prstGeom>
                        <a:noFill/>
                        <a:ln>
                          <a:noFill/>
                        </a:ln>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350" b="1" dirty="0" err="1">
                              <a:solidFill>
                                <a:srgbClr val="070605"/>
                              </a:solidFill>
                            </a:rPr>
                            <a:t>Wk</a:t>
                          </a:r>
                          <a:r>
                            <a:rPr lang="en-US" sz="1350" b="1" dirty="0">
                              <a:solidFill>
                                <a:srgbClr val="070605"/>
                              </a:solidFill>
                            </a:rPr>
                            <a:t> 12</a:t>
                          </a:r>
                        </a:p>
                      </p:txBody>
                    </p:sp>
                    <p:cxnSp>
                      <p:nvCxnSpPr>
                        <p:cNvPr id="139" name="Straight Arrow Connector 138"/>
                        <p:cNvCxnSpPr>
                          <a:cxnSpLocks/>
                        </p:cNvCxnSpPr>
                        <p:nvPr/>
                      </p:nvCxnSpPr>
                      <p:spPr>
                        <a:xfrm>
                          <a:off x="1934654" y="3989162"/>
                          <a:ext cx="6804130" cy="15001"/>
                        </a:xfrm>
                        <a:prstGeom prst="straightConnector1">
                          <a:avLst/>
                        </a:prstGeom>
                        <a:ln w="25400">
                          <a:solidFill>
                            <a:schemeClr val="tx1"/>
                          </a:solidFill>
                          <a:tailEnd type="none"/>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942236" y="3880942"/>
                          <a:ext cx="0" cy="2524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TextBox 15"/>
                        <p:cNvSpPr txBox="1">
                          <a:spLocks noChangeArrowheads="1"/>
                        </p:cNvSpPr>
                        <p:nvPr/>
                      </p:nvSpPr>
                      <p:spPr bwMode="auto">
                        <a:xfrm>
                          <a:off x="3573252" y="4120646"/>
                          <a:ext cx="735672" cy="300839"/>
                        </a:xfrm>
                        <a:prstGeom prst="rect">
                          <a:avLst/>
                        </a:prstGeom>
                        <a:noFill/>
                        <a:ln>
                          <a:noFill/>
                        </a:ln>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350" b="1" dirty="0" err="1">
                              <a:solidFill>
                                <a:srgbClr val="070605"/>
                              </a:solidFill>
                            </a:rPr>
                            <a:t>Wk</a:t>
                          </a:r>
                          <a:r>
                            <a:rPr lang="en-US" sz="1350" b="1" dirty="0">
                              <a:solidFill>
                                <a:srgbClr val="070605"/>
                              </a:solidFill>
                            </a:rPr>
                            <a:t> 8</a:t>
                          </a:r>
                        </a:p>
                      </p:txBody>
                    </p:sp>
                  </p:grpSp>
                  <p:cxnSp>
                    <p:nvCxnSpPr>
                      <p:cNvPr id="120" name="Straight Connector 119">
                        <a:extLst>
                          <a:ext uri="{FF2B5EF4-FFF2-40B4-BE49-F238E27FC236}">
                            <a16:creationId xmlns:a16="http://schemas.microsoft.com/office/drawing/2014/main" xmlns="" id="{7B09DA45-A69F-46EB-AAFD-95B6E08A3DE4}"/>
                          </a:ext>
                        </a:extLst>
                      </p:cNvPr>
                      <p:cNvCxnSpPr/>
                      <p:nvPr/>
                    </p:nvCxnSpPr>
                    <p:spPr>
                      <a:xfrm>
                        <a:off x="5582100" y="2897267"/>
                        <a:ext cx="0" cy="1893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1" name="TextBox 15">
                        <a:extLst>
                          <a:ext uri="{FF2B5EF4-FFF2-40B4-BE49-F238E27FC236}">
                            <a16:creationId xmlns:a16="http://schemas.microsoft.com/office/drawing/2014/main" xmlns="" id="{54661D9C-550F-4A05-92DF-4812A98E93BA}"/>
                          </a:ext>
                        </a:extLst>
                      </p:cNvPr>
                      <p:cNvSpPr txBox="1">
                        <a:spLocks noChangeArrowheads="1"/>
                      </p:cNvSpPr>
                      <p:nvPr/>
                    </p:nvSpPr>
                    <p:spPr bwMode="auto">
                      <a:xfrm>
                        <a:off x="5270739" y="3079103"/>
                        <a:ext cx="639919" cy="225629"/>
                      </a:xfrm>
                      <a:prstGeom prst="rect">
                        <a:avLst/>
                      </a:prstGeom>
                      <a:noFill/>
                      <a:ln>
                        <a:noFill/>
                      </a:ln>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350" b="1" dirty="0" err="1">
                            <a:solidFill>
                              <a:srgbClr val="070605"/>
                            </a:solidFill>
                          </a:rPr>
                          <a:t>Wk</a:t>
                        </a:r>
                        <a:r>
                          <a:rPr lang="en-US" sz="1350" b="1" dirty="0">
                            <a:solidFill>
                              <a:srgbClr val="070605"/>
                            </a:solidFill>
                          </a:rPr>
                          <a:t> 16</a:t>
                        </a:r>
                      </a:p>
                    </p:txBody>
                  </p:sp>
                  <p:cxnSp>
                    <p:nvCxnSpPr>
                      <p:cNvPr id="122" name="Straight Connector 121">
                        <a:extLst>
                          <a:ext uri="{FF2B5EF4-FFF2-40B4-BE49-F238E27FC236}">
                            <a16:creationId xmlns:a16="http://schemas.microsoft.com/office/drawing/2014/main" xmlns="" id="{0EE75203-5D90-443B-BA7F-A122EF320646}"/>
                          </a:ext>
                        </a:extLst>
                      </p:cNvPr>
                      <p:cNvCxnSpPr/>
                      <p:nvPr/>
                    </p:nvCxnSpPr>
                    <p:spPr>
                      <a:xfrm>
                        <a:off x="6270001" y="2889801"/>
                        <a:ext cx="0" cy="1893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TextBox 15">
                        <a:extLst>
                          <a:ext uri="{FF2B5EF4-FFF2-40B4-BE49-F238E27FC236}">
                            <a16:creationId xmlns:a16="http://schemas.microsoft.com/office/drawing/2014/main" xmlns="" id="{FD7AC3F2-8820-4412-9929-CC5360DB0F80}"/>
                          </a:ext>
                        </a:extLst>
                      </p:cNvPr>
                      <p:cNvSpPr txBox="1">
                        <a:spLocks noChangeArrowheads="1"/>
                      </p:cNvSpPr>
                      <p:nvPr/>
                    </p:nvSpPr>
                    <p:spPr bwMode="auto">
                      <a:xfrm>
                        <a:off x="5958641" y="3071637"/>
                        <a:ext cx="639919" cy="225629"/>
                      </a:xfrm>
                      <a:prstGeom prst="rect">
                        <a:avLst/>
                      </a:prstGeom>
                      <a:noFill/>
                      <a:ln>
                        <a:noFill/>
                      </a:ln>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350" b="1" dirty="0" err="1">
                            <a:solidFill>
                              <a:srgbClr val="070605"/>
                            </a:solidFill>
                          </a:rPr>
                          <a:t>Wk</a:t>
                        </a:r>
                        <a:r>
                          <a:rPr lang="en-US" sz="1350" b="1" dirty="0">
                            <a:solidFill>
                              <a:srgbClr val="070605"/>
                            </a:solidFill>
                          </a:rPr>
                          <a:t> 20</a:t>
                        </a:r>
                      </a:p>
                    </p:txBody>
                  </p:sp>
                  <p:cxnSp>
                    <p:nvCxnSpPr>
                      <p:cNvPr id="124" name="Straight Connector 123">
                        <a:extLst>
                          <a:ext uri="{FF2B5EF4-FFF2-40B4-BE49-F238E27FC236}">
                            <a16:creationId xmlns:a16="http://schemas.microsoft.com/office/drawing/2014/main" xmlns="" id="{CBAF4508-3ECD-4972-B05D-8557B74F986A}"/>
                          </a:ext>
                        </a:extLst>
                      </p:cNvPr>
                      <p:cNvCxnSpPr/>
                      <p:nvPr/>
                    </p:nvCxnSpPr>
                    <p:spPr>
                      <a:xfrm>
                        <a:off x="7029899" y="2889801"/>
                        <a:ext cx="0" cy="1893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TextBox 15">
                        <a:extLst>
                          <a:ext uri="{FF2B5EF4-FFF2-40B4-BE49-F238E27FC236}">
                            <a16:creationId xmlns:a16="http://schemas.microsoft.com/office/drawing/2014/main" xmlns="" id="{98398FDE-964C-4DFA-B2B5-9CE856F69E45}"/>
                          </a:ext>
                        </a:extLst>
                      </p:cNvPr>
                      <p:cNvSpPr txBox="1">
                        <a:spLocks noChangeArrowheads="1"/>
                      </p:cNvSpPr>
                      <p:nvPr/>
                    </p:nvSpPr>
                    <p:spPr bwMode="auto">
                      <a:xfrm>
                        <a:off x="6718539" y="3071637"/>
                        <a:ext cx="639919" cy="225629"/>
                      </a:xfrm>
                      <a:prstGeom prst="rect">
                        <a:avLst/>
                      </a:prstGeom>
                      <a:noFill/>
                      <a:ln>
                        <a:noFill/>
                      </a:ln>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350" b="1" dirty="0" err="1">
                            <a:solidFill>
                              <a:srgbClr val="070605"/>
                            </a:solidFill>
                          </a:rPr>
                          <a:t>Wk</a:t>
                        </a:r>
                        <a:r>
                          <a:rPr lang="en-US" sz="1350" b="1" dirty="0">
                            <a:solidFill>
                              <a:srgbClr val="070605"/>
                            </a:solidFill>
                          </a:rPr>
                          <a:t> 24</a:t>
                        </a:r>
                      </a:p>
                    </p:txBody>
                  </p:sp>
                  <p:sp>
                    <p:nvSpPr>
                      <p:cNvPr id="126" name="TextBox 15">
                        <a:extLst>
                          <a:ext uri="{FF2B5EF4-FFF2-40B4-BE49-F238E27FC236}">
                            <a16:creationId xmlns:a16="http://schemas.microsoft.com/office/drawing/2014/main" xmlns="" id="{0DB77F03-D922-443B-99DD-99AD2851CDB3}"/>
                          </a:ext>
                        </a:extLst>
                      </p:cNvPr>
                      <p:cNvSpPr txBox="1">
                        <a:spLocks noChangeArrowheads="1"/>
                      </p:cNvSpPr>
                      <p:nvPr/>
                    </p:nvSpPr>
                    <p:spPr bwMode="auto">
                      <a:xfrm>
                        <a:off x="7377130" y="3078655"/>
                        <a:ext cx="639919" cy="225629"/>
                      </a:xfrm>
                      <a:prstGeom prst="rect">
                        <a:avLst/>
                      </a:prstGeom>
                      <a:noFill/>
                      <a:ln>
                        <a:noFill/>
                      </a:ln>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350" b="1" dirty="0" err="1">
                            <a:solidFill>
                              <a:srgbClr val="070605"/>
                            </a:solidFill>
                          </a:rPr>
                          <a:t>Wk</a:t>
                        </a:r>
                        <a:r>
                          <a:rPr lang="en-US" sz="1350" b="1" dirty="0">
                            <a:solidFill>
                              <a:srgbClr val="070605"/>
                            </a:solidFill>
                          </a:rPr>
                          <a:t> 28</a:t>
                        </a:r>
                      </a:p>
                    </p:txBody>
                  </p:sp>
                </p:grpSp>
                <p:sp>
                  <p:nvSpPr>
                    <p:cNvPr id="117" name="Rounded Rectangle 4">
                      <a:extLst>
                        <a:ext uri="{FF2B5EF4-FFF2-40B4-BE49-F238E27FC236}">
                          <a16:creationId xmlns:a16="http://schemas.microsoft.com/office/drawing/2014/main" xmlns="" id="{0B3B1919-33A1-444B-85AC-76DD27AA4CC8}"/>
                        </a:ext>
                      </a:extLst>
                    </p:cNvPr>
                    <p:cNvSpPr/>
                    <p:nvPr/>
                  </p:nvSpPr>
                  <p:spPr>
                    <a:xfrm>
                      <a:off x="2502709" y="2340174"/>
                      <a:ext cx="2236519" cy="196020"/>
                    </a:xfrm>
                    <a:prstGeom prst="roundRect">
                      <a:avLst/>
                    </a:prstGeom>
                    <a:solidFill>
                      <a:srgbClr val="7DA1C4"/>
                    </a:solidFill>
                    <a:ln>
                      <a:noFill/>
                    </a:ln>
                  </p:spPr>
                  <p:style>
                    <a:lnRef idx="1">
                      <a:schemeClr val="accent1"/>
                    </a:lnRef>
                    <a:fillRef idx="3">
                      <a:schemeClr val="accent1"/>
                    </a:fillRef>
                    <a:effectRef idx="2">
                      <a:schemeClr val="accent1"/>
                    </a:effectRef>
                    <a:fontRef idx="minor">
                      <a:schemeClr val="lt1"/>
                    </a:fontRef>
                  </p:style>
                  <p:txBody>
                    <a:bodyPr numCol="1" anchor="ctr"/>
                    <a:lstStyle/>
                    <a:p>
                      <a:pPr>
                        <a:lnSpc>
                          <a:spcPct val="90000"/>
                        </a:lnSpc>
                        <a:defRPr/>
                      </a:pPr>
                      <a:r>
                        <a:rPr lang="en-US" sz="1050" b="1" dirty="0">
                          <a:solidFill>
                            <a:schemeClr val="bg1"/>
                          </a:solidFill>
                          <a:effectLst>
                            <a:outerShdw blurRad="38100" dist="38100" dir="2700000" algn="tl">
                              <a:srgbClr val="000000">
                                <a:alpha val="43137"/>
                              </a:srgbClr>
                            </a:outerShdw>
                          </a:effectLst>
                        </a:rPr>
                        <a:t>G/P 300/120  mg + RBV 800 mg QD</a:t>
                      </a:r>
                    </a:p>
                  </p:txBody>
                </p:sp>
                <p:cxnSp>
                  <p:nvCxnSpPr>
                    <p:cNvPr id="118" name="Straight Arrow Connector 117">
                      <a:extLst>
                        <a:ext uri="{FF2B5EF4-FFF2-40B4-BE49-F238E27FC236}">
                          <a16:creationId xmlns:a16="http://schemas.microsoft.com/office/drawing/2014/main" xmlns="" id="{D27AF614-98DB-4600-A3A4-E92C6AB663B8}"/>
                        </a:ext>
                      </a:extLst>
                    </p:cNvPr>
                    <p:cNvCxnSpPr>
                      <a:cxnSpLocks/>
                    </p:cNvCxnSpPr>
                    <p:nvPr/>
                  </p:nvCxnSpPr>
                  <p:spPr>
                    <a:xfrm>
                      <a:off x="4807142" y="2438181"/>
                      <a:ext cx="2188698" cy="6385"/>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sp>
              <p:nvSpPr>
                <p:cNvPr id="106" name="Rounded Rectangle 4">
                  <a:extLst>
                    <a:ext uri="{FF2B5EF4-FFF2-40B4-BE49-F238E27FC236}">
                      <a16:creationId xmlns:a16="http://schemas.microsoft.com/office/drawing/2014/main" xmlns="" id="{F985914F-BDA5-43C1-9FC9-9EB6A66DB8D6}"/>
                    </a:ext>
                  </a:extLst>
                </p:cNvPr>
                <p:cNvSpPr/>
                <p:nvPr/>
              </p:nvSpPr>
              <p:spPr>
                <a:xfrm>
                  <a:off x="2730331" y="2922845"/>
                  <a:ext cx="2236519" cy="219356"/>
                </a:xfrm>
                <a:prstGeom prst="roundRect">
                  <a:avLst/>
                </a:prstGeom>
                <a:solidFill>
                  <a:srgbClr val="7DA1C4"/>
                </a:solidFill>
                <a:ln>
                  <a:noFill/>
                </a:ln>
              </p:spPr>
              <p:style>
                <a:lnRef idx="1">
                  <a:schemeClr val="accent1"/>
                </a:lnRef>
                <a:fillRef idx="3">
                  <a:schemeClr val="accent1"/>
                </a:fillRef>
                <a:effectRef idx="2">
                  <a:schemeClr val="accent1"/>
                </a:effectRef>
                <a:fontRef idx="minor">
                  <a:schemeClr val="lt1"/>
                </a:fontRef>
              </p:style>
              <p:txBody>
                <a:bodyPr numCol="1" anchor="ctr"/>
                <a:lstStyle/>
                <a:p>
                  <a:pPr>
                    <a:lnSpc>
                      <a:spcPct val="90000"/>
                    </a:lnSpc>
                    <a:defRPr/>
                  </a:pPr>
                  <a:r>
                    <a:rPr lang="en-US" sz="1050" b="1" dirty="0">
                      <a:solidFill>
                        <a:schemeClr val="bg1"/>
                      </a:solidFill>
                      <a:effectLst>
                        <a:outerShdw blurRad="38100" dist="38100" dir="2700000" algn="tl">
                          <a:srgbClr val="000000">
                            <a:alpha val="43137"/>
                          </a:srgbClr>
                        </a:outerShdw>
                      </a:effectLst>
                    </a:rPr>
                    <a:t>G/P 300/120  mg QD</a:t>
                  </a:r>
                </a:p>
              </p:txBody>
            </p:sp>
            <p:cxnSp>
              <p:nvCxnSpPr>
                <p:cNvPr id="107" name="Straight Arrow Connector 106">
                  <a:extLst>
                    <a:ext uri="{FF2B5EF4-FFF2-40B4-BE49-F238E27FC236}">
                      <a16:creationId xmlns:a16="http://schemas.microsoft.com/office/drawing/2014/main" xmlns="" id="{FCED6521-55B3-4767-8CEA-ABA6D1984ADE}"/>
                    </a:ext>
                  </a:extLst>
                </p:cNvPr>
                <p:cNvCxnSpPr>
                  <a:cxnSpLocks/>
                </p:cNvCxnSpPr>
                <p:nvPr/>
              </p:nvCxnSpPr>
              <p:spPr>
                <a:xfrm>
                  <a:off x="4978741" y="3032031"/>
                  <a:ext cx="2230229" cy="0"/>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8" name="Rounded Rectangle 4">
                  <a:extLst>
                    <a:ext uri="{FF2B5EF4-FFF2-40B4-BE49-F238E27FC236}">
                      <a16:creationId xmlns:a16="http://schemas.microsoft.com/office/drawing/2014/main" xmlns="" id="{A1C6BC51-7409-487D-B9E5-47C140782D4F}"/>
                    </a:ext>
                  </a:extLst>
                </p:cNvPr>
                <p:cNvSpPr/>
                <p:nvPr/>
              </p:nvSpPr>
              <p:spPr>
                <a:xfrm>
                  <a:off x="2730331" y="3183507"/>
                  <a:ext cx="3009372" cy="219356"/>
                </a:xfrm>
                <a:prstGeom prst="roundRect">
                  <a:avLst/>
                </a:prstGeom>
                <a:solidFill>
                  <a:srgbClr val="7DA1C4"/>
                </a:solidFill>
                <a:ln>
                  <a:noFill/>
                </a:ln>
              </p:spPr>
              <p:style>
                <a:lnRef idx="1">
                  <a:schemeClr val="accent1"/>
                </a:lnRef>
                <a:fillRef idx="3">
                  <a:schemeClr val="accent1"/>
                </a:fillRef>
                <a:effectRef idx="2">
                  <a:schemeClr val="accent1"/>
                </a:effectRef>
                <a:fontRef idx="minor">
                  <a:schemeClr val="lt1"/>
                </a:fontRef>
              </p:style>
              <p:txBody>
                <a:bodyPr numCol="1" anchor="ctr"/>
                <a:lstStyle/>
                <a:p>
                  <a:pPr>
                    <a:lnSpc>
                      <a:spcPct val="90000"/>
                    </a:lnSpc>
                    <a:defRPr/>
                  </a:pPr>
                  <a:r>
                    <a:rPr lang="en-US" sz="1050" b="1" dirty="0">
                      <a:solidFill>
                        <a:schemeClr val="bg1"/>
                      </a:solidFill>
                      <a:effectLst>
                        <a:outerShdw blurRad="38100" dist="38100" dir="2700000" algn="tl">
                          <a:srgbClr val="000000">
                            <a:alpha val="43137"/>
                          </a:srgbClr>
                        </a:outerShdw>
                      </a:effectLst>
                    </a:rPr>
                    <a:t>G/P 300/120  mg QD</a:t>
                  </a:r>
                </a:p>
              </p:txBody>
            </p:sp>
            <p:cxnSp>
              <p:nvCxnSpPr>
                <p:cNvPr id="109" name="Straight Arrow Connector 108">
                  <a:extLst>
                    <a:ext uri="{FF2B5EF4-FFF2-40B4-BE49-F238E27FC236}">
                      <a16:creationId xmlns:a16="http://schemas.microsoft.com/office/drawing/2014/main" xmlns="" id="{B06AFB4A-86EB-42A3-83FE-C6B326D99E54}"/>
                    </a:ext>
                  </a:extLst>
                </p:cNvPr>
                <p:cNvCxnSpPr>
                  <a:cxnSpLocks/>
                  <a:stCxn id="108" idx="3"/>
                </p:cNvCxnSpPr>
                <p:nvPr/>
              </p:nvCxnSpPr>
              <p:spPr>
                <a:xfrm>
                  <a:off x="5739703" y="3293178"/>
                  <a:ext cx="2127857" cy="5058"/>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84" name="Rounded Rectangle 4">
                <a:extLst>
                  <a:ext uri="{FF2B5EF4-FFF2-40B4-BE49-F238E27FC236}">
                    <a16:creationId xmlns:a16="http://schemas.microsoft.com/office/drawing/2014/main" xmlns="" id="{FF2EB156-6F74-46CD-80BE-880385F5E0C9}"/>
                  </a:ext>
                </a:extLst>
              </p:cNvPr>
              <p:cNvSpPr/>
              <p:nvPr/>
            </p:nvSpPr>
            <p:spPr>
              <a:xfrm>
                <a:off x="2635171" y="924922"/>
                <a:ext cx="1551929" cy="246888"/>
              </a:xfrm>
              <a:prstGeom prst="roundRect">
                <a:avLst/>
              </a:prstGeom>
              <a:solidFill>
                <a:srgbClr val="702082"/>
              </a:solidFill>
              <a:ln>
                <a:noFill/>
              </a:ln>
            </p:spPr>
            <p:style>
              <a:lnRef idx="1">
                <a:schemeClr val="accent1"/>
              </a:lnRef>
              <a:fillRef idx="3">
                <a:schemeClr val="accent1"/>
              </a:fillRef>
              <a:effectRef idx="2">
                <a:schemeClr val="accent1"/>
              </a:effectRef>
              <a:fontRef idx="minor">
                <a:schemeClr val="lt1"/>
              </a:fontRef>
            </p:style>
            <p:txBody>
              <a:bodyPr numCol="1" anchor="ctr"/>
              <a:lstStyle/>
              <a:p>
                <a:pPr>
                  <a:lnSpc>
                    <a:spcPct val="90000"/>
                  </a:lnSpc>
                  <a:defRPr/>
                </a:pPr>
                <a:r>
                  <a:rPr lang="en-US" sz="1050" b="1" dirty="0">
                    <a:solidFill>
                      <a:schemeClr val="bg1"/>
                    </a:solidFill>
                    <a:effectLst>
                      <a:outerShdw blurRad="38100" dist="38100" dir="2700000" algn="tl">
                        <a:srgbClr val="000000">
                          <a:alpha val="43137"/>
                        </a:srgbClr>
                      </a:outerShdw>
                    </a:effectLst>
                  </a:rPr>
                  <a:t>G/P 300/120  mg QD</a:t>
                </a:r>
              </a:p>
            </p:txBody>
          </p:sp>
          <p:cxnSp>
            <p:nvCxnSpPr>
              <p:cNvPr id="86" name="Straight Arrow Connector 85">
                <a:extLst>
                  <a:ext uri="{FF2B5EF4-FFF2-40B4-BE49-F238E27FC236}">
                    <a16:creationId xmlns:a16="http://schemas.microsoft.com/office/drawing/2014/main" xmlns="" id="{07D1FAC1-7F78-46AF-958D-1DCFB8139D40}"/>
                  </a:ext>
                </a:extLst>
              </p:cNvPr>
              <p:cNvCxnSpPr>
                <a:cxnSpLocks/>
                <a:stCxn id="84" idx="3"/>
              </p:cNvCxnSpPr>
              <p:nvPr/>
            </p:nvCxnSpPr>
            <p:spPr>
              <a:xfrm>
                <a:off x="4187100" y="1048366"/>
                <a:ext cx="2178924" cy="0"/>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4" name="Rounded Rectangle 4">
                <a:extLst>
                  <a:ext uri="{FF2B5EF4-FFF2-40B4-BE49-F238E27FC236}">
                    <a16:creationId xmlns:a16="http://schemas.microsoft.com/office/drawing/2014/main" xmlns="" id="{D58A3FB0-41A8-43AE-B105-40C0554BF86C}"/>
                  </a:ext>
                </a:extLst>
              </p:cNvPr>
              <p:cNvSpPr/>
              <p:nvPr/>
            </p:nvSpPr>
            <p:spPr>
              <a:xfrm>
                <a:off x="2635171" y="1202024"/>
                <a:ext cx="2236519" cy="246888"/>
              </a:xfrm>
              <a:prstGeom prst="roundRect">
                <a:avLst/>
              </a:prstGeom>
              <a:solidFill>
                <a:srgbClr val="702082"/>
              </a:solidFill>
              <a:ln>
                <a:noFill/>
              </a:ln>
            </p:spPr>
            <p:style>
              <a:lnRef idx="1">
                <a:schemeClr val="accent1"/>
              </a:lnRef>
              <a:fillRef idx="3">
                <a:schemeClr val="accent1"/>
              </a:fillRef>
              <a:effectRef idx="2">
                <a:schemeClr val="accent1"/>
              </a:effectRef>
              <a:fontRef idx="minor">
                <a:schemeClr val="lt1"/>
              </a:fontRef>
            </p:style>
            <p:txBody>
              <a:bodyPr numCol="1" anchor="ctr"/>
              <a:lstStyle/>
              <a:p>
                <a:pPr>
                  <a:lnSpc>
                    <a:spcPct val="90000"/>
                  </a:lnSpc>
                  <a:defRPr/>
                </a:pPr>
                <a:r>
                  <a:rPr lang="en-US" sz="1050" b="1" dirty="0">
                    <a:solidFill>
                      <a:schemeClr val="bg1"/>
                    </a:solidFill>
                    <a:effectLst>
                      <a:outerShdw blurRad="38100" dist="38100" dir="2700000" algn="tl">
                        <a:srgbClr val="000000">
                          <a:alpha val="43137"/>
                        </a:srgbClr>
                      </a:outerShdw>
                    </a:effectLst>
                  </a:rPr>
                  <a:t>G/P 300/120  mg QD</a:t>
                </a:r>
              </a:p>
            </p:txBody>
          </p:sp>
          <p:cxnSp>
            <p:nvCxnSpPr>
              <p:cNvPr id="96" name="Straight Arrow Connector 95">
                <a:extLst>
                  <a:ext uri="{FF2B5EF4-FFF2-40B4-BE49-F238E27FC236}">
                    <a16:creationId xmlns:a16="http://schemas.microsoft.com/office/drawing/2014/main" xmlns="" id="{702E439D-6ACE-4598-B7F4-502D4952F2E9}"/>
                  </a:ext>
                </a:extLst>
              </p:cNvPr>
              <p:cNvCxnSpPr>
                <a:cxnSpLocks/>
              </p:cNvCxnSpPr>
              <p:nvPr/>
            </p:nvCxnSpPr>
            <p:spPr>
              <a:xfrm>
                <a:off x="4883581" y="1311207"/>
                <a:ext cx="2246641" cy="0"/>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8" name="Rounded Rectangle 4">
                <a:extLst>
                  <a:ext uri="{FF2B5EF4-FFF2-40B4-BE49-F238E27FC236}">
                    <a16:creationId xmlns:a16="http://schemas.microsoft.com/office/drawing/2014/main" xmlns="" id="{AEA2FBCC-5F89-4213-9413-F8D37DFAC73F}"/>
                  </a:ext>
                </a:extLst>
              </p:cNvPr>
              <p:cNvSpPr/>
              <p:nvPr/>
            </p:nvSpPr>
            <p:spPr>
              <a:xfrm>
                <a:off x="2635171" y="1486662"/>
                <a:ext cx="3009372" cy="246888"/>
              </a:xfrm>
              <a:prstGeom prst="roundRect">
                <a:avLst/>
              </a:prstGeom>
              <a:solidFill>
                <a:srgbClr val="702082"/>
              </a:solidFill>
              <a:ln>
                <a:noFill/>
              </a:ln>
            </p:spPr>
            <p:style>
              <a:lnRef idx="1">
                <a:schemeClr val="accent1"/>
              </a:lnRef>
              <a:fillRef idx="3">
                <a:schemeClr val="accent1"/>
              </a:fillRef>
              <a:effectRef idx="2">
                <a:schemeClr val="accent1"/>
              </a:effectRef>
              <a:fontRef idx="minor">
                <a:schemeClr val="lt1"/>
              </a:fontRef>
            </p:style>
            <p:txBody>
              <a:bodyPr numCol="1" anchor="ctr"/>
              <a:lstStyle/>
              <a:p>
                <a:pPr>
                  <a:lnSpc>
                    <a:spcPct val="90000"/>
                  </a:lnSpc>
                  <a:defRPr/>
                </a:pPr>
                <a:r>
                  <a:rPr lang="en-US" sz="1050" b="1" dirty="0">
                    <a:solidFill>
                      <a:schemeClr val="bg1"/>
                    </a:solidFill>
                    <a:effectLst>
                      <a:outerShdw blurRad="38100" dist="38100" dir="2700000" algn="tl">
                        <a:srgbClr val="000000">
                          <a:alpha val="43137"/>
                        </a:srgbClr>
                      </a:outerShdw>
                    </a:effectLst>
                  </a:rPr>
                  <a:t>G/P 300/120  mg QD</a:t>
                </a:r>
              </a:p>
            </p:txBody>
          </p:sp>
          <p:cxnSp>
            <p:nvCxnSpPr>
              <p:cNvPr id="104" name="Straight Arrow Connector 103">
                <a:extLst>
                  <a:ext uri="{FF2B5EF4-FFF2-40B4-BE49-F238E27FC236}">
                    <a16:creationId xmlns:a16="http://schemas.microsoft.com/office/drawing/2014/main" xmlns="" id="{779233DF-E975-426B-8AE7-24F153E329B1}"/>
                  </a:ext>
                </a:extLst>
              </p:cNvPr>
              <p:cNvCxnSpPr>
                <a:cxnSpLocks/>
                <a:stCxn id="98" idx="3"/>
              </p:cNvCxnSpPr>
              <p:nvPr/>
            </p:nvCxnSpPr>
            <p:spPr>
              <a:xfrm flipV="1">
                <a:off x="5644543" y="1601398"/>
                <a:ext cx="2127857" cy="8708"/>
              </a:xfrm>
              <a:prstGeom prst="straightConnector1">
                <a:avLst/>
              </a:prstGeom>
              <a:ln w="25400">
                <a:solidFill>
                  <a:schemeClr val="tx1"/>
                </a:solidFill>
                <a:tailEnd type="oval" w="lg" len="med"/>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64" name="TextBox 63">
              <a:extLst>
                <a:ext uri="{FF2B5EF4-FFF2-40B4-BE49-F238E27FC236}">
                  <a16:creationId xmlns:a16="http://schemas.microsoft.com/office/drawing/2014/main" xmlns="" id="{197BFA1C-017F-43C8-B231-7B6717621051}"/>
                </a:ext>
              </a:extLst>
            </p:cNvPr>
            <p:cNvSpPr txBox="1"/>
            <p:nvPr/>
          </p:nvSpPr>
          <p:spPr>
            <a:xfrm>
              <a:off x="2201974" y="888272"/>
              <a:ext cx="401072" cy="261610"/>
            </a:xfrm>
            <a:prstGeom prst="rect">
              <a:avLst/>
            </a:prstGeom>
            <a:noFill/>
          </p:spPr>
          <p:txBody>
            <a:bodyPr wrap="none" rtlCol="0">
              <a:spAutoFit/>
            </a:bodyPr>
            <a:lstStyle/>
            <a:p>
              <a:r>
                <a:rPr lang="en-US" sz="1100" b="1" dirty="0"/>
                <a:t>n=2</a:t>
              </a:r>
            </a:p>
          </p:txBody>
        </p:sp>
        <p:sp>
          <p:nvSpPr>
            <p:cNvPr id="65" name="TextBox 64">
              <a:extLst>
                <a:ext uri="{FF2B5EF4-FFF2-40B4-BE49-F238E27FC236}">
                  <a16:creationId xmlns:a16="http://schemas.microsoft.com/office/drawing/2014/main" xmlns="" id="{56EFE2D6-C0DD-4BD8-9365-8D807E5DA823}"/>
                </a:ext>
              </a:extLst>
            </p:cNvPr>
            <p:cNvSpPr txBox="1"/>
            <p:nvPr/>
          </p:nvSpPr>
          <p:spPr>
            <a:xfrm>
              <a:off x="2201974" y="1167140"/>
              <a:ext cx="401072" cy="261610"/>
            </a:xfrm>
            <a:prstGeom prst="rect">
              <a:avLst/>
            </a:prstGeom>
            <a:noFill/>
          </p:spPr>
          <p:txBody>
            <a:bodyPr wrap="none" rtlCol="0">
              <a:spAutoFit/>
            </a:bodyPr>
            <a:lstStyle/>
            <a:p>
              <a:r>
                <a:rPr lang="en-US" sz="1100" b="1" dirty="0"/>
                <a:t>n=4</a:t>
              </a:r>
            </a:p>
          </p:txBody>
        </p:sp>
        <p:sp>
          <p:nvSpPr>
            <p:cNvPr id="66" name="TextBox 65">
              <a:extLst>
                <a:ext uri="{FF2B5EF4-FFF2-40B4-BE49-F238E27FC236}">
                  <a16:creationId xmlns:a16="http://schemas.microsoft.com/office/drawing/2014/main" xmlns="" id="{DDAC1B8E-0E6B-47C4-9A7C-C27824BAC3DE}"/>
                </a:ext>
              </a:extLst>
            </p:cNvPr>
            <p:cNvSpPr txBox="1"/>
            <p:nvPr/>
          </p:nvSpPr>
          <p:spPr>
            <a:xfrm>
              <a:off x="2201974" y="1464862"/>
              <a:ext cx="401072" cy="261610"/>
            </a:xfrm>
            <a:prstGeom prst="rect">
              <a:avLst/>
            </a:prstGeom>
            <a:noFill/>
          </p:spPr>
          <p:txBody>
            <a:bodyPr wrap="none" rtlCol="0">
              <a:spAutoFit/>
            </a:bodyPr>
            <a:lstStyle/>
            <a:p>
              <a:r>
                <a:rPr lang="en-US" sz="1100" b="1" dirty="0"/>
                <a:t>n=2</a:t>
              </a:r>
            </a:p>
          </p:txBody>
        </p:sp>
        <p:sp>
          <p:nvSpPr>
            <p:cNvPr id="73" name="TextBox 72">
              <a:extLst>
                <a:ext uri="{FF2B5EF4-FFF2-40B4-BE49-F238E27FC236}">
                  <a16:creationId xmlns:a16="http://schemas.microsoft.com/office/drawing/2014/main" xmlns="" id="{EE904576-B74E-4C98-BBB6-A1FC527934DF}"/>
                </a:ext>
              </a:extLst>
            </p:cNvPr>
            <p:cNvSpPr txBox="1"/>
            <p:nvPr/>
          </p:nvSpPr>
          <p:spPr>
            <a:xfrm>
              <a:off x="2201974" y="2640872"/>
              <a:ext cx="401072" cy="261610"/>
            </a:xfrm>
            <a:prstGeom prst="rect">
              <a:avLst/>
            </a:prstGeom>
            <a:noFill/>
          </p:spPr>
          <p:txBody>
            <a:bodyPr wrap="none" rtlCol="0">
              <a:spAutoFit/>
            </a:bodyPr>
            <a:lstStyle/>
            <a:p>
              <a:r>
                <a:rPr lang="en-US" sz="1100" b="1" dirty="0"/>
                <a:t>n=1</a:t>
              </a:r>
            </a:p>
          </p:txBody>
        </p:sp>
        <p:sp>
          <p:nvSpPr>
            <p:cNvPr id="74" name="TextBox 73">
              <a:extLst>
                <a:ext uri="{FF2B5EF4-FFF2-40B4-BE49-F238E27FC236}">
                  <a16:creationId xmlns:a16="http://schemas.microsoft.com/office/drawing/2014/main" xmlns="" id="{B383DA89-B022-42D4-946B-AE5EA97924DE}"/>
                </a:ext>
              </a:extLst>
            </p:cNvPr>
            <p:cNvSpPr txBox="1"/>
            <p:nvPr/>
          </p:nvSpPr>
          <p:spPr>
            <a:xfrm>
              <a:off x="2201974" y="2934175"/>
              <a:ext cx="401072" cy="261610"/>
            </a:xfrm>
            <a:prstGeom prst="rect">
              <a:avLst/>
            </a:prstGeom>
            <a:noFill/>
          </p:spPr>
          <p:txBody>
            <a:bodyPr wrap="none" rtlCol="0">
              <a:spAutoFit/>
            </a:bodyPr>
            <a:lstStyle/>
            <a:p>
              <a:r>
                <a:rPr lang="en-US" sz="1100" b="1" dirty="0"/>
                <a:t>n=4</a:t>
              </a:r>
            </a:p>
          </p:txBody>
        </p:sp>
        <p:sp>
          <p:nvSpPr>
            <p:cNvPr id="75" name="TextBox 74">
              <a:extLst>
                <a:ext uri="{FF2B5EF4-FFF2-40B4-BE49-F238E27FC236}">
                  <a16:creationId xmlns:a16="http://schemas.microsoft.com/office/drawing/2014/main" xmlns="" id="{E5765500-5568-471C-B2DB-23ACEAC7315B}"/>
                </a:ext>
              </a:extLst>
            </p:cNvPr>
            <p:cNvSpPr txBox="1"/>
            <p:nvPr/>
          </p:nvSpPr>
          <p:spPr>
            <a:xfrm>
              <a:off x="2201974" y="3238975"/>
              <a:ext cx="401072" cy="261610"/>
            </a:xfrm>
            <a:prstGeom prst="rect">
              <a:avLst/>
            </a:prstGeom>
            <a:noFill/>
          </p:spPr>
          <p:txBody>
            <a:bodyPr wrap="none" rtlCol="0">
              <a:spAutoFit/>
            </a:bodyPr>
            <a:lstStyle/>
            <a:p>
              <a:r>
                <a:rPr lang="en-US" sz="1100" b="1" dirty="0"/>
                <a:t>n=1</a:t>
              </a:r>
            </a:p>
          </p:txBody>
        </p:sp>
        <p:sp>
          <p:nvSpPr>
            <p:cNvPr id="76" name="TextBox 75">
              <a:extLst>
                <a:ext uri="{FF2B5EF4-FFF2-40B4-BE49-F238E27FC236}">
                  <a16:creationId xmlns:a16="http://schemas.microsoft.com/office/drawing/2014/main" xmlns="" id="{2757D411-81CB-49F2-8247-F804AFBF559E}"/>
                </a:ext>
              </a:extLst>
            </p:cNvPr>
            <p:cNvSpPr txBox="1"/>
            <p:nvPr/>
          </p:nvSpPr>
          <p:spPr>
            <a:xfrm>
              <a:off x="2201974" y="1935183"/>
              <a:ext cx="401072" cy="261610"/>
            </a:xfrm>
            <a:prstGeom prst="rect">
              <a:avLst/>
            </a:prstGeom>
            <a:noFill/>
          </p:spPr>
          <p:txBody>
            <a:bodyPr wrap="none" rtlCol="0">
              <a:spAutoFit/>
            </a:bodyPr>
            <a:lstStyle/>
            <a:p>
              <a:r>
                <a:rPr lang="en-US" sz="1100" b="1" dirty="0" smtClean="0"/>
                <a:t>n=5</a:t>
              </a:r>
              <a:endParaRPr lang="en-US" sz="1100" b="1" dirty="0"/>
            </a:p>
          </p:txBody>
        </p:sp>
        <p:sp>
          <p:nvSpPr>
            <p:cNvPr id="77" name="TextBox 76">
              <a:extLst>
                <a:ext uri="{FF2B5EF4-FFF2-40B4-BE49-F238E27FC236}">
                  <a16:creationId xmlns:a16="http://schemas.microsoft.com/office/drawing/2014/main" xmlns="" id="{B5D010D4-6BE4-4864-AB2E-AAB7861E8BFF}"/>
                </a:ext>
              </a:extLst>
            </p:cNvPr>
            <p:cNvSpPr txBox="1"/>
            <p:nvPr/>
          </p:nvSpPr>
          <p:spPr>
            <a:xfrm>
              <a:off x="2201974" y="2199522"/>
              <a:ext cx="401072" cy="261610"/>
            </a:xfrm>
            <a:prstGeom prst="rect">
              <a:avLst/>
            </a:prstGeom>
            <a:noFill/>
          </p:spPr>
          <p:txBody>
            <a:bodyPr wrap="none" rtlCol="0">
              <a:spAutoFit/>
            </a:bodyPr>
            <a:lstStyle/>
            <a:p>
              <a:r>
                <a:rPr lang="en-US" sz="1100" b="1" dirty="0" smtClean="0"/>
                <a:t>n=3</a:t>
              </a:r>
              <a:endParaRPr lang="en-US" sz="1100" b="1" dirty="0"/>
            </a:p>
          </p:txBody>
        </p:sp>
      </p:grpSp>
      <p:sp>
        <p:nvSpPr>
          <p:cNvPr id="58" name="Rounded Rectangle 57"/>
          <p:cNvSpPr/>
          <p:nvPr/>
        </p:nvSpPr>
        <p:spPr>
          <a:xfrm>
            <a:off x="2391503" y="2146113"/>
            <a:ext cx="2544783" cy="224543"/>
          </a:xfrm>
          <a:prstGeom prst="roundRect">
            <a:avLst/>
          </a:prstGeom>
          <a:solidFill>
            <a:srgbClr val="0082BA"/>
          </a:solidFill>
          <a:ln>
            <a:noFill/>
          </a:ln>
        </p:spPr>
        <p:style>
          <a:lnRef idx="1">
            <a:schemeClr val="accent1"/>
          </a:lnRef>
          <a:fillRef idx="3">
            <a:schemeClr val="accent1"/>
          </a:fillRef>
          <a:effectRef idx="2">
            <a:schemeClr val="accent1"/>
          </a:effectRef>
          <a:fontRef idx="minor">
            <a:schemeClr val="lt1"/>
          </a:fontRef>
        </p:style>
        <p:txBody>
          <a:bodyPr wrap="none" numCol="1" anchor="ctr"/>
          <a:lstStyle/>
          <a:p>
            <a:pPr>
              <a:defRPr/>
            </a:pPr>
            <a:endParaRPr lang="en-US" sz="1050" b="1" dirty="0">
              <a:solidFill>
                <a:schemeClr val="bg1"/>
              </a:solidFill>
              <a:effectLst>
                <a:outerShdw blurRad="38100" dist="38100" dir="2700000" algn="tl">
                  <a:srgbClr val="000000">
                    <a:alpha val="43137"/>
                  </a:srgbClr>
                </a:outerShdw>
              </a:effectLst>
            </a:endParaRPr>
          </a:p>
          <a:p>
            <a:pPr>
              <a:defRPr/>
            </a:pPr>
            <a:r>
              <a:rPr lang="en-US" sz="1050" b="1" dirty="0">
                <a:solidFill>
                  <a:schemeClr val="bg1"/>
                </a:solidFill>
                <a:effectLst>
                  <a:outerShdw blurRad="38100" dist="38100" dir="2700000" algn="tl">
                    <a:srgbClr val="000000">
                      <a:alpha val="43137"/>
                    </a:srgbClr>
                  </a:outerShdw>
                </a:effectLst>
              </a:rPr>
              <a:t>G/P   300/120 mg QD</a:t>
            </a:r>
          </a:p>
          <a:p>
            <a:pPr>
              <a:defRPr/>
            </a:pPr>
            <a:endParaRPr lang="en-US" sz="105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368673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Title 2"/>
          <p:cNvSpPr txBox="1">
            <a:spLocks/>
          </p:cNvSpPr>
          <p:nvPr/>
        </p:nvSpPr>
        <p:spPr>
          <a:xfrm>
            <a:off x="411479" y="189263"/>
            <a:ext cx="8321040" cy="534924"/>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dirty="0">
                <a:solidFill>
                  <a:srgbClr val="071D49"/>
                </a:solidFill>
              </a:rPr>
              <a:t>MAGELLAN-3: Study Design</a:t>
            </a:r>
            <a:endParaRPr lang="en-US" sz="2600" dirty="0">
              <a:solidFill>
                <a:srgbClr val="071D49"/>
              </a:solidFill>
            </a:endParaRPr>
          </a:p>
        </p:txBody>
      </p:sp>
      <p:sp>
        <p:nvSpPr>
          <p:cNvPr id="96" name="TextBox 95"/>
          <p:cNvSpPr txBox="1"/>
          <p:nvPr/>
        </p:nvSpPr>
        <p:spPr>
          <a:xfrm>
            <a:off x="394252" y="795528"/>
            <a:ext cx="8321040" cy="646331"/>
          </a:xfrm>
          <a:prstGeom prst="rect">
            <a:avLst/>
          </a:prstGeom>
          <a:noFill/>
        </p:spPr>
        <p:txBody>
          <a:bodyPr wrap="square" rtlCol="0">
            <a:spAutoFit/>
          </a:bodyPr>
          <a:lstStyle/>
          <a:p>
            <a:pPr marL="0" lvl="2"/>
            <a:r>
              <a:rPr lang="en-US" b="1" dirty="0"/>
              <a:t>Objective: </a:t>
            </a:r>
            <a:r>
              <a:rPr lang="en-US" dirty="0"/>
              <a:t>Evaluate the efficacy and safety of 12- or 16-weeks of open-label </a:t>
            </a:r>
            <a:endParaRPr lang="en-US" dirty="0" smtClean="0"/>
          </a:p>
          <a:p>
            <a:pPr marL="0" lvl="2"/>
            <a:r>
              <a:rPr lang="en-US" dirty="0" smtClean="0"/>
              <a:t>G/P + </a:t>
            </a:r>
            <a:r>
              <a:rPr lang="en-US" dirty="0"/>
              <a:t>SOF + </a:t>
            </a:r>
            <a:r>
              <a:rPr lang="en-US" dirty="0" smtClean="0"/>
              <a:t>RBV </a:t>
            </a:r>
            <a:r>
              <a:rPr lang="en-US" dirty="0"/>
              <a:t>in patients who had </a:t>
            </a:r>
            <a:r>
              <a:rPr lang="en-US" dirty="0" smtClean="0"/>
              <a:t>VF following </a:t>
            </a:r>
            <a:r>
              <a:rPr lang="en-US" dirty="0"/>
              <a:t>G/P treatment</a:t>
            </a:r>
          </a:p>
        </p:txBody>
      </p:sp>
      <p:graphicFrame>
        <p:nvGraphicFramePr>
          <p:cNvPr id="57" name="Table 56">
            <a:extLst>
              <a:ext uri="{FF2B5EF4-FFF2-40B4-BE49-F238E27FC236}">
                <a16:creationId xmlns="" xmlns:a16="http://schemas.microsoft.com/office/drawing/2014/main" id="{C766C316-8DB7-47D6-930F-2C2B9F891B9C}"/>
              </a:ext>
            </a:extLst>
          </p:cNvPr>
          <p:cNvGraphicFramePr>
            <a:graphicFrameLocks noGrp="1"/>
          </p:cNvGraphicFramePr>
          <p:nvPr>
            <p:extLst>
              <p:ext uri="{D42A27DB-BD31-4B8C-83A1-F6EECF244321}">
                <p14:modId xmlns:p14="http://schemas.microsoft.com/office/powerpoint/2010/main" val="2275019615"/>
              </p:ext>
            </p:extLst>
          </p:nvPr>
        </p:nvGraphicFramePr>
        <p:xfrm>
          <a:off x="5562598" y="1673005"/>
          <a:ext cx="3291250" cy="2795380"/>
        </p:xfrm>
        <a:graphic>
          <a:graphicData uri="http://schemas.openxmlformats.org/drawingml/2006/table">
            <a:tbl>
              <a:tblPr/>
              <a:tblGrid>
                <a:gridCol w="883018"/>
                <a:gridCol w="869583">
                  <a:extLst>
                    <a:ext uri="{9D8B030D-6E8A-4147-A177-3AD203B41FA5}">
                      <a16:colId xmlns="" xmlns:a16="http://schemas.microsoft.com/office/drawing/2014/main" val="20000"/>
                    </a:ext>
                  </a:extLst>
                </a:gridCol>
                <a:gridCol w="735905">
                  <a:extLst>
                    <a:ext uri="{9D8B030D-6E8A-4147-A177-3AD203B41FA5}">
                      <a16:colId xmlns="" xmlns:a16="http://schemas.microsoft.com/office/drawing/2014/main" val="20001"/>
                    </a:ext>
                  </a:extLst>
                </a:gridCol>
                <a:gridCol w="802744">
                  <a:extLst>
                    <a:ext uri="{9D8B030D-6E8A-4147-A177-3AD203B41FA5}">
                      <a16:colId xmlns="" xmlns:a16="http://schemas.microsoft.com/office/drawing/2014/main" val="20002"/>
                    </a:ext>
                  </a:extLst>
                </a:gridCol>
              </a:tblGrid>
              <a:tr h="726128">
                <a:tc>
                  <a:txBody>
                    <a:bodyPr/>
                    <a:lstStyle/>
                    <a:p>
                      <a:pPr algn="ctr" fontAlgn="ctr"/>
                      <a:r>
                        <a:rPr lang="en-US" sz="1400" b="1" i="0" u="none" strike="noStrike" dirty="0">
                          <a:solidFill>
                            <a:srgbClr val="071D49"/>
                          </a:solidFill>
                          <a:effectLst/>
                          <a:latin typeface="+mn-lt"/>
                        </a:rPr>
                        <a:t>Treatment </a:t>
                      </a:r>
                      <a:endParaRPr lang="en-US" sz="1400" b="1" i="0" u="none" strike="noStrike" dirty="0" smtClean="0">
                        <a:solidFill>
                          <a:srgbClr val="071D49"/>
                        </a:solidFill>
                        <a:effectLst/>
                        <a:latin typeface="+mn-lt"/>
                      </a:endParaRPr>
                    </a:p>
                    <a:p>
                      <a:pPr algn="ctr" fontAlgn="ctr"/>
                      <a:r>
                        <a:rPr lang="en-US" sz="1400" b="1" i="0" u="none" strike="noStrike" dirty="0" smtClean="0">
                          <a:solidFill>
                            <a:srgbClr val="071D49"/>
                          </a:solidFill>
                          <a:effectLst/>
                          <a:latin typeface="+mn-lt"/>
                        </a:rPr>
                        <a:t>Arm</a:t>
                      </a:r>
                      <a:endParaRPr lang="en-US" sz="1400" b="1" i="0" u="none" strike="noStrike" dirty="0">
                        <a:solidFill>
                          <a:srgbClr val="071D49"/>
                        </a:solidFill>
                        <a:effectLst/>
                        <a:latin typeface="+mn-lt"/>
                      </a:endParaRPr>
                    </a:p>
                  </a:txBody>
                  <a:tcPr marL="9525" marR="9525" marT="714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n-US" sz="1400" b="1" i="0" u="none" strike="noStrike" dirty="0">
                          <a:solidFill>
                            <a:srgbClr val="071D49"/>
                          </a:solidFill>
                          <a:effectLst/>
                          <a:latin typeface="+mn-lt"/>
                        </a:rPr>
                        <a:t>Genotype</a:t>
                      </a:r>
                    </a:p>
                  </a:txBody>
                  <a:tcPr marL="9525" marR="9525" marT="714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i="0" u="none" strike="noStrike" dirty="0" smtClean="0">
                          <a:solidFill>
                            <a:srgbClr val="071D49"/>
                          </a:solidFill>
                          <a:effectLst/>
                          <a:latin typeface="+mn-lt"/>
                        </a:rPr>
                        <a:t>Cirrhosis </a:t>
                      </a:r>
                      <a:r>
                        <a:rPr lang="en-US" sz="1400" b="1" i="0" u="none" strike="noStrike" dirty="0">
                          <a:solidFill>
                            <a:srgbClr val="071D49"/>
                          </a:solidFill>
                          <a:effectLst/>
                          <a:latin typeface="+mn-lt"/>
                        </a:rPr>
                        <a:t>Status</a:t>
                      </a:r>
                    </a:p>
                  </a:txBody>
                  <a:tcPr marL="9525" marR="9525" marT="714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1" i="0" u="none" strike="noStrike" kern="1200" dirty="0">
                          <a:solidFill>
                            <a:srgbClr val="071D49"/>
                          </a:solidFill>
                          <a:effectLst/>
                          <a:latin typeface="+mn-lt"/>
                          <a:ea typeface="+mn-ea"/>
                          <a:cs typeface="+mn-cs"/>
                        </a:rPr>
                        <a:t>Prior </a:t>
                      </a:r>
                      <a:r>
                        <a:rPr lang="en-US" sz="1400" b="1" i="0" u="none" strike="noStrike" dirty="0">
                          <a:solidFill>
                            <a:srgbClr val="071D49"/>
                          </a:solidFill>
                          <a:effectLst/>
                          <a:latin typeface="+mn-lt"/>
                        </a:rPr>
                        <a:t>NS5Ai</a:t>
                      </a:r>
                      <a:r>
                        <a:rPr lang="en-US" sz="1400" b="1" i="0" u="none" strike="noStrike" dirty="0">
                          <a:solidFill>
                            <a:srgbClr val="FF0000"/>
                          </a:solidFill>
                          <a:effectLst/>
                          <a:latin typeface="+mn-lt"/>
                          <a:cs typeface="Arial" panose="020B0604020202020204" pitchFamily="34" charset="0"/>
                        </a:rPr>
                        <a:t> </a:t>
                      </a:r>
                      <a:r>
                        <a:rPr lang="en-US" sz="1400" b="1" i="0" u="none" strike="noStrike" dirty="0">
                          <a:solidFill>
                            <a:srgbClr val="071D49"/>
                          </a:solidFill>
                          <a:effectLst/>
                          <a:latin typeface="+mn-lt"/>
                          <a:cs typeface="Arial" panose="020B0604020202020204" pitchFamily="34" charset="0"/>
                        </a:rPr>
                        <a:t>and/or PI</a:t>
                      </a:r>
                      <a:r>
                        <a:rPr lang="en-US" sz="1400" b="1" i="0" u="none" strike="noStrike" kern="1200" dirty="0">
                          <a:solidFill>
                            <a:srgbClr val="071D49"/>
                          </a:solidFill>
                          <a:effectLst/>
                          <a:latin typeface="+mn-lt"/>
                          <a:ea typeface="+mn-ea"/>
                          <a:cs typeface="+mn-cs"/>
                        </a:rPr>
                        <a:t>*</a:t>
                      </a:r>
                      <a:r>
                        <a:rPr lang="en-US" sz="1400" b="1" i="0" u="none" strike="noStrike" dirty="0">
                          <a:solidFill>
                            <a:srgbClr val="071D49"/>
                          </a:solidFill>
                          <a:effectLst/>
                          <a:latin typeface="+mn-lt"/>
                        </a:rPr>
                        <a:t> </a:t>
                      </a:r>
                    </a:p>
                  </a:txBody>
                  <a:tcPr marL="9525" marR="9525" marT="714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r h="307763">
                <a:tc>
                  <a:txBody>
                    <a:bodyPr/>
                    <a:lstStyle/>
                    <a:p>
                      <a:pPr marL="0" marR="0" algn="ctr">
                        <a:lnSpc>
                          <a:spcPct val="115000"/>
                        </a:lnSpc>
                        <a:spcBef>
                          <a:spcPts val="0"/>
                        </a:spcBef>
                        <a:spcAft>
                          <a:spcPts val="0"/>
                        </a:spcAft>
                      </a:pPr>
                      <a:r>
                        <a:rPr lang="en-US" sz="1400" dirty="0">
                          <a:solidFill>
                            <a:schemeClr val="bg1"/>
                          </a:solidFill>
                          <a:effectLst/>
                          <a:latin typeface="+mn-lt"/>
                          <a:ea typeface="Calibri" panose="020F0502020204030204" pitchFamily="34" charset="0"/>
                          <a:cs typeface="Times New Roman" panose="02020603050405020304" pitchFamily="18" charset="0"/>
                        </a:rPr>
                        <a:t>A</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82BA"/>
                    </a:solidFill>
                  </a:tcPr>
                </a:tc>
                <a:tc>
                  <a:txBody>
                    <a:bodyPr/>
                    <a:lstStyle/>
                    <a:p>
                      <a:pPr algn="ctr" fontAlgn="ctr"/>
                      <a:r>
                        <a:rPr lang="en-US" sz="1400" b="0" i="0" u="none" strike="noStrike" dirty="0">
                          <a:solidFill>
                            <a:schemeClr val="tx1"/>
                          </a:solidFill>
                          <a:effectLst/>
                          <a:latin typeface="+mn-lt"/>
                        </a:rPr>
                        <a:t>1, 2, 4, 5, 6</a:t>
                      </a:r>
                    </a:p>
                  </a:txBody>
                  <a:tcPr marL="9525" marR="9525" marT="7144"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latin typeface="+mn-lt"/>
                          <a:ea typeface="Calibri" panose="020F0502020204030204" pitchFamily="34" charset="0"/>
                          <a:cs typeface="Times New Roman" panose="02020603050405020304" pitchFamily="18" charset="0"/>
                        </a:rPr>
                        <a:t>NC</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1400" dirty="0">
                          <a:solidFill>
                            <a:schemeClr val="tx1"/>
                          </a:solidFill>
                          <a:effectLst/>
                          <a:latin typeface="+mn-lt"/>
                          <a:ea typeface="Calibri" panose="020F0502020204030204" pitchFamily="34" charset="0"/>
                          <a:cs typeface="Times New Roman" panose="02020603050405020304" pitchFamily="18" charset="0"/>
                        </a:rPr>
                        <a:t>No</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307763">
                <a:tc>
                  <a:txBody>
                    <a:bodyPr/>
                    <a:lstStyle/>
                    <a:p>
                      <a:pPr marL="0" marR="0" algn="ctr">
                        <a:lnSpc>
                          <a:spcPct val="115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B</a:t>
                      </a: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solidFill>
                      <a:srgbClr val="6BBBAE"/>
                    </a:solidFill>
                  </a:tcPr>
                </a:tc>
                <a:tc>
                  <a:txBody>
                    <a:bodyPr/>
                    <a:lstStyle/>
                    <a:p>
                      <a:pPr algn="ctr" fontAlgn="ctr"/>
                      <a:r>
                        <a:rPr lang="en-US" sz="1400" b="0" i="0" u="none" strike="noStrike" dirty="0">
                          <a:solidFill>
                            <a:srgbClr val="070605"/>
                          </a:solidFill>
                          <a:effectLst/>
                          <a:latin typeface="+mn-lt"/>
                        </a:rPr>
                        <a:t>3</a:t>
                      </a:r>
                    </a:p>
                  </a:txBody>
                  <a:tcPr marL="9525" marR="9525" marT="7144" marB="0" anchor="ctr">
                    <a:lnL>
                      <a:noFill/>
                    </a:lnL>
                    <a:lnR>
                      <a:noFill/>
                    </a:lnR>
                    <a:lnT w="12700" cap="flat" cmpd="sng" algn="ctr">
                      <a:solidFill>
                        <a:schemeClr val="tx1"/>
                      </a:solidFill>
                      <a:prstDash val="solid"/>
                      <a:round/>
                      <a:headEnd type="none" w="med" len="med"/>
                      <a:tailEnd type="none" w="med" len="med"/>
                    </a:lnT>
                    <a:lnB>
                      <a:noFill/>
                    </a:lnB>
                    <a:no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400" dirty="0">
                          <a:effectLst/>
                          <a:latin typeface="+mn-lt"/>
                          <a:ea typeface="Calibri" panose="020F0502020204030204" pitchFamily="34" charset="0"/>
                          <a:cs typeface="Times New Roman" panose="02020603050405020304" pitchFamily="18" charset="0"/>
                        </a:rPr>
                        <a:t>Any</a:t>
                      </a: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noFill/>
                  </a:tcPr>
                </a:tc>
                <a:tc>
                  <a:txBody>
                    <a:bodyPr/>
                    <a:lstStyle/>
                    <a:p>
                      <a:pPr marL="0" marR="0" algn="ctr">
                        <a:lnSpc>
                          <a:spcPct val="115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Any</a:t>
                      </a:r>
                    </a:p>
                  </a:txBody>
                  <a:tcPr marL="68580" marR="68580" marT="0" marB="0" anchor="ctr">
                    <a:lnL>
                      <a:noFill/>
                    </a:lnL>
                    <a:lnR>
                      <a:noFill/>
                    </a:lnR>
                    <a:lnT w="12700" cap="flat" cmpd="sng" algn="ctr">
                      <a:solidFill>
                        <a:schemeClr val="tx1"/>
                      </a:solidFill>
                      <a:prstDash val="solid"/>
                      <a:round/>
                      <a:headEnd type="none" w="med" len="med"/>
                      <a:tailEnd type="none" w="med" len="med"/>
                    </a:lnT>
                    <a:lnB>
                      <a:noFill/>
                    </a:lnB>
                    <a:noFill/>
                  </a:tcPr>
                </a:tc>
                <a:extLst>
                  <a:ext uri="{0D108BD9-81ED-4DB2-BD59-A6C34878D82A}">
                    <a16:rowId xmlns="" xmlns:a16="http://schemas.microsoft.com/office/drawing/2014/main" val="10002"/>
                  </a:ext>
                </a:extLst>
              </a:tr>
              <a:tr h="307763">
                <a:tc>
                  <a:txBody>
                    <a:bodyPr/>
                    <a:lstStyle/>
                    <a:p>
                      <a:pPr marL="0" marR="0" algn="ctr">
                        <a:lnSpc>
                          <a:spcPct val="115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B</a:t>
                      </a: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algn="ctr" fontAlgn="ctr"/>
                      <a:r>
                        <a:rPr lang="en-US" sz="1400" b="0" i="0" u="none" strike="noStrike" dirty="0">
                          <a:solidFill>
                            <a:srgbClr val="070605"/>
                          </a:solidFill>
                          <a:effectLst/>
                          <a:latin typeface="+mn-lt"/>
                        </a:rPr>
                        <a:t>Any</a:t>
                      </a:r>
                    </a:p>
                  </a:txBody>
                  <a:tcPr marL="9525" marR="9525" marT="7144"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C</a:t>
                      </a: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15000"/>
                        </a:lnSpc>
                        <a:spcBef>
                          <a:spcPts val="0"/>
                        </a:spcBef>
                        <a:spcAft>
                          <a:spcPts val="0"/>
                        </a:spcAft>
                      </a:pPr>
                      <a:r>
                        <a:rPr lang="en-US" sz="1400" dirty="0">
                          <a:effectLst/>
                          <a:latin typeface="+mn-lt"/>
                          <a:ea typeface="Calibri" panose="020F0502020204030204" pitchFamily="34" charset="0"/>
                          <a:cs typeface="Times New Roman" panose="02020603050405020304" pitchFamily="18" charset="0"/>
                        </a:rPr>
                        <a:t>Any</a:t>
                      </a:r>
                    </a:p>
                  </a:txBody>
                  <a:tcPr marL="68580" marR="6858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6"/>
                  </a:ext>
                </a:extLst>
              </a:tr>
              <a:tr h="3077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rPr>
                        <a:t>B</a:t>
                      </a:r>
                    </a:p>
                  </a:txBody>
                  <a:tcPr marL="68580" marR="6858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algn="ctr" fontAlgn="ctr"/>
                      <a:r>
                        <a:rPr lang="en-US" sz="1400" b="0" i="0" u="none" strike="noStrike" dirty="0">
                          <a:solidFill>
                            <a:srgbClr val="070605"/>
                          </a:solidFill>
                          <a:effectLst/>
                          <a:latin typeface="+mn-lt"/>
                        </a:rPr>
                        <a:t>Any</a:t>
                      </a:r>
                    </a:p>
                  </a:txBody>
                  <a:tcPr marL="9525" marR="9525" marT="7144"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dirty="0">
                          <a:latin typeface="+mn-lt"/>
                        </a:rPr>
                        <a:t>Any</a:t>
                      </a:r>
                    </a:p>
                  </a:txBody>
                  <a:tcPr marL="68580" marR="6858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rPr>
                        <a:t>Yes</a:t>
                      </a:r>
                    </a:p>
                  </a:txBody>
                  <a:tcPr marL="68580" marR="6858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7"/>
                  </a:ext>
                </a:extLst>
              </a:tr>
              <a:tr h="307763">
                <a:tc gridSpan="4">
                  <a:txBody>
                    <a:bodyPr/>
                    <a:lstStyle/>
                    <a:p>
                      <a:pPr marL="115888" indent="-115888"/>
                      <a:r>
                        <a:rPr lang="en-US" sz="1100" dirty="0" smtClean="0">
                          <a:solidFill>
                            <a:srgbClr val="000000"/>
                          </a:solidFill>
                        </a:rPr>
                        <a:t>C, cirrhotic; NC, non-cirrhotic.</a:t>
                      </a:r>
                      <a:endParaRPr lang="en-US" sz="1100" dirty="0" smtClean="0"/>
                    </a:p>
                    <a:p>
                      <a:pPr marL="0" indent="0">
                        <a:buFont typeface="Arial" charset="0"/>
                        <a:buNone/>
                      </a:pPr>
                      <a:r>
                        <a:rPr lang="en-US" sz="1100" dirty="0" smtClean="0"/>
                        <a:t>*Either treatment or combination received </a:t>
                      </a:r>
                      <a:r>
                        <a:rPr lang="en-US" sz="1100" b="0" u="sng" dirty="0" smtClean="0"/>
                        <a:t>before</a:t>
                      </a:r>
                      <a:r>
                        <a:rPr lang="en-US" sz="1100" b="0" dirty="0" smtClean="0"/>
                        <a:t> </a:t>
                      </a:r>
                      <a:r>
                        <a:rPr lang="en-US" sz="1100" dirty="0" smtClean="0"/>
                        <a:t>treatment with G/P.</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en-US" sz="1100" dirty="0" smtClean="0"/>
                        <a:t>HCV resistance testing was not a criteria for arm allocation</a:t>
                      </a:r>
                    </a:p>
                  </a:txBody>
                  <a:tcPr marL="68580" marR="68580" marT="0"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endParaRPr lang="en-US" sz="1400" b="0" i="0" u="none" strike="noStrike" dirty="0">
                        <a:solidFill>
                          <a:srgbClr val="070605"/>
                        </a:solidFill>
                        <a:effectLst/>
                        <a:latin typeface="+mn-lt"/>
                      </a:endParaRPr>
                    </a:p>
                  </a:txBody>
                  <a:tcPr marL="9525" marR="9525" marT="7144"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1400" dirty="0">
                        <a:latin typeface="+mn-lt"/>
                      </a:endParaRPr>
                    </a:p>
                  </a:txBody>
                  <a:tcPr marL="68580" marR="6858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latin typeface="+mn-lt"/>
                      </a:endParaRPr>
                    </a:p>
                  </a:txBody>
                  <a:tcPr marL="68580" marR="68580" marT="0" marB="0" anchor="ctr">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5" name="Rectangle 84">
            <a:extLst>
              <a:ext uri="{FF2B5EF4-FFF2-40B4-BE49-F238E27FC236}">
                <a16:creationId xmlns="" xmlns:a16="http://schemas.microsoft.com/office/drawing/2014/main" id="{62CCBCCA-8979-48A7-98C2-C0A38A2D6B7C}"/>
              </a:ext>
            </a:extLst>
          </p:cNvPr>
          <p:cNvSpPr/>
          <p:nvPr/>
        </p:nvSpPr>
        <p:spPr>
          <a:xfrm>
            <a:off x="219371" y="4672340"/>
            <a:ext cx="7592143" cy="261610"/>
          </a:xfrm>
          <a:prstGeom prst="rect">
            <a:avLst/>
          </a:prstGeom>
        </p:spPr>
        <p:txBody>
          <a:bodyPr wrap="none">
            <a:spAutoFit/>
          </a:bodyPr>
          <a:lstStyle/>
          <a:p>
            <a:pPr fontAlgn="ctr">
              <a:defRPr/>
            </a:pPr>
            <a:r>
              <a:rPr lang="en-US" sz="1100" dirty="0">
                <a:solidFill>
                  <a:srgbClr val="000000"/>
                </a:solidFill>
              </a:rPr>
              <a:t>BID, twice-daily; NS5Ai, NS5A inhibitor; PI, protease inhibitor; QD, once-daily; SOF, sofosbuvir; RBV, ribavirin; VF, virologic failure. </a:t>
            </a:r>
            <a:endParaRPr lang="en-US" sz="1100" dirty="0"/>
          </a:p>
        </p:txBody>
      </p:sp>
      <p:sp>
        <p:nvSpPr>
          <p:cNvPr id="55" name="TextBox 39"/>
          <p:cNvSpPr txBox="1"/>
          <p:nvPr/>
        </p:nvSpPr>
        <p:spPr>
          <a:xfrm>
            <a:off x="360954" y="1715273"/>
            <a:ext cx="4989625" cy="584775"/>
          </a:xfrm>
          <a:prstGeom prst="rect">
            <a:avLst/>
          </a:prstGeom>
          <a:noFill/>
          <a:ln w="19050">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dirty="0" smtClean="0"/>
              <a:t>Treatment: G/P </a:t>
            </a:r>
            <a:r>
              <a:rPr lang="en-US" sz="1600" b="1" dirty="0"/>
              <a:t>(300 mg/120 mg QD) + SOF (400 mg QD) 	 </a:t>
            </a:r>
            <a:r>
              <a:rPr lang="en-US" sz="1600" b="1" dirty="0" smtClean="0"/>
              <a:t>+ RBV </a:t>
            </a:r>
            <a:r>
              <a:rPr lang="en-US" sz="1600" b="1" dirty="0"/>
              <a:t>(1000</a:t>
            </a:r>
            <a:r>
              <a:rPr lang="en-US" sz="1600" b="1" dirty="0">
                <a:cs typeface="Arial" panose="020B0604020202020204" pitchFamily="34" charset="0"/>
              </a:rPr>
              <a:t>–1200 mg BID)</a:t>
            </a:r>
            <a:endParaRPr lang="en-US" sz="1600" dirty="0"/>
          </a:p>
        </p:txBody>
      </p:sp>
      <p:grpSp>
        <p:nvGrpSpPr>
          <p:cNvPr id="2" name="Group 1"/>
          <p:cNvGrpSpPr/>
          <p:nvPr/>
        </p:nvGrpSpPr>
        <p:grpSpPr>
          <a:xfrm>
            <a:off x="95097" y="2438541"/>
            <a:ext cx="5467503" cy="1906253"/>
            <a:chOff x="95097" y="2438541"/>
            <a:chExt cx="5467503" cy="1906253"/>
          </a:xfrm>
        </p:grpSpPr>
        <p:cxnSp>
          <p:nvCxnSpPr>
            <p:cNvPr id="32" name="Straight Connector 31"/>
            <p:cNvCxnSpPr>
              <a:cxnSpLocks/>
            </p:cNvCxnSpPr>
            <p:nvPr/>
          </p:nvCxnSpPr>
          <p:spPr>
            <a:xfrm>
              <a:off x="2281591" y="2699782"/>
              <a:ext cx="2151987" cy="0"/>
            </a:xfrm>
            <a:prstGeom prst="line">
              <a:avLst/>
            </a:prstGeom>
            <a:ln w="25400">
              <a:solidFill>
                <a:schemeClr val="tx1"/>
              </a:solidFill>
              <a:tailEnd type="oval" w="med" len="med"/>
            </a:ln>
          </p:spPr>
          <p:style>
            <a:lnRef idx="1">
              <a:schemeClr val="accent1"/>
            </a:lnRef>
            <a:fillRef idx="0">
              <a:schemeClr val="accent1"/>
            </a:fillRef>
            <a:effectRef idx="0">
              <a:schemeClr val="accent1"/>
            </a:effectRef>
            <a:fontRef idx="minor">
              <a:schemeClr val="tx1"/>
            </a:fontRef>
          </p:style>
        </p:cxnSp>
        <p:sp>
          <p:nvSpPr>
            <p:cNvPr id="33" name="TextBox 39"/>
            <p:cNvSpPr txBox="1"/>
            <p:nvPr/>
          </p:nvSpPr>
          <p:spPr>
            <a:xfrm>
              <a:off x="1425637" y="4068744"/>
              <a:ext cx="922978" cy="2646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70000"/>
                </a:lnSpc>
              </a:pPr>
              <a:r>
                <a:rPr lang="en-US" sz="1600" b="1" dirty="0"/>
                <a:t>Weeks</a:t>
              </a:r>
              <a:endParaRPr lang="en-US" sz="1600" dirty="0"/>
            </a:p>
          </p:txBody>
        </p:sp>
        <p:cxnSp>
          <p:nvCxnSpPr>
            <p:cNvPr id="34" name="Straight Connector 33"/>
            <p:cNvCxnSpPr>
              <a:cxnSpLocks/>
            </p:cNvCxnSpPr>
            <p:nvPr/>
          </p:nvCxnSpPr>
          <p:spPr>
            <a:xfrm>
              <a:off x="419437" y="3911810"/>
              <a:ext cx="469226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cxnSpLocks/>
            </p:cNvCxnSpPr>
            <p:nvPr/>
          </p:nvCxnSpPr>
          <p:spPr>
            <a:xfrm>
              <a:off x="419437" y="3810141"/>
              <a:ext cx="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cxnSpLocks/>
            </p:cNvCxnSpPr>
            <p:nvPr/>
          </p:nvCxnSpPr>
          <p:spPr>
            <a:xfrm>
              <a:off x="2376178" y="3757618"/>
              <a:ext cx="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10"/>
            <p:cNvSpPr txBox="1"/>
            <p:nvPr/>
          </p:nvSpPr>
          <p:spPr>
            <a:xfrm>
              <a:off x="95097" y="4050611"/>
              <a:ext cx="687029" cy="29418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80000"/>
                </a:lnSpc>
              </a:pPr>
              <a:r>
                <a:rPr lang="en-US" sz="1600" b="1" dirty="0" smtClean="0"/>
                <a:t>Day 1</a:t>
              </a:r>
              <a:endParaRPr lang="en-US" sz="1600" dirty="0"/>
            </a:p>
          </p:txBody>
        </p:sp>
        <p:sp>
          <p:nvSpPr>
            <p:cNvPr id="39" name="TextBox 11"/>
            <p:cNvSpPr txBox="1"/>
            <p:nvPr/>
          </p:nvSpPr>
          <p:spPr>
            <a:xfrm>
              <a:off x="2855767" y="4043305"/>
              <a:ext cx="456694" cy="2893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80000"/>
                </a:lnSpc>
              </a:pPr>
              <a:r>
                <a:rPr lang="en-US" sz="1600" b="1" dirty="0"/>
                <a:t>16</a:t>
              </a:r>
              <a:endParaRPr lang="en-US" sz="1600" dirty="0"/>
            </a:p>
          </p:txBody>
        </p:sp>
        <p:sp>
          <p:nvSpPr>
            <p:cNvPr id="40" name="TextBox 12"/>
            <p:cNvSpPr txBox="1"/>
            <p:nvPr/>
          </p:nvSpPr>
          <p:spPr>
            <a:xfrm>
              <a:off x="4837512" y="4043305"/>
              <a:ext cx="563732" cy="2893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80000"/>
                </a:lnSpc>
              </a:pPr>
              <a:r>
                <a:rPr lang="en-US" sz="1600" b="1" dirty="0"/>
                <a:t>28</a:t>
              </a:r>
              <a:endParaRPr lang="en-US" sz="1600" dirty="0"/>
            </a:p>
          </p:txBody>
        </p:sp>
        <p:cxnSp>
          <p:nvCxnSpPr>
            <p:cNvPr id="41" name="Straight Connector 40"/>
            <p:cNvCxnSpPr>
              <a:cxnSpLocks/>
            </p:cNvCxnSpPr>
            <p:nvPr/>
          </p:nvCxnSpPr>
          <p:spPr>
            <a:xfrm>
              <a:off x="5111700" y="3810141"/>
              <a:ext cx="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12"/>
            <p:cNvSpPr txBox="1"/>
            <p:nvPr/>
          </p:nvSpPr>
          <p:spPr>
            <a:xfrm>
              <a:off x="3489401" y="4043305"/>
              <a:ext cx="514463" cy="2893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80000"/>
                </a:lnSpc>
              </a:pPr>
              <a:r>
                <a:rPr lang="en-US" sz="1600" b="1" dirty="0"/>
                <a:t>20</a:t>
              </a:r>
              <a:endParaRPr lang="en-US" sz="1600" dirty="0"/>
            </a:p>
          </p:txBody>
        </p:sp>
        <p:cxnSp>
          <p:nvCxnSpPr>
            <p:cNvPr id="43" name="Straight Connector 42"/>
            <p:cNvCxnSpPr>
              <a:cxnSpLocks/>
            </p:cNvCxnSpPr>
            <p:nvPr/>
          </p:nvCxnSpPr>
          <p:spPr>
            <a:xfrm>
              <a:off x="3747778" y="3810141"/>
              <a:ext cx="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11"/>
            <p:cNvSpPr txBox="1"/>
            <p:nvPr/>
          </p:nvSpPr>
          <p:spPr>
            <a:xfrm>
              <a:off x="2142465" y="4051080"/>
              <a:ext cx="481234" cy="2893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80000"/>
                </a:lnSpc>
              </a:pPr>
              <a:r>
                <a:rPr lang="en-US" sz="1600" b="1" dirty="0"/>
                <a:t>12</a:t>
              </a:r>
              <a:endParaRPr lang="en-US" sz="1600" dirty="0"/>
            </a:p>
          </p:txBody>
        </p:sp>
        <p:sp>
          <p:nvSpPr>
            <p:cNvPr id="45" name="Rounded Rectangle 44"/>
            <p:cNvSpPr/>
            <p:nvPr/>
          </p:nvSpPr>
          <p:spPr>
            <a:xfrm>
              <a:off x="390415" y="2438541"/>
              <a:ext cx="1998317" cy="533920"/>
            </a:xfrm>
            <a:prstGeom prst="roundRect">
              <a:avLst/>
            </a:prstGeom>
            <a:solidFill>
              <a:srgbClr val="0082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Connector 45"/>
            <p:cNvCxnSpPr>
              <a:cxnSpLocks/>
            </p:cNvCxnSpPr>
            <p:nvPr/>
          </p:nvCxnSpPr>
          <p:spPr>
            <a:xfrm>
              <a:off x="2987055" y="3357155"/>
              <a:ext cx="2132323" cy="0"/>
            </a:xfrm>
            <a:prstGeom prst="line">
              <a:avLst/>
            </a:prstGeom>
            <a:ln w="25400">
              <a:solidFill>
                <a:schemeClr val="tx1"/>
              </a:solidFill>
              <a:tailEnd type="oval" w="med" len="med"/>
            </a:ln>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a:xfrm>
              <a:off x="390415" y="3093172"/>
              <a:ext cx="2671563" cy="53701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39"/>
            <p:cNvSpPr txBox="1"/>
            <p:nvPr/>
          </p:nvSpPr>
          <p:spPr>
            <a:xfrm>
              <a:off x="4676155" y="3408758"/>
              <a:ext cx="886445" cy="2646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70000"/>
                </a:lnSpc>
              </a:pPr>
              <a:r>
                <a:rPr lang="en-US" sz="1600" b="1" dirty="0"/>
                <a:t>SVR12</a:t>
              </a:r>
              <a:endParaRPr lang="en-US" sz="1600" dirty="0"/>
            </a:p>
          </p:txBody>
        </p:sp>
        <p:sp>
          <p:nvSpPr>
            <p:cNvPr id="51" name="TextBox 5"/>
            <p:cNvSpPr txBox="1"/>
            <p:nvPr/>
          </p:nvSpPr>
          <p:spPr>
            <a:xfrm>
              <a:off x="382398" y="2560030"/>
              <a:ext cx="1861920" cy="27571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70000"/>
                </a:lnSpc>
              </a:pPr>
              <a:r>
                <a:rPr lang="en-US" sz="1600" b="1" dirty="0">
                  <a:solidFill>
                    <a:schemeClr val="bg1"/>
                  </a:solidFill>
                  <a:effectLst>
                    <a:outerShdw blurRad="38100" dist="38100" dir="2700000" algn="tl">
                      <a:srgbClr val="000000">
                        <a:alpha val="43137"/>
                      </a:srgbClr>
                    </a:outerShdw>
                  </a:effectLst>
                </a:rPr>
                <a:t>Arm A 	n = 2</a:t>
              </a:r>
            </a:p>
          </p:txBody>
        </p:sp>
        <p:sp>
          <p:nvSpPr>
            <p:cNvPr id="53" name="TextBox 5"/>
            <p:cNvSpPr txBox="1"/>
            <p:nvPr/>
          </p:nvSpPr>
          <p:spPr>
            <a:xfrm>
              <a:off x="390415" y="3232807"/>
              <a:ext cx="2366761" cy="27571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70000"/>
                </a:lnSpc>
              </a:pPr>
              <a:r>
                <a:rPr lang="en-US" sz="1600" b="1" dirty="0">
                  <a:solidFill>
                    <a:schemeClr val="bg1"/>
                  </a:solidFill>
                  <a:effectLst>
                    <a:outerShdw blurRad="38100" dist="38100" dir="2700000" algn="tl">
                      <a:srgbClr val="000000">
                        <a:alpha val="43137"/>
                      </a:srgbClr>
                    </a:outerShdw>
                  </a:effectLst>
                </a:rPr>
                <a:t>Arm B 	n = 21</a:t>
              </a:r>
            </a:p>
          </p:txBody>
        </p:sp>
        <p:cxnSp>
          <p:nvCxnSpPr>
            <p:cNvPr id="56" name="Straight Connector 55">
              <a:extLst>
                <a:ext uri="{FF2B5EF4-FFF2-40B4-BE49-F238E27FC236}">
                  <a16:creationId xmlns="" xmlns:a16="http://schemas.microsoft.com/office/drawing/2014/main" id="{20510D79-92AE-407B-90D5-5E5B2CCE8C8A}"/>
                </a:ext>
              </a:extLst>
            </p:cNvPr>
            <p:cNvCxnSpPr>
              <a:cxnSpLocks/>
            </p:cNvCxnSpPr>
            <p:nvPr/>
          </p:nvCxnSpPr>
          <p:spPr>
            <a:xfrm>
              <a:off x="3054102" y="3810141"/>
              <a:ext cx="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12">
              <a:extLst>
                <a:ext uri="{FF2B5EF4-FFF2-40B4-BE49-F238E27FC236}">
                  <a16:creationId xmlns="" xmlns:a16="http://schemas.microsoft.com/office/drawing/2014/main" id="{BA0C286F-1D2C-47B3-B010-C537817A7B78}"/>
                </a:ext>
              </a:extLst>
            </p:cNvPr>
            <p:cNvSpPr txBox="1"/>
            <p:nvPr/>
          </p:nvSpPr>
          <p:spPr>
            <a:xfrm>
              <a:off x="4215604" y="4043305"/>
              <a:ext cx="435948" cy="2893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80000"/>
                </a:lnSpc>
              </a:pPr>
              <a:r>
                <a:rPr lang="en-US" sz="1600" b="1" dirty="0"/>
                <a:t>24</a:t>
              </a:r>
              <a:endParaRPr lang="en-US" sz="1600" dirty="0"/>
            </a:p>
          </p:txBody>
        </p:sp>
        <p:sp>
          <p:nvSpPr>
            <p:cNvPr id="59" name="TextBox 39">
              <a:extLst>
                <a:ext uri="{FF2B5EF4-FFF2-40B4-BE49-F238E27FC236}">
                  <a16:creationId xmlns="" xmlns:a16="http://schemas.microsoft.com/office/drawing/2014/main" id="{22E6F2AA-F7EE-4064-9468-6F73B67C9701}"/>
                </a:ext>
              </a:extLst>
            </p:cNvPr>
            <p:cNvSpPr txBox="1"/>
            <p:nvPr/>
          </p:nvSpPr>
          <p:spPr>
            <a:xfrm>
              <a:off x="4032948" y="2722958"/>
              <a:ext cx="830410" cy="2646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70000"/>
                </a:lnSpc>
              </a:pPr>
              <a:r>
                <a:rPr lang="en-US" sz="1600" b="1" dirty="0"/>
                <a:t>SVR12</a:t>
              </a:r>
              <a:endParaRPr lang="en-US" sz="1600" dirty="0"/>
            </a:p>
          </p:txBody>
        </p:sp>
        <p:cxnSp>
          <p:nvCxnSpPr>
            <p:cNvPr id="60" name="Straight Connector 59">
              <a:extLst>
                <a:ext uri="{FF2B5EF4-FFF2-40B4-BE49-F238E27FC236}">
                  <a16:creationId xmlns="" xmlns:a16="http://schemas.microsoft.com/office/drawing/2014/main" id="{5F02C7E2-C8CD-4D56-A41B-6A7A4A95BD87}"/>
                </a:ext>
              </a:extLst>
            </p:cNvPr>
            <p:cNvCxnSpPr>
              <a:cxnSpLocks/>
            </p:cNvCxnSpPr>
            <p:nvPr/>
          </p:nvCxnSpPr>
          <p:spPr>
            <a:xfrm>
              <a:off x="4433578" y="3791257"/>
              <a:ext cx="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573215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Title 2"/>
          <p:cNvSpPr txBox="1">
            <a:spLocks/>
          </p:cNvSpPr>
          <p:nvPr/>
        </p:nvSpPr>
        <p:spPr>
          <a:xfrm>
            <a:off x="411479" y="189263"/>
            <a:ext cx="8321040" cy="534924"/>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dirty="0">
                <a:solidFill>
                  <a:schemeClr val="tx1"/>
                </a:solidFill>
              </a:rPr>
              <a:t>Key Patient Eligibility Criteria</a:t>
            </a:r>
            <a:endParaRPr lang="en-US" sz="2600" dirty="0">
              <a:solidFill>
                <a:schemeClr val="tx1"/>
              </a:solidFill>
            </a:endParaRPr>
          </a:p>
        </p:txBody>
      </p:sp>
      <p:sp>
        <p:nvSpPr>
          <p:cNvPr id="14" name="Content Placeholder 1"/>
          <p:cNvSpPr>
            <a:spLocks noGrp="1"/>
          </p:cNvSpPr>
          <p:nvPr>
            <p:ph idx="1"/>
          </p:nvPr>
        </p:nvSpPr>
        <p:spPr>
          <a:xfrm>
            <a:off x="411163" y="812967"/>
            <a:ext cx="8321356" cy="4197183"/>
          </a:xfrm>
        </p:spPr>
        <p:txBody>
          <a:bodyPr/>
          <a:lstStyle/>
          <a:p>
            <a:pPr marL="285750" lvl="2" indent="-285750">
              <a:spcBef>
                <a:spcPts val="0"/>
              </a:spcBef>
              <a:spcAft>
                <a:spcPts val="1500"/>
              </a:spcAft>
              <a:buFont typeface="Arial" panose="020B0604020202020204" pitchFamily="34" charset="0"/>
              <a:buChar char="•"/>
            </a:pPr>
            <a:r>
              <a:rPr lang="en-US" sz="1800" dirty="0">
                <a:solidFill>
                  <a:schemeClr val="tx1"/>
                </a:solidFill>
              </a:rPr>
              <a:t>Age ≥18 years</a:t>
            </a:r>
          </a:p>
          <a:p>
            <a:pPr marL="285750" lvl="2" indent="-285750">
              <a:spcBef>
                <a:spcPts val="0"/>
              </a:spcBef>
              <a:spcAft>
                <a:spcPts val="1500"/>
              </a:spcAft>
              <a:buFont typeface="Arial" panose="020B0604020202020204" pitchFamily="34" charset="0"/>
              <a:buChar char="•"/>
            </a:pPr>
            <a:r>
              <a:rPr lang="en-US" sz="1800" dirty="0">
                <a:solidFill>
                  <a:schemeClr val="tx1"/>
                </a:solidFill>
              </a:rPr>
              <a:t>HCV GT1–6, </a:t>
            </a:r>
            <a:r>
              <a:rPr lang="en-US" sz="1800" dirty="0" smtClean="0">
                <a:solidFill>
                  <a:schemeClr val="tx1"/>
                </a:solidFill>
              </a:rPr>
              <a:t>with </a:t>
            </a:r>
            <a:r>
              <a:rPr lang="en-US" sz="1800" dirty="0">
                <a:solidFill>
                  <a:schemeClr val="tx1"/>
                </a:solidFill>
              </a:rPr>
              <a:t>or </a:t>
            </a:r>
            <a:r>
              <a:rPr lang="en-US" sz="1800" dirty="0" smtClean="0">
                <a:solidFill>
                  <a:schemeClr val="tx1"/>
                </a:solidFill>
              </a:rPr>
              <a:t>without </a:t>
            </a:r>
            <a:r>
              <a:rPr lang="en-US" sz="1800" dirty="0">
                <a:solidFill>
                  <a:schemeClr val="tx1"/>
                </a:solidFill>
              </a:rPr>
              <a:t>HIV-1 co-infection (ART-naïve or on stable ART)</a:t>
            </a:r>
          </a:p>
          <a:p>
            <a:pPr marL="285750" lvl="2" indent="-285750">
              <a:spcBef>
                <a:spcPts val="0"/>
              </a:spcBef>
              <a:spcAft>
                <a:spcPts val="1500"/>
              </a:spcAft>
              <a:buFont typeface="Arial" panose="020B0604020202020204" pitchFamily="34" charset="0"/>
              <a:buChar char="•"/>
            </a:pPr>
            <a:r>
              <a:rPr lang="en-US" sz="1800" dirty="0">
                <a:solidFill>
                  <a:schemeClr val="tx1"/>
                </a:solidFill>
              </a:rPr>
              <a:t>Experienced </a:t>
            </a:r>
            <a:r>
              <a:rPr lang="en-US" sz="1800" dirty="0" smtClean="0">
                <a:solidFill>
                  <a:schemeClr val="tx1"/>
                </a:solidFill>
              </a:rPr>
              <a:t>VF during </a:t>
            </a:r>
            <a:r>
              <a:rPr lang="en-US" sz="1800" dirty="0">
                <a:solidFill>
                  <a:schemeClr val="tx1"/>
                </a:solidFill>
              </a:rPr>
              <a:t>or after treatment with G/P in an Abbvie clinical study</a:t>
            </a:r>
          </a:p>
          <a:p>
            <a:pPr marL="285750" lvl="2" indent="-285750">
              <a:spcBef>
                <a:spcPts val="0"/>
              </a:spcBef>
              <a:spcAft>
                <a:spcPts val="1500"/>
              </a:spcAft>
              <a:buFont typeface="Arial" panose="020B0604020202020204" pitchFamily="34" charset="0"/>
              <a:buChar char="•"/>
            </a:pPr>
            <a:r>
              <a:rPr lang="en-US" sz="1800" dirty="0">
                <a:solidFill>
                  <a:schemeClr val="tx1"/>
                </a:solidFill>
              </a:rPr>
              <a:t>G/P treatment was completed or discontinued ≥1 month prior to screening</a:t>
            </a:r>
          </a:p>
          <a:p>
            <a:pPr marL="285750" lvl="2" indent="-285750">
              <a:spcBef>
                <a:spcPts val="0"/>
              </a:spcBef>
              <a:spcAft>
                <a:spcPts val="1500"/>
              </a:spcAft>
              <a:buFont typeface="Arial" panose="020B0604020202020204" pitchFamily="34" charset="0"/>
              <a:buChar char="•"/>
            </a:pPr>
            <a:r>
              <a:rPr lang="en-US" sz="1800" dirty="0">
                <a:solidFill>
                  <a:schemeClr val="tx1"/>
                </a:solidFill>
              </a:rPr>
              <a:t>Absence of co-infection with hepatitis B virus</a:t>
            </a:r>
          </a:p>
          <a:p>
            <a:pPr marL="285750" lvl="2" indent="-285750">
              <a:spcBef>
                <a:spcPts val="0"/>
              </a:spcBef>
              <a:spcAft>
                <a:spcPts val="1500"/>
              </a:spcAft>
              <a:buFont typeface="Arial" panose="020B0604020202020204" pitchFamily="34" charset="0"/>
              <a:buChar char="•"/>
            </a:pPr>
            <a:r>
              <a:rPr lang="en-US" sz="1800" dirty="0">
                <a:solidFill>
                  <a:schemeClr val="tx1"/>
                </a:solidFill>
              </a:rPr>
              <a:t>Absence of decompensated cirrhosis (Child-Pugh B/C)</a:t>
            </a:r>
          </a:p>
        </p:txBody>
      </p:sp>
      <p:sp>
        <p:nvSpPr>
          <p:cNvPr id="4" name="Rectangle 3">
            <a:extLst>
              <a:ext uri="{FF2B5EF4-FFF2-40B4-BE49-F238E27FC236}">
                <a16:creationId xmlns="" xmlns:a16="http://schemas.microsoft.com/office/drawing/2014/main" id="{28D176D6-B4E7-44A9-B5D0-C2EFD742A52B}"/>
              </a:ext>
            </a:extLst>
          </p:cNvPr>
          <p:cNvSpPr/>
          <p:nvPr/>
        </p:nvSpPr>
        <p:spPr>
          <a:xfrm>
            <a:off x="441643" y="4629150"/>
            <a:ext cx="1790875" cy="261610"/>
          </a:xfrm>
          <a:prstGeom prst="rect">
            <a:avLst/>
          </a:prstGeom>
        </p:spPr>
        <p:txBody>
          <a:bodyPr wrap="none">
            <a:spAutoFit/>
          </a:bodyPr>
          <a:lstStyle/>
          <a:p>
            <a:pPr fontAlgn="ctr">
              <a:defRPr/>
            </a:pPr>
            <a:r>
              <a:rPr lang="en-US" sz="1100" dirty="0">
                <a:solidFill>
                  <a:srgbClr val="000000"/>
                </a:solidFill>
              </a:rPr>
              <a:t>ART, anti-retroviral therapy.</a:t>
            </a:r>
            <a:endParaRPr lang="en-US" sz="1100" dirty="0"/>
          </a:p>
        </p:txBody>
      </p:sp>
    </p:spTree>
    <p:extLst>
      <p:ext uri="{BB962C8B-B14F-4D97-AF65-F5344CB8AC3E}">
        <p14:creationId xmlns:p14="http://schemas.microsoft.com/office/powerpoint/2010/main" val="25912035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Title 2"/>
          <p:cNvSpPr txBox="1">
            <a:spLocks/>
          </p:cNvSpPr>
          <p:nvPr/>
        </p:nvSpPr>
        <p:spPr>
          <a:xfrm>
            <a:off x="411479" y="189263"/>
            <a:ext cx="8321040" cy="534924"/>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600" b="1" dirty="0">
                <a:solidFill>
                  <a:srgbClr val="071D49"/>
                </a:solidFill>
              </a:rPr>
              <a:t>Assessments</a:t>
            </a:r>
            <a:endParaRPr lang="en-US" sz="2600" dirty="0">
              <a:solidFill>
                <a:srgbClr val="071D49"/>
              </a:solidFill>
            </a:endParaRPr>
          </a:p>
        </p:txBody>
      </p:sp>
      <p:sp>
        <p:nvSpPr>
          <p:cNvPr id="14" name="Content Placeholder 1"/>
          <p:cNvSpPr>
            <a:spLocks noGrp="1"/>
          </p:cNvSpPr>
          <p:nvPr>
            <p:ph idx="1"/>
          </p:nvPr>
        </p:nvSpPr>
        <p:spPr>
          <a:xfrm>
            <a:off x="411163" y="812967"/>
            <a:ext cx="8318500" cy="4044783"/>
          </a:xfrm>
        </p:spPr>
        <p:txBody>
          <a:bodyPr/>
          <a:lstStyle/>
          <a:p>
            <a:pPr marL="285750" lvl="2" indent="-285750">
              <a:spcBef>
                <a:spcPts val="0"/>
              </a:spcBef>
              <a:spcAft>
                <a:spcPts val="600"/>
              </a:spcAft>
              <a:buFont typeface="Arial" panose="020B0604020202020204" pitchFamily="34" charset="0"/>
              <a:buChar char="•"/>
            </a:pPr>
            <a:r>
              <a:rPr lang="en-US" sz="1800" dirty="0" smtClean="0">
                <a:solidFill>
                  <a:schemeClr val="tx1"/>
                </a:solidFill>
              </a:rPr>
              <a:t>Primary endpoint was SVR12 rate</a:t>
            </a:r>
            <a:endParaRPr lang="en-US" sz="1800" strike="sngStrike" dirty="0" smtClean="0">
              <a:solidFill>
                <a:schemeClr val="tx1"/>
              </a:solidFill>
            </a:endParaRPr>
          </a:p>
          <a:p>
            <a:pPr marL="736600" lvl="3" indent="-342900">
              <a:spcBef>
                <a:spcPts val="0"/>
              </a:spcBef>
              <a:spcAft>
                <a:spcPts val="600"/>
              </a:spcAft>
              <a:buFont typeface="Arial" panose="020B0604020202020204" pitchFamily="34" charset="0"/>
              <a:buChar char="–"/>
            </a:pPr>
            <a:r>
              <a:rPr lang="en-US" sz="1800" dirty="0" smtClean="0">
                <a:solidFill>
                  <a:schemeClr val="tx1"/>
                </a:solidFill>
              </a:rPr>
              <a:t>Proportion </a:t>
            </a:r>
            <a:r>
              <a:rPr lang="en-US" sz="1800" dirty="0">
                <a:solidFill>
                  <a:schemeClr val="tx1"/>
                </a:solidFill>
              </a:rPr>
              <a:t>of patients with </a:t>
            </a:r>
            <a:r>
              <a:rPr lang="en-US" sz="1800" dirty="0" smtClean="0">
                <a:solidFill>
                  <a:schemeClr val="tx1"/>
                </a:solidFill>
              </a:rPr>
              <a:t>HCV </a:t>
            </a:r>
            <a:r>
              <a:rPr lang="en-US" sz="1800" dirty="0">
                <a:solidFill>
                  <a:schemeClr val="tx1"/>
                </a:solidFill>
              </a:rPr>
              <a:t>RNA &lt;LLOQ 12 weeks </a:t>
            </a:r>
            <a:r>
              <a:rPr lang="en-US" sz="1800" dirty="0" smtClean="0">
                <a:solidFill>
                  <a:schemeClr val="tx1"/>
                </a:solidFill>
              </a:rPr>
              <a:t>post-treatment </a:t>
            </a:r>
            <a:r>
              <a:rPr lang="en-US" sz="1800" dirty="0">
                <a:solidFill>
                  <a:schemeClr val="tx1"/>
                </a:solidFill>
              </a:rPr>
              <a:t>who received ≥1 dose of study drugs (ITT population) </a:t>
            </a:r>
            <a:endParaRPr lang="en-US" sz="1800" dirty="0" smtClean="0">
              <a:solidFill>
                <a:schemeClr val="tx1"/>
              </a:solidFill>
            </a:endParaRPr>
          </a:p>
          <a:p>
            <a:pPr marL="285750" lvl="2" indent="-285750">
              <a:spcBef>
                <a:spcPts val="0"/>
              </a:spcBef>
              <a:spcAft>
                <a:spcPts val="600"/>
              </a:spcAft>
              <a:buFont typeface="Arial" panose="020B0604020202020204" pitchFamily="34" charset="0"/>
              <a:buChar char="•"/>
            </a:pPr>
            <a:r>
              <a:rPr lang="en-US" sz="1800" dirty="0" smtClean="0">
                <a:solidFill>
                  <a:schemeClr val="tx1"/>
                </a:solidFill>
              </a:rPr>
              <a:t>Additional </a:t>
            </a:r>
            <a:r>
              <a:rPr lang="en-US" sz="1800" dirty="0">
                <a:solidFill>
                  <a:schemeClr val="tx1"/>
                </a:solidFill>
              </a:rPr>
              <a:t>assessments:</a:t>
            </a:r>
          </a:p>
          <a:p>
            <a:pPr marL="736600" lvl="3" indent="-342900">
              <a:spcBef>
                <a:spcPts val="0"/>
              </a:spcBef>
              <a:spcAft>
                <a:spcPts val="600"/>
              </a:spcAft>
              <a:buFont typeface="Arial" panose="020B0604020202020204" pitchFamily="34" charset="0"/>
              <a:buChar char="–"/>
            </a:pPr>
            <a:r>
              <a:rPr lang="en-US" sz="1800" dirty="0" smtClean="0">
                <a:solidFill>
                  <a:schemeClr val="tx1"/>
                </a:solidFill>
              </a:rPr>
              <a:t>On-treatment </a:t>
            </a:r>
            <a:r>
              <a:rPr lang="en-US" sz="1800" dirty="0">
                <a:solidFill>
                  <a:schemeClr val="tx1"/>
                </a:solidFill>
              </a:rPr>
              <a:t>virologic failure and post-treatment virologic relapse</a:t>
            </a:r>
          </a:p>
          <a:p>
            <a:pPr marL="736600" lvl="3" indent="-342900">
              <a:spcBef>
                <a:spcPts val="0"/>
              </a:spcBef>
              <a:spcAft>
                <a:spcPts val="600"/>
              </a:spcAft>
              <a:buFont typeface="Arial" panose="020B0604020202020204" pitchFamily="34" charset="0"/>
              <a:buChar char="–"/>
            </a:pPr>
            <a:r>
              <a:rPr lang="en-US" sz="1800" dirty="0">
                <a:solidFill>
                  <a:schemeClr val="tx1"/>
                </a:solidFill>
              </a:rPr>
              <a:t>SVR12 rate in the modified ITT </a:t>
            </a:r>
            <a:r>
              <a:rPr lang="en-US" sz="1800" dirty="0" smtClean="0">
                <a:solidFill>
                  <a:schemeClr val="tx1"/>
                </a:solidFill>
              </a:rPr>
              <a:t>population</a:t>
            </a:r>
            <a:r>
              <a:rPr lang="en-US" sz="1800" dirty="0">
                <a:solidFill>
                  <a:schemeClr val="tx1"/>
                </a:solidFill>
              </a:rPr>
              <a:t>, which excludes non-virologic failures</a:t>
            </a:r>
          </a:p>
          <a:p>
            <a:pPr marL="736600" lvl="3" indent="-342900">
              <a:spcBef>
                <a:spcPts val="0"/>
              </a:spcBef>
              <a:spcAft>
                <a:spcPts val="600"/>
              </a:spcAft>
              <a:buFont typeface="Arial" panose="020B0604020202020204" pitchFamily="34" charset="0"/>
              <a:buChar char="–"/>
            </a:pPr>
            <a:r>
              <a:rPr lang="en-US" sz="1800" dirty="0">
                <a:solidFill>
                  <a:schemeClr val="tx1"/>
                </a:solidFill>
              </a:rPr>
              <a:t>Resistance-associated substitutions (</a:t>
            </a:r>
            <a:r>
              <a:rPr lang="en-US" sz="1800" dirty="0" smtClean="0">
                <a:solidFill>
                  <a:schemeClr val="tx1"/>
                </a:solidFill>
              </a:rPr>
              <a:t>RAS) </a:t>
            </a:r>
            <a:r>
              <a:rPr lang="en-US" sz="1800" dirty="0">
                <a:solidFill>
                  <a:schemeClr val="tx1"/>
                </a:solidFill>
              </a:rPr>
              <a:t>at baseline and at time of </a:t>
            </a:r>
            <a:r>
              <a:rPr lang="en-US" sz="1800" dirty="0" smtClean="0">
                <a:solidFill>
                  <a:schemeClr val="tx1"/>
                </a:solidFill>
              </a:rPr>
              <a:t>failure</a:t>
            </a:r>
          </a:p>
          <a:p>
            <a:pPr marL="1079500" lvl="4" indent="-342900">
              <a:spcBef>
                <a:spcPts val="0"/>
              </a:spcBef>
              <a:spcAft>
                <a:spcPts val="600"/>
              </a:spcAft>
              <a:buFont typeface="Courier New" panose="02070309020205020404" pitchFamily="49" charset="0"/>
              <a:buChar char="o"/>
            </a:pPr>
            <a:r>
              <a:rPr lang="en-US" sz="1800" dirty="0" smtClean="0"/>
              <a:t>By next generation sequencing; 15% detection threshold </a:t>
            </a:r>
          </a:p>
          <a:p>
            <a:pPr marL="1079500" lvl="4" indent="-342900">
              <a:spcBef>
                <a:spcPts val="0"/>
              </a:spcBef>
              <a:spcAft>
                <a:spcPts val="600"/>
              </a:spcAft>
              <a:buFont typeface="Courier New" panose="02070309020205020404" pitchFamily="49" charset="0"/>
              <a:buChar char="o"/>
            </a:pPr>
            <a:r>
              <a:rPr lang="en-US" sz="1800" dirty="0" smtClean="0"/>
              <a:t>NS3 positions: </a:t>
            </a:r>
            <a:r>
              <a:rPr lang="en-US" sz="1800" dirty="0"/>
              <a:t>155, 156 and </a:t>
            </a:r>
            <a:r>
              <a:rPr lang="en-US" sz="1800" dirty="0" smtClean="0"/>
              <a:t>168; </a:t>
            </a:r>
            <a:r>
              <a:rPr lang="en-US" sz="1800" dirty="0"/>
              <a:t>NS5A </a:t>
            </a:r>
            <a:r>
              <a:rPr lang="en-US" sz="1800" dirty="0" smtClean="0"/>
              <a:t>positions: </a:t>
            </a:r>
            <a:r>
              <a:rPr lang="pt-BR" sz="1800" dirty="0"/>
              <a:t>24, 28, 30, 31, 32, 58, 92, and </a:t>
            </a:r>
            <a:r>
              <a:rPr lang="pt-BR" sz="1800" dirty="0" smtClean="0"/>
              <a:t>93</a:t>
            </a:r>
            <a:endParaRPr lang="en-US" sz="1800" dirty="0">
              <a:solidFill>
                <a:schemeClr val="tx1"/>
              </a:solidFill>
            </a:endParaRPr>
          </a:p>
          <a:p>
            <a:pPr marL="736600" lvl="3" indent="-342900">
              <a:spcBef>
                <a:spcPts val="0"/>
              </a:spcBef>
              <a:spcAft>
                <a:spcPts val="600"/>
              </a:spcAft>
              <a:buFont typeface="Arial" panose="020B0604020202020204" pitchFamily="34" charset="0"/>
              <a:buChar char="–"/>
            </a:pPr>
            <a:r>
              <a:rPr lang="en-US" sz="1800" dirty="0">
                <a:solidFill>
                  <a:schemeClr val="tx1"/>
                </a:solidFill>
              </a:rPr>
              <a:t>Adverse events and laboratory abnormalities</a:t>
            </a:r>
          </a:p>
        </p:txBody>
      </p:sp>
      <p:sp>
        <p:nvSpPr>
          <p:cNvPr id="2" name="TextBox 1"/>
          <p:cNvSpPr txBox="1"/>
          <p:nvPr/>
        </p:nvSpPr>
        <p:spPr>
          <a:xfrm>
            <a:off x="6544099" y="4674885"/>
            <a:ext cx="2188420" cy="261610"/>
          </a:xfrm>
          <a:prstGeom prst="rect">
            <a:avLst/>
          </a:prstGeom>
          <a:noFill/>
        </p:spPr>
        <p:txBody>
          <a:bodyPr wrap="none" rtlCol="0">
            <a:spAutoFit/>
          </a:bodyPr>
          <a:lstStyle/>
          <a:p>
            <a:r>
              <a:rPr lang="en-US" sz="1100" dirty="0" smtClean="0"/>
              <a:t>LLOQ</a:t>
            </a:r>
            <a:r>
              <a:rPr lang="en-US" sz="1100" dirty="0"/>
              <a:t>, lower limit of quantification.</a:t>
            </a:r>
          </a:p>
        </p:txBody>
      </p:sp>
    </p:spTree>
    <p:extLst>
      <p:ext uri="{BB962C8B-B14F-4D97-AF65-F5344CB8AC3E}">
        <p14:creationId xmlns:p14="http://schemas.microsoft.com/office/powerpoint/2010/main" val="187893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4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bbVie Theme 1">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themeOverride>
</file>

<file path=ppt/theme/themeOverride2.xml><?xml version="1.0" encoding="utf-8"?>
<a:themeOverride xmlns:a="http://schemas.openxmlformats.org/drawingml/2006/main">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themeOverride>
</file>

<file path=ppt/theme/themeOverride3.xml><?xml version="1.0" encoding="utf-8"?>
<a:themeOverride xmlns:a="http://schemas.openxmlformats.org/drawingml/2006/main">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themeOverride>
</file>

<file path=docProps/app.xml><?xml version="1.0" encoding="utf-8"?>
<Properties xmlns="http://schemas.openxmlformats.org/officeDocument/2006/extended-properties" xmlns:vt="http://schemas.openxmlformats.org/officeDocument/2006/docPropsVTypes">
  <Template/>
  <TotalTime>0</TotalTime>
  <Words>2385</Words>
  <Application>Microsoft Office PowerPoint</Application>
  <PresentationFormat>Bildschirmpräsentation (16:9)</PresentationFormat>
  <Paragraphs>575</Paragraphs>
  <Slides>22</Slides>
  <Notes>15</Notes>
  <HiddenSlides>0</HiddenSlides>
  <MMClips>0</MMClips>
  <ScaleCrop>false</ScaleCrop>
  <HeadingPairs>
    <vt:vector size="6" baseType="variant">
      <vt:variant>
        <vt:lpstr>Design</vt:lpstr>
      </vt:variant>
      <vt:variant>
        <vt:i4>2</vt:i4>
      </vt:variant>
      <vt:variant>
        <vt:lpstr>Eingebettete OLE-Server</vt:lpstr>
      </vt:variant>
      <vt:variant>
        <vt:i4>1</vt:i4>
      </vt:variant>
      <vt:variant>
        <vt:lpstr>Folientitel</vt:lpstr>
      </vt:variant>
      <vt:variant>
        <vt:i4>22</vt:i4>
      </vt:variant>
    </vt:vector>
  </HeadingPairs>
  <TitlesOfParts>
    <vt:vector size="25" baseType="lpstr">
      <vt:lpstr>4_AbbVie Design 2</vt:lpstr>
      <vt:lpstr>AbbVie Theme 1</vt:lpstr>
      <vt:lpstr>Prism 6</vt:lpstr>
      <vt:lpstr>RETREATMENT OF HEPATITIS C VIRUS INFECTION IN PATIENTS WHO FAILED GLECAPREVIR/PIBRENTASVIR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AbbVie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OMBITASVIR/PARITAPREVIR/R, DASABUVIR, AND SOFOSBUVIR TREATMENT OF PATIENTS WITH HCV GENOTYPE 1-INFECTION WHO FAILED A PRIOR COURSE OF DAA THERAPY: THE QUARTZ-I STUDY</dc:title>
  <dc:creator>Bourgo, Ryan J</dc:creator>
  <cp:lastModifiedBy>Brehm, Nadine</cp:lastModifiedBy>
  <cp:revision>1921</cp:revision>
  <dcterms:created xsi:type="dcterms:W3CDTF">2016-03-30T18:31:27Z</dcterms:created>
  <dcterms:modified xsi:type="dcterms:W3CDTF">2018-04-12T12:31:11Z</dcterms:modified>
</cp:coreProperties>
</file>