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80" r:id="rId5"/>
    <p:sldMasterId id="2147483754" r:id="rId6"/>
    <p:sldMasterId id="2147483769" r:id="rId7"/>
  </p:sldMasterIdLst>
  <p:notesMasterIdLst>
    <p:notesMasterId r:id="rId28"/>
  </p:notesMasterIdLst>
  <p:handoutMasterIdLst>
    <p:handoutMasterId r:id="rId29"/>
  </p:handoutMasterIdLst>
  <p:sldIdLst>
    <p:sldId id="470" r:id="rId8"/>
    <p:sldId id="335" r:id="rId9"/>
    <p:sldId id="460" r:id="rId10"/>
    <p:sldId id="521" r:id="rId11"/>
    <p:sldId id="506" r:id="rId12"/>
    <p:sldId id="508" r:id="rId13"/>
    <p:sldId id="505" r:id="rId14"/>
    <p:sldId id="518" r:id="rId15"/>
    <p:sldId id="519" r:id="rId16"/>
    <p:sldId id="404" r:id="rId17"/>
    <p:sldId id="465" r:id="rId18"/>
    <p:sldId id="523" r:id="rId19"/>
    <p:sldId id="512" r:id="rId20"/>
    <p:sldId id="474" r:id="rId21"/>
    <p:sldId id="514" r:id="rId22"/>
    <p:sldId id="481" r:id="rId23"/>
    <p:sldId id="510" r:id="rId24"/>
    <p:sldId id="522" r:id="rId25"/>
    <p:sldId id="430" r:id="rId26"/>
    <p:sldId id="398" r:id="rId27"/>
  </p:sldIdLst>
  <p:sldSz cx="9144000" cy="5143500" type="screen16x9"/>
  <p:notesSz cx="9296400" cy="70104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651">
          <p15:clr>
            <a:srgbClr val="A4A3A4"/>
          </p15:clr>
        </p15:guide>
        <p15:guide id="2" orient="horz" pos="3051">
          <p15:clr>
            <a:srgbClr val="A4A3A4"/>
          </p15:clr>
        </p15:guide>
        <p15:guide id="3" orient="horz" pos="887">
          <p15:clr>
            <a:srgbClr val="A4A3A4"/>
          </p15:clr>
        </p15:guide>
        <p15:guide id="4" orient="horz" pos="3202">
          <p15:clr>
            <a:srgbClr val="A4A3A4"/>
          </p15:clr>
        </p15:guide>
        <p15:guide id="5" orient="horz" pos="1615">
          <p15:clr>
            <a:srgbClr val="A4A3A4"/>
          </p15:clr>
        </p15:guide>
        <p15:guide id="6" orient="horz" pos="656">
          <p15:clr>
            <a:srgbClr val="A4A3A4"/>
          </p15:clr>
        </p15:guide>
        <p15:guide id="7" orient="horz" pos="1234">
          <p15:clr>
            <a:srgbClr val="A4A3A4"/>
          </p15:clr>
        </p15:guide>
        <p15:guide id="8" orient="horz" pos="582">
          <p15:clr>
            <a:srgbClr val="A4A3A4"/>
          </p15:clr>
        </p15:guide>
        <p15:guide id="9" pos="257">
          <p15:clr>
            <a:srgbClr val="A4A3A4"/>
          </p15:clr>
        </p15:guide>
        <p15:guide id="10" pos="5503">
          <p15:clr>
            <a:srgbClr val="A4A3A4"/>
          </p15:clr>
        </p15:guide>
        <p15:guide id="11" pos="783">
          <p15:clr>
            <a:srgbClr val="A4A3A4"/>
          </p15:clr>
        </p15:guide>
        <p15:guide id="12" pos="5207">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schkr" initials="krg" lastIdx="25" clrIdx="0"/>
  <p:cmAuthor id="7" name="Wang, Stanley" initials="WS" lastIdx="22" clrIdx="7"/>
  <p:cmAuthor id="1" name="michael.theisen" initials="MJT" lastIdx="31" clrIdx="1"/>
  <p:cmAuthor id="8" name="Fred Poordad" initials="" lastIdx="14" clrIdx="8"/>
  <p:cmAuthor id="2" name="Rachel Schulz" initials="CE_RS" lastIdx="14" clrIdx="2"/>
  <p:cmAuthor id="9" name="Kort, Jens J" initials="KJJ" lastIdx="13" clrIdx="9"/>
  <p:cmAuthor id="3" name="Jillian Gee" initials="JG" lastIdx="51" clrIdx="3"/>
  <p:cmAuthor id="10" name="Mensa, Federico J" initials="MFJ" lastIdx="12" clrIdx="10"/>
  <p:cmAuthor id="4" name="McGovern, Barbara H" initials="MBH" lastIdx="8" clrIdx="4"/>
  <p:cmAuthor id="11" name="Shulman, Nancy S" initials="SNS" lastIdx="5" clrIdx="11"/>
  <p:cmAuthor id="5" name="Dylla, Douglas E" initials="DED" lastIdx="22" clrIdx="5"/>
  <p:cmAuthor id="6" name="Ford, Sharanya M" initials="FSM"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E7E9"/>
    <a:srgbClr val="071D49"/>
    <a:srgbClr val="000000"/>
    <a:srgbClr val="0082BA"/>
    <a:srgbClr val="6BBBAE"/>
    <a:srgbClr val="84BD00"/>
    <a:srgbClr val="7DA1C4"/>
    <a:srgbClr val="702082"/>
    <a:srgbClr val="A7BCD6"/>
    <a:srgbClr val="0706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3783" autoAdjust="0"/>
  </p:normalViewPr>
  <p:slideViewPr>
    <p:cSldViewPr showGuides="1">
      <p:cViewPr varScale="1">
        <p:scale>
          <a:sx n="112" d="100"/>
          <a:sy n="112" d="100"/>
        </p:scale>
        <p:origin x="102" y="672"/>
      </p:cViewPr>
      <p:guideLst>
        <p:guide orient="horz" pos="651"/>
        <p:guide orient="horz" pos="3051"/>
        <p:guide orient="horz" pos="887"/>
        <p:guide orient="horz" pos="3202"/>
        <p:guide orient="horz" pos="1615"/>
        <p:guide orient="horz" pos="656"/>
        <p:guide orient="horz" pos="1234"/>
        <p:guide orient="horz" pos="582"/>
        <p:guide pos="257"/>
        <p:guide pos="5503"/>
        <p:guide pos="783"/>
        <p:guide pos="520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15" d="100"/>
          <a:sy n="115" d="100"/>
        </p:scale>
        <p:origin x="-1608" y="-114"/>
      </p:cViewPr>
      <p:guideLst>
        <p:guide orient="horz" pos="2208"/>
        <p:guide pos="2928"/>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2" tIns="46586" rIns="93172" bIns="46586" rtlCol="0"/>
          <a:lstStyle>
            <a:lvl1pPr algn="r">
              <a:defRPr sz="1200"/>
            </a:lvl1pPr>
          </a:lstStyle>
          <a:p>
            <a:fld id="{DA9E5E36-2E24-49DE-B6A1-B3E9EAF05D95}" type="datetimeFigureOut">
              <a:rPr lang="en-US" smtClean="0"/>
              <a:pPr/>
              <a:t>4/28/2016</a:t>
            </a:fld>
            <a:endParaRPr lang="en-US" dirty="0"/>
          </a:p>
        </p:txBody>
      </p:sp>
      <p:sp>
        <p:nvSpPr>
          <p:cNvPr id="4" name="Footer Placeholder 3"/>
          <p:cNvSpPr>
            <a:spLocks noGrp="1"/>
          </p:cNvSpPr>
          <p:nvPr>
            <p:ph type="ftr" sz="quarter" idx="2"/>
          </p:nvPr>
        </p:nvSpPr>
        <p:spPr>
          <a:xfrm>
            <a:off x="1" y="6658664"/>
            <a:ext cx="4028440" cy="350520"/>
          </a:xfrm>
          <a:prstGeom prst="rect">
            <a:avLst/>
          </a:prstGeom>
        </p:spPr>
        <p:txBody>
          <a:bodyPr vert="horz" lIns="93172" tIns="46586" rIns="93172" bIns="465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2" tIns="46586" rIns="93172" bIns="46586" rtlCol="0" anchor="b"/>
          <a:lstStyle>
            <a:lvl1pPr algn="r">
              <a:defRPr sz="1200"/>
            </a:lvl1pPr>
          </a:lstStyle>
          <a:p>
            <a:fld id="{4965B99B-21C4-4D45-ADFA-CA8F18B52781}" type="slidenum">
              <a:rPr lang="en-US" smtClean="0"/>
              <a:pPr/>
              <a:t>‹Nr.›</a:t>
            </a:fld>
            <a:endParaRPr lang="en-US" dirty="0"/>
          </a:p>
        </p:txBody>
      </p:sp>
    </p:spTree>
    <p:extLst>
      <p:ext uri="{BB962C8B-B14F-4D97-AF65-F5344CB8AC3E}">
        <p14:creationId xmlns:p14="http://schemas.microsoft.com/office/powerpoint/2010/main" val="991179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72" tIns="46586" rIns="93172" bIns="46586" rtlCol="0"/>
          <a:lstStyle>
            <a:lvl1pPr algn="l" fontAlgn="auto">
              <a:lnSpc>
                <a:spcPct val="100000"/>
              </a:lnSpc>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2" tIns="46586" rIns="93172" bIns="46586" rtlCol="0"/>
          <a:lstStyle>
            <a:lvl1pPr algn="r" fontAlgn="auto">
              <a:lnSpc>
                <a:spcPct val="100000"/>
              </a:lnSpc>
              <a:spcBef>
                <a:spcPts val="0"/>
              </a:spcBef>
              <a:spcAft>
                <a:spcPts val="0"/>
              </a:spcAft>
              <a:defRPr sz="1200">
                <a:latin typeface="+mn-lt"/>
                <a:cs typeface="+mn-cs"/>
              </a:defRPr>
            </a:lvl1pPr>
          </a:lstStyle>
          <a:p>
            <a:pPr>
              <a:defRPr/>
            </a:pPr>
            <a:fld id="{2659AFE8-F51E-4AC9-BF73-DAEAB2757CA9}" type="datetimeFigureOut">
              <a:rPr lang="en-US"/>
              <a:pPr>
                <a:defRPr/>
              </a:pPr>
              <a:t>4/28/2016</a:t>
            </a:fld>
            <a:endParaRPr lang="en-US" dirty="0"/>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6658664"/>
            <a:ext cx="4028440" cy="350520"/>
          </a:xfrm>
          <a:prstGeom prst="rect">
            <a:avLst/>
          </a:prstGeom>
        </p:spPr>
        <p:txBody>
          <a:bodyPr vert="horz" lIns="93172" tIns="46586" rIns="93172" bIns="46586" rtlCol="0" anchor="b"/>
          <a:lstStyle>
            <a:lvl1pPr algn="l" fontAlgn="auto">
              <a:lnSpc>
                <a:spcPct val="100000"/>
              </a:lnSpc>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2" tIns="46586" rIns="93172" bIns="46586" rtlCol="0" anchor="b"/>
          <a:lstStyle>
            <a:lvl1pPr algn="r" fontAlgn="auto">
              <a:lnSpc>
                <a:spcPct val="100000"/>
              </a:lnSpc>
              <a:spcBef>
                <a:spcPts val="0"/>
              </a:spcBef>
              <a:spcAft>
                <a:spcPts val="0"/>
              </a:spcAft>
              <a:defRPr sz="1200">
                <a:latin typeface="+mn-lt"/>
                <a:cs typeface="+mn-cs"/>
              </a:defRPr>
            </a:lvl1pPr>
          </a:lstStyle>
          <a:p>
            <a:pPr>
              <a:defRPr/>
            </a:pPr>
            <a:fld id="{10E4ADE4-127E-4272-BDF2-376B9F2BFEEE}" type="slidenum">
              <a:rPr lang="en-US"/>
              <a:pPr>
                <a:defRPr/>
              </a:pPr>
              <a:t>‹Nr.›</a:t>
            </a:fld>
            <a:endParaRPr lang="en-US" dirty="0"/>
          </a:p>
        </p:txBody>
      </p:sp>
    </p:spTree>
    <p:extLst>
      <p:ext uri="{BB962C8B-B14F-4D97-AF65-F5344CB8AC3E}">
        <p14:creationId xmlns:p14="http://schemas.microsoft.com/office/powerpoint/2010/main" val="2191235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smtClean="0"/>
              <a:t>Chairs</a:t>
            </a:r>
            <a:r>
              <a:rPr lang="en-US" b="1" baseline="0" smtClean="0"/>
              <a:t> Graham Foster and Francesco Negro</a:t>
            </a:r>
            <a:endParaRPr lang="en-US" b="1" dirty="0" smtClean="0"/>
          </a:p>
        </p:txBody>
      </p:sp>
    </p:spTree>
    <p:extLst>
      <p:ext uri="{BB962C8B-B14F-4D97-AF65-F5344CB8AC3E}">
        <p14:creationId xmlns:p14="http://schemas.microsoft.com/office/powerpoint/2010/main" val="3409236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10</a:t>
            </a:fld>
            <a:endParaRPr lang="en-US" dirty="0"/>
          </a:p>
        </p:txBody>
      </p:sp>
    </p:spTree>
    <p:extLst>
      <p:ext uri="{BB962C8B-B14F-4D97-AF65-F5344CB8AC3E}">
        <p14:creationId xmlns:p14="http://schemas.microsoft.com/office/powerpoint/2010/main" val="282437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74697" indent="-174697" defTabSz="465859">
              <a:buFont typeface="Arial" panose="020B0604020202020204" pitchFamily="34" charset="0"/>
              <a:buChar char="•"/>
              <a:defRPr/>
            </a:pPr>
            <a:endParaRPr lang="en-US" b="1" dirty="0" smtClean="0"/>
          </a:p>
        </p:txBody>
      </p:sp>
      <p:sp>
        <p:nvSpPr>
          <p:cNvPr id="4" name="Slide Number Placeholder 3"/>
          <p:cNvSpPr>
            <a:spLocks noGrp="1"/>
          </p:cNvSpPr>
          <p:nvPr>
            <p:ph type="sldNum" sz="quarter" idx="10"/>
          </p:nvPr>
        </p:nvSpPr>
        <p:spPr/>
        <p:txBody>
          <a:bodyPr/>
          <a:lstStyle/>
          <a:p>
            <a:pPr>
              <a:defRPr/>
            </a:pPr>
            <a:fld id="{94F8E597-E40C-420D-8FFB-08EA9EDBF761}" type="slidenum">
              <a:rPr lang="en-US" smtClean="0"/>
              <a:pPr>
                <a:defRPr/>
              </a:pPr>
              <a:t>11</a:t>
            </a:fld>
            <a:endParaRPr lang="en-US" dirty="0"/>
          </a:p>
        </p:txBody>
      </p:sp>
    </p:spTree>
    <p:extLst>
      <p:ext uri="{BB962C8B-B14F-4D97-AF65-F5344CB8AC3E}">
        <p14:creationId xmlns:p14="http://schemas.microsoft.com/office/powerpoint/2010/main" val="2056251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71414" lvl="2" indent="-171414" defTabSz="457104">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12</a:t>
            </a:fld>
            <a:endParaRPr lang="en-US" dirty="0"/>
          </a:p>
        </p:txBody>
      </p:sp>
    </p:spTree>
    <p:extLst>
      <p:ext uri="{BB962C8B-B14F-4D97-AF65-F5344CB8AC3E}">
        <p14:creationId xmlns:p14="http://schemas.microsoft.com/office/powerpoint/2010/main" val="1122443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13</a:t>
            </a:fld>
            <a:endParaRPr lang="en-US" dirty="0"/>
          </a:p>
        </p:txBody>
      </p:sp>
    </p:spTree>
    <p:extLst>
      <p:ext uri="{BB962C8B-B14F-4D97-AF65-F5344CB8AC3E}">
        <p14:creationId xmlns:p14="http://schemas.microsoft.com/office/powerpoint/2010/main" val="264413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74697" indent="-174697" defTabSz="465859">
              <a:buFont typeface="Arial" panose="020B0604020202020204" pitchFamily="34" charset="0"/>
              <a:buChar char="•"/>
              <a:defRPr/>
            </a:pPr>
            <a:endParaRPr lang="en-US" sz="1400" dirty="0"/>
          </a:p>
        </p:txBody>
      </p:sp>
      <p:sp>
        <p:nvSpPr>
          <p:cNvPr id="4" name="Slide Number Placeholder 3"/>
          <p:cNvSpPr>
            <a:spLocks noGrp="1"/>
          </p:cNvSpPr>
          <p:nvPr>
            <p:ph type="sldNum" sz="quarter" idx="10"/>
          </p:nvPr>
        </p:nvSpPr>
        <p:spPr/>
        <p:txBody>
          <a:bodyPr/>
          <a:lstStyle/>
          <a:p>
            <a:pPr>
              <a:defRPr/>
            </a:pPr>
            <a:fld id="{94F8E597-E40C-420D-8FFB-08EA9EDBF761}" type="slidenum">
              <a:rPr lang="en-US" smtClean="0"/>
              <a:pPr>
                <a:defRPr/>
              </a:pPr>
              <a:t>14</a:t>
            </a:fld>
            <a:endParaRPr lang="en-US" dirty="0"/>
          </a:p>
        </p:txBody>
      </p:sp>
    </p:spTree>
    <p:extLst>
      <p:ext uri="{BB962C8B-B14F-4D97-AF65-F5344CB8AC3E}">
        <p14:creationId xmlns:p14="http://schemas.microsoft.com/office/powerpoint/2010/main" val="2056251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174697" marR="0" indent="-174697" algn="l" defTabSz="465859"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400" dirty="0"/>
          </a:p>
        </p:txBody>
      </p:sp>
      <p:sp>
        <p:nvSpPr>
          <p:cNvPr id="4" name="Slide Number Placeholder 3"/>
          <p:cNvSpPr>
            <a:spLocks noGrp="1"/>
          </p:cNvSpPr>
          <p:nvPr>
            <p:ph type="sldNum" sz="quarter" idx="10"/>
          </p:nvPr>
        </p:nvSpPr>
        <p:spPr/>
        <p:txBody>
          <a:bodyPr/>
          <a:lstStyle/>
          <a:p>
            <a:pPr>
              <a:defRPr/>
            </a:pPr>
            <a:fld id="{94F8E597-E40C-420D-8FFB-08EA9EDBF761}" type="slidenum">
              <a:rPr lang="en-US" smtClean="0"/>
              <a:pPr>
                <a:defRPr/>
              </a:pPr>
              <a:t>15</a:t>
            </a:fld>
            <a:endParaRPr lang="en-US" dirty="0"/>
          </a:p>
        </p:txBody>
      </p:sp>
    </p:spTree>
    <p:extLst>
      <p:ext uri="{BB962C8B-B14F-4D97-AF65-F5344CB8AC3E}">
        <p14:creationId xmlns:p14="http://schemas.microsoft.com/office/powerpoint/2010/main" val="205625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pPr marL="0" indent="0">
              <a:buNone/>
            </a:pPr>
            <a:endParaRPr lang="en-US" baseline="0" smtClean="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17</a:t>
            </a:fld>
            <a:endParaRPr lang="en-US" dirty="0"/>
          </a:p>
        </p:txBody>
      </p:sp>
    </p:spTree>
    <p:extLst>
      <p:ext uri="{BB962C8B-B14F-4D97-AF65-F5344CB8AC3E}">
        <p14:creationId xmlns:p14="http://schemas.microsoft.com/office/powerpoint/2010/main" val="2943083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0" indent="0" defTabSz="46585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18</a:t>
            </a:fld>
            <a:endParaRPr lang="en-US" dirty="0"/>
          </a:p>
        </p:txBody>
      </p:sp>
    </p:spTree>
    <p:extLst>
      <p:ext uri="{BB962C8B-B14F-4D97-AF65-F5344CB8AC3E}">
        <p14:creationId xmlns:p14="http://schemas.microsoft.com/office/powerpoint/2010/main" val="11063568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19</a:t>
            </a:fld>
            <a:endParaRPr lang="en-US" dirty="0"/>
          </a:p>
        </p:txBody>
      </p:sp>
    </p:spTree>
    <p:extLst>
      <p:ext uri="{BB962C8B-B14F-4D97-AF65-F5344CB8AC3E}">
        <p14:creationId xmlns:p14="http://schemas.microsoft.com/office/powerpoint/2010/main" val="286893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20</a:t>
            </a:fld>
            <a:endParaRPr lang="en-US" dirty="0"/>
          </a:p>
        </p:txBody>
      </p:sp>
    </p:spTree>
    <p:extLst>
      <p:ext uri="{BB962C8B-B14F-4D97-AF65-F5344CB8AC3E}">
        <p14:creationId xmlns:p14="http://schemas.microsoft.com/office/powerpoint/2010/main" val="393459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2311400" y="525463"/>
            <a:ext cx="467360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17B4D916-1F11-4D7C-A0AC-C83EA7C755FA}" type="slidenum">
              <a:rPr lang="en-US" smtClean="0"/>
              <a:pPr>
                <a:defRPr/>
              </a:pPr>
              <a:t>2</a:t>
            </a:fld>
            <a:endParaRPr lang="en-US" dirty="0"/>
          </a:p>
        </p:txBody>
      </p:sp>
    </p:spTree>
    <p:extLst>
      <p:ext uri="{BB962C8B-B14F-4D97-AF65-F5344CB8AC3E}">
        <p14:creationId xmlns:p14="http://schemas.microsoft.com/office/powerpoint/2010/main" val="1972174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0" indent="0" defTabSz="465859">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3</a:t>
            </a:fld>
            <a:endParaRPr lang="en-US" dirty="0"/>
          </a:p>
        </p:txBody>
      </p:sp>
    </p:spTree>
    <p:extLst>
      <p:ext uri="{BB962C8B-B14F-4D97-AF65-F5344CB8AC3E}">
        <p14:creationId xmlns:p14="http://schemas.microsoft.com/office/powerpoint/2010/main" val="1950212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0" marR="0" indent="0" algn="l" defTabSz="465859" rtl="0" eaLnBrk="0" fontAlgn="base" latinLnBrk="0" hangingPunct="0">
              <a:lnSpc>
                <a:spcPct val="100000"/>
              </a:lnSpc>
              <a:spcBef>
                <a:spcPct val="30000"/>
              </a:spcBef>
              <a:spcAft>
                <a:spcPct val="0"/>
              </a:spcAft>
              <a:buClrTx/>
              <a:buSzTx/>
              <a:buFontTx/>
              <a:buNone/>
              <a:tabLst/>
              <a:defRPr/>
            </a:pPr>
            <a:endParaRPr lang="en-US" b="1" i="0" baseline="0" dirty="0" smtClean="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4</a:t>
            </a:fld>
            <a:endParaRPr lang="en-US" dirty="0"/>
          </a:p>
        </p:txBody>
      </p:sp>
    </p:spTree>
    <p:extLst>
      <p:ext uri="{BB962C8B-B14F-4D97-AF65-F5344CB8AC3E}">
        <p14:creationId xmlns:p14="http://schemas.microsoft.com/office/powerpoint/2010/main" val="2876114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8AD3D91-F12A-4C2B-BFE3-663D77A80BE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55949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6</a:t>
            </a:fld>
            <a:endParaRPr lang="en-US" dirty="0"/>
          </a:p>
        </p:txBody>
      </p:sp>
    </p:spTree>
    <p:extLst>
      <p:ext uri="{BB962C8B-B14F-4D97-AF65-F5344CB8AC3E}">
        <p14:creationId xmlns:p14="http://schemas.microsoft.com/office/powerpoint/2010/main" val="279765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7</a:t>
            </a:fld>
            <a:endParaRPr lang="en-US" dirty="0"/>
          </a:p>
        </p:txBody>
      </p:sp>
    </p:spTree>
    <p:extLst>
      <p:ext uri="{BB962C8B-B14F-4D97-AF65-F5344CB8AC3E}">
        <p14:creationId xmlns:p14="http://schemas.microsoft.com/office/powerpoint/2010/main" val="159012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174697" indent="-174697" defTabSz="458252">
              <a:buFont typeface="Arial" panose="020B0604020202020204" pitchFamily="34" charset="0"/>
              <a:buChar char="•"/>
              <a:defRPr/>
            </a:pPr>
            <a:endParaRPr lang="en-US" b="1" baseline="0" dirty="0" smtClean="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8</a:t>
            </a:fld>
            <a:endParaRPr lang="en-US" dirty="0"/>
          </a:p>
        </p:txBody>
      </p:sp>
    </p:spTree>
    <p:extLst>
      <p:ext uri="{BB962C8B-B14F-4D97-AF65-F5344CB8AC3E}">
        <p14:creationId xmlns:p14="http://schemas.microsoft.com/office/powerpoint/2010/main" val="98334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pPr marL="174697" indent="-174697" defTabSz="458252">
              <a:buFont typeface="Arial" panose="020B0604020202020204" pitchFamily="34" charset="0"/>
              <a:buChar char="•"/>
              <a:defRPr/>
            </a:pPr>
            <a:endParaRPr lang="en-US" b="1" baseline="0" dirty="0" smtClean="0"/>
          </a:p>
        </p:txBody>
      </p:sp>
      <p:sp>
        <p:nvSpPr>
          <p:cNvPr id="4" name="Slide Number Placeholder 3"/>
          <p:cNvSpPr>
            <a:spLocks noGrp="1"/>
          </p:cNvSpPr>
          <p:nvPr>
            <p:ph type="sldNum" sz="quarter" idx="10"/>
          </p:nvPr>
        </p:nvSpPr>
        <p:spPr/>
        <p:txBody>
          <a:bodyPr/>
          <a:lstStyle/>
          <a:p>
            <a:pPr>
              <a:defRPr/>
            </a:pPr>
            <a:fld id="{10E4ADE4-127E-4272-BDF2-376B9F2BFEEE}" type="slidenum">
              <a:rPr lang="en-US" smtClean="0"/>
              <a:pPr>
                <a:defRPr/>
              </a:pPr>
              <a:t>9</a:t>
            </a:fld>
            <a:endParaRPr lang="en-US" dirty="0"/>
          </a:p>
        </p:txBody>
      </p:sp>
    </p:spTree>
    <p:extLst>
      <p:ext uri="{BB962C8B-B14F-4D97-AF65-F5344CB8AC3E}">
        <p14:creationId xmlns:p14="http://schemas.microsoft.com/office/powerpoint/2010/main" val="229615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117496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3"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42631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25" y="857250"/>
            <a:ext cx="51117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411481" y="857249"/>
            <a:ext cx="3008313" cy="394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8"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5"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862848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noProof="0" smtClean="0"/>
              <a:t>Click to edit Master title style</a:t>
            </a:r>
            <a:endParaRPr lang="en-US" noProof="0"/>
          </a:p>
        </p:txBody>
      </p:sp>
      <p:sp>
        <p:nvSpPr>
          <p:cNvPr id="3" name="Picture Placeholder 2"/>
          <p:cNvSpPr>
            <a:spLocks noGrp="1"/>
          </p:cNvSpPr>
          <p:nvPr>
            <p:ph type="pic" idx="1"/>
          </p:nvPr>
        </p:nvSpPr>
        <p:spPr>
          <a:xfrm>
            <a:off x="1792288" y="857251"/>
            <a:ext cx="5486400" cy="2707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792637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857250"/>
            <a:ext cx="2079625" cy="3943350"/>
          </a:xfrm>
        </p:spPr>
        <p:txBody>
          <a:bodyPr vert="eaVert"/>
          <a:lstStyle/>
          <a:p>
            <a:r>
              <a:rPr lang="en-US" noProof="0" smtClean="0"/>
              <a:t>Click to edit Master title style</a:t>
            </a:r>
            <a:endParaRPr lang="en-US" noProof="0"/>
          </a:p>
        </p:txBody>
      </p:sp>
      <p:sp>
        <p:nvSpPr>
          <p:cNvPr id="3" name="Vertical Text Placeholder 2"/>
          <p:cNvSpPr>
            <a:spLocks noGrp="1"/>
          </p:cNvSpPr>
          <p:nvPr>
            <p:ph type="body" orient="vert" idx="1"/>
          </p:nvPr>
        </p:nvSpPr>
        <p:spPr>
          <a:xfrm>
            <a:off x="411164" y="857250"/>
            <a:ext cx="6086475" cy="3943350"/>
          </a:xfrm>
        </p:spPr>
        <p:txBody>
          <a:bodyPr vert="eaVe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5835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Final">
    <p:bg>
      <p:bgPr>
        <a:solidFill>
          <a:srgbClr val="071D49"/>
        </a:solidFill>
        <a:effectLst/>
      </p:bgPr>
    </p:bg>
    <p:spTree>
      <p:nvGrpSpPr>
        <p:cNvPr id="1" name=""/>
        <p:cNvGrpSpPr/>
        <p:nvPr/>
      </p:nvGrpSpPr>
      <p:grpSpPr>
        <a:xfrm>
          <a:off x="0" y="0"/>
          <a:ext cx="0" cy="0"/>
          <a:chOff x="0" y="0"/>
          <a:chExt cx="0" cy="0"/>
        </a:xfrm>
      </p:grpSpPr>
      <p:pic>
        <p:nvPicPr>
          <p:cNvPr id="4" name="Picture 16" descr="AbbVieLogo_Small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973241"/>
            <a:ext cx="685800" cy="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53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902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gray">
          <a:xfrm>
            <a:off x="5724526" y="1147763"/>
            <a:ext cx="125413" cy="2847975"/>
          </a:xfrm>
          <a:custGeom>
            <a:avLst/>
            <a:gdLst>
              <a:gd name="T0" fmla="*/ 0 w 94692"/>
              <a:gd name="T1" fmla="*/ 0 h 3865545"/>
              <a:gd name="T2" fmla="*/ 0 w 94692"/>
              <a:gd name="T3" fmla="*/ 0 h 3865545"/>
              <a:gd name="T4" fmla="*/ 165243 w 94692"/>
              <a:gd name="T5" fmla="*/ 0 h 3865545"/>
              <a:gd name="T6" fmla="*/ 165243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pic>
        <p:nvPicPr>
          <p:cNvPr id="5" name="Picture 12" descr="AbbVieLogo_Standard_RGB.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974432"/>
            <a:ext cx="685800" cy="8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itle Placeholder 1"/>
          <p:cNvSpPr>
            <a:spLocks noGrp="1"/>
          </p:cNvSpPr>
          <p:nvPr>
            <p:ph type="ctrTitle"/>
          </p:nvPr>
        </p:nvSpPr>
        <p:spPr>
          <a:xfrm>
            <a:off x="411163" y="1645919"/>
            <a:ext cx="4113212" cy="1097280"/>
          </a:xfrm>
        </p:spPr>
        <p:txBody>
          <a:bodyPr anchor="b"/>
          <a:lstStyle>
            <a:lvl1pPr>
              <a:lnSpc>
                <a:spcPct val="85000"/>
              </a:lnSpc>
              <a:defRPr sz="3200">
                <a:solidFill>
                  <a:srgbClr val="071D49"/>
                </a:solidFill>
              </a:defRPr>
            </a:lvl1pPr>
          </a:lstStyle>
          <a:p>
            <a:pPr lvl="0"/>
            <a:r>
              <a:rPr lang="en-US" noProof="0" dirty="0" smtClean="0"/>
              <a:t>Click to edit Master title style</a:t>
            </a:r>
          </a:p>
        </p:txBody>
      </p:sp>
      <p:sp>
        <p:nvSpPr>
          <p:cNvPr id="48131" name="Text Placeholder 2"/>
          <p:cNvSpPr>
            <a:spLocks noGrp="1"/>
          </p:cNvSpPr>
          <p:nvPr>
            <p:ph type="subTitle" idx="1"/>
          </p:nvPr>
        </p:nvSpPr>
        <p:spPr>
          <a:xfrm>
            <a:off x="411163" y="2776537"/>
            <a:ext cx="3656012" cy="205979"/>
          </a:xfrm>
        </p:spPr>
        <p:txBody>
          <a:bodyPr anchor="t"/>
          <a:lstStyle>
            <a:lvl1pPr>
              <a:defRPr sz="1400">
                <a:solidFill>
                  <a:schemeClr val="tx1"/>
                </a:solidFill>
              </a:defRPr>
            </a:lvl1pPr>
          </a:lstStyle>
          <a:p>
            <a:pPr lvl="0"/>
            <a:r>
              <a:rPr lang="en-US" noProof="0" dirty="0" smtClean="0"/>
              <a:t>Click to edit Master subtitle style</a:t>
            </a:r>
          </a:p>
        </p:txBody>
      </p:sp>
      <p:sp>
        <p:nvSpPr>
          <p:cNvPr id="6" name="Date Placeholder 3"/>
          <p:cNvSpPr>
            <a:spLocks noGrp="1"/>
          </p:cNvSpPr>
          <p:nvPr>
            <p:ph type="dt" sz="half" idx="10"/>
          </p:nvPr>
        </p:nvSpPr>
        <p:spPr bwMode="gray">
          <a:xfrm>
            <a:off x="411163" y="3015854"/>
            <a:ext cx="2133600" cy="307777"/>
          </a:xfrm>
          <a:prstGeom prst="rect">
            <a:avLst/>
          </a:prstGeom>
          <a:extLst/>
        </p:spPr>
        <p:txBody>
          <a:bodyPr vert="horz" wrap="square" lIns="91440" tIns="45720" rIns="91440" bIns="45720" numCol="1" anchor="t" anchorCtr="0" compatLnSpc="1">
            <a:prstTxWarp prst="textNoShape">
              <a:avLst/>
            </a:prstTxWarp>
            <a:spAutoFit/>
          </a:bodyPr>
          <a:lstStyle>
            <a:lvl1pPr>
              <a:defRPr sz="1400" smtClean="0">
                <a:solidFill>
                  <a:srgbClr val="070605"/>
                </a:solidFill>
                <a:latin typeface="Arial" charset="0"/>
              </a:defRPr>
            </a:lvl1pPr>
          </a:lstStyle>
          <a:p>
            <a:pPr>
              <a:defRPr/>
            </a:pPr>
            <a:endParaRPr lang="en-US" dirty="0"/>
          </a:p>
        </p:txBody>
      </p:sp>
    </p:spTree>
    <p:extLst>
      <p:ext uri="{BB962C8B-B14F-4D97-AF65-F5344CB8AC3E}">
        <p14:creationId xmlns:p14="http://schemas.microsoft.com/office/powerpoint/2010/main" val="1649365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4" name="Freeform 6"/>
          <p:cNvSpPr>
            <a:spLocks/>
          </p:cNvSpPr>
          <p:nvPr/>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8130" name="Title Placeholder 1"/>
          <p:cNvSpPr>
            <a:spLocks noGrp="1"/>
          </p:cNvSpPr>
          <p:nvPr>
            <p:ph type="ctrTitle"/>
          </p:nvPr>
        </p:nvSpPr>
        <p:spPr>
          <a:xfrm>
            <a:off x="411163" y="1645920"/>
            <a:ext cx="4113212" cy="1097280"/>
          </a:xfrm>
        </p:spPr>
        <p:txBody>
          <a:bodyPr anchor="b"/>
          <a:lstStyle>
            <a:lvl1pPr>
              <a:lnSpc>
                <a:spcPct val="85000"/>
              </a:lnSpc>
              <a:defRPr sz="3200">
                <a:solidFill>
                  <a:schemeClr val="bg1"/>
                </a:solidFill>
              </a:defRPr>
            </a:lvl1pPr>
          </a:lstStyle>
          <a:p>
            <a:pPr lvl="0"/>
            <a:r>
              <a:rPr lang="en-US" dirty="0" smtClean="0"/>
              <a:t>Click to edit Master title style</a:t>
            </a:r>
            <a:endParaRPr lang="en-US" noProof="0" dirty="0" smtClean="0"/>
          </a:p>
        </p:txBody>
      </p:sp>
      <p:sp>
        <p:nvSpPr>
          <p:cNvPr id="48131" name="Text Placeholder 2"/>
          <p:cNvSpPr>
            <a:spLocks noGrp="1"/>
          </p:cNvSpPr>
          <p:nvPr>
            <p:ph type="subTitle" idx="1"/>
          </p:nvPr>
        </p:nvSpPr>
        <p:spPr>
          <a:xfrm>
            <a:off x="411163" y="2776537"/>
            <a:ext cx="3656012" cy="522161"/>
          </a:xfrm>
        </p:spPr>
        <p:txBody>
          <a:bodyPr anchor="t"/>
          <a:lstStyle>
            <a:lvl1pPr>
              <a:defRPr sz="1400" baseline="0">
                <a:solidFill>
                  <a:srgbClr val="84BD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1363226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AbbVie Quot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dirty="0">
              <a:solidFill>
                <a:srgbClr val="070605"/>
              </a:solidFill>
              <a:latin typeface="Arial" charset="0"/>
            </a:endParaRPr>
          </a:p>
        </p:txBody>
      </p:sp>
      <p:pic>
        <p:nvPicPr>
          <p:cNvPr id="5" name="Picture 12" descr="AbbVieLogo_Standard_RGB.eps"/>
          <p:cNvPicPr>
            <a:picLocks noChangeAspect="1"/>
          </p:cNvPicPr>
          <p:nvPr/>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525463" y="370285"/>
            <a:ext cx="1371600" cy="17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p:cNvSpPr>
            <a:spLocks/>
          </p:cNvSpPr>
          <p:nvPr/>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11" name="Rectangle 11"/>
          <p:cNvSpPr>
            <a:spLocks noGrp="1"/>
          </p:cNvSpPr>
          <p:nvPr>
            <p:ph type="body" idx="1"/>
          </p:nvPr>
        </p:nvSpPr>
        <p:spPr>
          <a:xfrm>
            <a:off x="411164" y="959644"/>
            <a:ext cx="5926137" cy="2845594"/>
          </a:xfrm>
        </p:spPr>
        <p:txBody>
          <a:bodyPr/>
          <a:lstStyle>
            <a:lvl1pPr>
              <a:defRPr>
                <a:solidFill>
                  <a:srgbClr val="071D49"/>
                </a:solidFill>
              </a:defRPr>
            </a:lvl1pPr>
          </a:lstStyle>
          <a:p>
            <a:pPr lvl="0"/>
            <a:r>
              <a:rPr lang="en-US" dirty="0" smtClean="0"/>
              <a:t>Click to edit Master text styles</a:t>
            </a:r>
          </a:p>
        </p:txBody>
      </p:sp>
      <p:sp>
        <p:nvSpPr>
          <p:cNvPr id="12" name="Rectangle 10"/>
          <p:cNvSpPr>
            <a:spLocks noGrp="1"/>
          </p:cNvSpPr>
          <p:nvPr>
            <p:ph type="title"/>
          </p:nvPr>
        </p:nvSpPr>
        <p:spPr>
          <a:xfrm>
            <a:off x="412750" y="3873103"/>
            <a:ext cx="4387850" cy="21312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36335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AbbVie Quot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4902994"/>
            <a:ext cx="9144000" cy="24050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dirty="0">
              <a:solidFill>
                <a:srgbClr val="070605"/>
              </a:solidFill>
              <a:latin typeface="Arial" charset="0"/>
            </a:endParaRPr>
          </a:p>
        </p:txBody>
      </p:sp>
      <p:sp>
        <p:nvSpPr>
          <p:cNvPr id="19" name="Rectangle 7"/>
          <p:cNvSpPr>
            <a:spLocks noGrp="1"/>
          </p:cNvSpPr>
          <p:nvPr>
            <p:ph type="title"/>
          </p:nvPr>
        </p:nvSpPr>
        <p:spPr>
          <a:xfrm>
            <a:off x="412750" y="3873103"/>
            <a:ext cx="4387850" cy="213122"/>
          </a:xfrm>
        </p:spPr>
        <p:txBody>
          <a:bodyPr/>
          <a:lstStyle/>
          <a:p>
            <a:r>
              <a:rPr lang="en-US" smtClean="0"/>
              <a:t>Click to edit Master title style</a:t>
            </a:r>
            <a:endParaRPr lang="en-US" dirty="0"/>
          </a:p>
        </p:txBody>
      </p:sp>
      <p:sp>
        <p:nvSpPr>
          <p:cNvPr id="20" name="Rectangle 8"/>
          <p:cNvSpPr>
            <a:spLocks noGrp="1"/>
          </p:cNvSpPr>
          <p:nvPr>
            <p:ph type="body" idx="1"/>
          </p:nvPr>
        </p:nvSpPr>
        <p:spPr>
          <a:xfrm>
            <a:off x="411164" y="959644"/>
            <a:ext cx="5934075" cy="2845594"/>
          </a:xfrm>
          <a:noFill/>
          <a:ln/>
        </p:spPr>
        <p:txBody>
          <a:bodyPr/>
          <a:lstStyle/>
          <a:p>
            <a:pPr lvl="0"/>
            <a:r>
              <a:rPr lang="en-US" smtClean="0"/>
              <a:t>Click to edit Master text styles</a:t>
            </a:r>
          </a:p>
        </p:txBody>
      </p:sp>
    </p:spTree>
    <p:extLst>
      <p:ext uri="{BB962C8B-B14F-4D97-AF65-F5344CB8AC3E}">
        <p14:creationId xmlns:p14="http://schemas.microsoft.com/office/powerpoint/2010/main" val="10623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userDrawn="1"/>
        </p:nvSpPr>
        <p:spPr bwMode="gray">
          <a:xfrm>
            <a:off x="7100888" y="639366"/>
            <a:ext cx="122872" cy="3223260"/>
          </a:xfrm>
          <a:custGeom>
            <a:avLst/>
            <a:gdLst>
              <a:gd name="T0" fmla="*/ 0 w 94692"/>
              <a:gd name="T1" fmla="*/ 0 h 3865545"/>
              <a:gd name="T2" fmla="*/ 0 w 94692"/>
              <a:gd name="T3" fmla="*/ 0 h 3865545"/>
              <a:gd name="T4" fmla="*/ 165241 w 94692"/>
              <a:gd name="T5" fmla="*/ 0 h 3865545"/>
              <a:gd name="T6" fmla="*/ 165241 w 94692"/>
              <a:gd name="T7" fmla="*/ 4041846 h 3865545"/>
              <a:gd name="T8" fmla="*/ 0 w 94692"/>
              <a:gd name="T9" fmla="*/ 4041846 h 3865545"/>
              <a:gd name="T10" fmla="*/ 0 w 94692"/>
              <a:gd name="T11" fmla="*/ 4041846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8130" name="Title Placeholder 1"/>
          <p:cNvSpPr>
            <a:spLocks noGrp="1"/>
          </p:cNvSpPr>
          <p:nvPr>
            <p:ph type="ctrTitle"/>
          </p:nvPr>
        </p:nvSpPr>
        <p:spPr>
          <a:xfrm>
            <a:off x="411163" y="1645920"/>
            <a:ext cx="4113212" cy="1097280"/>
          </a:xfrm>
        </p:spPr>
        <p:txBody>
          <a:bodyPr anchor="b"/>
          <a:lstStyle>
            <a:lvl1pPr>
              <a:lnSpc>
                <a:spcPct val="85000"/>
              </a:lnSpc>
              <a:defRPr sz="3200" b="1">
                <a:solidFill>
                  <a:srgbClr val="071D49"/>
                </a:solidFill>
              </a:defRPr>
            </a:lvl1pPr>
          </a:lstStyle>
          <a:p>
            <a:pPr lvl="0"/>
            <a:r>
              <a:rPr lang="en-US" noProof="0" dirty="0" smtClean="0"/>
              <a:t>Click to edit Master title style</a:t>
            </a:r>
          </a:p>
        </p:txBody>
      </p:sp>
      <p:sp>
        <p:nvSpPr>
          <p:cNvPr id="48131" name="Text Placeholder 2"/>
          <p:cNvSpPr>
            <a:spLocks noGrp="1"/>
          </p:cNvSpPr>
          <p:nvPr>
            <p:ph type="subTitle" idx="1"/>
          </p:nvPr>
        </p:nvSpPr>
        <p:spPr>
          <a:xfrm>
            <a:off x="411163" y="2776537"/>
            <a:ext cx="3656012" cy="205979"/>
          </a:xfrm>
        </p:spPr>
        <p:txBody>
          <a:bodyPr anchor="t"/>
          <a:lstStyle>
            <a:lvl1pPr>
              <a:defRPr sz="1400">
                <a:solidFill>
                  <a:srgbClr val="071D49"/>
                </a:solidFill>
              </a:defRPr>
            </a:lvl1pPr>
          </a:lstStyle>
          <a:p>
            <a:pPr lvl="0"/>
            <a:r>
              <a:rPr lang="en-US" noProof="0" dirty="0" smtClean="0"/>
              <a:t>Click to edit Master subtitle style</a:t>
            </a:r>
          </a:p>
        </p:txBody>
      </p:sp>
      <p:sp>
        <p:nvSpPr>
          <p:cNvPr id="5" name="Date Placeholder 3"/>
          <p:cNvSpPr>
            <a:spLocks noGrp="1"/>
          </p:cNvSpPr>
          <p:nvPr>
            <p:ph type="dt" sz="half" idx="10"/>
          </p:nvPr>
        </p:nvSpPr>
        <p:spPr bwMode="gray">
          <a:xfrm>
            <a:off x="411163" y="3015854"/>
            <a:ext cx="2133600" cy="307777"/>
          </a:xfrm>
          <a:prstGeom prst="rect">
            <a:avLst/>
          </a:prstGeom>
          <a:extLst/>
        </p:spPr>
        <p:txBody>
          <a:bodyPr vert="horz" wrap="square" lIns="91440" tIns="45720" rIns="91440" bIns="45720" numCol="1" anchor="t" anchorCtr="0" compatLnSpc="1">
            <a:prstTxWarp prst="textNoShape">
              <a:avLst/>
            </a:prstTxWarp>
            <a:spAutoFit/>
          </a:bodyPr>
          <a:lstStyle>
            <a:lvl1pPr algn="l">
              <a:lnSpc>
                <a:spcPct val="100000"/>
              </a:lnSpc>
              <a:defRPr sz="1400">
                <a:cs typeface="+mn-cs"/>
              </a:defRPr>
            </a:lvl1pPr>
          </a:lstStyle>
          <a:p>
            <a:pPr>
              <a:defRPr/>
            </a:pPr>
            <a:endParaRPr lang="en-US" dirty="0"/>
          </a:p>
        </p:txBody>
      </p:sp>
    </p:spTree>
    <p:extLst>
      <p:ext uri="{BB962C8B-B14F-4D97-AF65-F5344CB8AC3E}">
        <p14:creationId xmlns:p14="http://schemas.microsoft.com/office/powerpoint/2010/main" val="2189814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6"/>
          <p:cNvSpPr>
            <a:spLocks noGrp="1"/>
          </p:cNvSpPr>
          <p:nvPr/>
        </p:nvSpPr>
        <p:spPr bwMode="auto">
          <a:xfrm>
            <a:off x="403225" y="169069"/>
            <a:ext cx="8318500" cy="495300"/>
          </a:xfrm>
          <a:prstGeom prst="rect">
            <a:avLst/>
          </a:prstGeom>
          <a:noFill/>
          <a:ln>
            <a:noFill/>
          </a:ln>
          <a:extLst/>
        </p:spPr>
        <p:txBody>
          <a:bodyPr anchor="b"/>
          <a:lstStyle>
            <a:lvl1pPr algn="l" defTabSz="457200" rtl="0" fontAlgn="base">
              <a:lnSpc>
                <a:spcPct val="90000"/>
              </a:lnSpc>
              <a:spcBef>
                <a:spcPct val="0"/>
              </a:spcBef>
              <a:spcAft>
                <a:spcPct val="0"/>
              </a:spcAft>
              <a:defRPr sz="2400" kern="1200">
                <a:solidFill>
                  <a:schemeClr val="tx1"/>
                </a:solidFill>
                <a:latin typeface="+mj-lt"/>
                <a:ea typeface="+mj-ea"/>
                <a:cs typeface="+mj-cs"/>
              </a:defRPr>
            </a:lvl1pPr>
            <a:lvl2pPr algn="l" defTabSz="457200" rtl="0" fontAlgn="base">
              <a:lnSpc>
                <a:spcPct val="90000"/>
              </a:lnSpc>
              <a:spcBef>
                <a:spcPct val="0"/>
              </a:spcBef>
              <a:spcAft>
                <a:spcPct val="0"/>
              </a:spcAft>
              <a:defRPr sz="2400">
                <a:solidFill>
                  <a:schemeClr val="tx1"/>
                </a:solidFill>
                <a:latin typeface="Calibri" pitchFamily="34" charset="0"/>
              </a:defRPr>
            </a:lvl2pPr>
            <a:lvl3pPr algn="l" defTabSz="457200" rtl="0" fontAlgn="base">
              <a:lnSpc>
                <a:spcPct val="90000"/>
              </a:lnSpc>
              <a:spcBef>
                <a:spcPct val="0"/>
              </a:spcBef>
              <a:spcAft>
                <a:spcPct val="0"/>
              </a:spcAft>
              <a:defRPr sz="2400">
                <a:solidFill>
                  <a:schemeClr val="tx1"/>
                </a:solidFill>
                <a:latin typeface="Calibri" pitchFamily="34" charset="0"/>
              </a:defRPr>
            </a:lvl3pPr>
            <a:lvl4pPr algn="l" defTabSz="457200" rtl="0" fontAlgn="base">
              <a:lnSpc>
                <a:spcPct val="90000"/>
              </a:lnSpc>
              <a:spcBef>
                <a:spcPct val="0"/>
              </a:spcBef>
              <a:spcAft>
                <a:spcPct val="0"/>
              </a:spcAft>
              <a:defRPr sz="2400">
                <a:solidFill>
                  <a:schemeClr val="tx1"/>
                </a:solidFill>
                <a:latin typeface="Calibri" pitchFamily="34" charset="0"/>
              </a:defRPr>
            </a:lvl4pPr>
            <a:lvl5pPr algn="l" defTabSz="457200" rtl="0" fontAlgn="base">
              <a:lnSpc>
                <a:spcPct val="90000"/>
              </a:lnSpc>
              <a:spcBef>
                <a:spcPct val="0"/>
              </a:spcBef>
              <a:spcAft>
                <a:spcPct val="0"/>
              </a:spcAft>
              <a:defRPr sz="2400">
                <a:solidFill>
                  <a:schemeClr val="tx1"/>
                </a:solidFill>
                <a:latin typeface="Calibri" pitchFamily="34" charset="0"/>
              </a:defRPr>
            </a:lvl5pPr>
            <a:lvl6pPr marL="457200" algn="l" defTabSz="457200" rtl="0" fontAlgn="base">
              <a:lnSpc>
                <a:spcPct val="90000"/>
              </a:lnSpc>
              <a:spcBef>
                <a:spcPct val="0"/>
              </a:spcBef>
              <a:spcAft>
                <a:spcPct val="0"/>
              </a:spcAft>
              <a:defRPr sz="2400">
                <a:solidFill>
                  <a:schemeClr val="tx1"/>
                </a:solidFill>
                <a:latin typeface="Calibri" pitchFamily="34" charset="0"/>
              </a:defRPr>
            </a:lvl6pPr>
            <a:lvl7pPr marL="914400" algn="l" defTabSz="457200" rtl="0" fontAlgn="base">
              <a:lnSpc>
                <a:spcPct val="90000"/>
              </a:lnSpc>
              <a:spcBef>
                <a:spcPct val="0"/>
              </a:spcBef>
              <a:spcAft>
                <a:spcPct val="0"/>
              </a:spcAft>
              <a:defRPr sz="2400">
                <a:solidFill>
                  <a:schemeClr val="tx1"/>
                </a:solidFill>
                <a:latin typeface="Calibri" pitchFamily="34" charset="0"/>
              </a:defRPr>
            </a:lvl7pPr>
            <a:lvl8pPr marL="1371600" algn="l" defTabSz="457200" rtl="0" fontAlgn="base">
              <a:lnSpc>
                <a:spcPct val="90000"/>
              </a:lnSpc>
              <a:spcBef>
                <a:spcPct val="0"/>
              </a:spcBef>
              <a:spcAft>
                <a:spcPct val="0"/>
              </a:spcAft>
              <a:defRPr sz="2400">
                <a:solidFill>
                  <a:schemeClr val="tx1"/>
                </a:solidFill>
                <a:latin typeface="Calibri" pitchFamily="34" charset="0"/>
              </a:defRPr>
            </a:lvl8pPr>
            <a:lvl9pPr marL="1828800" algn="l" defTabSz="457200" rtl="0" fontAlgn="base">
              <a:lnSpc>
                <a:spcPct val="90000"/>
              </a:lnSpc>
              <a:spcBef>
                <a:spcPct val="0"/>
              </a:spcBef>
              <a:spcAft>
                <a:spcPct val="0"/>
              </a:spcAft>
              <a:defRPr sz="2400">
                <a:solidFill>
                  <a:schemeClr val="tx1"/>
                </a:solidFill>
                <a:latin typeface="Calibri" pitchFamily="34" charset="0"/>
              </a:defRPr>
            </a:lvl9pPr>
          </a:lstStyle>
          <a:p>
            <a:pPr>
              <a:lnSpc>
                <a:spcPct val="100000"/>
              </a:lnSpc>
              <a:defRPr/>
            </a:pPr>
            <a:endParaRPr lang="en-US" dirty="0" smtClean="0">
              <a:solidFill>
                <a:srgbClr val="84BD00"/>
              </a:solidFill>
            </a:endParaRPr>
          </a:p>
        </p:txBody>
      </p:sp>
      <p:sp>
        <p:nvSpPr>
          <p:cNvPr id="3" name="Content Placeholder 2"/>
          <p:cNvSpPr>
            <a:spLocks noGrp="1"/>
          </p:cNvSpPr>
          <p:nvPr>
            <p:ph idx="1"/>
          </p:nvPr>
        </p:nvSpPr>
        <p:spPr>
          <a:xfrm>
            <a:off x="411163" y="857249"/>
            <a:ext cx="8318500" cy="3943350"/>
          </a:xfrm>
        </p:spPr>
        <p:txBody>
          <a:bodyPr anchor="t"/>
          <a:lstStyle>
            <a:lvl1pPr>
              <a:spcBef>
                <a:spcPts val="1920"/>
              </a:spcBef>
              <a:defRPr sz="2200">
                <a:solidFill>
                  <a:srgbClr val="070605"/>
                </a:solidFill>
              </a:defRPr>
            </a:lvl1pPr>
            <a:lvl2pPr marL="457200" indent="-342900">
              <a:buFont typeface="Arial" pitchFamily="34" charset="0"/>
              <a:buChar char="•"/>
              <a:defRPr sz="2200">
                <a:solidFill>
                  <a:srgbClr val="070605"/>
                </a:solidFill>
              </a:defRPr>
            </a:lvl2pPr>
            <a:lvl3pPr>
              <a:defRPr sz="2200">
                <a:solidFill>
                  <a:srgbClr val="070605"/>
                </a:solidFill>
              </a:defRPr>
            </a:lvl3pPr>
            <a:lvl4pPr>
              <a:defRPr sz="2200">
                <a:solidFill>
                  <a:srgbClr val="070605"/>
                </a:solidFill>
              </a:defRPr>
            </a:lvl4pPr>
            <a:lvl5pPr>
              <a:defRPr sz="2200">
                <a:solidFill>
                  <a:srgbClr val="07060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06243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99775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163" y="857249"/>
            <a:ext cx="4083050" cy="3943350"/>
          </a:xfrm>
        </p:spPr>
        <p:txBody>
          <a:bodyPr anchor="t"/>
          <a:lstStyle>
            <a:lvl1pPr>
              <a:defRPr sz="2000">
                <a:solidFill>
                  <a:srgbClr val="070605"/>
                </a:solidFill>
              </a:defRPr>
            </a:lvl1pPr>
            <a:lvl2pPr marL="457200" indent="-292608">
              <a:buFont typeface="Arial" pitchFamily="34" charset="0"/>
              <a:buChar char="•"/>
              <a:defRPr sz="2000">
                <a:solidFill>
                  <a:srgbClr val="070605"/>
                </a:solidFill>
              </a:defRPr>
            </a:lvl2pPr>
            <a:lvl3pPr>
              <a:defRPr sz="1900">
                <a:solidFill>
                  <a:srgbClr val="070605"/>
                </a:solidFill>
              </a:defRPr>
            </a:lvl3pPr>
            <a:lvl4pPr>
              <a:defRPr sz="1600">
                <a:solidFill>
                  <a:srgbClr val="070605"/>
                </a:solidFill>
              </a:defRPr>
            </a:lvl4pPr>
            <a:lvl5pPr>
              <a:defRPr sz="1600">
                <a:solidFill>
                  <a:srgbClr val="07060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6613" y="857249"/>
            <a:ext cx="4083050" cy="3943350"/>
          </a:xfrm>
        </p:spPr>
        <p:txBody>
          <a:bodyPr anchor="t"/>
          <a:lstStyle>
            <a:lvl1pPr>
              <a:defRPr sz="2000">
                <a:solidFill>
                  <a:srgbClr val="070605"/>
                </a:solidFill>
              </a:defRPr>
            </a:lvl1pPr>
            <a:lvl2pPr marL="457200" indent="-292608">
              <a:buFont typeface="Arial" pitchFamily="34" charset="0"/>
              <a:buChar char="•"/>
              <a:defRPr sz="2000">
                <a:solidFill>
                  <a:srgbClr val="070605"/>
                </a:solidFill>
              </a:defRPr>
            </a:lvl2pPr>
            <a:lvl3pPr>
              <a:defRPr sz="1900">
                <a:solidFill>
                  <a:srgbClr val="070605"/>
                </a:solidFill>
              </a:defRPr>
            </a:lvl3pPr>
            <a:lvl4pPr>
              <a:defRPr sz="1600">
                <a:solidFill>
                  <a:srgbClr val="070605"/>
                </a:solidFill>
              </a:defRPr>
            </a:lvl4pPr>
            <a:lvl5pPr>
              <a:defRPr sz="1600">
                <a:solidFill>
                  <a:srgbClr val="070605"/>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08217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80" y="8572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1480" y="1337310"/>
            <a:ext cx="4040188" cy="346329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8572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337310"/>
            <a:ext cx="4041775" cy="346329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30081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49017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857250"/>
            <a:ext cx="5111750" cy="3943350"/>
          </a:xfrm>
        </p:spPr>
        <p:txBody>
          <a:bodyPr/>
          <a:lstStyle>
            <a:lvl1pPr>
              <a:spcBef>
                <a:spcPts val="1920"/>
              </a:spcBef>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1481" y="857249"/>
            <a:ext cx="3008313" cy="3943350"/>
          </a:xfrm>
        </p:spPr>
        <p:txBody>
          <a:bodyPr/>
          <a:lstStyle>
            <a:lvl1pPr marL="0" indent="0">
              <a:buNone/>
              <a:defRPr sz="1400">
                <a:solidFill>
                  <a:srgbClr val="07060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00287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1792288" y="857251"/>
            <a:ext cx="5486400" cy="27170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2231650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inal">
    <p:spTree>
      <p:nvGrpSpPr>
        <p:cNvPr id="1" name=""/>
        <p:cNvGrpSpPr/>
        <p:nvPr/>
      </p:nvGrpSpPr>
      <p:grpSpPr>
        <a:xfrm>
          <a:off x="0" y="0"/>
          <a:ext cx="0" cy="0"/>
          <a:chOff x="0" y="0"/>
          <a:chExt cx="0" cy="0"/>
        </a:xfrm>
      </p:grpSpPr>
      <p:pic>
        <p:nvPicPr>
          <p:cNvPr id="2" name="Picture 16" descr="AbbVieLogo_Small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973241"/>
            <a:ext cx="685800" cy="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92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960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1"/>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7100888" y="486966"/>
            <a:ext cx="125412" cy="3086100"/>
          </a:xfrm>
          <a:custGeom>
            <a:avLst/>
            <a:gdLst>
              <a:gd name="T0" fmla="*/ 0 w 94692"/>
              <a:gd name="T1" fmla="*/ 0 h 3865545"/>
              <a:gd name="T2" fmla="*/ 0 w 94692"/>
              <a:gd name="T3" fmla="*/ 0 h 3865545"/>
              <a:gd name="T4" fmla="*/ 165241 w 94692"/>
              <a:gd name="T5" fmla="*/ 0 h 3865545"/>
              <a:gd name="T6" fmla="*/ 165241 w 94692"/>
              <a:gd name="T7" fmla="*/ 4041846 h 3865545"/>
              <a:gd name="T8" fmla="*/ 0 w 94692"/>
              <a:gd name="T9" fmla="*/ 4041846 h 3865545"/>
              <a:gd name="T10" fmla="*/ 0 w 94692"/>
              <a:gd name="T11" fmla="*/ 4041846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48130" name="Title Placeholder 1"/>
          <p:cNvSpPr>
            <a:spLocks noGrp="1"/>
          </p:cNvSpPr>
          <p:nvPr>
            <p:ph type="ctrTitle"/>
          </p:nvPr>
        </p:nvSpPr>
        <p:spPr>
          <a:xfrm>
            <a:off x="411163" y="1645920"/>
            <a:ext cx="4113212" cy="1097280"/>
          </a:xfrm>
        </p:spPr>
        <p:txBody>
          <a:bodyPr anchor="b"/>
          <a:lstStyle>
            <a:lvl1pPr>
              <a:lnSpc>
                <a:spcPct val="85000"/>
              </a:lnSpc>
              <a:defRPr sz="3200" b="1">
                <a:solidFill>
                  <a:srgbClr val="071D49"/>
                </a:solidFill>
              </a:defRPr>
            </a:lvl1pPr>
          </a:lstStyle>
          <a:p>
            <a:pPr lvl="0"/>
            <a:r>
              <a:rPr lang="en-US" noProof="0" dirty="0" smtClean="0"/>
              <a:t>Click to edit Master title style</a:t>
            </a:r>
          </a:p>
        </p:txBody>
      </p:sp>
      <p:sp>
        <p:nvSpPr>
          <p:cNvPr id="48131" name="Text Placeholder 2"/>
          <p:cNvSpPr>
            <a:spLocks noGrp="1"/>
          </p:cNvSpPr>
          <p:nvPr>
            <p:ph type="subTitle" idx="1"/>
          </p:nvPr>
        </p:nvSpPr>
        <p:spPr>
          <a:xfrm>
            <a:off x="411163" y="2776537"/>
            <a:ext cx="3656012" cy="205979"/>
          </a:xfrm>
        </p:spPr>
        <p:txBody>
          <a:bodyPr anchor="t"/>
          <a:lstStyle>
            <a:lvl1pPr>
              <a:defRPr sz="1400">
                <a:solidFill>
                  <a:srgbClr val="071D49"/>
                </a:solidFill>
              </a:defRPr>
            </a:lvl1pPr>
          </a:lstStyle>
          <a:p>
            <a:pPr lvl="0"/>
            <a:r>
              <a:rPr lang="en-US" noProof="0" dirty="0" smtClean="0"/>
              <a:t>Click to edit Master subtitle style</a:t>
            </a:r>
          </a:p>
        </p:txBody>
      </p:sp>
      <p:sp>
        <p:nvSpPr>
          <p:cNvPr id="5" name="Date Placeholder 3"/>
          <p:cNvSpPr>
            <a:spLocks noGrp="1"/>
          </p:cNvSpPr>
          <p:nvPr>
            <p:ph type="dt" sz="half" idx="10"/>
          </p:nvPr>
        </p:nvSpPr>
        <p:spPr bwMode="gray">
          <a:xfrm>
            <a:off x="411163" y="3015854"/>
            <a:ext cx="2133600" cy="307777"/>
          </a:xfrm>
          <a:prstGeom prst="rect">
            <a:avLst/>
          </a:prstGeom>
          <a:extLst/>
        </p:spPr>
        <p:txBody>
          <a:bodyPr vert="horz" wrap="square" lIns="91440" tIns="45720" rIns="91440" bIns="45720" numCol="1" anchor="t" anchorCtr="0" compatLnSpc="1">
            <a:prstTxWarp prst="textNoShape">
              <a:avLst/>
            </a:prstTxWarp>
            <a:spAutoFit/>
          </a:bodyPr>
          <a:lstStyle>
            <a:lvl1pPr algn="l">
              <a:lnSpc>
                <a:spcPct val="100000"/>
              </a:lnSpc>
              <a:defRPr sz="1400">
                <a:cs typeface="+mn-cs"/>
              </a:defRPr>
            </a:lvl1pPr>
          </a:lstStyle>
          <a:p>
            <a:pPr>
              <a:defRPr/>
            </a:pPr>
            <a:endParaRPr lang="en-US" dirty="0">
              <a:solidFill>
                <a:srgbClr val="070605"/>
              </a:solidFill>
            </a:endParaRPr>
          </a:p>
        </p:txBody>
      </p:sp>
    </p:spTree>
    <p:extLst>
      <p:ext uri="{BB962C8B-B14F-4D97-AF65-F5344CB8AC3E}">
        <p14:creationId xmlns:p14="http://schemas.microsoft.com/office/powerpoint/2010/main" val="218981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4"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48130" name="Title Placeholder 1"/>
          <p:cNvSpPr>
            <a:spLocks noGrp="1"/>
          </p:cNvSpPr>
          <p:nvPr>
            <p:ph type="ctrTitle"/>
          </p:nvPr>
        </p:nvSpPr>
        <p:spPr>
          <a:xfrm>
            <a:off x="411163" y="1645919"/>
            <a:ext cx="4113212" cy="1097280"/>
          </a:xfrm>
        </p:spPr>
        <p:txBody>
          <a:bodyPr anchor="b"/>
          <a:lstStyle>
            <a:lvl1pPr>
              <a:lnSpc>
                <a:spcPct val="85000"/>
              </a:lnSpc>
              <a:defRPr sz="3200">
                <a:solidFill>
                  <a:schemeClr val="bg1"/>
                </a:solidFill>
              </a:defRPr>
            </a:lvl1pPr>
          </a:lstStyle>
          <a:p>
            <a:pPr lvl="0"/>
            <a:r>
              <a:rPr lang="en-US" noProof="0" smtClean="0"/>
              <a:t>Click to edit Master title style</a:t>
            </a:r>
          </a:p>
        </p:txBody>
      </p:sp>
      <p:sp>
        <p:nvSpPr>
          <p:cNvPr id="48131" name="Text Placeholder 2"/>
          <p:cNvSpPr>
            <a:spLocks noGrp="1"/>
          </p:cNvSpPr>
          <p:nvPr>
            <p:ph type="subTitle" idx="1"/>
          </p:nvPr>
        </p:nvSpPr>
        <p:spPr>
          <a:xfrm>
            <a:off x="411163" y="2776537"/>
            <a:ext cx="3656012" cy="522161"/>
          </a:xfrm>
        </p:spPr>
        <p:txBody>
          <a:bodyPr anchor="t"/>
          <a:lstStyle>
            <a:lvl1pPr>
              <a:defRPr sz="1400">
                <a:solidFill>
                  <a:srgbClr val="84BD00"/>
                </a:solidFill>
              </a:defRPr>
            </a:lvl1pPr>
          </a:lstStyle>
          <a:p>
            <a:pPr lvl="0"/>
            <a:r>
              <a:rPr lang="en-US" noProof="0" smtClean="0"/>
              <a:t>Click to edit Master subtitle style</a:t>
            </a:r>
          </a:p>
        </p:txBody>
      </p:sp>
    </p:spTree>
    <p:extLst>
      <p:ext uri="{BB962C8B-B14F-4D97-AF65-F5344CB8AC3E}">
        <p14:creationId xmlns:p14="http://schemas.microsoft.com/office/powerpoint/2010/main" val="3250372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Divider Slide">
    <p:bg bwMode="auto">
      <p:bgPr>
        <a:solidFill>
          <a:srgbClr val="070605"/>
        </a:solidFill>
        <a:effectLst/>
      </p:bgPr>
    </p:bg>
    <p:spTree>
      <p:nvGrpSpPr>
        <p:cNvPr id="1" name=""/>
        <p:cNvGrpSpPr/>
        <p:nvPr/>
      </p:nvGrpSpPr>
      <p:grpSpPr>
        <a:xfrm>
          <a:off x="0" y="0"/>
          <a:ext cx="0" cy="0"/>
          <a:chOff x="0" y="0"/>
          <a:chExt cx="0" cy="0"/>
        </a:xfrm>
      </p:grpSpPr>
      <p:sp>
        <p:nvSpPr>
          <p:cNvPr id="4"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48130" name="Title Placeholder 1"/>
          <p:cNvSpPr>
            <a:spLocks noGrp="1"/>
          </p:cNvSpPr>
          <p:nvPr>
            <p:ph type="ctrTitle"/>
          </p:nvPr>
        </p:nvSpPr>
        <p:spPr>
          <a:xfrm>
            <a:off x="411163" y="1645919"/>
            <a:ext cx="4113212" cy="1097280"/>
          </a:xfrm>
        </p:spPr>
        <p:txBody>
          <a:bodyPr anchor="b"/>
          <a:lstStyle>
            <a:lvl1pPr>
              <a:lnSpc>
                <a:spcPct val="85000"/>
              </a:lnSpc>
              <a:defRPr sz="3200">
                <a:solidFill>
                  <a:schemeClr val="bg1"/>
                </a:solidFill>
              </a:defRPr>
            </a:lvl1pPr>
          </a:lstStyle>
          <a:p>
            <a:pPr lvl="0"/>
            <a:r>
              <a:rPr lang="en-US" noProof="0" smtClean="0"/>
              <a:t>Click to edit Master title style</a:t>
            </a:r>
          </a:p>
        </p:txBody>
      </p:sp>
      <p:sp>
        <p:nvSpPr>
          <p:cNvPr id="48131" name="Text Placeholder 2"/>
          <p:cNvSpPr>
            <a:spLocks noGrp="1"/>
          </p:cNvSpPr>
          <p:nvPr>
            <p:ph type="subTitle" idx="1"/>
          </p:nvPr>
        </p:nvSpPr>
        <p:spPr>
          <a:xfrm>
            <a:off x="411163" y="2776537"/>
            <a:ext cx="3656012" cy="522161"/>
          </a:xfrm>
        </p:spPr>
        <p:txBody>
          <a:bodyPr anchor="t"/>
          <a:lstStyle>
            <a:lvl1pPr>
              <a:defRPr sz="1400">
                <a:solidFill>
                  <a:srgbClr val="84BD00"/>
                </a:solidFill>
              </a:defRPr>
            </a:lvl1pPr>
          </a:lstStyle>
          <a:p>
            <a:pPr lvl="0"/>
            <a:r>
              <a:rPr lang="en-US" noProof="0" smtClean="0"/>
              <a:t>Click to edit Master subtitle style</a:t>
            </a:r>
          </a:p>
        </p:txBody>
      </p:sp>
    </p:spTree>
    <p:extLst>
      <p:ext uri="{BB962C8B-B14F-4D97-AF65-F5344CB8AC3E}">
        <p14:creationId xmlns:p14="http://schemas.microsoft.com/office/powerpoint/2010/main" val="3250372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Quote Slide">
    <p:bg bwMode="auto">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solidFill>
                <a:srgbClr val="070605"/>
              </a:solidFill>
            </a:endParaRPr>
          </a:p>
        </p:txBody>
      </p:sp>
      <p:pic>
        <p:nvPicPr>
          <p:cNvPr id="5" name="Picture 12" descr="AbbVieLogo_Standard_RGB.eps"/>
          <p:cNvPicPr>
            <a:picLocks noChangeAspect="1"/>
          </p:cNvPicPr>
          <p:nvPr/>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525463" y="370285"/>
            <a:ext cx="1371600" cy="17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11" name="Rectangle 11"/>
          <p:cNvSpPr>
            <a:spLocks noGrp="1"/>
          </p:cNvSpPr>
          <p:nvPr>
            <p:ph type="body" idx="1"/>
          </p:nvPr>
        </p:nvSpPr>
        <p:spPr>
          <a:xfrm>
            <a:off x="411164" y="959644"/>
            <a:ext cx="5926137" cy="2845594"/>
          </a:xfrm>
        </p:spPr>
        <p:txBody>
          <a:bodyPr/>
          <a:lstStyle/>
          <a:p>
            <a:r>
              <a:rPr lang="en-US" noProof="0"/>
              <a:t>Enter quote text in text placeholder. Default text color is AbbVie Dark Blue. Change text colors for best contrast against chosen background (either image or solid fill). </a:t>
            </a:r>
          </a:p>
        </p:txBody>
      </p:sp>
      <p:sp>
        <p:nvSpPr>
          <p:cNvPr id="12" name="Rectangle 10"/>
          <p:cNvSpPr>
            <a:spLocks noGrp="1"/>
          </p:cNvSpPr>
          <p:nvPr>
            <p:ph type="title"/>
          </p:nvPr>
        </p:nvSpPr>
        <p:spPr>
          <a:xfrm>
            <a:off x="412750" y="3873103"/>
            <a:ext cx="4387850" cy="213122"/>
          </a:xfrm>
        </p:spPr>
        <p:txBody>
          <a:bodyPr/>
          <a:lstStyle/>
          <a:p>
            <a:r>
              <a:rPr lang="en-US" noProof="0"/>
              <a:t>ENTER AUTHOR NAME IN TITLE PLACEHOLDER</a:t>
            </a:r>
          </a:p>
        </p:txBody>
      </p:sp>
    </p:spTree>
    <p:extLst>
      <p:ext uri="{BB962C8B-B14F-4D97-AF65-F5344CB8AC3E}">
        <p14:creationId xmlns:p14="http://schemas.microsoft.com/office/powerpoint/2010/main" val="2167405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Quote Slide">
    <p:bg bwMode="auto">
      <p:bgPr>
        <a:solidFill>
          <a:srgbClr val="070605"/>
        </a:solid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solidFill>
                <a:srgbClr val="070605"/>
              </a:solidFill>
            </a:endParaRPr>
          </a:p>
        </p:txBody>
      </p:sp>
      <p:sp>
        <p:nvSpPr>
          <p:cNvPr id="19" name="Rectangle 7"/>
          <p:cNvSpPr>
            <a:spLocks noGrp="1"/>
          </p:cNvSpPr>
          <p:nvPr>
            <p:ph type="title"/>
          </p:nvPr>
        </p:nvSpPr>
        <p:spPr>
          <a:xfrm>
            <a:off x="412750" y="3873103"/>
            <a:ext cx="4387850" cy="213122"/>
          </a:xfrm>
        </p:spPr>
        <p:txBody>
          <a:bodyPr/>
          <a:lstStyle/>
          <a:p>
            <a:r>
              <a:rPr lang="en-US" noProof="0"/>
              <a:t>ENTER AUTHOR NAME IN TITLE PLACEHOLDER</a:t>
            </a:r>
          </a:p>
        </p:txBody>
      </p:sp>
      <p:sp>
        <p:nvSpPr>
          <p:cNvPr id="20" name="Rectangle 8"/>
          <p:cNvSpPr>
            <a:spLocks noGrp="1"/>
          </p:cNvSpPr>
          <p:nvPr>
            <p:ph type="body" idx="1"/>
          </p:nvPr>
        </p:nvSpPr>
        <p:spPr>
          <a:xfrm>
            <a:off x="411164" y="959644"/>
            <a:ext cx="5934075" cy="2845594"/>
          </a:xfrm>
          <a:noFill/>
          <a:ln/>
        </p:spPr>
        <p:txBody>
          <a:bodyPr/>
          <a:lstStyle/>
          <a:p>
            <a:r>
              <a:rPr lang="en-US" noProof="0"/>
              <a:t>Enter quote text in text placeholder. Default text color is AbbVie Dark Blue. Change text colors for best contrast against chosen background (either image or solid fill). </a:t>
            </a:r>
          </a:p>
        </p:txBody>
      </p:sp>
    </p:spTree>
    <p:extLst>
      <p:ext uri="{BB962C8B-B14F-4D97-AF65-F5344CB8AC3E}">
        <p14:creationId xmlns:p14="http://schemas.microsoft.com/office/powerpoint/2010/main" val="657222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3" name="Content Placeholder 2"/>
          <p:cNvSpPr>
            <a:spLocks noGrp="1"/>
          </p:cNvSpPr>
          <p:nvPr>
            <p:ph idx="1"/>
          </p:nvPr>
        </p:nvSpPr>
        <p:spPr>
          <a:xfrm>
            <a:off x="411163" y="857249"/>
            <a:ext cx="8318500" cy="3943350"/>
          </a:xfrm>
        </p:spPr>
        <p:txBody>
          <a:bodyPr anchor="t"/>
          <a:lstStyle>
            <a:lvl1pPr>
              <a:defRPr sz="2200">
                <a:solidFill>
                  <a:srgbClr val="070605"/>
                </a:solidFill>
              </a:defRPr>
            </a:lvl1pPr>
            <a:lvl2pPr marL="457200" indent="-342900">
              <a:buFont typeface="Arial" pitchFamily="34" charset="0"/>
              <a:buChar char="•"/>
              <a:defRPr sz="2200">
                <a:solidFill>
                  <a:srgbClr val="070605"/>
                </a:solidFill>
              </a:defRPr>
            </a:lvl2pPr>
            <a:lvl3pPr>
              <a:defRPr sz="2200">
                <a:solidFill>
                  <a:srgbClr val="070605"/>
                </a:solidFill>
              </a:defRPr>
            </a:lvl3pPr>
            <a:lvl4pPr>
              <a:defRPr sz="2200">
                <a:solidFill>
                  <a:srgbClr val="070605"/>
                </a:solidFill>
              </a:defRPr>
            </a:lvl4pPr>
            <a:lvl5pPr>
              <a:defRPr sz="2200">
                <a:solidFill>
                  <a:srgbClr val="070605"/>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965502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700217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16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64661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itle 1"/>
          <p:cNvSpPr>
            <a:spLocks noGrp="1"/>
          </p:cNvSpPr>
          <p:nvPr>
            <p:ph type="title"/>
          </p:nvPr>
        </p:nvSpPr>
        <p:spPr>
          <a:xfrm>
            <a:off x="411480" y="171450"/>
            <a:ext cx="8321040" cy="534924"/>
          </a:xfrm>
        </p:spPr>
        <p:txBody>
          <a:bodyPr anchor="b"/>
          <a:lstStyle>
            <a:lvl1pPr>
              <a:defRPr sz="2400">
                <a:solidFill>
                  <a:srgbClr val="071D49"/>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2562974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80" y="8572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p:nvPr>
        </p:nvSpPr>
        <p:spPr>
          <a:xfrm>
            <a:off x="411480" y="1373981"/>
            <a:ext cx="4040188"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ext Placeholder 4"/>
          <p:cNvSpPr>
            <a:spLocks noGrp="1"/>
          </p:cNvSpPr>
          <p:nvPr>
            <p:ph type="body" sz="quarter" idx="3"/>
          </p:nvPr>
        </p:nvSpPr>
        <p:spPr>
          <a:xfrm>
            <a:off x="4645026" y="8572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373981"/>
            <a:ext cx="4041775"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8022765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42631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25" y="857250"/>
            <a:ext cx="51117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411481" y="857249"/>
            <a:ext cx="3008313" cy="394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8"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3862848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noProof="0" smtClean="0"/>
              <a:t>Click to edit Master title style</a:t>
            </a:r>
            <a:endParaRPr lang="en-US" noProof="0"/>
          </a:p>
        </p:txBody>
      </p:sp>
      <p:sp>
        <p:nvSpPr>
          <p:cNvPr id="3" name="Picture Placeholder 2"/>
          <p:cNvSpPr>
            <a:spLocks noGrp="1"/>
          </p:cNvSpPr>
          <p:nvPr>
            <p:ph type="pic" idx="1"/>
          </p:nvPr>
        </p:nvSpPr>
        <p:spPr>
          <a:xfrm>
            <a:off x="1792288" y="857251"/>
            <a:ext cx="5486400" cy="2707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79263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p>
        </p:txBody>
      </p:sp>
      <p:pic>
        <p:nvPicPr>
          <p:cNvPr id="5" name="Picture 12" descr="AbbVieLogo_Standard_RGB.eps"/>
          <p:cNvPicPr>
            <a:picLocks noChangeAspect="1"/>
          </p:cNvPicPr>
          <p:nvPr/>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525463" y="370285"/>
            <a:ext cx="1371600" cy="17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11" name="Rectangle 11"/>
          <p:cNvSpPr>
            <a:spLocks noGrp="1"/>
          </p:cNvSpPr>
          <p:nvPr>
            <p:ph type="body" idx="1"/>
          </p:nvPr>
        </p:nvSpPr>
        <p:spPr>
          <a:xfrm>
            <a:off x="411164" y="959644"/>
            <a:ext cx="5926137" cy="2845594"/>
          </a:xfrm>
        </p:spPr>
        <p:txBody>
          <a:bodyPr/>
          <a:lstStyle/>
          <a:p>
            <a:r>
              <a:rPr lang="en-US" noProof="0"/>
              <a:t>Enter quote text in text placeholder. Default text color is AbbVie Dark Blue. Change text colors for best contrast against chosen background (either image or solid fill). </a:t>
            </a:r>
          </a:p>
        </p:txBody>
      </p:sp>
      <p:sp>
        <p:nvSpPr>
          <p:cNvPr id="12" name="Rectangle 10"/>
          <p:cNvSpPr>
            <a:spLocks noGrp="1"/>
          </p:cNvSpPr>
          <p:nvPr>
            <p:ph type="title"/>
          </p:nvPr>
        </p:nvSpPr>
        <p:spPr>
          <a:xfrm>
            <a:off x="412750" y="3873103"/>
            <a:ext cx="4387850" cy="213122"/>
          </a:xfrm>
        </p:spPr>
        <p:txBody>
          <a:bodyPr/>
          <a:lstStyle/>
          <a:p>
            <a:r>
              <a:rPr lang="en-US" noProof="0"/>
              <a:t>ENTER AUTHOR NAME IN TITLE PLACEHOLDER</a:t>
            </a:r>
          </a:p>
        </p:txBody>
      </p:sp>
    </p:spTree>
    <p:extLst>
      <p:ext uri="{BB962C8B-B14F-4D97-AF65-F5344CB8AC3E}">
        <p14:creationId xmlns:p14="http://schemas.microsoft.com/office/powerpoint/2010/main" val="2167405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857250"/>
            <a:ext cx="2079625" cy="3943350"/>
          </a:xfrm>
        </p:spPr>
        <p:txBody>
          <a:bodyPr vert="eaVert"/>
          <a:lstStyle/>
          <a:p>
            <a:r>
              <a:rPr lang="en-US" noProof="0" smtClean="0"/>
              <a:t>Click to edit Master title style</a:t>
            </a:r>
            <a:endParaRPr lang="en-US" noProof="0"/>
          </a:p>
        </p:txBody>
      </p:sp>
      <p:sp>
        <p:nvSpPr>
          <p:cNvPr id="3" name="Vertical Text Placeholder 2"/>
          <p:cNvSpPr>
            <a:spLocks noGrp="1"/>
          </p:cNvSpPr>
          <p:nvPr>
            <p:ph type="body" orient="vert" idx="1"/>
          </p:nvPr>
        </p:nvSpPr>
        <p:spPr>
          <a:xfrm>
            <a:off x="411164" y="857250"/>
            <a:ext cx="6086475" cy="3943350"/>
          </a:xfrm>
        </p:spPr>
        <p:txBody>
          <a:bodyPr vert="eaVe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5835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1174960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userDrawn="1"/>
        </p:nvSpPr>
        <p:spPr bwMode="gray">
          <a:xfrm>
            <a:off x="7567564" y="613112"/>
            <a:ext cx="122872" cy="3813565"/>
          </a:xfrm>
          <a:custGeom>
            <a:avLst/>
            <a:gdLst>
              <a:gd name="T0" fmla="*/ 0 w 94692"/>
              <a:gd name="T1" fmla="*/ 0 h 3865545"/>
              <a:gd name="T2" fmla="*/ 0 w 94692"/>
              <a:gd name="T3" fmla="*/ 0 h 3865545"/>
              <a:gd name="T4" fmla="*/ 165241 w 94692"/>
              <a:gd name="T5" fmla="*/ 0 h 3865545"/>
              <a:gd name="T6" fmla="*/ 165241 w 94692"/>
              <a:gd name="T7" fmla="*/ 4041846 h 3865545"/>
              <a:gd name="T8" fmla="*/ 0 w 94692"/>
              <a:gd name="T9" fmla="*/ 4041846 h 3865545"/>
              <a:gd name="T10" fmla="*/ 0 w 94692"/>
              <a:gd name="T11" fmla="*/ 4041846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rgbClr val="071D49"/>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48130" name="Title Placeholder 1"/>
          <p:cNvSpPr>
            <a:spLocks noGrp="1"/>
          </p:cNvSpPr>
          <p:nvPr>
            <p:ph type="ctrTitle"/>
          </p:nvPr>
        </p:nvSpPr>
        <p:spPr>
          <a:xfrm>
            <a:off x="411163" y="1645920"/>
            <a:ext cx="4113212" cy="1097280"/>
          </a:xfrm>
        </p:spPr>
        <p:txBody>
          <a:bodyPr anchor="b"/>
          <a:lstStyle>
            <a:lvl1pPr>
              <a:lnSpc>
                <a:spcPct val="85000"/>
              </a:lnSpc>
              <a:defRPr sz="3200" b="1">
                <a:solidFill>
                  <a:srgbClr val="071D49"/>
                </a:solidFill>
              </a:defRPr>
            </a:lvl1pPr>
          </a:lstStyle>
          <a:p>
            <a:pPr lvl="0"/>
            <a:r>
              <a:rPr lang="en-US" noProof="0" dirty="0" smtClean="0"/>
              <a:t>Click to edit Master title style</a:t>
            </a:r>
          </a:p>
        </p:txBody>
      </p:sp>
      <p:sp>
        <p:nvSpPr>
          <p:cNvPr id="48131" name="Text Placeholder 2"/>
          <p:cNvSpPr>
            <a:spLocks noGrp="1"/>
          </p:cNvSpPr>
          <p:nvPr>
            <p:ph type="subTitle" idx="1"/>
          </p:nvPr>
        </p:nvSpPr>
        <p:spPr>
          <a:xfrm>
            <a:off x="411163" y="2776537"/>
            <a:ext cx="3656012" cy="205979"/>
          </a:xfrm>
        </p:spPr>
        <p:txBody>
          <a:bodyPr anchor="t"/>
          <a:lstStyle>
            <a:lvl1pPr>
              <a:defRPr sz="1400">
                <a:solidFill>
                  <a:srgbClr val="071D49"/>
                </a:solidFill>
              </a:defRPr>
            </a:lvl1pPr>
          </a:lstStyle>
          <a:p>
            <a:pPr lvl="0"/>
            <a:r>
              <a:rPr lang="en-US" noProof="0" dirty="0" smtClean="0"/>
              <a:t>Click to edit Master subtitle style</a:t>
            </a:r>
          </a:p>
        </p:txBody>
      </p:sp>
      <p:sp>
        <p:nvSpPr>
          <p:cNvPr id="5" name="Date Placeholder 3"/>
          <p:cNvSpPr>
            <a:spLocks noGrp="1"/>
          </p:cNvSpPr>
          <p:nvPr>
            <p:ph type="dt" sz="half" idx="10"/>
          </p:nvPr>
        </p:nvSpPr>
        <p:spPr bwMode="gray">
          <a:xfrm>
            <a:off x="411163" y="3015854"/>
            <a:ext cx="2133600" cy="307777"/>
          </a:xfrm>
          <a:prstGeom prst="rect">
            <a:avLst/>
          </a:prstGeom>
          <a:extLst/>
        </p:spPr>
        <p:txBody>
          <a:bodyPr vert="horz" wrap="square" lIns="91440" tIns="45720" rIns="91440" bIns="45720" numCol="1" anchor="t" anchorCtr="0" compatLnSpc="1">
            <a:prstTxWarp prst="textNoShape">
              <a:avLst/>
            </a:prstTxWarp>
            <a:spAutoFit/>
          </a:bodyPr>
          <a:lstStyle>
            <a:lvl1pPr algn="l">
              <a:lnSpc>
                <a:spcPct val="100000"/>
              </a:lnSpc>
              <a:defRPr sz="1400">
                <a:cs typeface="+mn-cs"/>
              </a:defRPr>
            </a:lvl1pPr>
          </a:lstStyle>
          <a:p>
            <a:pPr>
              <a:defRPr/>
            </a:pPr>
            <a:endParaRPr lang="en-US" dirty="0">
              <a:solidFill>
                <a:srgbClr val="070605"/>
              </a:solidFill>
            </a:endParaRPr>
          </a:p>
        </p:txBody>
      </p:sp>
    </p:spTree>
    <p:extLst>
      <p:ext uri="{BB962C8B-B14F-4D97-AF65-F5344CB8AC3E}">
        <p14:creationId xmlns:p14="http://schemas.microsoft.com/office/powerpoint/2010/main" val="21898142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vider Slide">
    <p:spTree>
      <p:nvGrpSpPr>
        <p:cNvPr id="1" name=""/>
        <p:cNvGrpSpPr/>
        <p:nvPr/>
      </p:nvGrpSpPr>
      <p:grpSpPr>
        <a:xfrm>
          <a:off x="0" y="0"/>
          <a:ext cx="0" cy="0"/>
          <a:chOff x="0" y="0"/>
          <a:chExt cx="0" cy="0"/>
        </a:xfrm>
      </p:grpSpPr>
      <p:sp>
        <p:nvSpPr>
          <p:cNvPr id="4"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48130" name="Title Placeholder 1"/>
          <p:cNvSpPr>
            <a:spLocks noGrp="1"/>
          </p:cNvSpPr>
          <p:nvPr>
            <p:ph type="ctrTitle"/>
          </p:nvPr>
        </p:nvSpPr>
        <p:spPr>
          <a:xfrm>
            <a:off x="411163" y="1645919"/>
            <a:ext cx="4113212" cy="1097280"/>
          </a:xfrm>
        </p:spPr>
        <p:txBody>
          <a:bodyPr anchor="b"/>
          <a:lstStyle>
            <a:lvl1pPr>
              <a:lnSpc>
                <a:spcPct val="85000"/>
              </a:lnSpc>
              <a:defRPr sz="3200">
                <a:solidFill>
                  <a:schemeClr val="bg1"/>
                </a:solidFill>
              </a:defRPr>
            </a:lvl1pPr>
          </a:lstStyle>
          <a:p>
            <a:pPr lvl="0"/>
            <a:r>
              <a:rPr lang="en-US" noProof="0" smtClean="0"/>
              <a:t>Click to edit Master title style</a:t>
            </a:r>
          </a:p>
        </p:txBody>
      </p:sp>
      <p:sp>
        <p:nvSpPr>
          <p:cNvPr id="48131" name="Text Placeholder 2"/>
          <p:cNvSpPr>
            <a:spLocks noGrp="1"/>
          </p:cNvSpPr>
          <p:nvPr>
            <p:ph type="subTitle" idx="1"/>
          </p:nvPr>
        </p:nvSpPr>
        <p:spPr>
          <a:xfrm>
            <a:off x="411163" y="2776537"/>
            <a:ext cx="3656012" cy="522161"/>
          </a:xfrm>
        </p:spPr>
        <p:txBody>
          <a:bodyPr anchor="t"/>
          <a:lstStyle>
            <a:lvl1pPr>
              <a:defRPr sz="1400">
                <a:solidFill>
                  <a:srgbClr val="84BD00"/>
                </a:solidFill>
              </a:defRPr>
            </a:lvl1pPr>
          </a:lstStyle>
          <a:p>
            <a:pPr lvl="0"/>
            <a:r>
              <a:rPr lang="en-US" noProof="0" smtClean="0"/>
              <a:t>Click to edit Master subtitle style</a:t>
            </a:r>
          </a:p>
        </p:txBody>
      </p:sp>
    </p:spTree>
    <p:extLst>
      <p:ext uri="{BB962C8B-B14F-4D97-AF65-F5344CB8AC3E}">
        <p14:creationId xmlns:p14="http://schemas.microsoft.com/office/powerpoint/2010/main" val="3250372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solidFill>
                <a:srgbClr val="070605"/>
              </a:solidFill>
            </a:endParaRPr>
          </a:p>
        </p:txBody>
      </p:sp>
      <p:pic>
        <p:nvPicPr>
          <p:cNvPr id="5" name="Picture 12" descr="AbbVieLogo_Standard_RGB.eps"/>
          <p:cNvPicPr>
            <a:picLocks noChangeAspect="1"/>
          </p:cNvPicPr>
          <p:nvPr/>
        </p:nvPicPr>
        <p:blipFill>
          <a:blip r:embed="rId2">
            <a:lum bright="100000" contrast="100000"/>
            <a:extLst>
              <a:ext uri="{28A0092B-C50C-407E-A947-70E740481C1C}">
                <a14:useLocalDpi xmlns:a14="http://schemas.microsoft.com/office/drawing/2010/main" val="0"/>
              </a:ext>
            </a:extLst>
          </a:blip>
          <a:srcRect/>
          <a:stretch>
            <a:fillRect/>
          </a:stretch>
        </p:blipFill>
        <p:spPr bwMode="auto">
          <a:xfrm>
            <a:off x="525463" y="370285"/>
            <a:ext cx="1371600" cy="17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6"/>
          <p:cNvSpPr>
            <a:spLocks/>
          </p:cNvSpPr>
          <p:nvPr userDrawn="1"/>
        </p:nvSpPr>
        <p:spPr bwMode="gray">
          <a:xfrm>
            <a:off x="4570413" y="1147763"/>
            <a:ext cx="125412" cy="2847975"/>
          </a:xfrm>
          <a:custGeom>
            <a:avLst/>
            <a:gdLst>
              <a:gd name="T0" fmla="*/ 0 w 94692"/>
              <a:gd name="T1" fmla="*/ 0 h 3865545"/>
              <a:gd name="T2" fmla="*/ 0 w 94692"/>
              <a:gd name="T3" fmla="*/ 0 h 3865545"/>
              <a:gd name="T4" fmla="*/ 165241 w 94692"/>
              <a:gd name="T5" fmla="*/ 0 h 3865545"/>
              <a:gd name="T6" fmla="*/ 165241 w 94692"/>
              <a:gd name="T7" fmla="*/ 3729975 h 3865545"/>
              <a:gd name="T8" fmla="*/ 0 w 94692"/>
              <a:gd name="T9" fmla="*/ 3729975 h 3865545"/>
              <a:gd name="T10" fmla="*/ 0 w 94692"/>
              <a:gd name="T11" fmla="*/ 3729975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dirty="0">
              <a:solidFill>
                <a:srgbClr val="070605"/>
              </a:solidFill>
            </a:endParaRPr>
          </a:p>
        </p:txBody>
      </p:sp>
      <p:sp>
        <p:nvSpPr>
          <p:cNvPr id="11" name="Rectangle 11"/>
          <p:cNvSpPr>
            <a:spLocks noGrp="1"/>
          </p:cNvSpPr>
          <p:nvPr>
            <p:ph type="body" idx="1"/>
          </p:nvPr>
        </p:nvSpPr>
        <p:spPr>
          <a:xfrm>
            <a:off x="411164" y="959644"/>
            <a:ext cx="5926137" cy="2845594"/>
          </a:xfrm>
        </p:spPr>
        <p:txBody>
          <a:bodyPr/>
          <a:lstStyle/>
          <a:p>
            <a:r>
              <a:rPr lang="en-US" noProof="0"/>
              <a:t>Enter quote text in text placeholder. Default text color is AbbVie Dark Blue. Change text colors for best contrast against chosen background (either image or solid fill). </a:t>
            </a:r>
          </a:p>
        </p:txBody>
      </p:sp>
      <p:sp>
        <p:nvSpPr>
          <p:cNvPr id="12" name="Rectangle 10"/>
          <p:cNvSpPr>
            <a:spLocks noGrp="1"/>
          </p:cNvSpPr>
          <p:nvPr>
            <p:ph type="title"/>
          </p:nvPr>
        </p:nvSpPr>
        <p:spPr>
          <a:xfrm>
            <a:off x="412750" y="3873103"/>
            <a:ext cx="4387850" cy="213122"/>
          </a:xfrm>
        </p:spPr>
        <p:txBody>
          <a:bodyPr/>
          <a:lstStyle/>
          <a:p>
            <a:r>
              <a:rPr lang="en-US" noProof="0"/>
              <a:t>ENTER AUTHOR NAME IN TITLE PLACEHOLDER</a:t>
            </a:r>
          </a:p>
        </p:txBody>
      </p:sp>
    </p:spTree>
    <p:extLst>
      <p:ext uri="{BB962C8B-B14F-4D97-AF65-F5344CB8AC3E}">
        <p14:creationId xmlns:p14="http://schemas.microsoft.com/office/powerpoint/2010/main" val="21674053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Quot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solidFill>
                <a:srgbClr val="070605"/>
              </a:solidFill>
            </a:endParaRPr>
          </a:p>
        </p:txBody>
      </p:sp>
      <p:sp>
        <p:nvSpPr>
          <p:cNvPr id="19" name="Rectangle 7"/>
          <p:cNvSpPr>
            <a:spLocks noGrp="1"/>
          </p:cNvSpPr>
          <p:nvPr>
            <p:ph type="title"/>
          </p:nvPr>
        </p:nvSpPr>
        <p:spPr>
          <a:xfrm>
            <a:off x="412750" y="3873103"/>
            <a:ext cx="4387850" cy="213122"/>
          </a:xfrm>
        </p:spPr>
        <p:txBody>
          <a:bodyPr/>
          <a:lstStyle/>
          <a:p>
            <a:r>
              <a:rPr lang="en-US" noProof="0"/>
              <a:t>ENTER AUTHOR NAME IN TITLE PLACEHOLDER</a:t>
            </a:r>
          </a:p>
        </p:txBody>
      </p:sp>
      <p:sp>
        <p:nvSpPr>
          <p:cNvPr id="20" name="Rectangle 8"/>
          <p:cNvSpPr>
            <a:spLocks noGrp="1"/>
          </p:cNvSpPr>
          <p:nvPr>
            <p:ph type="body" idx="1"/>
          </p:nvPr>
        </p:nvSpPr>
        <p:spPr>
          <a:xfrm>
            <a:off x="411164" y="959644"/>
            <a:ext cx="5934075" cy="2845594"/>
          </a:xfrm>
          <a:noFill/>
          <a:ln/>
        </p:spPr>
        <p:txBody>
          <a:bodyPr/>
          <a:lstStyle/>
          <a:p>
            <a:r>
              <a:rPr lang="en-US" noProof="0"/>
              <a:t>Enter quote text in text placeholder. Default text color is AbbVie Dark Blue. Change text colors for best contrast against chosen background (either image or solid fill). </a:t>
            </a:r>
          </a:p>
        </p:txBody>
      </p:sp>
    </p:spTree>
    <p:extLst>
      <p:ext uri="{BB962C8B-B14F-4D97-AF65-F5344CB8AC3E}">
        <p14:creationId xmlns:p14="http://schemas.microsoft.com/office/powerpoint/2010/main" val="657222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63" y="857249"/>
            <a:ext cx="8318500" cy="3943350"/>
          </a:xfrm>
        </p:spPr>
        <p:txBody>
          <a:bodyPr anchor="t"/>
          <a:lstStyle>
            <a:lvl1pPr>
              <a:defRPr sz="2200">
                <a:solidFill>
                  <a:srgbClr val="070605"/>
                </a:solidFill>
              </a:defRPr>
            </a:lvl1pPr>
            <a:lvl2pPr marL="457200" indent="-342900">
              <a:buFont typeface="Arial" pitchFamily="34" charset="0"/>
              <a:buChar char="•"/>
              <a:defRPr sz="2200">
                <a:solidFill>
                  <a:srgbClr val="070605"/>
                </a:solidFill>
              </a:defRPr>
            </a:lvl2pPr>
            <a:lvl3pPr>
              <a:defRPr sz="2200">
                <a:solidFill>
                  <a:srgbClr val="070605"/>
                </a:solidFill>
              </a:defRPr>
            </a:lvl3pPr>
            <a:lvl4pPr>
              <a:defRPr sz="2200">
                <a:solidFill>
                  <a:srgbClr val="070605"/>
                </a:solidFill>
              </a:defRPr>
            </a:lvl4pPr>
            <a:lvl5pPr>
              <a:defRPr sz="2200">
                <a:solidFill>
                  <a:srgbClr val="070605"/>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965502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700217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16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64661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itle 1"/>
          <p:cNvSpPr>
            <a:spLocks noGrp="1"/>
          </p:cNvSpPr>
          <p:nvPr>
            <p:ph type="title"/>
          </p:nvPr>
        </p:nvSpPr>
        <p:spPr>
          <a:xfrm>
            <a:off x="411480" y="171450"/>
            <a:ext cx="8321040" cy="534924"/>
          </a:xfrm>
        </p:spPr>
        <p:txBody>
          <a:bodyPr anchor="b"/>
          <a:lstStyle>
            <a:lvl1pPr>
              <a:defRPr sz="2400">
                <a:solidFill>
                  <a:srgbClr val="071D49"/>
                </a:solidFill>
              </a:defRPr>
            </a:lvl1pPr>
          </a:lstStyle>
          <a:p>
            <a:r>
              <a:rPr lang="en-US" noProof="0" dirty="0" smtClean="0"/>
              <a:t>Click to edit Master title style</a:t>
            </a:r>
            <a:endParaRPr lang="en-US" noProof="0" dirty="0"/>
          </a:p>
        </p:txBody>
      </p:sp>
      <p:sp>
        <p:nvSpPr>
          <p:cNvPr id="5"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32562974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80" y="8572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p:nvPr>
        </p:nvSpPr>
        <p:spPr>
          <a:xfrm>
            <a:off x="411480" y="1373981"/>
            <a:ext cx="4040188"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ext Placeholder 4"/>
          <p:cNvSpPr>
            <a:spLocks noGrp="1"/>
          </p:cNvSpPr>
          <p:nvPr>
            <p:ph type="body" sz="quarter" idx="3"/>
          </p:nvPr>
        </p:nvSpPr>
        <p:spPr>
          <a:xfrm>
            <a:off x="4645026" y="8572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373981"/>
            <a:ext cx="4041775"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7"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80227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Quot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p>
        </p:txBody>
      </p:sp>
      <p:sp>
        <p:nvSpPr>
          <p:cNvPr id="19" name="Rectangle 7"/>
          <p:cNvSpPr>
            <a:spLocks noGrp="1"/>
          </p:cNvSpPr>
          <p:nvPr>
            <p:ph type="title"/>
          </p:nvPr>
        </p:nvSpPr>
        <p:spPr>
          <a:xfrm>
            <a:off x="412750" y="3873103"/>
            <a:ext cx="4387850" cy="213122"/>
          </a:xfrm>
        </p:spPr>
        <p:txBody>
          <a:bodyPr/>
          <a:lstStyle/>
          <a:p>
            <a:r>
              <a:rPr lang="en-US" noProof="0"/>
              <a:t>ENTER AUTHOR NAME IN TITLE PLACEHOLDER</a:t>
            </a:r>
          </a:p>
        </p:txBody>
      </p:sp>
      <p:sp>
        <p:nvSpPr>
          <p:cNvPr id="20" name="Rectangle 8"/>
          <p:cNvSpPr>
            <a:spLocks noGrp="1"/>
          </p:cNvSpPr>
          <p:nvPr>
            <p:ph type="body" idx="1"/>
          </p:nvPr>
        </p:nvSpPr>
        <p:spPr>
          <a:xfrm>
            <a:off x="411164" y="959644"/>
            <a:ext cx="5934075" cy="2845594"/>
          </a:xfrm>
          <a:noFill/>
          <a:ln/>
        </p:spPr>
        <p:txBody>
          <a:bodyPr/>
          <a:lstStyle/>
          <a:p>
            <a:r>
              <a:rPr lang="en-US" noProof="0"/>
              <a:t>Enter quote text in text placeholder. Default text color is AbbVie Dark Blue. Change text colors for best contrast against chosen background (either image or solid fill). </a:t>
            </a:r>
          </a:p>
        </p:txBody>
      </p:sp>
    </p:spTree>
    <p:extLst>
      <p:ext uri="{BB962C8B-B14F-4D97-AF65-F5344CB8AC3E}">
        <p14:creationId xmlns:p14="http://schemas.microsoft.com/office/powerpoint/2010/main" val="657222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3"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2426314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3625" y="857250"/>
            <a:ext cx="51117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2000"/>
            </a:lvl6pPr>
            <a:lvl7pPr>
              <a:defRPr sz="2000"/>
            </a:lvl7pPr>
            <a:lvl8pPr>
              <a:defRPr sz="2000"/>
            </a:lvl8pPr>
            <a:lvl9pPr>
              <a:defRPr sz="20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411481" y="857249"/>
            <a:ext cx="3008313" cy="394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8"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5"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Tree>
    <p:extLst>
      <p:ext uri="{BB962C8B-B14F-4D97-AF65-F5344CB8AC3E}">
        <p14:creationId xmlns:p14="http://schemas.microsoft.com/office/powerpoint/2010/main" val="38628488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noProof="0" smtClean="0"/>
              <a:t>Click to edit Master title style</a:t>
            </a:r>
            <a:endParaRPr lang="en-US" noProof="0"/>
          </a:p>
        </p:txBody>
      </p:sp>
      <p:sp>
        <p:nvSpPr>
          <p:cNvPr id="3" name="Picture Placeholder 2"/>
          <p:cNvSpPr>
            <a:spLocks noGrp="1"/>
          </p:cNvSpPr>
          <p:nvPr>
            <p:ph type="pic" idx="1"/>
          </p:nvPr>
        </p:nvSpPr>
        <p:spPr>
          <a:xfrm>
            <a:off x="1792288" y="857251"/>
            <a:ext cx="5486400" cy="2707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Tree>
    <p:extLst>
      <p:ext uri="{BB962C8B-B14F-4D97-AF65-F5344CB8AC3E}">
        <p14:creationId xmlns:p14="http://schemas.microsoft.com/office/powerpoint/2010/main" val="37926373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857250"/>
            <a:ext cx="2079625" cy="3943350"/>
          </a:xfrm>
        </p:spPr>
        <p:txBody>
          <a:bodyPr vert="eaVert"/>
          <a:lstStyle/>
          <a:p>
            <a:r>
              <a:rPr lang="en-US" noProof="0" smtClean="0"/>
              <a:t>Click to edit Master title style</a:t>
            </a:r>
            <a:endParaRPr lang="en-US" noProof="0"/>
          </a:p>
        </p:txBody>
      </p:sp>
      <p:sp>
        <p:nvSpPr>
          <p:cNvPr id="3" name="Vertical Text Placeholder 2"/>
          <p:cNvSpPr>
            <a:spLocks noGrp="1"/>
          </p:cNvSpPr>
          <p:nvPr>
            <p:ph type="body" orient="vert" idx="1"/>
          </p:nvPr>
        </p:nvSpPr>
        <p:spPr>
          <a:xfrm>
            <a:off x="411164" y="857250"/>
            <a:ext cx="6086475" cy="3943350"/>
          </a:xfrm>
        </p:spPr>
        <p:txBody>
          <a:bodyPr vert="eaVe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5835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Final">
    <p:bg>
      <p:bgPr>
        <a:solidFill>
          <a:srgbClr val="071D49"/>
        </a:solidFill>
        <a:effectLst/>
      </p:bgPr>
    </p:bg>
    <p:spTree>
      <p:nvGrpSpPr>
        <p:cNvPr id="1" name=""/>
        <p:cNvGrpSpPr/>
        <p:nvPr/>
      </p:nvGrpSpPr>
      <p:grpSpPr>
        <a:xfrm>
          <a:off x="0" y="0"/>
          <a:ext cx="0" cy="0"/>
          <a:chOff x="0" y="0"/>
          <a:chExt cx="0" cy="0"/>
        </a:xfrm>
      </p:grpSpPr>
      <p:pic>
        <p:nvPicPr>
          <p:cNvPr id="4" name="Picture 16" descr="AbbVieLogo_Small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463" y="4973241"/>
            <a:ext cx="685800" cy="92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253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163" y="857249"/>
            <a:ext cx="8318500" cy="3943350"/>
          </a:xfrm>
        </p:spPr>
        <p:txBody>
          <a:bodyPr anchor="t"/>
          <a:lstStyle>
            <a:lvl1pPr>
              <a:defRPr sz="2200">
                <a:solidFill>
                  <a:srgbClr val="070605"/>
                </a:solidFill>
              </a:defRPr>
            </a:lvl1pPr>
            <a:lvl2pPr marL="457200" indent="-342900">
              <a:buFont typeface="Arial" pitchFamily="34" charset="0"/>
              <a:buChar char="•"/>
              <a:defRPr sz="2200">
                <a:solidFill>
                  <a:srgbClr val="070605"/>
                </a:solidFill>
              </a:defRPr>
            </a:lvl2pPr>
            <a:lvl3pPr>
              <a:defRPr sz="2200">
                <a:solidFill>
                  <a:srgbClr val="070605"/>
                </a:solidFill>
              </a:defRPr>
            </a:lvl3pPr>
            <a:lvl4pPr>
              <a:defRPr sz="2200">
                <a:solidFill>
                  <a:srgbClr val="070605"/>
                </a:solidFill>
              </a:defRPr>
            </a:lvl4pPr>
            <a:lvl5pPr>
              <a:defRPr sz="2200">
                <a:solidFill>
                  <a:srgbClr val="070605"/>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965502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smtClean="0"/>
              <a:t>Click to edit Master text styles</a:t>
            </a:r>
          </a:p>
        </p:txBody>
      </p:sp>
    </p:spTree>
    <p:extLst>
      <p:ext uri="{BB962C8B-B14F-4D97-AF65-F5344CB8AC3E}">
        <p14:creationId xmlns:p14="http://schemas.microsoft.com/office/powerpoint/2010/main" val="2700217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16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646613" y="857249"/>
            <a:ext cx="4083050" cy="3943350"/>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Title 1"/>
          <p:cNvSpPr>
            <a:spLocks noGrp="1"/>
          </p:cNvSpPr>
          <p:nvPr>
            <p:ph type="title"/>
          </p:nvPr>
        </p:nvSpPr>
        <p:spPr>
          <a:xfrm>
            <a:off x="411480" y="171450"/>
            <a:ext cx="8321040" cy="534924"/>
          </a:xfrm>
        </p:spPr>
        <p:txBody>
          <a:bodyPr anchor="b"/>
          <a:lstStyle>
            <a:lvl1pPr>
              <a:defRPr sz="2400">
                <a:solidFill>
                  <a:srgbClr val="071D49"/>
                </a:solidFill>
              </a:defRPr>
            </a:lvl1pPr>
          </a:lstStyle>
          <a:p>
            <a:r>
              <a:rPr lang="en-US" noProof="0" dirty="0" smtClean="0"/>
              <a:t>Click to edit Master title style</a:t>
            </a:r>
            <a:endParaRPr lang="en-US" noProof="0" dirty="0"/>
          </a:p>
        </p:txBody>
      </p:sp>
      <p:sp>
        <p:nvSpPr>
          <p:cNvPr id="5"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325629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1480" y="8572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p>
        </p:txBody>
      </p:sp>
      <p:sp>
        <p:nvSpPr>
          <p:cNvPr id="4" name="Content Placeholder 3"/>
          <p:cNvSpPr>
            <a:spLocks noGrp="1"/>
          </p:cNvSpPr>
          <p:nvPr>
            <p:ph sz="half" idx="2"/>
          </p:nvPr>
        </p:nvSpPr>
        <p:spPr>
          <a:xfrm>
            <a:off x="411480" y="1373981"/>
            <a:ext cx="4040188"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ext Placeholder 4"/>
          <p:cNvSpPr>
            <a:spLocks noGrp="1"/>
          </p:cNvSpPr>
          <p:nvPr>
            <p:ph type="body" sz="quarter" idx="3"/>
          </p:nvPr>
        </p:nvSpPr>
        <p:spPr>
          <a:xfrm>
            <a:off x="4645026" y="8572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645026" y="1373981"/>
            <a:ext cx="4041775" cy="3383756"/>
          </a:xfrm>
        </p:spPr>
        <p:txBody>
          <a:bodyPr anchor="t"/>
          <a:lstStyle>
            <a:lvl1pPr>
              <a:defRPr sz="2000">
                <a:solidFill>
                  <a:srgbClr val="070605"/>
                </a:solidFill>
              </a:defRPr>
            </a:lvl1pPr>
            <a:lvl2pPr marL="457200" indent="-342900">
              <a:buFont typeface="Arial" pitchFamily="34" charset="0"/>
              <a:buChar cha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Title 1"/>
          <p:cNvSpPr>
            <a:spLocks noGrp="1"/>
          </p:cNvSpPr>
          <p:nvPr>
            <p:ph type="title"/>
          </p:nvPr>
        </p:nvSpPr>
        <p:spPr>
          <a:xfrm>
            <a:off x="411480" y="171450"/>
            <a:ext cx="8321040" cy="534924"/>
          </a:xfrm>
        </p:spPr>
        <p:txBody>
          <a:bodyPr anchor="b"/>
          <a:lstStyle>
            <a:lvl1pPr>
              <a:defRPr sz="2800">
                <a:solidFill>
                  <a:srgbClr val="071D49"/>
                </a:solidFill>
              </a:defRPr>
            </a:lvl1pPr>
          </a:lstStyle>
          <a:p>
            <a:r>
              <a:rPr lang="en-US" noProof="0" dirty="0" smtClean="0"/>
              <a:t>Click to edit Master title style</a:t>
            </a:r>
            <a:endParaRPr lang="en-US" noProof="0" dirty="0"/>
          </a:p>
        </p:txBody>
      </p:sp>
      <p:sp>
        <p:nvSpPr>
          <p:cNvPr id="7"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80227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411163" y="959644"/>
            <a:ext cx="8318500" cy="28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027" name="Rectangle 2"/>
          <p:cNvSpPr>
            <a:spLocks noChangeArrowheads="1"/>
          </p:cNvSpPr>
          <p:nvPr/>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p>
        </p:txBody>
      </p:sp>
      <p:sp>
        <p:nvSpPr>
          <p:cNvPr id="1028" name="Title Placeholder 1"/>
          <p:cNvSpPr>
            <a:spLocks noGrp="1"/>
          </p:cNvSpPr>
          <p:nvPr>
            <p:ph type="title"/>
          </p:nvPr>
        </p:nvSpPr>
        <p:spPr bwMode="gray">
          <a:xfrm>
            <a:off x="412750" y="3873103"/>
            <a:ext cx="4387850"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0" name="TextBox 8"/>
          <p:cNvSpPr txBox="1">
            <a:spLocks noChangeArrowheads="1"/>
          </p:cNvSpPr>
          <p:nvPr userDrawn="1"/>
        </p:nvSpPr>
        <p:spPr bwMode="auto">
          <a:xfrm>
            <a:off x="851633" y="4957762"/>
            <a:ext cx="7670023"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marL="0" marR="0" indent="0" algn="r" defTabSz="457200" rtl="0" eaLnBrk="1" fontAlgn="base" latinLnBrk="0" hangingPunct="1">
              <a:lnSpc>
                <a:spcPct val="90000"/>
              </a:lnSpc>
              <a:spcBef>
                <a:spcPct val="0"/>
              </a:spcBef>
              <a:spcAft>
                <a:spcPct val="0"/>
              </a:spcAft>
              <a:buClrTx/>
              <a:buSzTx/>
              <a:buFontTx/>
              <a:buNone/>
              <a:tabLst/>
              <a:defRPr/>
            </a:pPr>
            <a:r>
              <a:rPr lang="en-US" sz="900" baseline="0" dirty="0" smtClean="0">
                <a:solidFill>
                  <a:schemeClr val="bg1"/>
                </a:solidFill>
              </a:rPr>
              <a:t>			SURVEYOR-II: ABT-493 and ABT-530 for 8 Weeks in Treatment-naïve HCV Genotype 3-infected Patients </a:t>
            </a:r>
            <a:r>
              <a:rPr lang="en-US" sz="900" dirty="0" smtClean="0">
                <a:solidFill>
                  <a:schemeClr val="bg1"/>
                </a:solidFill>
              </a:rPr>
              <a:t> | EASL | 16</a:t>
            </a:r>
            <a:r>
              <a:rPr lang="en-US" sz="900" dirty="0" smtClean="0">
                <a:solidFill>
                  <a:schemeClr val="bg1"/>
                </a:solidFill>
                <a:sym typeface="Symbol"/>
              </a:rPr>
              <a:t> April </a:t>
            </a:r>
            <a:r>
              <a:rPr lang="en-US" sz="900" baseline="0" dirty="0" smtClean="0">
                <a:solidFill>
                  <a:schemeClr val="bg1"/>
                </a:solidFill>
                <a:sym typeface="Symbol"/>
              </a:rPr>
              <a:t>2016</a:t>
            </a:r>
            <a:r>
              <a:rPr lang="en-US" sz="900" dirty="0" smtClean="0">
                <a:solidFill>
                  <a:schemeClr val="bg1"/>
                </a:solidFill>
              </a:rPr>
              <a:t> </a:t>
            </a:r>
          </a:p>
        </p:txBody>
      </p:sp>
      <p:sp>
        <p:nvSpPr>
          <p:cNvPr id="1031" name="TextBox 9"/>
          <p:cNvSpPr txBox="1">
            <a:spLocks noChangeArrowheads="1"/>
          </p:cNvSpPr>
          <p:nvPr userDrawn="1"/>
        </p:nvSpPr>
        <p:spPr bwMode="auto">
          <a:xfrm>
            <a:off x="8485188" y="4957762"/>
            <a:ext cx="342900"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fld id="{961CB76B-05E7-4ABA-B816-DE7F43A9AED3}" type="slidenum">
              <a:rPr lang="en-US" sz="900">
                <a:solidFill>
                  <a:schemeClr val="bg1"/>
                </a:solidFill>
              </a:rPr>
              <a:pPr algn="ctr" eaLnBrk="1" hangingPunct="1">
                <a:lnSpc>
                  <a:spcPct val="90000"/>
                </a:lnSpc>
              </a:pPr>
              <a:t>‹Nr.›</a:t>
            </a:fld>
            <a:endParaRPr lang="en-GB" sz="9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43" r:id="rId2"/>
    <p:sldLayoutId id="2147483744" r:id="rId3"/>
    <p:sldLayoutId id="2147483745" r:id="rId4"/>
    <p:sldLayoutId id="2147483746"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53" r:id="rId14"/>
  </p:sldLayoutIdLst>
  <p:timing>
    <p:tnLst>
      <p:par>
        <p:cTn id="1" dur="indefinite" restart="never" nodeType="tmRoot"/>
      </p:par>
    </p:tnLst>
  </p:timing>
  <p:hf sldNum="0" hdr="0" dt="0"/>
  <p:txStyles>
    <p:title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p:titleStyle>
    <p:bodyStyle>
      <a:lvl1pPr marL="342900" indent="-342900" algn="l" defTabSz="457200" rtl="0" eaLnBrk="0" fontAlgn="base" hangingPunct="0">
        <a:lnSpc>
          <a:spcPct val="75000"/>
        </a:lnSpc>
        <a:spcBef>
          <a:spcPct val="80000"/>
        </a:spcBef>
        <a:spcAft>
          <a:spcPct val="0"/>
        </a:spcAft>
        <a:buFont typeface="Arial" charset="0"/>
        <a:defRPr sz="4000">
          <a:solidFill>
            <a:srgbClr val="071D49"/>
          </a:solidFill>
          <a:latin typeface="+mn-lt"/>
          <a:ea typeface="+mn-ea"/>
          <a:cs typeface="+mn-cs"/>
        </a:defRPr>
      </a:lvl1pPr>
      <a:lvl2pPr marL="114300" indent="342900" algn="l" defTabSz="457200" rtl="0" eaLnBrk="0" fontAlgn="base" hangingPunct="0">
        <a:lnSpc>
          <a:spcPct val="75000"/>
        </a:lnSpc>
        <a:spcBef>
          <a:spcPct val="40000"/>
        </a:spcBef>
        <a:spcAft>
          <a:spcPct val="0"/>
        </a:spcAft>
        <a:defRPr sz="2000">
          <a:solidFill>
            <a:srgbClr val="071D49"/>
          </a:solidFill>
          <a:latin typeface="+mn-lt"/>
          <a:cs typeface="+mn-cs"/>
        </a:defRPr>
      </a:lvl2pPr>
      <a:lvl3pPr marL="749300" indent="-228600" algn="l" defTabSz="457200" rtl="0" eaLnBrk="0" fontAlgn="base" hangingPunct="0">
        <a:spcBef>
          <a:spcPct val="20000"/>
        </a:spcBef>
        <a:spcAft>
          <a:spcPct val="0"/>
        </a:spcAft>
        <a:buFont typeface="Arial" charset="0"/>
        <a:buChar char="–"/>
        <a:defRPr sz="2100">
          <a:solidFill>
            <a:schemeClr val="tx1"/>
          </a:solidFill>
          <a:latin typeface="+mn-lt"/>
          <a:cs typeface="+mn-cs"/>
        </a:defRPr>
      </a:lvl3pPr>
      <a:lvl4pPr marL="1143000" indent="-228600" algn="l" defTabSz="457200" rtl="0" eaLnBrk="0" fontAlgn="base" hangingPunct="0">
        <a:spcBef>
          <a:spcPct val="10000"/>
        </a:spcBef>
        <a:spcAft>
          <a:spcPct val="0"/>
        </a:spcAft>
        <a:buFont typeface="Arial" charset="0"/>
        <a:buChar char="–"/>
        <a:defRPr sz="2000">
          <a:solidFill>
            <a:schemeClr val="tx1"/>
          </a:solidFill>
          <a:latin typeface="+mn-lt"/>
          <a:cs typeface="+mn-cs"/>
        </a:defRPr>
      </a:lvl4pPr>
      <a:lvl5pPr marL="1485900" indent="-228600" algn="l" defTabSz="457200" rtl="0" eaLnBrk="0" fontAlgn="base" hangingPunct="0">
        <a:spcBef>
          <a:spcPct val="10000"/>
        </a:spcBef>
        <a:spcAft>
          <a:spcPct val="0"/>
        </a:spcAft>
        <a:buFont typeface="Arial" charset="0"/>
        <a:buChar char="–"/>
        <a:defRPr>
          <a:solidFill>
            <a:schemeClr val="tx1"/>
          </a:solidFill>
          <a:latin typeface="+mn-lt"/>
          <a:cs typeface="+mn-cs"/>
        </a:defRPr>
      </a:lvl5pPr>
      <a:lvl6pPr marL="1943100" indent="-228600" algn="l" defTabSz="457200" rtl="0" fontAlgn="base">
        <a:spcBef>
          <a:spcPct val="10000"/>
        </a:spcBef>
        <a:spcAft>
          <a:spcPct val="0"/>
        </a:spcAft>
        <a:buFont typeface="Arial" charset="0"/>
        <a:buChar char="–"/>
        <a:defRPr>
          <a:solidFill>
            <a:schemeClr val="tx1"/>
          </a:solidFill>
          <a:latin typeface="+mn-lt"/>
          <a:cs typeface="+mn-cs"/>
        </a:defRPr>
      </a:lvl6pPr>
      <a:lvl7pPr marL="2400300" indent="-228600" algn="l" defTabSz="457200" rtl="0" fontAlgn="base">
        <a:spcBef>
          <a:spcPct val="10000"/>
        </a:spcBef>
        <a:spcAft>
          <a:spcPct val="0"/>
        </a:spcAft>
        <a:buFont typeface="Arial" charset="0"/>
        <a:buChar char="–"/>
        <a:defRPr>
          <a:solidFill>
            <a:schemeClr val="tx1"/>
          </a:solidFill>
          <a:latin typeface="+mn-lt"/>
          <a:cs typeface="+mn-cs"/>
        </a:defRPr>
      </a:lvl7pPr>
      <a:lvl8pPr marL="2857500" indent="-228600" algn="l" defTabSz="457200" rtl="0" fontAlgn="base">
        <a:spcBef>
          <a:spcPct val="10000"/>
        </a:spcBef>
        <a:spcAft>
          <a:spcPct val="0"/>
        </a:spcAft>
        <a:buFont typeface="Arial" charset="0"/>
        <a:buChar char="–"/>
        <a:defRPr>
          <a:solidFill>
            <a:schemeClr val="tx1"/>
          </a:solidFill>
          <a:latin typeface="+mn-lt"/>
          <a:cs typeface="+mn-cs"/>
        </a:defRPr>
      </a:lvl8pPr>
      <a:lvl9pPr marL="3314700" indent="-228600" algn="l" defTabSz="457200" rtl="0" fontAlgn="base">
        <a:spcBef>
          <a:spcPct val="10000"/>
        </a:spcBef>
        <a:spcAft>
          <a:spcPct val="0"/>
        </a:spcAft>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gray">
          <a:xfrm>
            <a:off x="411163" y="959644"/>
            <a:ext cx="8318500" cy="28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p:txBody>
      </p:sp>
      <p:sp>
        <p:nvSpPr>
          <p:cNvPr id="2051" name="Rectangle 2"/>
          <p:cNvSpPr>
            <a:spLocks noChangeArrowheads="1"/>
          </p:cNvSpPr>
          <p:nvPr/>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a:endParaRPr lang="en-US" dirty="0">
              <a:solidFill>
                <a:srgbClr val="070605"/>
              </a:solidFill>
              <a:latin typeface="Arial" charset="0"/>
            </a:endParaRPr>
          </a:p>
        </p:txBody>
      </p:sp>
      <p:sp>
        <p:nvSpPr>
          <p:cNvPr id="2052" name="Title Placeholder 1"/>
          <p:cNvSpPr>
            <a:spLocks noGrp="1"/>
          </p:cNvSpPr>
          <p:nvPr>
            <p:ph type="title"/>
          </p:nvPr>
        </p:nvSpPr>
        <p:spPr bwMode="gray">
          <a:xfrm>
            <a:off x="412750" y="3873103"/>
            <a:ext cx="4387850"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3" name="Line 8"/>
          <p:cNvSpPr>
            <a:spLocks noChangeShapeType="1"/>
          </p:cNvSpPr>
          <p:nvPr/>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 name="TextBox 8"/>
          <p:cNvSpPr txBox="1">
            <a:spLocks noChangeArrowheads="1"/>
          </p:cNvSpPr>
          <p:nvPr userDrawn="1"/>
        </p:nvSpPr>
        <p:spPr bwMode="auto">
          <a:xfrm>
            <a:off x="135272" y="4887276"/>
            <a:ext cx="8816704"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marL="0" marR="0" indent="0" algn="l" defTabSz="457200" rtl="0" eaLnBrk="1" fontAlgn="base" latinLnBrk="0" hangingPunct="1">
              <a:lnSpc>
                <a:spcPct val="90000"/>
              </a:lnSpc>
              <a:spcBef>
                <a:spcPct val="0"/>
              </a:spcBef>
              <a:spcAft>
                <a:spcPct val="0"/>
              </a:spcAft>
              <a:buClrTx/>
              <a:buSzTx/>
              <a:buFontTx/>
              <a:buNone/>
              <a:tabLst/>
              <a:defRPr/>
            </a:pPr>
            <a:r>
              <a:rPr lang="en-US" sz="900" dirty="0" smtClean="0">
                <a:solidFill>
                  <a:schemeClr val="bg1"/>
                </a:solidFill>
              </a:rPr>
              <a:t>TURQUOISE-II: ABT-450/r/Ombitasvir</a:t>
            </a:r>
            <a:r>
              <a:rPr lang="en-US" sz="900" baseline="0" dirty="0" smtClean="0">
                <a:solidFill>
                  <a:schemeClr val="bg1"/>
                </a:solidFill>
              </a:rPr>
              <a:t> and Dasabuvir with Ribavirin Achieves High SVR12 Rates in HCV GT1-infected Patients with Cirrhosis, Regardless of Baseline Characteristics</a:t>
            </a:r>
          </a:p>
          <a:p>
            <a:pPr marL="0" marR="0" indent="0" algn="l" defTabSz="457200" rtl="0" eaLnBrk="1" fontAlgn="base" latinLnBrk="0" hangingPunct="1">
              <a:lnSpc>
                <a:spcPct val="90000"/>
              </a:lnSpc>
              <a:spcBef>
                <a:spcPct val="0"/>
              </a:spcBef>
              <a:spcAft>
                <a:spcPct val="0"/>
              </a:spcAft>
              <a:buClrTx/>
              <a:buSzTx/>
              <a:buFontTx/>
              <a:buNone/>
              <a:tabLst/>
              <a:defRPr/>
            </a:pPr>
            <a:r>
              <a:rPr lang="en-US" sz="900" baseline="0" dirty="0" smtClean="0">
                <a:solidFill>
                  <a:schemeClr val="bg1"/>
                </a:solidFill>
              </a:rPr>
              <a:t>														 	</a:t>
            </a:r>
            <a:r>
              <a:rPr lang="en-US" sz="900" dirty="0" smtClean="0">
                <a:solidFill>
                  <a:schemeClr val="bg1"/>
                </a:solidFill>
              </a:rPr>
              <a:t>AASLD | 9</a:t>
            </a:r>
            <a:r>
              <a:rPr lang="en-US" sz="900" dirty="0" smtClean="0">
                <a:solidFill>
                  <a:schemeClr val="bg1"/>
                </a:solidFill>
                <a:sym typeface="Symbol"/>
              </a:rPr>
              <a:t> November</a:t>
            </a:r>
            <a:r>
              <a:rPr lang="en-US" sz="900" baseline="0" dirty="0" smtClean="0">
                <a:solidFill>
                  <a:schemeClr val="bg1"/>
                </a:solidFill>
                <a:sym typeface="Symbol"/>
              </a:rPr>
              <a:t> 2014</a:t>
            </a:r>
            <a:r>
              <a:rPr lang="en-US" sz="900" dirty="0" smtClean="0">
                <a:solidFill>
                  <a:schemeClr val="bg1"/>
                </a:solidFill>
              </a:rPr>
              <a:t> </a:t>
            </a:r>
          </a:p>
        </p:txBody>
      </p:sp>
      <p:sp>
        <p:nvSpPr>
          <p:cNvPr id="2055" name="TextBox 3"/>
          <p:cNvSpPr txBox="1">
            <a:spLocks noChangeArrowheads="1"/>
          </p:cNvSpPr>
          <p:nvPr/>
        </p:nvSpPr>
        <p:spPr bwMode="auto">
          <a:xfrm>
            <a:off x="8499702" y="4953680"/>
            <a:ext cx="3429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hangingPunct="1"/>
            <a:fld id="{EC561364-697D-4882-8A36-D1AA6AC62655}" type="slidenum">
              <a:rPr lang="en-US" sz="900">
                <a:solidFill>
                  <a:srgbClr val="FFFFFF"/>
                </a:solidFill>
                <a:latin typeface="+mn-lt"/>
              </a:rPr>
              <a:pPr defTabSz="914400" eaLnBrk="1" hangingPunct="1"/>
              <a:t>‹Nr.›</a:t>
            </a:fld>
            <a:endParaRPr lang="en-GB" sz="900" dirty="0">
              <a:solidFill>
                <a:srgbClr val="FFFFFF"/>
              </a:solidFill>
              <a:latin typeface="+mn-lt"/>
            </a:endParaRPr>
          </a:p>
        </p:txBody>
      </p:sp>
    </p:spTree>
  </p:cSld>
  <p:clrMap bg1="lt1" tx1="dk1" bg2="lt2" tx2="dk2" accent1="accent1" accent2="accent2" accent3="accent3" accent4="accent4" accent5="accent5" accent6="accent6" hlink="hlink" folHlink="folHlink"/>
  <p:sldLayoutIdLst>
    <p:sldLayoutId id="2147483736" r:id="rId1"/>
    <p:sldLayoutId id="2147483747" r:id="rId2"/>
    <p:sldLayoutId id="2147483748" r:id="rId3"/>
    <p:sldLayoutId id="2147483749" r:id="rId4"/>
    <p:sldLayoutId id="2147483750" r:id="rId5"/>
    <p:sldLayoutId id="2147483751" r:id="rId6"/>
    <p:sldLayoutId id="2147483737" r:id="rId7"/>
    <p:sldLayoutId id="2147483738" r:id="rId8"/>
    <p:sldLayoutId id="2147483739" r:id="rId9"/>
    <p:sldLayoutId id="2147483740" r:id="rId10"/>
    <p:sldLayoutId id="2147483741" r:id="rId11"/>
    <p:sldLayoutId id="2147483742" r:id="rId12"/>
    <p:sldLayoutId id="2147483752" r:id="rId13"/>
  </p:sldLayoutIdLst>
  <p:hf sldNum="0" hdr="0" dt="0"/>
  <p:txStyles>
    <p:title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eaLnBrk="1" fontAlgn="base" hangingPunct="1">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eaLnBrk="1" fontAlgn="base" hangingPunct="1">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eaLnBrk="1" fontAlgn="base" hangingPunct="1">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eaLnBrk="1" fontAlgn="base" hangingPunct="1">
        <a:lnSpc>
          <a:spcPct val="90000"/>
        </a:lnSpc>
        <a:spcBef>
          <a:spcPct val="0"/>
        </a:spcBef>
        <a:spcAft>
          <a:spcPct val="0"/>
        </a:spcAft>
        <a:defRPr sz="1400">
          <a:solidFill>
            <a:schemeClr val="folHlink"/>
          </a:solidFill>
          <a:latin typeface="Calibri" pitchFamily="34" charset="0"/>
          <a:cs typeface="Arial" charset="0"/>
        </a:defRPr>
      </a:lvl9pPr>
    </p:titleStyle>
    <p:bodyStyle>
      <a:lvl1pPr marL="342900" indent="-342900" algn="l" defTabSz="457200" rtl="0" eaLnBrk="0" fontAlgn="base" hangingPunct="0">
        <a:lnSpc>
          <a:spcPct val="75000"/>
        </a:lnSpc>
        <a:spcBef>
          <a:spcPct val="80000"/>
        </a:spcBef>
        <a:spcAft>
          <a:spcPct val="0"/>
        </a:spcAft>
        <a:buFont typeface="Arial" charset="0"/>
        <a:defRPr sz="4000">
          <a:solidFill>
            <a:srgbClr val="071D49"/>
          </a:solidFill>
          <a:latin typeface="+mn-lt"/>
          <a:ea typeface="+mn-ea"/>
          <a:cs typeface="+mn-cs"/>
        </a:defRPr>
      </a:lvl1pPr>
      <a:lvl2pPr marL="114300" indent="342900" algn="l" defTabSz="457200" rtl="0" eaLnBrk="0" fontAlgn="base" hangingPunct="0">
        <a:lnSpc>
          <a:spcPct val="75000"/>
        </a:lnSpc>
        <a:spcBef>
          <a:spcPct val="40000"/>
        </a:spcBef>
        <a:spcAft>
          <a:spcPct val="0"/>
        </a:spcAft>
        <a:defRPr sz="2000">
          <a:solidFill>
            <a:srgbClr val="071D49"/>
          </a:solidFill>
          <a:latin typeface="+mn-lt"/>
          <a:cs typeface="+mn-cs"/>
        </a:defRPr>
      </a:lvl2pPr>
      <a:lvl3pPr marL="749300" indent="-228600" algn="l" defTabSz="457200" rtl="0" eaLnBrk="0" fontAlgn="base" hangingPunct="0">
        <a:spcBef>
          <a:spcPct val="20000"/>
        </a:spcBef>
        <a:spcAft>
          <a:spcPct val="0"/>
        </a:spcAft>
        <a:buFont typeface="Arial" charset="0"/>
        <a:buChar char="–"/>
        <a:defRPr sz="2100">
          <a:solidFill>
            <a:schemeClr val="tx1"/>
          </a:solidFill>
          <a:latin typeface="+mn-lt"/>
          <a:cs typeface="+mn-cs"/>
        </a:defRPr>
      </a:lvl3pPr>
      <a:lvl4pPr marL="1143000" indent="-228600" algn="l" defTabSz="457200" rtl="0" eaLnBrk="0" fontAlgn="base" hangingPunct="0">
        <a:spcBef>
          <a:spcPct val="10000"/>
        </a:spcBef>
        <a:spcAft>
          <a:spcPct val="0"/>
        </a:spcAft>
        <a:buFont typeface="Arial" charset="0"/>
        <a:buChar char="–"/>
        <a:defRPr sz="2000">
          <a:solidFill>
            <a:schemeClr val="tx1"/>
          </a:solidFill>
          <a:latin typeface="+mn-lt"/>
          <a:cs typeface="+mn-cs"/>
        </a:defRPr>
      </a:lvl4pPr>
      <a:lvl5pPr marL="1485900" indent="-228600" algn="l" defTabSz="457200" rtl="0" eaLnBrk="0" fontAlgn="base" hangingPunct="0">
        <a:spcBef>
          <a:spcPct val="10000"/>
        </a:spcBef>
        <a:spcAft>
          <a:spcPct val="0"/>
        </a:spcAft>
        <a:buFont typeface="Arial" charset="0"/>
        <a:buChar char="–"/>
        <a:defRPr>
          <a:solidFill>
            <a:schemeClr val="tx1"/>
          </a:solidFill>
          <a:latin typeface="+mn-lt"/>
          <a:cs typeface="+mn-cs"/>
        </a:defRPr>
      </a:lvl5pPr>
      <a:lvl6pPr marL="1943100" indent="-228600" algn="l" defTabSz="457200" rtl="0" eaLnBrk="1" fontAlgn="base" hangingPunct="1">
        <a:spcBef>
          <a:spcPct val="10000"/>
        </a:spcBef>
        <a:spcAft>
          <a:spcPct val="0"/>
        </a:spcAft>
        <a:buFont typeface="Arial" charset="0"/>
        <a:buChar char="–"/>
        <a:defRPr>
          <a:solidFill>
            <a:schemeClr val="tx1"/>
          </a:solidFill>
          <a:latin typeface="+mn-lt"/>
          <a:cs typeface="+mn-cs"/>
        </a:defRPr>
      </a:lvl6pPr>
      <a:lvl7pPr marL="2400300" indent="-228600" algn="l" defTabSz="457200" rtl="0" eaLnBrk="1" fontAlgn="base" hangingPunct="1">
        <a:spcBef>
          <a:spcPct val="10000"/>
        </a:spcBef>
        <a:spcAft>
          <a:spcPct val="0"/>
        </a:spcAft>
        <a:buFont typeface="Arial" charset="0"/>
        <a:buChar char="–"/>
        <a:defRPr>
          <a:solidFill>
            <a:schemeClr val="tx1"/>
          </a:solidFill>
          <a:latin typeface="+mn-lt"/>
          <a:cs typeface="+mn-cs"/>
        </a:defRPr>
      </a:lvl7pPr>
      <a:lvl8pPr marL="2857500" indent="-228600" algn="l" defTabSz="457200" rtl="0" eaLnBrk="1" fontAlgn="base" hangingPunct="1">
        <a:spcBef>
          <a:spcPct val="10000"/>
        </a:spcBef>
        <a:spcAft>
          <a:spcPct val="0"/>
        </a:spcAft>
        <a:buFont typeface="Arial" charset="0"/>
        <a:buChar char="–"/>
        <a:defRPr>
          <a:solidFill>
            <a:schemeClr val="tx1"/>
          </a:solidFill>
          <a:latin typeface="+mn-lt"/>
          <a:cs typeface="+mn-cs"/>
        </a:defRPr>
      </a:lvl8pPr>
      <a:lvl9pPr marL="3314700" indent="-228600" algn="l" defTabSz="457200" rtl="0" eaLnBrk="1" fontAlgn="base" hangingPunct="1">
        <a:spcBef>
          <a:spcPct val="10000"/>
        </a:spcBef>
        <a:spcAft>
          <a:spcPct val="0"/>
        </a:spcAft>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411163" y="959644"/>
            <a:ext cx="8318500" cy="28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p:txBody>
      </p:sp>
      <p:sp>
        <p:nvSpPr>
          <p:cNvPr id="1027" name="Rectangle 2"/>
          <p:cNvSpPr>
            <a:spLocks noChangeArrowheads="1"/>
          </p:cNvSpPr>
          <p:nvPr/>
        </p:nvSpPr>
        <p:spPr bwMode="auto">
          <a:xfrm>
            <a:off x="0" y="4902994"/>
            <a:ext cx="9144000" cy="240506"/>
          </a:xfrm>
          <a:prstGeom prst="rect">
            <a:avLst/>
          </a:prstGeom>
          <a:solidFill>
            <a:srgbClr val="071D4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lnSpc>
                <a:spcPct val="90000"/>
              </a:lnSpc>
            </a:pPr>
            <a:endParaRPr lang="en-US" dirty="0">
              <a:solidFill>
                <a:srgbClr val="070605"/>
              </a:solidFill>
            </a:endParaRPr>
          </a:p>
        </p:txBody>
      </p:sp>
      <p:sp>
        <p:nvSpPr>
          <p:cNvPr id="1028" name="Title Placeholder 1"/>
          <p:cNvSpPr>
            <a:spLocks noGrp="1"/>
          </p:cNvSpPr>
          <p:nvPr>
            <p:ph type="title"/>
          </p:nvPr>
        </p:nvSpPr>
        <p:spPr bwMode="gray">
          <a:xfrm>
            <a:off x="412750" y="3873103"/>
            <a:ext cx="4387850"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Line 8"/>
          <p:cNvSpPr>
            <a:spLocks noChangeShapeType="1"/>
          </p:cNvSpPr>
          <p:nvPr userDrawn="1"/>
        </p:nvSpPr>
        <p:spPr bwMode="auto">
          <a:xfrm>
            <a:off x="412750" y="719138"/>
            <a:ext cx="8318500" cy="0"/>
          </a:xfrm>
          <a:prstGeom prst="line">
            <a:avLst/>
          </a:prstGeom>
          <a:noFill/>
          <a:ln w="9525">
            <a:solidFill>
              <a:srgbClr val="071D49"/>
            </a:solidFill>
            <a:round/>
            <a:headEnd/>
            <a:tailEnd/>
          </a:ln>
          <a:extLst>
            <a:ext uri="{909E8E84-426E-40DD-AFC4-6F175D3DCCD1}">
              <a14:hiddenFill xmlns:a14="http://schemas.microsoft.com/office/drawing/2010/main">
                <a:noFill/>
              </a14:hiddenFill>
            </a:ext>
          </a:extLst>
        </p:spPr>
        <p:txBody>
          <a:bodyPr/>
          <a:lstStyle/>
          <a:p>
            <a:endParaRPr lang="en-US" dirty="0">
              <a:solidFill>
                <a:srgbClr val="070605"/>
              </a:solidFill>
            </a:endParaRPr>
          </a:p>
        </p:txBody>
      </p:sp>
      <p:sp>
        <p:nvSpPr>
          <p:cNvPr id="1030" name="TextBox 8"/>
          <p:cNvSpPr txBox="1">
            <a:spLocks noChangeArrowheads="1"/>
          </p:cNvSpPr>
          <p:nvPr userDrawn="1"/>
        </p:nvSpPr>
        <p:spPr bwMode="auto">
          <a:xfrm>
            <a:off x="407988" y="4958954"/>
            <a:ext cx="8050212"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lnSpc>
                <a:spcPct val="90000"/>
              </a:lnSpc>
            </a:pPr>
            <a:r>
              <a:rPr lang="en-US" sz="900" dirty="0">
                <a:solidFill>
                  <a:srgbClr val="FFFFFF"/>
                </a:solidFill>
              </a:rPr>
              <a:t>SAPPHIRE-I Phase 3 Study of ABT-450/r/Ombitasvir + Dasabuvir + RBV in Treatment-Naïve Adults With HCV </a:t>
            </a:r>
            <a:r>
              <a:rPr lang="en-US" sz="900" dirty="0" smtClean="0">
                <a:solidFill>
                  <a:srgbClr val="FFFFFF"/>
                </a:solidFill>
              </a:rPr>
              <a:t>GT1 </a:t>
            </a:r>
            <a:r>
              <a:rPr lang="en-US" sz="900" dirty="0">
                <a:solidFill>
                  <a:srgbClr val="FFFFFF"/>
                </a:solidFill>
              </a:rPr>
              <a:t>| International Liver Congress 2014 | 11 April 2014</a:t>
            </a:r>
          </a:p>
        </p:txBody>
      </p:sp>
      <p:sp>
        <p:nvSpPr>
          <p:cNvPr id="1031" name="TextBox 9"/>
          <p:cNvSpPr txBox="1">
            <a:spLocks noChangeArrowheads="1"/>
          </p:cNvSpPr>
          <p:nvPr userDrawn="1"/>
        </p:nvSpPr>
        <p:spPr bwMode="auto">
          <a:xfrm>
            <a:off x="8485188" y="4957762"/>
            <a:ext cx="342900"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fld id="{961CB76B-05E7-4ABA-B816-DE7F43A9AED3}" type="slidenum">
              <a:rPr lang="en-US" sz="900">
                <a:solidFill>
                  <a:srgbClr val="FFFFFF"/>
                </a:solidFill>
              </a:rPr>
              <a:pPr algn="ctr" eaLnBrk="1" hangingPunct="1">
                <a:lnSpc>
                  <a:spcPct val="90000"/>
                </a:lnSpc>
              </a:pPr>
              <a:t>‹Nr.›</a:t>
            </a:fld>
            <a:endParaRPr lang="en-GB" sz="9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hf sldNum="0" hdr="0" dt="0"/>
  <p:txStyles>
    <p:title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p:titleStyle>
    <p:bodyStyle>
      <a:lvl1pPr marL="342900" indent="-342900" algn="l" defTabSz="457200" rtl="0" eaLnBrk="0" fontAlgn="base" hangingPunct="0">
        <a:lnSpc>
          <a:spcPct val="75000"/>
        </a:lnSpc>
        <a:spcBef>
          <a:spcPct val="80000"/>
        </a:spcBef>
        <a:spcAft>
          <a:spcPct val="0"/>
        </a:spcAft>
        <a:buFont typeface="Arial" charset="0"/>
        <a:defRPr sz="4000">
          <a:solidFill>
            <a:srgbClr val="071D49"/>
          </a:solidFill>
          <a:latin typeface="+mn-lt"/>
          <a:ea typeface="+mn-ea"/>
          <a:cs typeface="+mn-cs"/>
        </a:defRPr>
      </a:lvl1pPr>
      <a:lvl2pPr marL="114300" indent="342900" algn="l" defTabSz="457200" rtl="0" eaLnBrk="0" fontAlgn="base" hangingPunct="0">
        <a:lnSpc>
          <a:spcPct val="75000"/>
        </a:lnSpc>
        <a:spcBef>
          <a:spcPct val="40000"/>
        </a:spcBef>
        <a:spcAft>
          <a:spcPct val="0"/>
        </a:spcAft>
        <a:defRPr sz="2000">
          <a:solidFill>
            <a:srgbClr val="071D49"/>
          </a:solidFill>
          <a:latin typeface="+mn-lt"/>
          <a:cs typeface="+mn-cs"/>
        </a:defRPr>
      </a:lvl2pPr>
      <a:lvl3pPr marL="749300" indent="-228600" algn="l" defTabSz="457200" rtl="0" eaLnBrk="0" fontAlgn="base" hangingPunct="0">
        <a:spcBef>
          <a:spcPct val="20000"/>
        </a:spcBef>
        <a:spcAft>
          <a:spcPct val="0"/>
        </a:spcAft>
        <a:buFont typeface="Arial" charset="0"/>
        <a:buChar char="–"/>
        <a:defRPr sz="2100">
          <a:solidFill>
            <a:schemeClr val="tx1"/>
          </a:solidFill>
          <a:latin typeface="+mn-lt"/>
          <a:cs typeface="+mn-cs"/>
        </a:defRPr>
      </a:lvl3pPr>
      <a:lvl4pPr marL="1143000" indent="-228600" algn="l" defTabSz="457200" rtl="0" eaLnBrk="0" fontAlgn="base" hangingPunct="0">
        <a:spcBef>
          <a:spcPct val="10000"/>
        </a:spcBef>
        <a:spcAft>
          <a:spcPct val="0"/>
        </a:spcAft>
        <a:buFont typeface="Arial" charset="0"/>
        <a:buChar char="–"/>
        <a:defRPr sz="2000">
          <a:solidFill>
            <a:schemeClr val="tx1"/>
          </a:solidFill>
          <a:latin typeface="+mn-lt"/>
          <a:cs typeface="+mn-cs"/>
        </a:defRPr>
      </a:lvl4pPr>
      <a:lvl5pPr marL="1485900" indent="-228600" algn="l" defTabSz="457200" rtl="0" eaLnBrk="0" fontAlgn="base" hangingPunct="0">
        <a:spcBef>
          <a:spcPct val="10000"/>
        </a:spcBef>
        <a:spcAft>
          <a:spcPct val="0"/>
        </a:spcAft>
        <a:buFont typeface="Arial" charset="0"/>
        <a:buChar char="–"/>
        <a:defRPr>
          <a:solidFill>
            <a:schemeClr val="tx1"/>
          </a:solidFill>
          <a:latin typeface="+mn-lt"/>
          <a:cs typeface="+mn-cs"/>
        </a:defRPr>
      </a:lvl5pPr>
      <a:lvl6pPr marL="1943100" indent="-228600" algn="l" defTabSz="457200" rtl="0" fontAlgn="base">
        <a:spcBef>
          <a:spcPct val="10000"/>
        </a:spcBef>
        <a:spcAft>
          <a:spcPct val="0"/>
        </a:spcAft>
        <a:buFont typeface="Arial" charset="0"/>
        <a:buChar char="–"/>
        <a:defRPr>
          <a:solidFill>
            <a:schemeClr val="tx1"/>
          </a:solidFill>
          <a:latin typeface="+mn-lt"/>
          <a:cs typeface="+mn-cs"/>
        </a:defRPr>
      </a:lvl6pPr>
      <a:lvl7pPr marL="2400300" indent="-228600" algn="l" defTabSz="457200" rtl="0" fontAlgn="base">
        <a:spcBef>
          <a:spcPct val="10000"/>
        </a:spcBef>
        <a:spcAft>
          <a:spcPct val="0"/>
        </a:spcAft>
        <a:buFont typeface="Arial" charset="0"/>
        <a:buChar char="–"/>
        <a:defRPr>
          <a:solidFill>
            <a:schemeClr val="tx1"/>
          </a:solidFill>
          <a:latin typeface="+mn-lt"/>
          <a:cs typeface="+mn-cs"/>
        </a:defRPr>
      </a:lvl7pPr>
      <a:lvl8pPr marL="2857500" indent="-228600" algn="l" defTabSz="457200" rtl="0" fontAlgn="base">
        <a:spcBef>
          <a:spcPct val="10000"/>
        </a:spcBef>
        <a:spcAft>
          <a:spcPct val="0"/>
        </a:spcAft>
        <a:buFont typeface="Arial" charset="0"/>
        <a:buChar char="–"/>
        <a:defRPr>
          <a:solidFill>
            <a:schemeClr val="tx1"/>
          </a:solidFill>
          <a:latin typeface="+mn-lt"/>
          <a:cs typeface="+mn-cs"/>
        </a:defRPr>
      </a:lvl8pPr>
      <a:lvl9pPr marL="3314700" indent="-228600" algn="l" defTabSz="457200" rtl="0" fontAlgn="base">
        <a:spcBef>
          <a:spcPct val="10000"/>
        </a:spcBef>
        <a:spcAft>
          <a:spcPct val="0"/>
        </a:spcAft>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gray">
          <a:xfrm>
            <a:off x="411163" y="959644"/>
            <a:ext cx="8318500" cy="284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p:txBody>
      </p:sp>
      <p:sp>
        <p:nvSpPr>
          <p:cNvPr id="1028" name="Title Placeholder 1"/>
          <p:cNvSpPr>
            <a:spLocks noGrp="1"/>
          </p:cNvSpPr>
          <p:nvPr>
            <p:ph type="title"/>
          </p:nvPr>
        </p:nvSpPr>
        <p:spPr bwMode="gray">
          <a:xfrm>
            <a:off x="412750" y="3873103"/>
            <a:ext cx="4387850" cy="21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31" name="TextBox 9"/>
          <p:cNvSpPr txBox="1">
            <a:spLocks noChangeArrowheads="1"/>
          </p:cNvSpPr>
          <p:nvPr userDrawn="1"/>
        </p:nvSpPr>
        <p:spPr bwMode="auto">
          <a:xfrm>
            <a:off x="8485188" y="4957762"/>
            <a:ext cx="342900" cy="21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fld id="{961CB76B-05E7-4ABA-B816-DE7F43A9AED3}" type="slidenum">
              <a:rPr lang="en-US" sz="900">
                <a:solidFill>
                  <a:srgbClr val="FFFFFF"/>
                </a:solidFill>
              </a:rPr>
              <a:pPr algn="ctr" eaLnBrk="1" hangingPunct="1">
                <a:lnSpc>
                  <a:spcPct val="90000"/>
                </a:lnSpc>
              </a:pPr>
              <a:t>‹Nr.›</a:t>
            </a:fld>
            <a:endParaRPr lang="en-GB" sz="9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hf sldNum="0" hdr="0" dt="0"/>
  <p:txStyles>
    <p:title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p:titleStyle>
    <p:bodyStyle>
      <a:lvl1pPr marL="342900" indent="-342900" algn="l" defTabSz="457200" rtl="0" eaLnBrk="0" fontAlgn="base" hangingPunct="0">
        <a:lnSpc>
          <a:spcPct val="75000"/>
        </a:lnSpc>
        <a:spcBef>
          <a:spcPct val="80000"/>
        </a:spcBef>
        <a:spcAft>
          <a:spcPct val="0"/>
        </a:spcAft>
        <a:buFont typeface="Arial" charset="0"/>
        <a:defRPr sz="4000">
          <a:solidFill>
            <a:srgbClr val="071D49"/>
          </a:solidFill>
          <a:latin typeface="+mn-lt"/>
          <a:ea typeface="+mn-ea"/>
          <a:cs typeface="+mn-cs"/>
        </a:defRPr>
      </a:lvl1pPr>
      <a:lvl2pPr marL="114300" indent="342900" algn="l" defTabSz="457200" rtl="0" eaLnBrk="0" fontAlgn="base" hangingPunct="0">
        <a:lnSpc>
          <a:spcPct val="75000"/>
        </a:lnSpc>
        <a:spcBef>
          <a:spcPct val="40000"/>
        </a:spcBef>
        <a:spcAft>
          <a:spcPct val="0"/>
        </a:spcAft>
        <a:defRPr sz="2000">
          <a:solidFill>
            <a:srgbClr val="071D49"/>
          </a:solidFill>
          <a:latin typeface="+mn-lt"/>
          <a:cs typeface="+mn-cs"/>
        </a:defRPr>
      </a:lvl2pPr>
      <a:lvl3pPr marL="749300" indent="-228600" algn="l" defTabSz="457200" rtl="0" eaLnBrk="0" fontAlgn="base" hangingPunct="0">
        <a:spcBef>
          <a:spcPct val="20000"/>
        </a:spcBef>
        <a:spcAft>
          <a:spcPct val="0"/>
        </a:spcAft>
        <a:buFont typeface="Arial" charset="0"/>
        <a:buChar char="–"/>
        <a:defRPr sz="2100">
          <a:solidFill>
            <a:schemeClr val="tx1"/>
          </a:solidFill>
          <a:latin typeface="+mn-lt"/>
          <a:cs typeface="+mn-cs"/>
        </a:defRPr>
      </a:lvl3pPr>
      <a:lvl4pPr marL="1143000" indent="-228600" algn="l" defTabSz="457200" rtl="0" eaLnBrk="0" fontAlgn="base" hangingPunct="0">
        <a:spcBef>
          <a:spcPct val="10000"/>
        </a:spcBef>
        <a:spcAft>
          <a:spcPct val="0"/>
        </a:spcAft>
        <a:buFont typeface="Arial" charset="0"/>
        <a:buChar char="–"/>
        <a:defRPr sz="2000">
          <a:solidFill>
            <a:schemeClr val="tx1"/>
          </a:solidFill>
          <a:latin typeface="+mn-lt"/>
          <a:cs typeface="+mn-cs"/>
        </a:defRPr>
      </a:lvl4pPr>
      <a:lvl5pPr marL="1485900" indent="-228600" algn="l" defTabSz="457200" rtl="0" eaLnBrk="0" fontAlgn="base" hangingPunct="0">
        <a:spcBef>
          <a:spcPct val="10000"/>
        </a:spcBef>
        <a:spcAft>
          <a:spcPct val="0"/>
        </a:spcAft>
        <a:buFont typeface="Arial" charset="0"/>
        <a:buChar char="–"/>
        <a:defRPr>
          <a:solidFill>
            <a:schemeClr val="tx1"/>
          </a:solidFill>
          <a:latin typeface="+mn-lt"/>
          <a:cs typeface="+mn-cs"/>
        </a:defRPr>
      </a:lvl5pPr>
      <a:lvl6pPr marL="1943100" indent="-228600" algn="l" defTabSz="457200" rtl="0" fontAlgn="base">
        <a:spcBef>
          <a:spcPct val="10000"/>
        </a:spcBef>
        <a:spcAft>
          <a:spcPct val="0"/>
        </a:spcAft>
        <a:buFont typeface="Arial" charset="0"/>
        <a:buChar char="–"/>
        <a:defRPr>
          <a:solidFill>
            <a:schemeClr val="tx1"/>
          </a:solidFill>
          <a:latin typeface="+mn-lt"/>
          <a:cs typeface="+mn-cs"/>
        </a:defRPr>
      </a:lvl6pPr>
      <a:lvl7pPr marL="2400300" indent="-228600" algn="l" defTabSz="457200" rtl="0" fontAlgn="base">
        <a:spcBef>
          <a:spcPct val="10000"/>
        </a:spcBef>
        <a:spcAft>
          <a:spcPct val="0"/>
        </a:spcAft>
        <a:buFont typeface="Arial" charset="0"/>
        <a:buChar char="–"/>
        <a:defRPr>
          <a:solidFill>
            <a:schemeClr val="tx1"/>
          </a:solidFill>
          <a:latin typeface="+mn-lt"/>
          <a:cs typeface="+mn-cs"/>
        </a:defRPr>
      </a:lvl7pPr>
      <a:lvl8pPr marL="2857500" indent="-228600" algn="l" defTabSz="457200" rtl="0" fontAlgn="base">
        <a:spcBef>
          <a:spcPct val="10000"/>
        </a:spcBef>
        <a:spcAft>
          <a:spcPct val="0"/>
        </a:spcAft>
        <a:buFont typeface="Arial" charset="0"/>
        <a:buChar char="–"/>
        <a:defRPr>
          <a:solidFill>
            <a:schemeClr val="tx1"/>
          </a:solidFill>
          <a:latin typeface="+mn-lt"/>
          <a:cs typeface="+mn-cs"/>
        </a:defRPr>
      </a:lvl8pPr>
      <a:lvl9pPr marL="3314700" indent="-228600" algn="l" defTabSz="457200" rtl="0" fontAlgn="base">
        <a:spcBef>
          <a:spcPct val="10000"/>
        </a:spcBef>
        <a:spcAft>
          <a:spcPct val="0"/>
        </a:spcAft>
        <a:buFont typeface="Arial"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2.xml"/><Relationship Id="rId5" Type="http://schemas.openxmlformats.org/officeDocument/2006/relationships/image" Target="../media/image1.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5"/>
          <p:cNvSpPr>
            <a:spLocks noGrp="1"/>
          </p:cNvSpPr>
          <p:nvPr>
            <p:ph type="ctrTitle"/>
          </p:nvPr>
        </p:nvSpPr>
        <p:spPr>
          <a:xfrm>
            <a:off x="411478" y="693814"/>
            <a:ext cx="7213694" cy="1589901"/>
          </a:xfrm>
        </p:spPr>
        <p:txBody>
          <a:bodyPr anchor="t"/>
          <a:lstStyle/>
          <a:p>
            <a:r>
              <a:rPr lang="en-US" b="0" smtClean="0"/>
              <a:t>HIGH SVR RATES WITH </a:t>
            </a:r>
            <a:r>
              <a:rPr lang="en-US" b="0" dirty="0"/>
              <a:t>ABT-493 + </a:t>
            </a:r>
            <a:r>
              <a:rPr lang="en-US" b="0"/>
              <a:t>ABT-530 </a:t>
            </a:r>
            <a:r>
              <a:rPr lang="en-US" b="0" smtClean="0"/>
              <a:t>CO-ADMINISTERED FOR 8 WEEKS IN</a:t>
            </a:r>
            <a:br>
              <a:rPr lang="en-US" b="0" smtClean="0"/>
            </a:br>
            <a:r>
              <a:rPr lang="en-US" b="0" smtClean="0"/>
              <a:t>NON-CIRRHOTIC PATIENTS WITH HCV GENOTYPE 3 INFECTION</a:t>
            </a:r>
            <a:endParaRPr lang="en-US" b="0" dirty="0"/>
          </a:p>
        </p:txBody>
      </p:sp>
      <p:sp>
        <p:nvSpPr>
          <p:cNvPr id="13315" name="Rectangle 26"/>
          <p:cNvSpPr>
            <a:spLocks noGrp="1"/>
          </p:cNvSpPr>
          <p:nvPr>
            <p:ph type="subTitle" idx="1"/>
          </p:nvPr>
        </p:nvSpPr>
        <p:spPr>
          <a:xfrm>
            <a:off x="411480" y="2646668"/>
            <a:ext cx="7194280" cy="540809"/>
          </a:xfrm>
        </p:spPr>
        <p:txBody>
          <a:bodyPr/>
          <a:lstStyle/>
          <a:p>
            <a:pPr marL="0" indent="0">
              <a:lnSpc>
                <a:spcPct val="100000"/>
              </a:lnSpc>
              <a:spcBef>
                <a:spcPts val="0"/>
              </a:spcBef>
            </a:pPr>
            <a:r>
              <a:rPr lang="en-US" sz="1800" b="1" smtClean="0"/>
              <a:t>Andrew J </a:t>
            </a:r>
            <a:r>
              <a:rPr lang="en-US" sz="1800" b="1" dirty="0" smtClean="0"/>
              <a:t>Muir</a:t>
            </a:r>
            <a:r>
              <a:rPr lang="en-US" sz="1800" baseline="30000" dirty="0" smtClean="0"/>
              <a:t>1</a:t>
            </a:r>
            <a:r>
              <a:rPr lang="en-US" sz="1800" dirty="0"/>
              <a:t>, Simone </a:t>
            </a:r>
            <a:r>
              <a:rPr lang="en-US" sz="1800" dirty="0" smtClean="0"/>
              <a:t>Strasser</a:t>
            </a:r>
            <a:r>
              <a:rPr lang="en-US" sz="1800" baseline="30000" dirty="0" smtClean="0"/>
              <a:t>2</a:t>
            </a:r>
            <a:r>
              <a:rPr lang="en-US" sz="1800" dirty="0" smtClean="0"/>
              <a:t>,</a:t>
            </a:r>
            <a:r>
              <a:rPr lang="en-US" sz="1800" baseline="-25000" dirty="0" smtClean="0"/>
              <a:t> </a:t>
            </a:r>
            <a:r>
              <a:rPr lang="en-US" sz="1800" smtClean="0"/>
              <a:t>Stanley Wang</a:t>
            </a:r>
            <a:r>
              <a:rPr lang="en-US" sz="1800" baseline="30000" smtClean="0"/>
              <a:t>3</a:t>
            </a:r>
            <a:r>
              <a:rPr lang="en-US" sz="1800" smtClean="0"/>
              <a:t>, Stephen </a:t>
            </a:r>
            <a:r>
              <a:rPr lang="en-US" sz="1800" dirty="0" smtClean="0"/>
              <a:t>Shafran</a:t>
            </a:r>
            <a:r>
              <a:rPr lang="en-US" sz="1800" baseline="30000" dirty="0" smtClean="0"/>
              <a:t>4</a:t>
            </a:r>
            <a:r>
              <a:rPr lang="en-US" sz="1800" dirty="0" smtClean="0"/>
              <a:t>, </a:t>
            </a:r>
            <a:r>
              <a:rPr lang="en-US" sz="1800" dirty="0"/>
              <a:t>Maurizio </a:t>
            </a:r>
            <a:r>
              <a:rPr lang="en-US" sz="1800" dirty="0" smtClean="0"/>
              <a:t>Bonacini</a:t>
            </a:r>
            <a:r>
              <a:rPr lang="en-US" sz="1800" baseline="30000" dirty="0" smtClean="0"/>
              <a:t>5</a:t>
            </a:r>
            <a:r>
              <a:rPr lang="en-US" sz="1800" dirty="0" smtClean="0"/>
              <a:t>, </a:t>
            </a:r>
            <a:r>
              <a:rPr lang="en-US" sz="1800"/>
              <a:t>Paul </a:t>
            </a:r>
            <a:r>
              <a:rPr lang="en-US" sz="1800" smtClean="0"/>
              <a:t>Y Kwo</a:t>
            </a:r>
            <a:r>
              <a:rPr lang="en-US" sz="1800" baseline="30000" smtClean="0"/>
              <a:t>6</a:t>
            </a:r>
            <a:r>
              <a:rPr lang="en-US" sz="1800" smtClean="0"/>
              <a:t>, David L Wyles</a:t>
            </a:r>
            <a:r>
              <a:rPr lang="en-US" sz="1800" baseline="30000" smtClean="0"/>
              <a:t>7</a:t>
            </a:r>
            <a:r>
              <a:rPr lang="en-US" sz="1800" dirty="0" smtClean="0"/>
              <a:t>, </a:t>
            </a:r>
            <a:r>
              <a:rPr lang="en-US" sz="1800"/>
              <a:t>Edward </a:t>
            </a:r>
            <a:r>
              <a:rPr lang="en-US" sz="1800" smtClean="0"/>
              <a:t>Gane</a:t>
            </a:r>
            <a:r>
              <a:rPr lang="en-US" sz="1800" baseline="30000" smtClean="0"/>
              <a:t>8</a:t>
            </a:r>
            <a:r>
              <a:rPr lang="en-US" sz="1800" smtClean="0"/>
              <a:t>,</a:t>
            </a:r>
          </a:p>
          <a:p>
            <a:pPr marL="0" indent="0">
              <a:lnSpc>
                <a:spcPct val="100000"/>
              </a:lnSpc>
              <a:spcBef>
                <a:spcPts val="0"/>
              </a:spcBef>
            </a:pPr>
            <a:r>
              <a:rPr lang="en-US" sz="1800" smtClean="0"/>
              <a:t>Sandra S </a:t>
            </a:r>
            <a:r>
              <a:rPr lang="en-US" sz="1800" dirty="0" smtClean="0"/>
              <a:t>Lovell</a:t>
            </a:r>
            <a:r>
              <a:rPr lang="en-US" sz="1800" baseline="30000" dirty="0" smtClean="0"/>
              <a:t>3</a:t>
            </a:r>
            <a:r>
              <a:rPr lang="en-US" sz="1800" smtClean="0"/>
              <a:t>, Chih-Wei </a:t>
            </a:r>
            <a:r>
              <a:rPr lang="en-US" sz="1800" dirty="0" smtClean="0"/>
              <a:t>Lin</a:t>
            </a:r>
            <a:r>
              <a:rPr lang="en-US" sz="1800" baseline="30000" dirty="0" smtClean="0"/>
              <a:t>3</a:t>
            </a:r>
            <a:r>
              <a:rPr lang="en-US" sz="1800" dirty="0" smtClean="0"/>
              <a:t>, </a:t>
            </a:r>
            <a:r>
              <a:rPr lang="en-US" sz="1800"/>
              <a:t>Teresa </a:t>
            </a:r>
            <a:r>
              <a:rPr lang="en-US" sz="1800" smtClean="0"/>
              <a:t>I </a:t>
            </a:r>
            <a:r>
              <a:rPr lang="en-US" sz="1800" dirty="0" smtClean="0"/>
              <a:t>Ng</a:t>
            </a:r>
            <a:r>
              <a:rPr lang="en-US" sz="1800" baseline="30000" dirty="0" smtClean="0"/>
              <a:t>3</a:t>
            </a:r>
            <a:r>
              <a:rPr lang="en-US" sz="1800" dirty="0" smtClean="0"/>
              <a:t>, </a:t>
            </a:r>
            <a:r>
              <a:rPr lang="en-US" sz="1800"/>
              <a:t>Jens </a:t>
            </a:r>
            <a:r>
              <a:rPr lang="en-US" sz="1800" smtClean="0"/>
              <a:t>Kort</a:t>
            </a:r>
            <a:r>
              <a:rPr lang="en-US" sz="1800" baseline="30000" smtClean="0"/>
              <a:t>3</a:t>
            </a:r>
            <a:r>
              <a:rPr lang="en-US" sz="1800" smtClean="0"/>
              <a:t>, Federico J </a:t>
            </a:r>
            <a:r>
              <a:rPr lang="en-US" sz="1800" dirty="0" smtClean="0"/>
              <a:t>Mensa</a:t>
            </a:r>
            <a:r>
              <a:rPr lang="en-US" sz="1800" baseline="30000" dirty="0" smtClean="0"/>
              <a:t>3</a:t>
            </a:r>
            <a:endParaRPr lang="en-US" sz="1800" baseline="30000" dirty="0" smtClean="0">
              <a:solidFill>
                <a:schemeClr val="tx1"/>
              </a:solidFill>
            </a:endParaRPr>
          </a:p>
        </p:txBody>
      </p:sp>
      <p:sp>
        <p:nvSpPr>
          <p:cNvPr id="13316" name="TextBox 4"/>
          <p:cNvSpPr txBox="1">
            <a:spLocks noChangeArrowheads="1"/>
          </p:cNvSpPr>
          <p:nvPr/>
        </p:nvSpPr>
        <p:spPr bwMode="auto">
          <a:xfrm>
            <a:off x="1" y="4472781"/>
            <a:ext cx="9079127"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1400" dirty="0" smtClean="0">
                <a:solidFill>
                  <a:srgbClr val="070605"/>
                </a:solidFill>
              </a:rPr>
              <a:t>51</a:t>
            </a:r>
            <a:r>
              <a:rPr lang="en-US" sz="1400" baseline="30000" dirty="0" smtClean="0">
                <a:solidFill>
                  <a:srgbClr val="070605"/>
                </a:solidFill>
              </a:rPr>
              <a:t>st</a:t>
            </a:r>
            <a:r>
              <a:rPr lang="en-US" sz="1400" dirty="0" smtClean="0">
                <a:solidFill>
                  <a:srgbClr val="070605"/>
                </a:solidFill>
              </a:rPr>
              <a:t> Annual </a:t>
            </a:r>
            <a:r>
              <a:rPr lang="en-US" sz="1400" dirty="0">
                <a:solidFill>
                  <a:srgbClr val="070605"/>
                </a:solidFill>
              </a:rPr>
              <a:t>Meeting of the </a:t>
            </a:r>
            <a:r>
              <a:rPr lang="en-US" sz="1400" dirty="0" smtClean="0">
                <a:solidFill>
                  <a:srgbClr val="070605"/>
                </a:solidFill>
              </a:rPr>
              <a:t>European Association for the Study </a:t>
            </a:r>
            <a:r>
              <a:rPr lang="en-US" sz="1400" dirty="0">
                <a:solidFill>
                  <a:srgbClr val="070605"/>
                </a:solidFill>
              </a:rPr>
              <a:t>of </a:t>
            </a:r>
            <a:r>
              <a:rPr lang="en-US" sz="1400" dirty="0" smtClean="0">
                <a:solidFill>
                  <a:srgbClr val="070605"/>
                </a:solidFill>
              </a:rPr>
              <a:t>the Liver</a:t>
            </a:r>
          </a:p>
          <a:p>
            <a:pPr algn="ctr" eaLnBrk="1" hangingPunct="1">
              <a:lnSpc>
                <a:spcPct val="90000"/>
              </a:lnSpc>
            </a:pPr>
            <a:r>
              <a:rPr lang="en-US" sz="1400" dirty="0" smtClean="0">
                <a:solidFill>
                  <a:srgbClr val="070605"/>
                </a:solidFill>
              </a:rPr>
              <a:t>• Barcelona, Spain • </a:t>
            </a:r>
          </a:p>
          <a:p>
            <a:pPr algn="ctr" eaLnBrk="1" hangingPunct="1">
              <a:lnSpc>
                <a:spcPct val="90000"/>
              </a:lnSpc>
            </a:pPr>
            <a:r>
              <a:rPr lang="en-US" sz="1400" dirty="0" smtClean="0">
                <a:solidFill>
                  <a:srgbClr val="070605"/>
                </a:solidFill>
              </a:rPr>
              <a:t>16 April 2016</a:t>
            </a:r>
            <a:endParaRPr lang="en-US" sz="1400" dirty="0">
              <a:solidFill>
                <a:srgbClr val="070605"/>
              </a:solidFill>
            </a:endParaRPr>
          </a:p>
        </p:txBody>
      </p:sp>
      <p:sp>
        <p:nvSpPr>
          <p:cNvPr id="2" name="Rectangle 1"/>
          <p:cNvSpPr/>
          <p:nvPr/>
        </p:nvSpPr>
        <p:spPr>
          <a:xfrm>
            <a:off x="411481" y="3666283"/>
            <a:ext cx="6983263" cy="738664"/>
          </a:xfrm>
          <a:prstGeom prst="rect">
            <a:avLst/>
          </a:prstGeom>
        </p:spPr>
        <p:txBody>
          <a:bodyPr wrap="square">
            <a:spAutoFit/>
          </a:bodyPr>
          <a:lstStyle/>
          <a:p>
            <a:r>
              <a:rPr lang="en-US" sz="1050" baseline="30000" dirty="0"/>
              <a:t>1</a:t>
            </a:r>
            <a:r>
              <a:rPr lang="en-US" sz="1050" dirty="0"/>
              <a:t>Duke University School of Medicine, Durham, NC, USA; </a:t>
            </a:r>
            <a:r>
              <a:rPr lang="en-US" sz="1050" baseline="30000" dirty="0"/>
              <a:t>2</a:t>
            </a:r>
            <a:r>
              <a:rPr lang="en-GB" sz="1050" dirty="0"/>
              <a:t>AW Morrow Gastroenterology and Liver Centre, Royal Prince Alfred Hospital, Camperdown NSW, Australia; </a:t>
            </a:r>
            <a:r>
              <a:rPr lang="en-GB" sz="1050" baseline="30000" dirty="0"/>
              <a:t>3</a:t>
            </a:r>
            <a:r>
              <a:rPr lang="en-US" sz="1050" dirty="0"/>
              <a:t>AbbVie Inc., North Chicago, Illinois, United States; </a:t>
            </a:r>
            <a:r>
              <a:rPr lang="en-US" sz="1050" baseline="30000" dirty="0"/>
              <a:t>4</a:t>
            </a:r>
            <a:r>
              <a:rPr lang="en-US" sz="1050" dirty="0"/>
              <a:t>University of Alberta Hospital, Edmonton, AB, Canada; </a:t>
            </a:r>
            <a:r>
              <a:rPr lang="en-US" sz="1050" baseline="30000" dirty="0"/>
              <a:t>5</a:t>
            </a:r>
            <a:r>
              <a:rPr lang="en-US" sz="1050" dirty="0"/>
              <a:t>California Pacific Medical Center, San Francisco, CA, USA; </a:t>
            </a:r>
            <a:r>
              <a:rPr lang="en-US" sz="1050" baseline="30000" dirty="0"/>
              <a:t>6</a:t>
            </a:r>
            <a:r>
              <a:rPr lang="en-US" sz="1050" dirty="0"/>
              <a:t>Indiana University School of Medicine, Indianapolis, IN, USA; </a:t>
            </a:r>
            <a:r>
              <a:rPr lang="en-US" sz="1050" baseline="30000" dirty="0"/>
              <a:t>7</a:t>
            </a:r>
            <a:r>
              <a:rPr lang="en-US" sz="1050" dirty="0"/>
              <a:t>University of California San Diego, La Jolla, CA, USA</a:t>
            </a:r>
            <a:r>
              <a:rPr lang="en-US" sz="1050"/>
              <a:t>; </a:t>
            </a:r>
            <a:r>
              <a:rPr lang="en-US" sz="1050" baseline="30000" smtClean="0"/>
              <a:t>8</a:t>
            </a:r>
            <a:r>
              <a:rPr lang="en-US" sz="1050" smtClean="0"/>
              <a:t>University of Auckland, Auckland</a:t>
            </a:r>
            <a:r>
              <a:rPr lang="en-US" sz="1050" dirty="0"/>
              <a:t>, New Zealand</a:t>
            </a:r>
            <a:endParaRPr lang="en-US" sz="1050" dirty="0">
              <a:solidFill>
                <a:srgbClr val="071D49"/>
              </a:solidFill>
            </a:endParaRPr>
          </a:p>
        </p:txBody>
      </p:sp>
      <p:pic>
        <p:nvPicPr>
          <p:cNvPr id="8"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100000" l="31982" r="68018">
                        <a14:foregroundMark x1="49550" y1="19444" x2="47523" y2="15000"/>
                        <a14:foregroundMark x1="39189" y1="88611" x2="42117" y2="86806"/>
                        <a14:foregroundMark x1="62838" y1="88611" x2="59685" y2="87083"/>
                        <a14:foregroundMark x1="59009" y1="87361" x2="58333" y2="86528"/>
                      </a14:backgroundRemoval>
                    </a14:imgEffect>
                  </a14:imgLayer>
                </a14:imgProps>
              </a:ext>
              <a:ext uri="{28A0092B-C50C-407E-A947-70E740481C1C}">
                <a14:useLocalDpi xmlns:a14="http://schemas.microsoft.com/office/drawing/2010/main" val="0"/>
              </a:ext>
            </a:extLst>
          </a:blip>
          <a:srcRect l="31940" r="30833"/>
          <a:stretch>
            <a:fillRect/>
          </a:stretch>
        </p:blipFill>
        <p:spPr bwMode="auto">
          <a:xfrm>
            <a:off x="7855599" y="0"/>
            <a:ext cx="1181861" cy="51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bbVieLogo_Standard_RGB.eps"/>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463" y="4876030"/>
            <a:ext cx="685800" cy="11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11481" y="192024"/>
            <a:ext cx="8321675" cy="534924"/>
          </a:xfrm>
        </p:spPr>
        <p:txBody>
          <a:bodyPr anchor="b"/>
          <a:lstStyle/>
          <a:p>
            <a:pPr eaLnBrk="1" hangingPunct="1"/>
            <a:r>
              <a:rPr lang="en-US" sz="2800" b="1" dirty="0" smtClean="0">
                <a:solidFill>
                  <a:srgbClr val="071D49"/>
                </a:solidFill>
              </a:rPr>
              <a:t/>
            </a:r>
            <a:br>
              <a:rPr lang="en-US" sz="2800" b="1" dirty="0" smtClean="0">
                <a:solidFill>
                  <a:srgbClr val="071D49"/>
                </a:solidFill>
              </a:rPr>
            </a:br>
            <a:r>
              <a:rPr lang="en-US" sz="2800" b="1" dirty="0" smtClean="0">
                <a:solidFill>
                  <a:srgbClr val="071D49"/>
                </a:solidFill>
              </a:rPr>
              <a:t>Key Eligibility Criteria and Endpoints</a:t>
            </a:r>
          </a:p>
        </p:txBody>
      </p:sp>
      <p:sp>
        <p:nvSpPr>
          <p:cNvPr id="16387" name="Content Placeholder 2"/>
          <p:cNvSpPr>
            <a:spLocks noGrp="1"/>
          </p:cNvSpPr>
          <p:nvPr>
            <p:ph idx="1"/>
          </p:nvPr>
        </p:nvSpPr>
        <p:spPr>
          <a:xfrm>
            <a:off x="411162" y="857250"/>
            <a:ext cx="8321040" cy="3800475"/>
          </a:xfrm>
        </p:spPr>
        <p:txBody>
          <a:bodyPr/>
          <a:lstStyle/>
          <a:p>
            <a:pPr marL="0" indent="0" eaLnBrk="1" hangingPunct="1">
              <a:lnSpc>
                <a:spcPct val="100000"/>
              </a:lnSpc>
              <a:spcBef>
                <a:spcPts val="0"/>
              </a:spcBef>
              <a:spcAft>
                <a:spcPts val="0"/>
              </a:spcAft>
            </a:pPr>
            <a:r>
              <a:rPr lang="en-US" b="1" dirty="0" smtClean="0"/>
              <a:t>Key inclusion criteria</a:t>
            </a:r>
          </a:p>
          <a:p>
            <a:pPr marL="457200" lvl="2" indent="-341313" eaLnBrk="1" hangingPunct="1">
              <a:spcBef>
                <a:spcPts val="0"/>
              </a:spcBef>
              <a:spcAft>
                <a:spcPts val="0"/>
              </a:spcAft>
              <a:buFont typeface="Arial" panose="020B0604020202020204" pitchFamily="34" charset="0"/>
              <a:buChar char="•"/>
            </a:pPr>
            <a:r>
              <a:rPr lang="en-US" dirty="0" smtClean="0">
                <a:solidFill>
                  <a:schemeClr val="tx1"/>
                </a:solidFill>
              </a:rPr>
              <a:t>18 to 70 years of age, inclusive</a:t>
            </a:r>
          </a:p>
          <a:p>
            <a:pPr marL="457200" lvl="2" indent="-341313" eaLnBrk="1" hangingPunct="1">
              <a:spcBef>
                <a:spcPts val="0"/>
              </a:spcBef>
              <a:spcAft>
                <a:spcPts val="0"/>
              </a:spcAft>
              <a:buFont typeface="Arial" panose="020B0604020202020204" pitchFamily="34" charset="0"/>
              <a:buChar char="•"/>
            </a:pPr>
            <a:r>
              <a:rPr lang="en-US" dirty="0" smtClean="0">
                <a:solidFill>
                  <a:schemeClr val="tx1"/>
                </a:solidFill>
              </a:rPr>
              <a:t>HCV GT3 infection, HCV </a:t>
            </a:r>
            <a:r>
              <a:rPr lang="en-US" dirty="0">
                <a:solidFill>
                  <a:schemeClr val="tx1"/>
                </a:solidFill>
              </a:rPr>
              <a:t>RNA &gt;</a:t>
            </a:r>
            <a:r>
              <a:rPr lang="en-US" dirty="0" smtClean="0">
                <a:solidFill>
                  <a:schemeClr val="tx1"/>
                </a:solidFill>
              </a:rPr>
              <a:t>10,000 </a:t>
            </a:r>
            <a:r>
              <a:rPr lang="en-US" dirty="0">
                <a:solidFill>
                  <a:schemeClr val="tx1"/>
                </a:solidFill>
              </a:rPr>
              <a:t>IU/mL</a:t>
            </a:r>
          </a:p>
          <a:p>
            <a:pPr marL="457200" lvl="2" indent="-341313" eaLnBrk="1" hangingPunct="1">
              <a:spcBef>
                <a:spcPts val="0"/>
              </a:spcBef>
              <a:spcAft>
                <a:spcPts val="0"/>
              </a:spcAft>
              <a:buFont typeface="Arial" panose="020B0604020202020204" pitchFamily="34" charset="0"/>
              <a:buChar char="•"/>
            </a:pPr>
            <a:r>
              <a:rPr lang="en-US" smtClean="0">
                <a:solidFill>
                  <a:schemeClr val="tx1"/>
                </a:solidFill>
              </a:rPr>
              <a:t>Absence </a:t>
            </a:r>
            <a:r>
              <a:rPr lang="en-US" dirty="0" smtClean="0">
                <a:solidFill>
                  <a:schemeClr val="tx1"/>
                </a:solidFill>
              </a:rPr>
              <a:t>of cirrhosis </a:t>
            </a:r>
          </a:p>
          <a:p>
            <a:pPr marL="0" indent="0" eaLnBrk="1" hangingPunct="1">
              <a:lnSpc>
                <a:spcPct val="100000"/>
              </a:lnSpc>
              <a:spcBef>
                <a:spcPts val="0"/>
              </a:spcBef>
              <a:spcAft>
                <a:spcPts val="0"/>
              </a:spcAft>
            </a:pPr>
            <a:r>
              <a:rPr lang="en-US" b="1" dirty="0" smtClean="0"/>
              <a:t>Key exclusion criteria</a:t>
            </a:r>
          </a:p>
          <a:p>
            <a:pPr marL="457200" lvl="2" indent="-341313" eaLnBrk="1" hangingPunct="1">
              <a:spcBef>
                <a:spcPts val="0"/>
              </a:spcBef>
              <a:spcAft>
                <a:spcPts val="0"/>
              </a:spcAft>
              <a:buFont typeface="Arial" panose="020B0604020202020204" pitchFamily="34" charset="0"/>
              <a:buChar char="•"/>
            </a:pPr>
            <a:r>
              <a:rPr lang="en-US" smtClean="0">
                <a:solidFill>
                  <a:schemeClr val="tx1"/>
                </a:solidFill>
              </a:rPr>
              <a:t>Any prior HCV treatment</a:t>
            </a:r>
          </a:p>
          <a:p>
            <a:pPr marL="457200" lvl="2" indent="-341313" eaLnBrk="1" hangingPunct="1">
              <a:spcBef>
                <a:spcPts val="0"/>
              </a:spcBef>
              <a:spcAft>
                <a:spcPts val="0"/>
              </a:spcAft>
              <a:buFont typeface="Arial" panose="020B0604020202020204" pitchFamily="34" charset="0"/>
              <a:buChar char="•"/>
            </a:pPr>
            <a:r>
              <a:rPr lang="en-US" smtClean="0">
                <a:solidFill>
                  <a:schemeClr val="tx1"/>
                </a:solidFill>
              </a:rPr>
              <a:t>HIV co-infection</a:t>
            </a:r>
            <a:endParaRPr lang="en-US" dirty="0" smtClean="0">
              <a:solidFill>
                <a:schemeClr val="tx1"/>
              </a:solidFill>
            </a:endParaRPr>
          </a:p>
          <a:p>
            <a:pPr marL="457200" lvl="2" indent="-341313" eaLnBrk="1" hangingPunct="1">
              <a:spcBef>
                <a:spcPts val="0"/>
              </a:spcBef>
              <a:spcAft>
                <a:spcPts val="0"/>
              </a:spcAft>
              <a:buFont typeface="Arial" panose="020B0604020202020204" pitchFamily="34" charset="0"/>
              <a:buChar char="•"/>
            </a:pPr>
            <a:r>
              <a:rPr lang="en-US" smtClean="0">
                <a:solidFill>
                  <a:schemeClr val="tx1"/>
                </a:solidFill>
              </a:rPr>
              <a:t>Herbal </a:t>
            </a:r>
            <a:r>
              <a:rPr lang="en-US" dirty="0">
                <a:solidFill>
                  <a:schemeClr val="tx1"/>
                </a:solidFill>
              </a:rPr>
              <a:t>supplements and potent P-gp inducers were prohibited</a:t>
            </a:r>
          </a:p>
          <a:p>
            <a:pPr marL="0" indent="0" eaLnBrk="1" hangingPunct="1">
              <a:lnSpc>
                <a:spcPct val="100000"/>
              </a:lnSpc>
              <a:spcBef>
                <a:spcPts val="0"/>
              </a:spcBef>
              <a:spcAft>
                <a:spcPts val="0"/>
              </a:spcAft>
            </a:pPr>
            <a:r>
              <a:rPr lang="en-US" b="1" dirty="0" smtClean="0"/>
              <a:t>Endpoints</a:t>
            </a:r>
            <a:endParaRPr lang="en-US" b="1" dirty="0"/>
          </a:p>
          <a:p>
            <a:pPr marL="457200" lvl="2" indent="-341313" eaLnBrk="1" hangingPunct="1">
              <a:spcBef>
                <a:spcPts val="0"/>
              </a:spcBef>
              <a:spcAft>
                <a:spcPts val="0"/>
              </a:spcAft>
              <a:buFont typeface="Arial" panose="020B0604020202020204" pitchFamily="34" charset="0"/>
              <a:buChar char="•"/>
            </a:pPr>
            <a:r>
              <a:rPr lang="en-US" dirty="0" smtClean="0">
                <a:solidFill>
                  <a:schemeClr val="tx1"/>
                </a:solidFill>
              </a:rPr>
              <a:t>Efficacy: SVR12 (primary) and virologic failure</a:t>
            </a:r>
          </a:p>
          <a:p>
            <a:pPr marL="457200" lvl="2" indent="-341313" eaLnBrk="1" hangingPunct="1">
              <a:spcBef>
                <a:spcPts val="0"/>
              </a:spcBef>
              <a:spcAft>
                <a:spcPts val="0"/>
              </a:spcAft>
              <a:buFont typeface="Arial" panose="020B0604020202020204" pitchFamily="34" charset="0"/>
              <a:buChar char="•"/>
            </a:pPr>
            <a:r>
              <a:rPr lang="en-US" dirty="0" smtClean="0"/>
              <a:t>Safety: adverse </a:t>
            </a:r>
            <a:r>
              <a:rPr lang="en-US" dirty="0"/>
              <a:t>events (AEs) and laboratory abnormalities </a:t>
            </a:r>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 y="192024"/>
            <a:ext cx="8321040" cy="534924"/>
          </a:xfrm>
        </p:spPr>
        <p:txBody>
          <a:bodyPr anchor="b"/>
          <a:lstStyle/>
          <a:p>
            <a:r>
              <a:rPr lang="en-US" b="1" dirty="0" smtClean="0"/>
              <a:t/>
            </a:r>
            <a:br>
              <a:rPr lang="en-US" b="1" dirty="0" smtClean="0"/>
            </a:br>
            <a:r>
              <a:rPr lang="en-US" b="1" dirty="0" smtClean="0"/>
              <a:t>Demographics </a:t>
            </a:r>
            <a:r>
              <a:rPr lang="en-US" b="1" dirty="0"/>
              <a:t>and </a:t>
            </a:r>
            <a:r>
              <a:rPr lang="en-US" b="1" dirty="0" smtClean="0"/>
              <a:t>Patient Characteristics</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2382868715"/>
              </p:ext>
            </p:extLst>
          </p:nvPr>
        </p:nvGraphicFramePr>
        <p:xfrm>
          <a:off x="942759" y="822959"/>
          <a:ext cx="7316088" cy="4056401"/>
        </p:xfrm>
        <a:graphic>
          <a:graphicData uri="http://schemas.openxmlformats.org/drawingml/2006/table">
            <a:tbl>
              <a:tblPr firstRow="1" firstCol="1" bandRow="1">
                <a:tableStyleId>{68D230F3-CF80-4859-8CE7-A43EE81993B5}</a:tableStyleId>
              </a:tblPr>
              <a:tblGrid>
                <a:gridCol w="4498565"/>
                <a:gridCol w="2817523"/>
              </a:tblGrid>
              <a:tr h="612648">
                <a:tc>
                  <a:txBody>
                    <a:bodyPr/>
                    <a:lstStyle/>
                    <a:p>
                      <a:pPr>
                        <a:lnSpc>
                          <a:spcPts val="1700"/>
                        </a:lnSpc>
                      </a:pPr>
                      <a:endParaRPr lang="en-US" sz="2000" dirty="0">
                        <a:solidFill>
                          <a:schemeClr val="tx1"/>
                        </a:solidFill>
                        <a:effectLst/>
                        <a:latin typeface="+mj-lt"/>
                        <a:cs typeface="Times New Roman"/>
                      </a:endParaRPr>
                    </a:p>
                  </a:txBody>
                  <a:tcPr marL="61349" marR="61349" marT="0" marB="0">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kern="0" spc="0" baseline="0" smtClean="0">
                          <a:solidFill>
                            <a:schemeClr val="bg1"/>
                          </a:solidFill>
                          <a:effectLst>
                            <a:outerShdw blurRad="38100" dist="38100" dir="2700000" algn="tl">
                              <a:srgbClr val="000000">
                                <a:alpha val="43137"/>
                              </a:srgbClr>
                            </a:outerShdw>
                          </a:effectLst>
                          <a:latin typeface="+mj-lt"/>
                        </a:rPr>
                        <a:t>ABT-493 + ABT-530</a:t>
                      </a:r>
                    </a:p>
                    <a:p>
                      <a:pPr marL="0" marR="0" algn="ctr">
                        <a:lnSpc>
                          <a:spcPct val="100000"/>
                        </a:lnSpc>
                        <a:spcBef>
                          <a:spcPts val="0"/>
                        </a:spcBef>
                        <a:spcAft>
                          <a:spcPts val="0"/>
                        </a:spcAft>
                      </a:pPr>
                      <a:r>
                        <a:rPr lang="en-US" sz="2000" b="1" kern="0" spc="0" baseline="0" smtClean="0">
                          <a:solidFill>
                            <a:schemeClr val="bg1"/>
                          </a:solidFill>
                          <a:effectLst>
                            <a:outerShdw blurRad="38100" dist="38100" dir="2700000" algn="tl">
                              <a:srgbClr val="000000">
                                <a:alpha val="43137"/>
                              </a:srgbClr>
                            </a:outerShdw>
                          </a:effectLst>
                          <a:latin typeface="+mj-lt"/>
                        </a:rPr>
                        <a:t>(N </a:t>
                      </a:r>
                      <a:r>
                        <a:rPr lang="en-US" sz="2000" b="1" kern="0" spc="0" baseline="0" dirty="0" smtClean="0">
                          <a:solidFill>
                            <a:schemeClr val="bg1"/>
                          </a:solidFill>
                          <a:effectLst>
                            <a:outerShdw blurRad="38100" dist="38100" dir="2700000" algn="tl">
                              <a:srgbClr val="000000">
                                <a:alpha val="43137"/>
                              </a:srgbClr>
                            </a:outerShdw>
                          </a:effectLst>
                          <a:latin typeface="+mj-lt"/>
                        </a:rPr>
                        <a:t>= 29)</a:t>
                      </a:r>
                      <a:endParaRPr lang="en-US" sz="2000" b="1" kern="0" spc="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0" marB="0" anchor="ctr">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2BA"/>
                    </a:solidFill>
                  </a:tcPr>
                </a:tc>
              </a:tr>
              <a:tr h="232421">
                <a:tc>
                  <a:txBody>
                    <a:bodyPr/>
                    <a:lstStyle/>
                    <a:p>
                      <a:pPr marL="0" marR="0">
                        <a:lnSpc>
                          <a:spcPts val="1740"/>
                        </a:lnSpc>
                        <a:spcBef>
                          <a:spcPts val="0"/>
                        </a:spcBef>
                        <a:spcAft>
                          <a:spcPts val="0"/>
                        </a:spcAft>
                      </a:pPr>
                      <a:r>
                        <a:rPr lang="en-US" sz="1800" b="0" dirty="0" smtClean="0">
                          <a:effectLst/>
                          <a:latin typeface="+mj-lt"/>
                        </a:rPr>
                        <a:t>Male, n</a:t>
                      </a:r>
                      <a:r>
                        <a:rPr lang="en-US" sz="1800" b="0" baseline="0" dirty="0" smtClean="0">
                          <a:effectLst/>
                          <a:latin typeface="+mj-lt"/>
                        </a:rPr>
                        <a:t> (%)</a:t>
                      </a:r>
                      <a:endParaRPr lang="en-US" sz="1800" b="0" dirty="0">
                        <a:solidFill>
                          <a:schemeClr val="tx1"/>
                        </a:solidFill>
                        <a:effectLst/>
                        <a:latin typeface="+mj-lt"/>
                        <a:ea typeface="Calibri"/>
                        <a:cs typeface="Times New Roman"/>
                      </a:endParaRPr>
                    </a:p>
                  </a:txBody>
                  <a:tcPr marT="0" marB="0" anchor="b">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ts val="1740"/>
                        </a:lnSpc>
                        <a:spcBef>
                          <a:spcPts val="0"/>
                        </a:spcBef>
                        <a:spcAft>
                          <a:spcPts val="0"/>
                        </a:spcAft>
                        <a:tabLst>
                          <a:tab pos="1428750" algn="l"/>
                        </a:tabLst>
                      </a:pPr>
                      <a:r>
                        <a:rPr lang="en-US" sz="1800" dirty="0" smtClean="0">
                          <a:effectLst/>
                          <a:latin typeface="+mj-lt"/>
                          <a:ea typeface="Calibri"/>
                          <a:cs typeface="Times New Roman"/>
                        </a:rPr>
                        <a:t>15 (52)</a:t>
                      </a:r>
                      <a:endParaRPr lang="en-US" sz="1800" dirty="0">
                        <a:effectLst/>
                        <a:latin typeface="+mj-lt"/>
                        <a:ea typeface="Calibri"/>
                        <a:cs typeface="Times New Roman"/>
                      </a:endParaRPr>
                    </a:p>
                  </a:txBody>
                  <a:tcPr marL="68580" marR="68580" marT="36576" marB="0" anchor="b">
                    <a:lnT w="19050" cap="flat" cmpd="sng" algn="ctr">
                      <a:solidFill>
                        <a:schemeClr val="bg1">
                          <a:lumMod val="50000"/>
                        </a:schemeClr>
                      </a:solidFill>
                      <a:prstDash val="solid"/>
                      <a:round/>
                      <a:headEnd type="none" w="med" len="med"/>
                      <a:tailEnd type="none" w="med" len="med"/>
                    </a:lnT>
                    <a:noFill/>
                  </a:tcPr>
                </a:tc>
              </a:tr>
              <a:tr h="232421">
                <a:tc>
                  <a:txBody>
                    <a:bodyPr/>
                    <a:lstStyle/>
                    <a:p>
                      <a:pPr marL="0" marR="0">
                        <a:lnSpc>
                          <a:spcPts val="1740"/>
                        </a:lnSpc>
                        <a:spcBef>
                          <a:spcPts val="0"/>
                        </a:spcBef>
                        <a:spcAft>
                          <a:spcPts val="0"/>
                        </a:spcAft>
                      </a:pPr>
                      <a:r>
                        <a:rPr lang="en-US" sz="1800" b="0" dirty="0" smtClean="0">
                          <a:effectLst/>
                          <a:latin typeface="+mj-lt"/>
                        </a:rPr>
                        <a:t>Race, n (%)</a:t>
                      </a:r>
                      <a:endParaRPr lang="en-US" sz="1800" b="0" dirty="0">
                        <a:solidFill>
                          <a:schemeClr val="tx1"/>
                        </a:solidFill>
                        <a:effectLst/>
                        <a:latin typeface="+mj-lt"/>
                        <a:ea typeface="Calibri"/>
                        <a:cs typeface="Times New Roman"/>
                      </a:endParaRPr>
                    </a:p>
                  </a:txBody>
                  <a:tcPr marT="0" marB="0" anchor="b">
                    <a:solidFill>
                      <a:srgbClr val="E6E7E9"/>
                    </a:solidFill>
                  </a:tcPr>
                </a:tc>
                <a:tc>
                  <a:txBody>
                    <a:bodyPr/>
                    <a:lstStyle/>
                    <a:p>
                      <a:pPr>
                        <a:lnSpc>
                          <a:spcPts val="1740"/>
                        </a:lnSpc>
                      </a:pPr>
                      <a:endParaRPr lang="en-US" sz="1800" dirty="0"/>
                    </a:p>
                  </a:txBody>
                  <a:tcPr marL="68580" marR="68580" marT="0" marB="0" anchor="b">
                    <a:solidFill>
                      <a:srgbClr val="E6E7E9"/>
                    </a:solidFill>
                  </a:tcPr>
                </a:tc>
              </a:tr>
              <a:tr h="232421">
                <a:tc>
                  <a:txBody>
                    <a:bodyPr/>
                    <a:lstStyle/>
                    <a:p>
                      <a:pPr marL="341313" marR="0" indent="-115888">
                        <a:lnSpc>
                          <a:spcPts val="1740"/>
                        </a:lnSpc>
                        <a:spcBef>
                          <a:spcPts val="0"/>
                        </a:spcBef>
                        <a:spcAft>
                          <a:spcPts val="0"/>
                        </a:spcAft>
                      </a:pPr>
                      <a:r>
                        <a:rPr lang="en-US" sz="1800" b="0" dirty="0" smtClean="0">
                          <a:solidFill>
                            <a:schemeClr val="tx1"/>
                          </a:solidFill>
                          <a:effectLst/>
                          <a:latin typeface="+mj-lt"/>
                          <a:ea typeface="Calibri"/>
                          <a:cs typeface="Times New Roman"/>
                        </a:rPr>
                        <a:t>White</a:t>
                      </a:r>
                      <a:endParaRPr lang="en-US" sz="1800" b="0" dirty="0">
                        <a:solidFill>
                          <a:schemeClr val="tx1"/>
                        </a:solidFill>
                        <a:effectLst/>
                        <a:latin typeface="+mj-lt"/>
                        <a:ea typeface="Calibri"/>
                        <a:cs typeface="Times New Roman"/>
                      </a:endParaRPr>
                    </a:p>
                  </a:txBody>
                  <a:tcPr marT="0" marB="0" anchor="b">
                    <a:noFill/>
                  </a:tcPr>
                </a:tc>
                <a:tc>
                  <a:txBody>
                    <a:bodyPr/>
                    <a:lstStyle/>
                    <a:p>
                      <a:pPr marL="0" marR="0" algn="ctr">
                        <a:lnSpc>
                          <a:spcPts val="1740"/>
                        </a:lnSpc>
                        <a:spcBef>
                          <a:spcPts val="0"/>
                        </a:spcBef>
                        <a:spcAft>
                          <a:spcPts val="0"/>
                        </a:spcAft>
                        <a:tabLst>
                          <a:tab pos="1428750" algn="l"/>
                        </a:tabLst>
                      </a:pPr>
                      <a:r>
                        <a:rPr lang="en-US" sz="1800" dirty="0" smtClean="0">
                          <a:effectLst/>
                          <a:latin typeface="+mj-lt"/>
                          <a:ea typeface="Calibri"/>
                          <a:cs typeface="Times New Roman"/>
                        </a:rPr>
                        <a:t>26 (90)</a:t>
                      </a:r>
                      <a:endParaRPr lang="en-US" sz="1800" dirty="0">
                        <a:effectLst/>
                        <a:latin typeface="+mj-lt"/>
                        <a:ea typeface="Calibri"/>
                        <a:cs typeface="Times New Roman"/>
                      </a:endParaRPr>
                    </a:p>
                  </a:txBody>
                  <a:tcPr marL="68580" marR="68580" marT="0" marB="0" anchor="b">
                    <a:noFill/>
                  </a:tcPr>
                </a:tc>
              </a:tr>
              <a:tr h="232421">
                <a:tc>
                  <a:txBody>
                    <a:bodyPr/>
                    <a:lstStyle/>
                    <a:p>
                      <a:pPr marL="341313" marR="0" indent="-115888">
                        <a:lnSpc>
                          <a:spcPts val="1740"/>
                        </a:lnSpc>
                        <a:spcBef>
                          <a:spcPts val="0"/>
                        </a:spcBef>
                        <a:spcAft>
                          <a:spcPts val="0"/>
                        </a:spcAft>
                      </a:pPr>
                      <a:r>
                        <a:rPr lang="en-US" sz="1800" b="0" dirty="0" smtClean="0">
                          <a:solidFill>
                            <a:schemeClr val="tx1"/>
                          </a:solidFill>
                          <a:effectLst/>
                          <a:latin typeface="+mj-lt"/>
                          <a:ea typeface="Calibri"/>
                          <a:cs typeface="Times New Roman"/>
                        </a:rPr>
                        <a:t>Black</a:t>
                      </a:r>
                      <a:endParaRPr lang="en-US" sz="1800" b="0" dirty="0">
                        <a:solidFill>
                          <a:schemeClr val="tx1"/>
                        </a:solidFill>
                        <a:effectLst/>
                        <a:latin typeface="+mj-lt"/>
                        <a:ea typeface="Calibri"/>
                        <a:cs typeface="Times New Roman"/>
                      </a:endParaRPr>
                    </a:p>
                  </a:txBody>
                  <a:tcPr marT="0" marB="0" anchor="b">
                    <a:solidFill>
                      <a:srgbClr val="E6E7E9"/>
                    </a:solidFill>
                  </a:tcPr>
                </a:tc>
                <a:tc>
                  <a:txBody>
                    <a:bodyPr/>
                    <a:lstStyle/>
                    <a:p>
                      <a:pPr marL="0" marR="0" algn="ctr">
                        <a:lnSpc>
                          <a:spcPts val="1740"/>
                        </a:lnSpc>
                        <a:spcBef>
                          <a:spcPts val="0"/>
                        </a:spcBef>
                        <a:spcAft>
                          <a:spcPts val="0"/>
                        </a:spcAft>
                        <a:tabLst>
                          <a:tab pos="1428750" algn="l"/>
                        </a:tabLst>
                      </a:pPr>
                      <a:r>
                        <a:rPr lang="en-US" sz="1800" dirty="0" smtClean="0">
                          <a:effectLst/>
                          <a:latin typeface="+mj-lt"/>
                          <a:ea typeface="Calibri"/>
                          <a:cs typeface="Times New Roman"/>
                        </a:rPr>
                        <a:t>1 (3)</a:t>
                      </a:r>
                      <a:endParaRPr lang="en-US" sz="1800" dirty="0">
                        <a:effectLst/>
                        <a:latin typeface="+mj-lt"/>
                        <a:ea typeface="Calibri"/>
                        <a:cs typeface="Times New Roman"/>
                      </a:endParaRPr>
                    </a:p>
                  </a:txBody>
                  <a:tcPr marL="68580" marR="68580" marT="0" marB="0" anchor="b">
                    <a:solidFill>
                      <a:srgbClr val="E6E7E9"/>
                    </a:solidFill>
                  </a:tcPr>
                </a:tc>
              </a:tr>
              <a:tr h="232421">
                <a:tc>
                  <a:txBody>
                    <a:bodyPr/>
                    <a:lstStyle/>
                    <a:p>
                      <a:pPr marL="0" marR="0" indent="0">
                        <a:lnSpc>
                          <a:spcPts val="1740"/>
                        </a:lnSpc>
                        <a:spcBef>
                          <a:spcPts val="0"/>
                        </a:spcBef>
                        <a:spcAft>
                          <a:spcPts val="0"/>
                        </a:spcAft>
                      </a:pPr>
                      <a:r>
                        <a:rPr lang="en-US" sz="1800" b="0" dirty="0" smtClean="0">
                          <a:solidFill>
                            <a:schemeClr val="tx1"/>
                          </a:solidFill>
                          <a:effectLst/>
                          <a:latin typeface="+mj-lt"/>
                          <a:ea typeface="Calibri"/>
                          <a:cs typeface="Times New Roman"/>
                        </a:rPr>
                        <a:t>Hispanic/</a:t>
                      </a:r>
                      <a:r>
                        <a:rPr lang="en-US" sz="1800" b="0" baseline="0" dirty="0" smtClean="0">
                          <a:solidFill>
                            <a:schemeClr val="tx1"/>
                          </a:solidFill>
                          <a:effectLst/>
                          <a:latin typeface="+mj-lt"/>
                          <a:ea typeface="Calibri"/>
                          <a:cs typeface="Times New Roman"/>
                        </a:rPr>
                        <a:t>Latino, n (%)</a:t>
                      </a:r>
                      <a:endParaRPr lang="en-US" sz="1800" b="0" dirty="0">
                        <a:solidFill>
                          <a:schemeClr val="tx1"/>
                        </a:solidFill>
                        <a:effectLst/>
                        <a:latin typeface="+mj-lt"/>
                        <a:ea typeface="Calibri"/>
                        <a:cs typeface="Times New Roman"/>
                      </a:endParaRPr>
                    </a:p>
                  </a:txBody>
                  <a:tcPr marT="0" marB="0" anchor="b">
                    <a:noFill/>
                  </a:tcPr>
                </a:tc>
                <a:tc>
                  <a:txBody>
                    <a:bodyPr/>
                    <a:lstStyle/>
                    <a:p>
                      <a:pPr marL="0" marR="0" algn="ctr">
                        <a:lnSpc>
                          <a:spcPts val="1740"/>
                        </a:lnSpc>
                        <a:spcBef>
                          <a:spcPts val="0"/>
                        </a:spcBef>
                        <a:spcAft>
                          <a:spcPts val="0"/>
                        </a:spcAft>
                        <a:tabLst>
                          <a:tab pos="1428750" algn="l"/>
                        </a:tabLst>
                      </a:pPr>
                      <a:r>
                        <a:rPr lang="en-US" sz="1800" dirty="0" smtClean="0">
                          <a:solidFill>
                            <a:schemeClr val="tx1"/>
                          </a:solidFill>
                          <a:effectLst/>
                          <a:latin typeface="+mj-lt"/>
                          <a:ea typeface="Calibri"/>
                          <a:cs typeface="Times New Roman"/>
                        </a:rPr>
                        <a:t>2 (7)</a:t>
                      </a:r>
                      <a:endParaRPr lang="en-US" sz="1800" dirty="0">
                        <a:solidFill>
                          <a:schemeClr val="tx1"/>
                        </a:solidFill>
                        <a:effectLst/>
                        <a:latin typeface="+mj-lt"/>
                        <a:ea typeface="Calibri"/>
                        <a:cs typeface="Times New Roman"/>
                      </a:endParaRPr>
                    </a:p>
                  </a:txBody>
                  <a:tcPr marL="68580" marR="68580" marT="0" marB="0" anchor="b">
                    <a:noFill/>
                  </a:tcPr>
                </a:tc>
              </a:tr>
              <a:tr h="232421">
                <a:tc>
                  <a:txBody>
                    <a:bodyPr/>
                    <a:lstStyle/>
                    <a:p>
                      <a:pPr marL="0" marR="0" indent="0">
                        <a:lnSpc>
                          <a:spcPts val="1740"/>
                        </a:lnSpc>
                        <a:spcBef>
                          <a:spcPts val="0"/>
                        </a:spcBef>
                        <a:spcAft>
                          <a:spcPts val="0"/>
                        </a:spcAft>
                      </a:pPr>
                      <a:r>
                        <a:rPr lang="en-US" sz="1800" b="0" dirty="0" smtClean="0">
                          <a:solidFill>
                            <a:schemeClr val="tx1"/>
                          </a:solidFill>
                          <a:effectLst/>
                          <a:latin typeface="+mj-lt"/>
                        </a:rPr>
                        <a:t>Age, mean years (range)</a:t>
                      </a:r>
                      <a:endParaRPr lang="en-US" sz="1800" b="0" dirty="0">
                        <a:solidFill>
                          <a:schemeClr val="tx1"/>
                        </a:solidFill>
                        <a:effectLst/>
                        <a:latin typeface="+mj-lt"/>
                        <a:ea typeface="Calibri"/>
                        <a:cs typeface="Times New Roman"/>
                      </a:endParaRPr>
                    </a:p>
                  </a:txBody>
                  <a:tcPr marT="0" marB="0" anchor="b">
                    <a:solidFill>
                      <a:srgbClr val="E6E7E9"/>
                    </a:solidFill>
                  </a:tcPr>
                </a:tc>
                <a:tc>
                  <a:txBody>
                    <a:bodyPr/>
                    <a:lstStyle/>
                    <a:p>
                      <a:pPr marL="0" marR="0" algn="ctr">
                        <a:lnSpc>
                          <a:spcPts val="1740"/>
                        </a:lnSpc>
                        <a:spcBef>
                          <a:spcPts val="0"/>
                        </a:spcBef>
                        <a:spcAft>
                          <a:spcPts val="0"/>
                        </a:spcAft>
                        <a:tabLst>
                          <a:tab pos="1428750" algn="l"/>
                        </a:tabLst>
                      </a:pPr>
                      <a:r>
                        <a:rPr lang="en-US" sz="1800" dirty="0" smtClean="0">
                          <a:solidFill>
                            <a:schemeClr val="tx1"/>
                          </a:solidFill>
                          <a:effectLst/>
                          <a:latin typeface="+mj-lt"/>
                          <a:ea typeface="Calibri"/>
                          <a:cs typeface="Times New Roman"/>
                        </a:rPr>
                        <a:t>47 (27 – 66)</a:t>
                      </a:r>
                      <a:endParaRPr lang="en-US" sz="1800" dirty="0">
                        <a:solidFill>
                          <a:schemeClr val="tx1"/>
                        </a:solidFill>
                        <a:effectLst/>
                        <a:latin typeface="+mj-lt"/>
                        <a:ea typeface="Calibri"/>
                        <a:cs typeface="Times New Roman"/>
                      </a:endParaRPr>
                    </a:p>
                  </a:txBody>
                  <a:tcPr marL="68580" marR="68580" marT="0" marB="0" anchor="b">
                    <a:solidFill>
                      <a:srgbClr val="E6E7E9"/>
                    </a:solidFill>
                  </a:tcPr>
                </a:tc>
              </a:tr>
              <a:tr h="232421">
                <a:tc>
                  <a:txBody>
                    <a:bodyPr/>
                    <a:lstStyle/>
                    <a:p>
                      <a:pPr marL="0" marR="0" indent="0" algn="l" defTabSz="914400" rtl="0" eaLnBrk="1" fontAlgn="auto" latinLnBrk="0" hangingPunct="1">
                        <a:lnSpc>
                          <a:spcPts val="1740"/>
                        </a:lnSpc>
                        <a:spcBef>
                          <a:spcPts val="0"/>
                        </a:spcBef>
                        <a:spcAft>
                          <a:spcPts val="0"/>
                        </a:spcAft>
                        <a:buClrTx/>
                        <a:buSzTx/>
                        <a:buFontTx/>
                        <a:buNone/>
                        <a:tabLst/>
                        <a:defRPr/>
                      </a:pPr>
                      <a:r>
                        <a:rPr lang="en-US" sz="1800" b="0" dirty="0" smtClean="0">
                          <a:solidFill>
                            <a:schemeClr val="tx1"/>
                          </a:solidFill>
                          <a:effectLst/>
                          <a:latin typeface="+mj-lt"/>
                        </a:rPr>
                        <a:t>BMI, mean</a:t>
                      </a:r>
                      <a:r>
                        <a:rPr lang="en-US" sz="1800" b="0" baseline="0" dirty="0" smtClean="0">
                          <a:solidFill>
                            <a:schemeClr val="tx1"/>
                          </a:solidFill>
                          <a:effectLst/>
                          <a:latin typeface="+mj-lt"/>
                        </a:rPr>
                        <a:t> </a:t>
                      </a:r>
                      <a:r>
                        <a:rPr lang="en-US" sz="1800" b="0" dirty="0" smtClean="0">
                          <a:solidFill>
                            <a:schemeClr val="tx1"/>
                          </a:solidFill>
                          <a:effectLst/>
                          <a:latin typeface="+mj-lt"/>
                        </a:rPr>
                        <a:t>kg/m</a:t>
                      </a:r>
                      <a:r>
                        <a:rPr lang="en-US" sz="1800" b="0" baseline="30000" dirty="0" smtClean="0">
                          <a:solidFill>
                            <a:schemeClr val="tx1"/>
                          </a:solidFill>
                          <a:effectLst/>
                          <a:latin typeface="+mj-lt"/>
                        </a:rPr>
                        <a:t>2</a:t>
                      </a:r>
                      <a:r>
                        <a:rPr lang="en-US" sz="1800" b="0" baseline="0" dirty="0" smtClean="0">
                          <a:solidFill>
                            <a:schemeClr val="tx1"/>
                          </a:solidFill>
                          <a:effectLst/>
                          <a:latin typeface="+mj-lt"/>
                        </a:rPr>
                        <a:t>, ± </a:t>
                      </a:r>
                      <a:r>
                        <a:rPr lang="en-US" sz="1800" b="0" dirty="0" smtClean="0">
                          <a:solidFill>
                            <a:schemeClr val="tx1"/>
                          </a:solidFill>
                          <a:effectLst/>
                          <a:latin typeface="+mj-lt"/>
                        </a:rPr>
                        <a:t>SD</a:t>
                      </a:r>
                      <a:endParaRPr lang="en-US" sz="1800" b="0" baseline="30000" dirty="0">
                        <a:solidFill>
                          <a:schemeClr val="tx1"/>
                        </a:solidFill>
                        <a:effectLst/>
                        <a:latin typeface="+mj-lt"/>
                      </a:endParaRPr>
                    </a:p>
                  </a:txBody>
                  <a:tcPr marT="0" marB="0" anchor="b">
                    <a:noFill/>
                  </a:tcPr>
                </a:tc>
                <a:tc>
                  <a:txBody>
                    <a:bodyPr/>
                    <a:lstStyle/>
                    <a:p>
                      <a:pPr marL="0" marR="0" algn="ctr">
                        <a:lnSpc>
                          <a:spcPts val="1740"/>
                        </a:lnSpc>
                        <a:spcBef>
                          <a:spcPts val="0"/>
                        </a:spcBef>
                        <a:spcAft>
                          <a:spcPts val="0"/>
                        </a:spcAft>
                        <a:tabLst>
                          <a:tab pos="1428750" algn="l"/>
                        </a:tabLst>
                      </a:pPr>
                      <a:r>
                        <a:rPr lang="en-US" sz="1800" dirty="0" smtClean="0">
                          <a:solidFill>
                            <a:schemeClr val="tx1"/>
                          </a:solidFill>
                          <a:effectLst/>
                          <a:latin typeface="+mj-lt"/>
                          <a:ea typeface="Calibri"/>
                          <a:cs typeface="Times New Roman"/>
                        </a:rPr>
                        <a:t>26 </a:t>
                      </a:r>
                      <a:r>
                        <a:rPr lang="en-US" sz="1800" b="0" kern="1200" baseline="0" dirty="0" smtClean="0">
                          <a:solidFill>
                            <a:schemeClr val="tx1"/>
                          </a:solidFill>
                          <a:effectLst/>
                          <a:latin typeface="+mn-lt"/>
                          <a:ea typeface="+mn-ea"/>
                          <a:cs typeface="+mn-cs"/>
                        </a:rPr>
                        <a:t>± 3.8</a:t>
                      </a:r>
                      <a:endParaRPr lang="en-US" sz="1800" dirty="0">
                        <a:solidFill>
                          <a:schemeClr val="tx1"/>
                        </a:solidFill>
                        <a:effectLst/>
                        <a:latin typeface="+mj-lt"/>
                        <a:ea typeface="Calibri"/>
                        <a:cs typeface="Times New Roman"/>
                      </a:endParaRPr>
                    </a:p>
                  </a:txBody>
                  <a:tcPr marL="68580" marR="68580" marT="0" marB="0" anchor="b">
                    <a:noFill/>
                  </a:tcPr>
                </a:tc>
              </a:tr>
              <a:tr h="232421">
                <a:tc>
                  <a:txBody>
                    <a:bodyPr/>
                    <a:lstStyle/>
                    <a:p>
                      <a:pPr marL="0" marR="0" indent="0" algn="l" defTabSz="914400" rtl="0" eaLnBrk="1" fontAlgn="auto" latinLnBrk="0" hangingPunct="1">
                        <a:lnSpc>
                          <a:spcPts val="1740"/>
                        </a:lnSpc>
                        <a:spcBef>
                          <a:spcPts val="0"/>
                        </a:spcBef>
                        <a:spcAft>
                          <a:spcPts val="0"/>
                        </a:spcAft>
                        <a:buClrTx/>
                        <a:buSzTx/>
                        <a:buFontTx/>
                        <a:buNone/>
                        <a:tabLst/>
                        <a:defRPr/>
                      </a:pPr>
                      <a:r>
                        <a:rPr lang="en-US" sz="1800" b="0" dirty="0" smtClean="0">
                          <a:solidFill>
                            <a:schemeClr val="tx1"/>
                          </a:solidFill>
                          <a:effectLst/>
                          <a:latin typeface="+mj-lt"/>
                          <a:ea typeface="Calibri"/>
                          <a:cs typeface="Times New Roman"/>
                        </a:rPr>
                        <a:t>HCV RNA</a:t>
                      </a:r>
                      <a:r>
                        <a:rPr lang="en-US" sz="1800" b="0" smtClean="0">
                          <a:solidFill>
                            <a:schemeClr val="tx1"/>
                          </a:solidFill>
                          <a:effectLst/>
                          <a:latin typeface="+mj-lt"/>
                          <a:ea typeface="Calibri"/>
                          <a:cs typeface="Times New Roman"/>
                        </a:rPr>
                        <a:t>, </a:t>
                      </a:r>
                      <a:r>
                        <a:rPr lang="en-US" sz="1800" b="0" kern="1200" smtClean="0">
                          <a:solidFill>
                            <a:schemeClr val="tx1"/>
                          </a:solidFill>
                          <a:effectLst/>
                          <a:latin typeface="+mn-lt"/>
                          <a:ea typeface="+mn-ea"/>
                          <a:cs typeface="+mn-cs"/>
                        </a:rPr>
                        <a:t>median </a:t>
                      </a:r>
                      <a:r>
                        <a:rPr lang="en-US" sz="1800" b="0" kern="1200" smtClean="0">
                          <a:solidFill>
                            <a:schemeClr val="tx1"/>
                          </a:solidFill>
                          <a:effectLst/>
                          <a:latin typeface="+mn-lt"/>
                          <a:ea typeface="Calibri"/>
                          <a:cs typeface="Times New Roman"/>
                        </a:rPr>
                        <a:t>log</a:t>
                      </a:r>
                      <a:r>
                        <a:rPr lang="en-US" sz="1800" b="0" kern="1200" baseline="-25000" smtClean="0">
                          <a:solidFill>
                            <a:schemeClr val="tx1"/>
                          </a:solidFill>
                          <a:effectLst/>
                          <a:latin typeface="+mn-lt"/>
                          <a:ea typeface="Calibri"/>
                          <a:cs typeface="Times New Roman"/>
                        </a:rPr>
                        <a:t>10</a:t>
                      </a:r>
                      <a:r>
                        <a:rPr lang="en-US" sz="1800" b="0" kern="1200" smtClean="0">
                          <a:solidFill>
                            <a:schemeClr val="tx1"/>
                          </a:solidFill>
                          <a:effectLst/>
                          <a:latin typeface="+mn-lt"/>
                          <a:ea typeface="Calibri"/>
                          <a:cs typeface="Times New Roman"/>
                        </a:rPr>
                        <a:t> IU/mL (range)</a:t>
                      </a:r>
                      <a:endParaRPr lang="en-US" sz="1800" b="0" dirty="0">
                        <a:solidFill>
                          <a:schemeClr val="tx1"/>
                        </a:solidFill>
                        <a:effectLst/>
                        <a:latin typeface="+mj-lt"/>
                        <a:ea typeface="Calibri"/>
                        <a:cs typeface="Times New Roman"/>
                      </a:endParaRPr>
                    </a:p>
                  </a:txBody>
                  <a:tcPr marT="0" marB="0" anchor="b">
                    <a:solidFill>
                      <a:srgbClr val="E6E7E9"/>
                    </a:solidFill>
                  </a:tcPr>
                </a:tc>
                <a:tc>
                  <a:txBody>
                    <a:bodyPr/>
                    <a:lstStyle/>
                    <a:p>
                      <a:pPr marL="0" marR="0" algn="ctr">
                        <a:lnSpc>
                          <a:spcPts val="1740"/>
                        </a:lnSpc>
                        <a:spcBef>
                          <a:spcPts val="0"/>
                        </a:spcBef>
                        <a:spcAft>
                          <a:spcPts val="0"/>
                        </a:spcAft>
                        <a:tabLst>
                          <a:tab pos="1428750" algn="l"/>
                        </a:tabLst>
                      </a:pPr>
                      <a:r>
                        <a:rPr lang="en-US" sz="1800" smtClean="0">
                          <a:solidFill>
                            <a:schemeClr val="tx1"/>
                          </a:solidFill>
                          <a:effectLst/>
                          <a:latin typeface="+mj-lt"/>
                          <a:ea typeface="Calibri"/>
                          <a:cs typeface="Times New Roman"/>
                        </a:rPr>
                        <a:t>6.5 (5.0 – 7.5)</a:t>
                      </a:r>
                      <a:endParaRPr lang="en-US" sz="1800" dirty="0">
                        <a:solidFill>
                          <a:schemeClr val="tx1"/>
                        </a:solidFill>
                        <a:effectLst/>
                        <a:latin typeface="+mj-lt"/>
                        <a:ea typeface="Calibri"/>
                        <a:cs typeface="Times New Roman"/>
                      </a:endParaRPr>
                    </a:p>
                  </a:txBody>
                  <a:tcPr marL="68580" marR="68580" marT="0" marB="0" anchor="b">
                    <a:solidFill>
                      <a:srgbClr val="E6E7E9"/>
                    </a:solidFill>
                  </a:tcPr>
                </a:tc>
              </a:tr>
              <a:tr h="232421">
                <a:tc>
                  <a:txBody>
                    <a:bodyPr/>
                    <a:lstStyle/>
                    <a:p>
                      <a:pPr marL="0" marR="0">
                        <a:lnSpc>
                          <a:spcPts val="1740"/>
                        </a:lnSpc>
                        <a:spcBef>
                          <a:spcPts val="0"/>
                        </a:spcBef>
                        <a:spcAft>
                          <a:spcPts val="0"/>
                        </a:spcAft>
                      </a:pPr>
                      <a:r>
                        <a:rPr lang="en-US" sz="1800" b="0" smtClean="0">
                          <a:solidFill>
                            <a:schemeClr val="tx1"/>
                          </a:solidFill>
                          <a:effectLst/>
                          <a:latin typeface="+mj-lt"/>
                          <a:ea typeface="Calibri"/>
                          <a:cs typeface="Times New Roman"/>
                        </a:rPr>
                        <a:t>HCV GT3</a:t>
                      </a:r>
                      <a:r>
                        <a:rPr lang="en-US" sz="1800" b="0" baseline="0" smtClean="0">
                          <a:solidFill>
                            <a:schemeClr val="tx1"/>
                          </a:solidFill>
                          <a:effectLst/>
                          <a:latin typeface="+mj-lt"/>
                          <a:ea typeface="Calibri"/>
                          <a:cs typeface="Times New Roman"/>
                        </a:rPr>
                        <a:t>a*, </a:t>
                      </a:r>
                      <a:r>
                        <a:rPr lang="en-US" sz="1800" b="0" baseline="0" dirty="0" smtClean="0">
                          <a:solidFill>
                            <a:schemeClr val="tx1"/>
                          </a:solidFill>
                          <a:effectLst/>
                          <a:latin typeface="+mj-lt"/>
                          <a:ea typeface="Calibri"/>
                          <a:cs typeface="Times New Roman"/>
                        </a:rPr>
                        <a:t>n (%)</a:t>
                      </a:r>
                      <a:endParaRPr lang="en-US" sz="1800" b="0" dirty="0">
                        <a:solidFill>
                          <a:schemeClr val="tx1"/>
                        </a:solidFill>
                        <a:effectLst/>
                        <a:latin typeface="+mj-lt"/>
                        <a:ea typeface="Calibri"/>
                        <a:cs typeface="Times New Roman"/>
                      </a:endParaRPr>
                    </a:p>
                  </a:txBody>
                  <a:tcPr marT="0" marB="0" anchor="b">
                    <a:noFill/>
                  </a:tcPr>
                </a:tc>
                <a:tc>
                  <a:txBody>
                    <a:bodyPr/>
                    <a:lstStyle/>
                    <a:p>
                      <a:pPr marL="0" marR="0" algn="ctr">
                        <a:lnSpc>
                          <a:spcPts val="1740"/>
                        </a:lnSpc>
                        <a:spcBef>
                          <a:spcPts val="0"/>
                        </a:spcBef>
                        <a:spcAft>
                          <a:spcPts val="0"/>
                        </a:spcAft>
                        <a:tabLst>
                          <a:tab pos="1428750" algn="l"/>
                        </a:tabLst>
                      </a:pPr>
                      <a:r>
                        <a:rPr lang="en-US" sz="1800" dirty="0" smtClean="0">
                          <a:solidFill>
                            <a:schemeClr val="tx1"/>
                          </a:solidFill>
                          <a:effectLst/>
                          <a:latin typeface="+mj-lt"/>
                          <a:ea typeface="Calibri"/>
                          <a:cs typeface="Times New Roman"/>
                        </a:rPr>
                        <a:t>25 (86)</a:t>
                      </a:r>
                      <a:endParaRPr lang="en-US" sz="1800" dirty="0">
                        <a:solidFill>
                          <a:schemeClr val="tx1"/>
                        </a:solidFill>
                        <a:effectLst/>
                        <a:latin typeface="+mj-lt"/>
                        <a:ea typeface="Calibri"/>
                        <a:cs typeface="Times New Roman"/>
                      </a:endParaRPr>
                    </a:p>
                  </a:txBody>
                  <a:tcPr marL="68580" marR="68580" marT="0" marB="0" anchor="b">
                    <a:noFill/>
                  </a:tcPr>
                </a:tc>
              </a:tr>
              <a:tr h="232421">
                <a:tc gridSpan="2">
                  <a:txBody>
                    <a:bodyPr/>
                    <a:lstStyle/>
                    <a:p>
                      <a:pPr marL="0" marR="0">
                        <a:lnSpc>
                          <a:spcPts val="1740"/>
                        </a:lnSpc>
                        <a:spcBef>
                          <a:spcPts val="0"/>
                        </a:spcBef>
                        <a:spcAft>
                          <a:spcPts val="0"/>
                        </a:spcAft>
                      </a:pPr>
                      <a:r>
                        <a:rPr lang="it-IT" sz="1800" b="0" dirty="0" smtClean="0">
                          <a:solidFill>
                            <a:schemeClr val="tx1"/>
                          </a:solidFill>
                          <a:effectLst/>
                          <a:latin typeface="+mj-lt"/>
                          <a:ea typeface="Calibri"/>
                          <a:cs typeface="Times New Roman"/>
                        </a:rPr>
                        <a:t>Baseline </a:t>
                      </a:r>
                      <a:r>
                        <a:rPr lang="it-IT" sz="1800" b="0" smtClean="0">
                          <a:solidFill>
                            <a:schemeClr val="tx1"/>
                          </a:solidFill>
                          <a:effectLst/>
                          <a:latin typeface="+mj-lt"/>
                          <a:ea typeface="Calibri"/>
                          <a:cs typeface="Times New Roman"/>
                        </a:rPr>
                        <a:t>fibrosis stage,</a:t>
                      </a:r>
                      <a:r>
                        <a:rPr lang="it-IT" sz="1800" b="0" baseline="0" smtClean="0">
                          <a:solidFill>
                            <a:schemeClr val="tx1"/>
                          </a:solidFill>
                          <a:effectLst/>
                          <a:latin typeface="+mj-lt"/>
                          <a:ea typeface="Calibri"/>
                          <a:cs typeface="Times New Roman"/>
                        </a:rPr>
                        <a:t> </a:t>
                      </a:r>
                      <a:r>
                        <a:rPr lang="it-IT" sz="1800" b="0" baseline="0" dirty="0" smtClean="0">
                          <a:solidFill>
                            <a:schemeClr val="tx1"/>
                          </a:solidFill>
                          <a:effectLst/>
                          <a:latin typeface="+mj-lt"/>
                          <a:ea typeface="Calibri"/>
                          <a:cs typeface="Times New Roman"/>
                        </a:rPr>
                        <a:t>n (%)</a:t>
                      </a:r>
                      <a:endParaRPr lang="en-US" sz="1800" b="0" dirty="0">
                        <a:solidFill>
                          <a:schemeClr val="tx1"/>
                        </a:solidFill>
                        <a:effectLst/>
                        <a:latin typeface="+mj-lt"/>
                        <a:ea typeface="Calibri"/>
                        <a:cs typeface="Times New Roman"/>
                      </a:endParaRPr>
                    </a:p>
                  </a:txBody>
                  <a:tcPr marT="0" marB="0" anchor="b">
                    <a:solidFill>
                      <a:srgbClr val="E6E7E9"/>
                    </a:solidFill>
                  </a:tcPr>
                </a:tc>
                <a:tc hMerge="1">
                  <a:txBody>
                    <a:bodyPr/>
                    <a:lstStyle/>
                    <a:p>
                      <a:endParaRPr lang="en-US"/>
                    </a:p>
                  </a:txBody>
                  <a:tcPr marT="0" marB="0"/>
                </a:tc>
              </a:tr>
              <a:tr h="232421">
                <a:tc>
                  <a:txBody>
                    <a:bodyPr/>
                    <a:lstStyle/>
                    <a:p>
                      <a:pPr marL="344488" marR="0" indent="-111125">
                        <a:lnSpc>
                          <a:spcPts val="1740"/>
                        </a:lnSpc>
                        <a:spcBef>
                          <a:spcPts val="0"/>
                        </a:spcBef>
                        <a:spcAft>
                          <a:spcPts val="0"/>
                        </a:spcAft>
                      </a:pPr>
                      <a:r>
                        <a:rPr lang="en-US" sz="1800" b="0" dirty="0" smtClean="0">
                          <a:solidFill>
                            <a:schemeClr val="tx1"/>
                          </a:solidFill>
                          <a:effectLst/>
                          <a:latin typeface="+mj-lt"/>
                          <a:ea typeface="Calibri"/>
                          <a:cs typeface="Times New Roman"/>
                        </a:rPr>
                        <a:t>F0 – F1</a:t>
                      </a:r>
                    </a:p>
                  </a:txBody>
                  <a:tcPr marT="0" marB="0" anchor="b">
                    <a:noFill/>
                  </a:tcPr>
                </a:tc>
                <a:tc>
                  <a:txBody>
                    <a:bodyPr/>
                    <a:lstStyle/>
                    <a:p>
                      <a:pPr marL="0" marR="0" algn="ctr">
                        <a:lnSpc>
                          <a:spcPts val="1740"/>
                        </a:lnSpc>
                        <a:spcBef>
                          <a:spcPts val="0"/>
                        </a:spcBef>
                        <a:spcAft>
                          <a:spcPts val="0"/>
                        </a:spcAft>
                        <a:tabLst>
                          <a:tab pos="1428750" algn="l"/>
                        </a:tabLst>
                      </a:pPr>
                      <a:r>
                        <a:rPr lang="en-US" sz="1800" smtClean="0">
                          <a:solidFill>
                            <a:schemeClr val="tx1"/>
                          </a:solidFill>
                          <a:effectLst/>
                          <a:latin typeface="+mj-lt"/>
                          <a:ea typeface="Calibri"/>
                          <a:cs typeface="Times New Roman"/>
                        </a:rPr>
                        <a:t>20 (69)</a:t>
                      </a:r>
                      <a:endParaRPr lang="en-US" sz="1800" dirty="0">
                        <a:solidFill>
                          <a:schemeClr val="tx1"/>
                        </a:solidFill>
                        <a:effectLst/>
                        <a:latin typeface="+mj-lt"/>
                        <a:ea typeface="Calibri"/>
                        <a:cs typeface="Times New Roman"/>
                      </a:endParaRPr>
                    </a:p>
                  </a:txBody>
                  <a:tcPr marL="68580" marR="68580" marT="0" marB="0" anchor="b">
                    <a:noFill/>
                  </a:tcPr>
                </a:tc>
              </a:tr>
              <a:tr h="232421">
                <a:tc>
                  <a:txBody>
                    <a:bodyPr/>
                    <a:lstStyle/>
                    <a:p>
                      <a:pPr marL="344488" marR="0" indent="-111125">
                        <a:lnSpc>
                          <a:spcPts val="1740"/>
                        </a:lnSpc>
                        <a:spcBef>
                          <a:spcPts val="0"/>
                        </a:spcBef>
                        <a:spcAft>
                          <a:spcPts val="0"/>
                        </a:spcAft>
                      </a:pPr>
                      <a:r>
                        <a:rPr lang="en-US" sz="1800" b="0" dirty="0" smtClean="0">
                          <a:solidFill>
                            <a:schemeClr val="tx1"/>
                          </a:solidFill>
                          <a:effectLst/>
                          <a:latin typeface="+mj-lt"/>
                          <a:ea typeface="Calibri"/>
                          <a:cs typeface="Times New Roman"/>
                        </a:rPr>
                        <a:t>F2</a:t>
                      </a:r>
                      <a:endParaRPr lang="en-US" sz="1800" b="0" dirty="0">
                        <a:solidFill>
                          <a:schemeClr val="tx1"/>
                        </a:solidFill>
                        <a:effectLst/>
                        <a:latin typeface="+mj-lt"/>
                        <a:ea typeface="Calibri"/>
                        <a:cs typeface="Times New Roman"/>
                      </a:endParaRPr>
                    </a:p>
                  </a:txBody>
                  <a:tcPr marT="0" marB="0" anchor="b">
                    <a:solidFill>
                      <a:srgbClr val="E6E7E9"/>
                    </a:solidFill>
                  </a:tcPr>
                </a:tc>
                <a:tc>
                  <a:txBody>
                    <a:bodyPr/>
                    <a:lstStyle/>
                    <a:p>
                      <a:pPr marL="0" marR="0" algn="ctr">
                        <a:lnSpc>
                          <a:spcPts val="1740"/>
                        </a:lnSpc>
                        <a:spcBef>
                          <a:spcPts val="0"/>
                        </a:spcBef>
                        <a:spcAft>
                          <a:spcPts val="0"/>
                        </a:spcAft>
                        <a:tabLst>
                          <a:tab pos="1428750" algn="l"/>
                        </a:tabLst>
                      </a:pPr>
                      <a:r>
                        <a:rPr lang="en-US" sz="1800" dirty="0" smtClean="0">
                          <a:solidFill>
                            <a:schemeClr val="tx1"/>
                          </a:solidFill>
                          <a:effectLst/>
                          <a:latin typeface="+mj-lt"/>
                          <a:ea typeface="Calibri"/>
                          <a:cs typeface="Times New Roman"/>
                        </a:rPr>
                        <a:t>2 (7)</a:t>
                      </a:r>
                      <a:endParaRPr lang="en-US" sz="1800" dirty="0">
                        <a:solidFill>
                          <a:schemeClr val="tx1"/>
                        </a:solidFill>
                        <a:effectLst/>
                        <a:latin typeface="+mj-lt"/>
                        <a:ea typeface="Calibri"/>
                        <a:cs typeface="Times New Roman"/>
                      </a:endParaRPr>
                    </a:p>
                  </a:txBody>
                  <a:tcPr marL="68580" marR="68580" marT="0" marB="0" anchor="b">
                    <a:solidFill>
                      <a:srgbClr val="E6E7E9"/>
                    </a:solidFill>
                  </a:tcPr>
                </a:tc>
              </a:tr>
              <a:tr h="232421">
                <a:tc>
                  <a:txBody>
                    <a:bodyPr/>
                    <a:lstStyle/>
                    <a:p>
                      <a:pPr marL="344488" marR="0" indent="-111125">
                        <a:lnSpc>
                          <a:spcPts val="1740"/>
                        </a:lnSpc>
                        <a:spcBef>
                          <a:spcPts val="0"/>
                        </a:spcBef>
                        <a:spcAft>
                          <a:spcPts val="0"/>
                        </a:spcAft>
                      </a:pPr>
                      <a:r>
                        <a:rPr lang="en-US" sz="1800" b="0" dirty="0" smtClean="0">
                          <a:solidFill>
                            <a:schemeClr val="tx1"/>
                          </a:solidFill>
                          <a:effectLst/>
                          <a:latin typeface="+mj-lt"/>
                          <a:ea typeface="Calibri"/>
                          <a:cs typeface="Times New Roman"/>
                        </a:rPr>
                        <a:t>F3</a:t>
                      </a:r>
                      <a:endParaRPr lang="en-US" sz="1800" b="0" baseline="30000" dirty="0">
                        <a:solidFill>
                          <a:schemeClr val="tx1"/>
                        </a:solidFill>
                        <a:effectLst/>
                        <a:latin typeface="+mj-lt"/>
                        <a:ea typeface="Calibri"/>
                        <a:cs typeface="Times New Roman"/>
                      </a:endParaRPr>
                    </a:p>
                  </a:txBody>
                  <a:tcPr marT="0" marB="0" anchor="b">
                    <a:lnB w="19050" cap="flat" cmpd="sng" algn="ctr">
                      <a:solidFill>
                        <a:schemeClr val="bg1">
                          <a:lumMod val="50000"/>
                        </a:schemeClr>
                      </a:solidFill>
                      <a:prstDash val="solid"/>
                      <a:round/>
                      <a:headEnd type="none" w="med" len="med"/>
                      <a:tailEnd type="none" w="med" len="med"/>
                    </a:lnB>
                    <a:noFill/>
                  </a:tcPr>
                </a:tc>
                <a:tc>
                  <a:txBody>
                    <a:bodyPr/>
                    <a:lstStyle/>
                    <a:p>
                      <a:pPr marL="0" marR="0" algn="ctr">
                        <a:lnSpc>
                          <a:spcPts val="1740"/>
                        </a:lnSpc>
                        <a:spcBef>
                          <a:spcPts val="0"/>
                        </a:spcBef>
                        <a:spcAft>
                          <a:spcPts val="0"/>
                        </a:spcAft>
                        <a:tabLst>
                          <a:tab pos="1428750" algn="l"/>
                        </a:tabLst>
                      </a:pPr>
                      <a:r>
                        <a:rPr lang="en-US" sz="1800" dirty="0" smtClean="0">
                          <a:solidFill>
                            <a:schemeClr val="tx1"/>
                          </a:solidFill>
                          <a:effectLst/>
                          <a:latin typeface="+mj-lt"/>
                          <a:ea typeface="Calibri"/>
                          <a:cs typeface="Times New Roman"/>
                        </a:rPr>
                        <a:t>7</a:t>
                      </a:r>
                      <a:r>
                        <a:rPr lang="en-US" sz="1800" smtClean="0">
                          <a:solidFill>
                            <a:schemeClr val="tx1"/>
                          </a:solidFill>
                          <a:effectLst/>
                          <a:latin typeface="+mj-lt"/>
                          <a:ea typeface="Calibri"/>
                          <a:cs typeface="Times New Roman"/>
                        </a:rPr>
                        <a:t> (24)</a:t>
                      </a:r>
                      <a:endParaRPr lang="en-US" sz="1800" dirty="0">
                        <a:solidFill>
                          <a:schemeClr val="tx1"/>
                        </a:solidFill>
                        <a:effectLst/>
                        <a:latin typeface="+mj-lt"/>
                        <a:ea typeface="Calibri"/>
                        <a:cs typeface="Times New Roman"/>
                      </a:endParaRPr>
                    </a:p>
                  </a:txBody>
                  <a:tcPr marL="68580" marR="68580" marT="0" marB="0" anchor="b">
                    <a:lnB w="19050" cap="flat" cmpd="sng" algn="ctr">
                      <a:solidFill>
                        <a:schemeClr val="bg1">
                          <a:lumMod val="50000"/>
                        </a:schemeClr>
                      </a:solidFill>
                      <a:prstDash val="solid"/>
                      <a:round/>
                      <a:headEnd type="none" w="med" len="med"/>
                      <a:tailEnd type="none" w="med" len="med"/>
                    </a:lnB>
                    <a:noFill/>
                  </a:tcPr>
                </a:tc>
              </a:tr>
              <a:tr h="402225">
                <a:tc gridSpan="2">
                  <a:txBody>
                    <a:bodyPr/>
                    <a:lstStyle/>
                    <a:p>
                      <a:pPr marL="0" marR="0" indent="0">
                        <a:lnSpc>
                          <a:spcPts val="1500"/>
                        </a:lnSpc>
                        <a:spcBef>
                          <a:spcPts val="0"/>
                        </a:spcBef>
                        <a:spcAft>
                          <a:spcPts val="0"/>
                        </a:spcAft>
                      </a:pPr>
                      <a:r>
                        <a:rPr lang="en-US" sz="1200" b="0" kern="1200" baseline="0" smtClean="0">
                          <a:solidFill>
                            <a:schemeClr val="tx1"/>
                          </a:solidFill>
                          <a:effectLst/>
                          <a:latin typeface="+mj-lt"/>
                          <a:ea typeface="Calibri"/>
                          <a:cs typeface="Times New Roman"/>
                        </a:rPr>
                        <a:t>* Genotypes were determined using the Versant HCV Genotype Inno-LiPA Assay, version 2.0 or higher. </a:t>
                      </a:r>
                      <a:r>
                        <a:rPr lang="en-US" sz="1200" b="0" kern="1200" baseline="0" smtClean="0">
                          <a:solidFill>
                            <a:schemeClr val="tx1"/>
                          </a:solidFill>
                          <a:effectLst/>
                          <a:latin typeface="+mn-lt"/>
                          <a:ea typeface="Calibri"/>
                          <a:cs typeface="Times New Roman"/>
                        </a:rPr>
                        <a:t>Subgenotype </a:t>
                      </a:r>
                      <a:r>
                        <a:rPr lang="en-US" sz="1200" b="0" kern="1200" baseline="0" dirty="0" smtClean="0">
                          <a:solidFill>
                            <a:schemeClr val="tx1"/>
                          </a:solidFill>
                          <a:effectLst/>
                          <a:latin typeface="+mn-lt"/>
                          <a:ea typeface="Calibri"/>
                          <a:cs typeface="Times New Roman"/>
                        </a:rPr>
                        <a:t>(per the central lab) was not determined for </a:t>
                      </a:r>
                      <a:r>
                        <a:rPr lang="en-US" sz="1200" b="0" kern="1200" baseline="0" smtClean="0">
                          <a:solidFill>
                            <a:schemeClr val="tx1"/>
                          </a:solidFill>
                          <a:effectLst/>
                          <a:latin typeface="+mn-lt"/>
                          <a:ea typeface="Calibri"/>
                          <a:cs typeface="Times New Roman"/>
                        </a:rPr>
                        <a:t>3 patients.</a:t>
                      </a:r>
                      <a:endParaRPr lang="en-US" sz="1200" b="0" kern="1200" dirty="0" smtClean="0">
                        <a:solidFill>
                          <a:schemeClr val="tx1"/>
                        </a:solidFill>
                        <a:effectLst/>
                        <a:latin typeface="+mn-lt"/>
                        <a:ea typeface="Calibri"/>
                        <a:cs typeface="Times New Roman"/>
                      </a:endParaRPr>
                    </a:p>
                  </a:txBody>
                  <a:tcPr marT="0" marB="0" anchor="b">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0"/>
                        </a:spcAft>
                        <a:tabLst>
                          <a:tab pos="1428750" algn="l"/>
                        </a:tabLst>
                      </a:pPr>
                      <a:endParaRPr lang="en-US" sz="1500" dirty="0">
                        <a:effectLst/>
                        <a:latin typeface="+mj-lt"/>
                        <a:ea typeface="Calibri"/>
                        <a:cs typeface="Times New Roman"/>
                      </a:endParaRPr>
                    </a:p>
                  </a:txBody>
                  <a:tcPr marL="68580" marR="68580" marT="0" marB="0" anchor="ctr">
                    <a:lnB w="19050" cap="flat" cmpd="sng" algn="ctr">
                      <a:solidFill>
                        <a:schemeClr val="bg1">
                          <a:lumMod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753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411481" y="192024"/>
            <a:ext cx="8321675"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eaLnBrk="1" hangingPunct="1"/>
            <a:r>
              <a:rPr lang="en-US" sz="2800" b="1" kern="0" smtClean="0">
                <a:solidFill>
                  <a:srgbClr val="071D49"/>
                </a:solidFill>
              </a:rPr>
              <a:t>Baseline Variants in NS3 and NS5A</a:t>
            </a:r>
            <a:endParaRPr lang="en-US" sz="2800" b="1" kern="0" dirty="0">
              <a:solidFill>
                <a:srgbClr val="071D49"/>
              </a:solidFill>
            </a:endParaRPr>
          </a:p>
        </p:txBody>
      </p:sp>
      <p:sp>
        <p:nvSpPr>
          <p:cNvPr id="10" name="Rectangle 9"/>
          <p:cNvSpPr/>
          <p:nvPr/>
        </p:nvSpPr>
        <p:spPr>
          <a:xfrm>
            <a:off x="411480" y="4341167"/>
            <a:ext cx="8321040" cy="592470"/>
          </a:xfrm>
          <a:prstGeom prst="rect">
            <a:avLst/>
          </a:prstGeom>
        </p:spPr>
        <p:txBody>
          <a:bodyPr anchor="ctr">
            <a:spAutoFit/>
          </a:bodyPr>
          <a:lstStyle/>
          <a:p>
            <a:pPr marL="0" lvl="3" eaLnBrk="1" hangingPunct="1">
              <a:lnSpc>
                <a:spcPts val="1300"/>
              </a:lnSpc>
            </a:pPr>
            <a:r>
              <a:rPr lang="en-US" altLang="en-US" sz="1100" smtClean="0"/>
              <a:t>Variants detected by population sequencing  (detection threshold of 15%) at </a:t>
            </a:r>
            <a:r>
              <a:rPr lang="en-US" altLang="en-US" sz="1100" dirty="0"/>
              <a:t>the following amino acid positions that confer resistance to at least 1 DAA in the </a:t>
            </a:r>
            <a:r>
              <a:rPr lang="en-US" altLang="en-US" sz="1100"/>
              <a:t>inhibitor </a:t>
            </a:r>
            <a:r>
              <a:rPr lang="en-US" altLang="en-US" sz="1100" smtClean="0"/>
              <a:t>class were included in the analysis; </a:t>
            </a:r>
            <a:r>
              <a:rPr lang="en-US" altLang="en-US" sz="1100" dirty="0"/>
              <a:t>they may not confer resistance to ABT-493 </a:t>
            </a:r>
            <a:r>
              <a:rPr lang="en-US" altLang="en-US" sz="1100"/>
              <a:t>or </a:t>
            </a:r>
            <a:r>
              <a:rPr lang="en-US" altLang="en-US" sz="1100" smtClean="0"/>
              <a:t>ABT-530.</a:t>
            </a:r>
            <a:endParaRPr lang="en-US" altLang="en-US" sz="1100" dirty="0"/>
          </a:p>
          <a:p>
            <a:pPr marL="171450" lvl="3" indent="-171450" eaLnBrk="1" hangingPunct="1">
              <a:lnSpc>
                <a:spcPts val="1300"/>
              </a:lnSpc>
            </a:pPr>
            <a:r>
              <a:rPr lang="en-US" altLang="en-US" sz="1100" smtClean="0"/>
              <a:t>NS3: </a:t>
            </a:r>
            <a:r>
              <a:rPr lang="en-US" altLang="en-US" sz="1100" dirty="0"/>
              <a:t>36, 56, 80, 155, 156, 166, </a:t>
            </a:r>
            <a:r>
              <a:rPr lang="en-US" altLang="en-US" sz="1100"/>
              <a:t>and </a:t>
            </a:r>
            <a:r>
              <a:rPr lang="en-US" altLang="en-US" sz="1100" smtClean="0"/>
              <a:t>168 	NS5A</a:t>
            </a:r>
            <a:r>
              <a:rPr lang="en-US" altLang="en-US" sz="1100" dirty="0"/>
              <a:t>: 24, 28, 29, 30, 31, 32, 58, 92, and 93 </a:t>
            </a:r>
          </a:p>
        </p:txBody>
      </p:sp>
      <p:graphicFrame>
        <p:nvGraphicFramePr>
          <p:cNvPr id="9" name="Table 8"/>
          <p:cNvGraphicFramePr>
            <a:graphicFrameLocks noGrp="1"/>
          </p:cNvGraphicFramePr>
          <p:nvPr>
            <p:extLst>
              <p:ext uri="{D42A27DB-BD31-4B8C-83A1-F6EECF244321}">
                <p14:modId xmlns:p14="http://schemas.microsoft.com/office/powerpoint/2010/main" val="4134289608"/>
              </p:ext>
            </p:extLst>
          </p:nvPr>
        </p:nvGraphicFramePr>
        <p:xfrm>
          <a:off x="941832" y="822960"/>
          <a:ext cx="7315200" cy="2341476"/>
        </p:xfrm>
        <a:graphic>
          <a:graphicData uri="http://schemas.openxmlformats.org/drawingml/2006/table">
            <a:tbl>
              <a:tblPr firstRow="1" firstCol="1" bandRow="1">
                <a:tableStyleId>{68D230F3-CF80-4859-8CE7-A43EE81993B5}</a:tableStyleId>
              </a:tblPr>
              <a:tblGrid>
                <a:gridCol w="4498848"/>
                <a:gridCol w="2816352"/>
              </a:tblGrid>
              <a:tr h="569214">
                <a:tc>
                  <a:txBody>
                    <a:bodyPr/>
                    <a:lstStyle/>
                    <a:p>
                      <a:pPr algn="l">
                        <a:lnSpc>
                          <a:spcPct val="100000"/>
                        </a:lnSpc>
                      </a:pPr>
                      <a:endParaRPr lang="en-US" sz="1700" dirty="0">
                        <a:solidFill>
                          <a:schemeClr val="tx1"/>
                        </a:solidFill>
                        <a:effectLst/>
                        <a:latin typeface="+mj-lt"/>
                        <a:cs typeface="Times New Roman"/>
                      </a:endParaRPr>
                    </a:p>
                  </a:txBody>
                  <a:tcPr marL="61349" marR="61349" marT="0" marB="0" anchor="b">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kern="0" baseline="0" smtClean="0">
                          <a:solidFill>
                            <a:schemeClr val="bg1"/>
                          </a:solidFill>
                          <a:effectLst>
                            <a:outerShdw blurRad="38100" dist="38100" dir="2700000" algn="tl">
                              <a:srgbClr val="000000">
                                <a:alpha val="43137"/>
                              </a:srgbClr>
                            </a:outerShdw>
                          </a:effectLst>
                          <a:latin typeface="+mj-lt"/>
                        </a:rPr>
                        <a:t>ABT-493 + ABT-530</a:t>
                      </a:r>
                      <a:endParaRPr lang="en-US" sz="2000" b="1" kern="0" baseline="0" dirty="0" smtClean="0">
                        <a:solidFill>
                          <a:schemeClr val="bg1"/>
                        </a:solidFill>
                        <a:effectLst>
                          <a:outerShdw blurRad="38100" dist="38100" dir="2700000" algn="tl">
                            <a:srgbClr val="000000">
                              <a:alpha val="43137"/>
                            </a:srgbClr>
                          </a:outerShdw>
                        </a:effectLst>
                        <a:latin typeface="+mj-lt"/>
                      </a:endParaRPr>
                    </a:p>
                    <a:p>
                      <a:pPr marL="0" marR="0" algn="ctr">
                        <a:lnSpc>
                          <a:spcPct val="100000"/>
                        </a:lnSpc>
                        <a:spcBef>
                          <a:spcPts val="0"/>
                        </a:spcBef>
                        <a:spcAft>
                          <a:spcPts val="0"/>
                        </a:spcAft>
                      </a:pPr>
                      <a:r>
                        <a:rPr lang="en-US" sz="2000" b="1" kern="0" baseline="0" dirty="0" smtClean="0">
                          <a:solidFill>
                            <a:schemeClr val="bg1"/>
                          </a:solidFill>
                          <a:effectLst>
                            <a:outerShdw blurRad="38100" dist="38100" dir="2700000" algn="tl">
                              <a:srgbClr val="000000">
                                <a:alpha val="43137"/>
                              </a:srgbClr>
                            </a:outerShdw>
                          </a:effectLst>
                          <a:latin typeface="+mj-lt"/>
                        </a:rPr>
                        <a:t>(N </a:t>
                      </a:r>
                      <a:r>
                        <a:rPr lang="en-US" sz="2000" b="1" kern="0" baseline="0" smtClean="0">
                          <a:solidFill>
                            <a:schemeClr val="bg1"/>
                          </a:solidFill>
                          <a:effectLst>
                            <a:outerShdw blurRad="38100" dist="38100" dir="2700000" algn="tl">
                              <a:srgbClr val="000000">
                                <a:alpha val="43137"/>
                              </a:srgbClr>
                            </a:outerShdw>
                          </a:effectLst>
                          <a:latin typeface="+mj-lt"/>
                        </a:rPr>
                        <a:t>= 28*)</a:t>
                      </a:r>
                      <a:endParaRPr lang="en-US" sz="2000" b="1" kern="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0" marB="0" anchor="ctr">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2BA"/>
                    </a:solidFill>
                  </a:tcPr>
                </a:tc>
              </a:tr>
              <a:tr h="28917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200" b="0" baseline="0" smtClean="0">
                          <a:solidFill>
                            <a:schemeClr val="tx1"/>
                          </a:solidFill>
                          <a:effectLst/>
                          <a:latin typeface="+mj-lt"/>
                          <a:ea typeface="Calibri"/>
                          <a:cs typeface="Times New Roman"/>
                        </a:rPr>
                        <a:t>Any variants, n (%)</a:t>
                      </a:r>
                    </a:p>
                  </a:txBody>
                  <a:tcPr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15000"/>
                        </a:lnSpc>
                        <a:spcBef>
                          <a:spcPts val="0"/>
                        </a:spcBef>
                        <a:spcAft>
                          <a:spcPts val="0"/>
                        </a:spcAft>
                        <a:tabLst>
                          <a:tab pos="1428750" algn="l"/>
                        </a:tabLst>
                      </a:pPr>
                      <a:r>
                        <a:rPr lang="en-US" sz="2200" baseline="0" smtClean="0">
                          <a:effectLst/>
                          <a:latin typeface="+mj-lt"/>
                          <a:ea typeface="Calibri"/>
                          <a:cs typeface="Times New Roman"/>
                        </a:rPr>
                        <a:t>13 (46)</a:t>
                      </a:r>
                      <a:endParaRPr lang="en-US" sz="2200" baseline="0" dirty="0">
                        <a:effectLst/>
                        <a:latin typeface="+mj-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r>
              <a:tr h="289179">
                <a:tc>
                  <a:txBody>
                    <a:bodyPr/>
                    <a:lstStyle/>
                    <a:p>
                      <a:pPr marL="0" marR="0" indent="225425" algn="l" defTabSz="914400" rtl="0" eaLnBrk="1" fontAlgn="auto" latinLnBrk="0" hangingPunct="1">
                        <a:lnSpc>
                          <a:spcPct val="115000"/>
                        </a:lnSpc>
                        <a:spcBef>
                          <a:spcPts val="0"/>
                        </a:spcBef>
                        <a:spcAft>
                          <a:spcPts val="0"/>
                        </a:spcAft>
                        <a:buClrTx/>
                        <a:buSzTx/>
                        <a:buFontTx/>
                        <a:buNone/>
                        <a:tabLst/>
                        <a:defRPr/>
                      </a:pPr>
                      <a:r>
                        <a:rPr lang="en-US" sz="2200" b="0" baseline="0" smtClean="0">
                          <a:solidFill>
                            <a:schemeClr val="tx1"/>
                          </a:solidFill>
                          <a:effectLst/>
                          <a:latin typeface="+mj-lt"/>
                          <a:ea typeface="Calibri"/>
                          <a:cs typeface="Times New Roman"/>
                        </a:rPr>
                        <a:t>NS5A only, n</a:t>
                      </a:r>
                      <a:endParaRPr lang="en-US" sz="2200" b="0" baseline="0" dirty="0">
                        <a:solidFill>
                          <a:schemeClr val="tx1"/>
                        </a:solidFill>
                        <a:effectLst/>
                        <a:latin typeface="+mj-lt"/>
                        <a:ea typeface="Calibri"/>
                        <a:cs typeface="Times New Roman"/>
                      </a:endParaRPr>
                    </a:p>
                  </a:txBody>
                  <a:tcPr marT="0" marB="0" anchor="ctr">
                    <a:solidFill>
                      <a:srgbClr val="E6E7E9"/>
                    </a:solidFill>
                  </a:tcPr>
                </a:tc>
                <a:tc>
                  <a:txBody>
                    <a:bodyPr/>
                    <a:lstStyle/>
                    <a:p>
                      <a:pPr marL="0" marR="0" algn="ctr">
                        <a:lnSpc>
                          <a:spcPct val="115000"/>
                        </a:lnSpc>
                        <a:spcBef>
                          <a:spcPts val="0"/>
                        </a:spcBef>
                        <a:spcAft>
                          <a:spcPts val="0"/>
                        </a:spcAft>
                        <a:tabLst>
                          <a:tab pos="1428750" algn="l"/>
                        </a:tabLst>
                      </a:pPr>
                      <a:r>
                        <a:rPr lang="en-US" sz="2200" baseline="0" smtClean="0">
                          <a:effectLst/>
                          <a:latin typeface="+mj-lt"/>
                          <a:ea typeface="Calibri"/>
                          <a:cs typeface="Times New Roman"/>
                        </a:rPr>
                        <a:t>10</a:t>
                      </a:r>
                      <a:endParaRPr lang="en-US" sz="2200" baseline="0" dirty="0">
                        <a:effectLst/>
                        <a:latin typeface="+mj-lt"/>
                        <a:ea typeface="Calibri"/>
                        <a:cs typeface="Times New Roman"/>
                      </a:endParaRPr>
                    </a:p>
                  </a:txBody>
                  <a:tcPr marL="68580" marR="68580" marT="0" marB="0" anchor="ctr">
                    <a:solidFill>
                      <a:srgbClr val="E6E7E9"/>
                    </a:solidFill>
                  </a:tcPr>
                </a:tc>
              </a:tr>
              <a:tr h="289179">
                <a:tc>
                  <a:txBody>
                    <a:bodyPr/>
                    <a:lstStyle/>
                    <a:p>
                      <a:pPr marL="0" marR="0" indent="225425" algn="l" defTabSz="914400" rtl="0" eaLnBrk="1" fontAlgn="auto" latinLnBrk="0" hangingPunct="1">
                        <a:lnSpc>
                          <a:spcPct val="115000"/>
                        </a:lnSpc>
                        <a:spcBef>
                          <a:spcPts val="0"/>
                        </a:spcBef>
                        <a:spcAft>
                          <a:spcPts val="0"/>
                        </a:spcAft>
                        <a:buClrTx/>
                        <a:buSzTx/>
                        <a:buFontTx/>
                        <a:buNone/>
                        <a:tabLst/>
                        <a:defRPr/>
                      </a:pPr>
                      <a:r>
                        <a:rPr lang="en-US" sz="2200" b="0" baseline="0" smtClean="0">
                          <a:solidFill>
                            <a:schemeClr val="tx1"/>
                          </a:solidFill>
                          <a:effectLst/>
                          <a:latin typeface="+mj-lt"/>
                          <a:ea typeface="Calibri"/>
                          <a:cs typeface="Times New Roman"/>
                        </a:rPr>
                        <a:t>NS3 only, n</a:t>
                      </a:r>
                      <a:endParaRPr lang="en-US" sz="2200" b="0" spc="-30" baseline="0" dirty="0">
                        <a:solidFill>
                          <a:schemeClr val="tx1"/>
                        </a:solidFill>
                        <a:effectLst/>
                        <a:latin typeface="+mj-lt"/>
                      </a:endParaRPr>
                    </a:p>
                  </a:txBody>
                  <a:tcPr marT="0" marB="0" anchor="c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1428750" algn="l"/>
                        </a:tabLst>
                        <a:defRPr/>
                      </a:pPr>
                      <a:r>
                        <a:rPr lang="en-US" sz="2200" baseline="0" smtClean="0">
                          <a:solidFill>
                            <a:schemeClr val="tx1"/>
                          </a:solidFill>
                          <a:effectLst/>
                          <a:latin typeface="+mj-lt"/>
                          <a:ea typeface="Calibri"/>
                          <a:cs typeface="Times New Roman"/>
                        </a:rPr>
                        <a:t>2</a:t>
                      </a:r>
                      <a:endParaRPr lang="en-US" sz="2200" baseline="0" dirty="0">
                        <a:solidFill>
                          <a:schemeClr val="tx1"/>
                        </a:solidFill>
                        <a:effectLst/>
                        <a:latin typeface="+mj-lt"/>
                        <a:ea typeface="Calibri"/>
                        <a:cs typeface="Times New Roman"/>
                      </a:endParaRPr>
                    </a:p>
                  </a:txBody>
                  <a:tcPr marL="68580" marR="68580" marT="0" marB="0" anchor="ctr">
                    <a:noFill/>
                  </a:tcPr>
                </a:tc>
              </a:tr>
              <a:tr h="289179">
                <a:tc>
                  <a:txBody>
                    <a:bodyPr/>
                    <a:lstStyle/>
                    <a:p>
                      <a:pPr marL="0" marR="0" indent="225425" algn="l" defTabSz="914400" rtl="0" eaLnBrk="1" fontAlgn="auto" latinLnBrk="0" hangingPunct="1">
                        <a:lnSpc>
                          <a:spcPct val="115000"/>
                        </a:lnSpc>
                        <a:spcBef>
                          <a:spcPts val="0"/>
                        </a:spcBef>
                        <a:spcAft>
                          <a:spcPts val="0"/>
                        </a:spcAft>
                        <a:buClrTx/>
                        <a:buSzTx/>
                        <a:buFontTx/>
                        <a:buNone/>
                        <a:tabLst/>
                        <a:defRPr/>
                      </a:pPr>
                      <a:r>
                        <a:rPr lang="en-US" sz="2200" b="0" spc="-30" baseline="0" smtClean="0">
                          <a:solidFill>
                            <a:schemeClr val="tx1"/>
                          </a:solidFill>
                          <a:effectLst/>
                          <a:latin typeface="+mj-lt"/>
                        </a:rPr>
                        <a:t>Both NS3 and NS5A variants, n</a:t>
                      </a:r>
                      <a:endParaRPr lang="en-US" sz="2200" b="0" baseline="0" smtClean="0">
                        <a:solidFill>
                          <a:schemeClr val="tx1"/>
                        </a:solidFill>
                        <a:effectLst/>
                        <a:latin typeface="+mj-lt"/>
                        <a:ea typeface="Calibri"/>
                        <a:cs typeface="Times New Roman"/>
                      </a:endParaRPr>
                    </a:p>
                  </a:txBody>
                  <a:tcPr marT="0" marB="0" anchor="ctr">
                    <a:lnB w="12700" cap="flat" cmpd="sng" algn="ctr">
                      <a:solidFill>
                        <a:schemeClr val="tx1"/>
                      </a:solidFill>
                      <a:prstDash val="solid"/>
                      <a:round/>
                      <a:headEnd type="none" w="med" len="med"/>
                      <a:tailEnd type="none" w="med" len="med"/>
                    </a:lnB>
                    <a:solidFill>
                      <a:srgbClr val="E6E7E9"/>
                    </a:solidFill>
                  </a:tcPr>
                </a:tc>
                <a:tc>
                  <a:txBody>
                    <a:bodyPr/>
                    <a:lstStyle/>
                    <a:p>
                      <a:pPr marL="0" marR="0" algn="ctr">
                        <a:lnSpc>
                          <a:spcPct val="115000"/>
                        </a:lnSpc>
                        <a:spcBef>
                          <a:spcPts val="0"/>
                        </a:spcBef>
                        <a:spcAft>
                          <a:spcPts val="0"/>
                        </a:spcAft>
                        <a:tabLst>
                          <a:tab pos="1428750" algn="l"/>
                        </a:tabLst>
                      </a:pPr>
                      <a:r>
                        <a:rPr lang="en-US" sz="2200" baseline="0" smtClean="0">
                          <a:effectLst/>
                          <a:latin typeface="+mj-lt"/>
                          <a:ea typeface="Calibri"/>
                          <a:cs typeface="Times New Roman"/>
                        </a:rPr>
                        <a:t>1</a:t>
                      </a:r>
                      <a:endParaRPr lang="en-US" sz="2200" baseline="0" dirty="0">
                        <a:effectLst/>
                        <a:latin typeface="+mj-lt"/>
                        <a:ea typeface="Calibri"/>
                        <a:cs typeface="Times New Roman"/>
                      </a:endParaRPr>
                    </a:p>
                  </a:txBody>
                  <a:tcPr marL="68580" marR="68580" marT="0" marB="0" anchor="ctr">
                    <a:lnB w="12700" cap="flat" cmpd="sng" algn="ctr">
                      <a:solidFill>
                        <a:schemeClr val="tx1"/>
                      </a:solidFill>
                      <a:prstDash val="solid"/>
                      <a:round/>
                      <a:headEnd type="none" w="med" len="med"/>
                      <a:tailEnd type="none" w="med" len="med"/>
                    </a:lnB>
                    <a:solidFill>
                      <a:srgbClr val="E6E7E9"/>
                    </a:solidFill>
                  </a:tcPr>
                </a:tc>
              </a:tr>
              <a:tr h="189588">
                <a:tc gridSpan="2">
                  <a:txBody>
                    <a:bodyPr/>
                    <a:lstStyle/>
                    <a:p>
                      <a:pPr marL="0" marR="0" indent="0" algn="l">
                        <a:lnSpc>
                          <a:spcPct val="115000"/>
                        </a:lnSpc>
                        <a:spcBef>
                          <a:spcPts val="0"/>
                        </a:spcBef>
                        <a:spcAft>
                          <a:spcPts val="0"/>
                        </a:spcAft>
                      </a:pPr>
                      <a:r>
                        <a:rPr lang="en-US" sz="900" b="0" baseline="0" smtClean="0">
                          <a:solidFill>
                            <a:schemeClr val="tx1"/>
                          </a:solidFill>
                          <a:effectLst/>
                          <a:latin typeface="+mj-lt"/>
                          <a:ea typeface="Calibri"/>
                          <a:cs typeface="Times New Roman"/>
                        </a:rPr>
                        <a:t>* Sequencing pending for 1 patient. Variants detected by population sequencing (detection threshold of 15%)</a:t>
                      </a:r>
                      <a:endParaRPr lang="en-US" sz="900" b="0" baseline="0" dirty="0">
                        <a:solidFill>
                          <a:schemeClr val="tx1"/>
                        </a:solidFill>
                        <a:effectLst/>
                        <a:latin typeface="+mj-lt"/>
                        <a:ea typeface="Calibri"/>
                        <a:cs typeface="Times New Roman"/>
                      </a:endParaRPr>
                    </a:p>
                  </a:txBody>
                  <a:tcPr marT="0" marB="0" anchor="ct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hMerge="1">
                  <a:txBody>
                    <a:bodyPr/>
                    <a:lstStyle/>
                    <a:p>
                      <a:pPr marL="0" marR="0" algn="ctr">
                        <a:lnSpc>
                          <a:spcPct val="115000"/>
                        </a:lnSpc>
                        <a:spcBef>
                          <a:spcPts val="0"/>
                        </a:spcBef>
                        <a:spcAft>
                          <a:spcPts val="0"/>
                        </a:spcAft>
                        <a:tabLst>
                          <a:tab pos="1428750" algn="l"/>
                        </a:tabLst>
                      </a:pPr>
                      <a:endParaRPr lang="en-US" sz="2000" baseline="0" dirty="0">
                        <a:effectLst/>
                        <a:latin typeface="+mj-lt"/>
                        <a:ea typeface="Calibri"/>
                        <a:cs typeface="Times New Roman"/>
                      </a:endParaRPr>
                    </a:p>
                  </a:txBody>
                  <a:tcPr marL="68580" marR="68580" marT="0" marB="0" anchor="b">
                    <a:lnB w="19050" cap="flat" cmpd="sng" algn="ctr">
                      <a:solidFill>
                        <a:schemeClr val="bg1">
                          <a:lumMod val="50000"/>
                        </a:schemeClr>
                      </a:solidFill>
                      <a:prstDash val="solid"/>
                      <a:round/>
                      <a:headEnd type="none" w="med" len="med"/>
                      <a:tailEnd type="none" w="med" len="med"/>
                    </a:lnB>
                  </a:tcPr>
                </a:tc>
              </a:tr>
            </a:tbl>
          </a:graphicData>
        </a:graphic>
      </p:graphicFrame>
      <p:sp>
        <p:nvSpPr>
          <p:cNvPr id="2" name="TextBox 1"/>
          <p:cNvSpPr txBox="1"/>
          <p:nvPr/>
        </p:nvSpPr>
        <p:spPr>
          <a:xfrm>
            <a:off x="1403616" y="3206140"/>
            <a:ext cx="6394377" cy="1785104"/>
          </a:xfrm>
          <a:prstGeom prst="rect">
            <a:avLst/>
          </a:prstGeom>
          <a:noFill/>
        </p:spPr>
        <p:txBody>
          <a:bodyPr wrap="square" numCol="2" rtlCol="0">
            <a:spAutoFit/>
          </a:bodyPr>
          <a:lstStyle/>
          <a:p>
            <a:pPr algn="ctr">
              <a:lnSpc>
                <a:spcPct val="80000"/>
              </a:lnSpc>
            </a:pPr>
            <a:r>
              <a:rPr lang="en-US" sz="2200" b="1" smtClean="0"/>
              <a:t>NS3 variants:</a:t>
            </a:r>
          </a:p>
          <a:p>
            <a:pPr algn="ctr">
              <a:lnSpc>
                <a:spcPct val="80000"/>
              </a:lnSpc>
            </a:pPr>
            <a:r>
              <a:rPr lang="en-US" sz="2200" smtClean="0"/>
              <a:t>A166S (n = 3)</a:t>
            </a:r>
          </a:p>
          <a:p>
            <a:pPr algn="ctr">
              <a:lnSpc>
                <a:spcPct val="80000"/>
              </a:lnSpc>
            </a:pPr>
            <a:endParaRPr lang="en-US" sz="2200" smtClean="0"/>
          </a:p>
          <a:p>
            <a:pPr algn="ctr">
              <a:lnSpc>
                <a:spcPct val="80000"/>
              </a:lnSpc>
            </a:pPr>
            <a:endParaRPr lang="en-US" sz="2200" smtClean="0"/>
          </a:p>
          <a:p>
            <a:pPr algn="ctr">
              <a:lnSpc>
                <a:spcPct val="80000"/>
              </a:lnSpc>
            </a:pPr>
            <a:endParaRPr lang="en-US" sz="2200"/>
          </a:p>
          <a:p>
            <a:pPr algn="ctr">
              <a:lnSpc>
                <a:spcPct val="80000"/>
              </a:lnSpc>
            </a:pPr>
            <a:endParaRPr lang="en-US" sz="2200" smtClean="0"/>
          </a:p>
          <a:p>
            <a:pPr algn="ctr">
              <a:lnSpc>
                <a:spcPct val="80000"/>
              </a:lnSpc>
            </a:pPr>
            <a:r>
              <a:rPr lang="en-US" sz="2200" b="1" smtClean="0"/>
              <a:t>NS5A variants:</a:t>
            </a:r>
          </a:p>
          <a:p>
            <a:pPr algn="ctr">
              <a:lnSpc>
                <a:spcPct val="80000"/>
              </a:lnSpc>
            </a:pPr>
            <a:r>
              <a:rPr lang="en-US" sz="2200" smtClean="0"/>
              <a:t>Y93H (n = 5)</a:t>
            </a:r>
          </a:p>
          <a:p>
            <a:pPr algn="ctr">
              <a:lnSpc>
                <a:spcPct val="80000"/>
              </a:lnSpc>
            </a:pPr>
            <a:r>
              <a:rPr lang="en-US" sz="2200" smtClean="0"/>
              <a:t>A30K/S/V (n = 5)</a:t>
            </a:r>
          </a:p>
          <a:p>
            <a:pPr algn="ctr">
              <a:lnSpc>
                <a:spcPct val="80000"/>
              </a:lnSpc>
            </a:pPr>
            <a:r>
              <a:rPr lang="en-US" sz="2200" smtClean="0"/>
              <a:t>P58A/T (n = 2)</a:t>
            </a:r>
            <a:endParaRPr lang="en-US" sz="2200"/>
          </a:p>
        </p:txBody>
      </p:sp>
    </p:spTree>
    <p:extLst>
      <p:ext uri="{BB962C8B-B14F-4D97-AF65-F5344CB8AC3E}">
        <p14:creationId xmlns:p14="http://schemas.microsoft.com/office/powerpoint/2010/main" val="3167284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456786" y="857249"/>
            <a:ext cx="4266591" cy="3943350"/>
          </a:xfrm>
        </p:spPr>
        <p:txBody>
          <a:bodyPr/>
          <a:lstStyle/>
          <a:p>
            <a:pPr marL="0" indent="0">
              <a:lnSpc>
                <a:spcPct val="100000"/>
              </a:lnSpc>
            </a:pPr>
            <a:r>
              <a:rPr lang="en-US" dirty="0" smtClean="0"/>
              <a:t>No virologic failures</a:t>
            </a:r>
          </a:p>
          <a:p>
            <a:pPr marL="0" indent="0">
              <a:lnSpc>
                <a:spcPct val="100000"/>
              </a:lnSpc>
            </a:pPr>
            <a:r>
              <a:rPr lang="en-US" dirty="0" smtClean="0"/>
              <a:t>1 </a:t>
            </a:r>
            <a:r>
              <a:rPr lang="en-US" smtClean="0"/>
              <a:t>patient withdrew consent after </a:t>
            </a:r>
            <a:r>
              <a:rPr lang="en-US" dirty="0" smtClean="0"/>
              <a:t>treatment week 6 due to intolerance of </a:t>
            </a:r>
            <a:r>
              <a:rPr lang="en-US" smtClean="0"/>
              <a:t>blood draws and had an undetectable </a:t>
            </a:r>
            <a:r>
              <a:rPr lang="en-US"/>
              <a:t>HCV RNA at the time of discontinuation</a:t>
            </a:r>
            <a:endParaRPr lang="en-US" dirty="0"/>
          </a:p>
        </p:txBody>
      </p:sp>
      <p:sp>
        <p:nvSpPr>
          <p:cNvPr id="5" name="TextBox 4"/>
          <p:cNvSpPr txBox="1"/>
          <p:nvPr/>
        </p:nvSpPr>
        <p:spPr>
          <a:xfrm>
            <a:off x="411163" y="4645602"/>
            <a:ext cx="2895344" cy="261610"/>
          </a:xfrm>
          <a:prstGeom prst="rect">
            <a:avLst/>
          </a:prstGeom>
          <a:noFill/>
        </p:spPr>
        <p:txBody>
          <a:bodyPr wrap="none" rtlCol="0">
            <a:spAutoFit/>
          </a:bodyPr>
          <a:lstStyle/>
          <a:p>
            <a:r>
              <a:rPr lang="en-US" sz="1100" smtClean="0"/>
              <a:t>mITT SVR12 rate excludes non-virologic failures</a:t>
            </a:r>
            <a:endParaRPr lang="en-US" sz="1100"/>
          </a:p>
        </p:txBody>
      </p:sp>
      <p:sp>
        <p:nvSpPr>
          <p:cNvPr id="8" name="Title 3"/>
          <p:cNvSpPr txBox="1">
            <a:spLocks/>
          </p:cNvSpPr>
          <p:nvPr/>
        </p:nvSpPr>
        <p:spPr>
          <a:xfrm>
            <a:off x="411480" y="192024"/>
            <a:ext cx="8321040" cy="534924"/>
          </a:xfrm>
          <a:prstGeom prst="rect">
            <a:avLst/>
          </a:prstGeom>
        </p:spPr>
        <p:txBody>
          <a:bodyPr anchor="b"/>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lvl="0" eaLnBrk="1" hangingPunct="1">
              <a:defRPr/>
            </a:pPr>
            <a:r>
              <a:rPr lang="en-US" sz="2800" b="1" kern="0" smtClean="0">
                <a:solidFill>
                  <a:srgbClr val="071D49"/>
                </a:solidFill>
              </a:rPr>
              <a:t>SVR12 Analysis</a:t>
            </a:r>
            <a:endParaRPr lang="en-US" sz="2800" b="1" kern="0" dirty="0"/>
          </a:p>
        </p:txBody>
      </p:sp>
      <p:graphicFrame>
        <p:nvGraphicFramePr>
          <p:cNvPr id="2" name="Object 1"/>
          <p:cNvGraphicFramePr>
            <a:graphicFrameLocks noChangeAspect="1"/>
          </p:cNvGraphicFramePr>
          <p:nvPr>
            <p:extLst>
              <p:ext uri="{D42A27DB-BD31-4B8C-83A1-F6EECF244321}">
                <p14:modId xmlns:p14="http://schemas.microsoft.com/office/powerpoint/2010/main" val="1631243397"/>
              </p:ext>
            </p:extLst>
          </p:nvPr>
        </p:nvGraphicFramePr>
        <p:xfrm>
          <a:off x="424296" y="785933"/>
          <a:ext cx="3740692" cy="4041956"/>
        </p:xfrm>
        <a:graphic>
          <a:graphicData uri="http://schemas.openxmlformats.org/presentationml/2006/ole">
            <mc:AlternateContent xmlns:mc="http://schemas.openxmlformats.org/markup-compatibility/2006">
              <mc:Choice xmlns:v="urn:schemas-microsoft-com:vml" Requires="v">
                <p:oleObj spid="_x0000_s48243" name="Prism 5" r:id="rId4" imgW="3525120" imgH="3809880" progId="Prism5.Document">
                  <p:embed/>
                </p:oleObj>
              </mc:Choice>
              <mc:Fallback>
                <p:oleObj name="Prism 5" r:id="rId4" imgW="3525120" imgH="3809880" progId="Prism5.Document">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296" y="785933"/>
                        <a:ext cx="3740692" cy="404195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9904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 y="192024"/>
            <a:ext cx="8321040" cy="534924"/>
          </a:xfrm>
        </p:spPr>
        <p:txBody>
          <a:bodyPr anchor="b"/>
          <a:lstStyle/>
          <a:p>
            <a:r>
              <a:rPr lang="en-US" b="1" smtClean="0"/>
              <a:t/>
            </a:r>
            <a:br>
              <a:rPr lang="en-US" b="1" smtClean="0"/>
            </a:br>
            <a:r>
              <a:rPr lang="en-US" b="1" smtClean="0"/>
              <a:t>Summary of Adverse Events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3463587282"/>
              </p:ext>
            </p:extLst>
          </p:nvPr>
        </p:nvGraphicFramePr>
        <p:xfrm>
          <a:off x="769939" y="822960"/>
          <a:ext cx="7635369" cy="4076700"/>
        </p:xfrm>
        <a:graphic>
          <a:graphicData uri="http://schemas.openxmlformats.org/drawingml/2006/table">
            <a:tbl>
              <a:tblPr firstRow="1" firstCol="1" bandRow="1">
                <a:tableStyleId>{68D230F3-CF80-4859-8CE7-A43EE81993B5}</a:tableStyleId>
              </a:tblPr>
              <a:tblGrid>
                <a:gridCol w="4838988"/>
                <a:gridCol w="2796381"/>
              </a:tblGrid>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Times New Roman"/>
                        </a:rPr>
                        <a:t>Event,</a:t>
                      </a:r>
                      <a:r>
                        <a:rPr lang="en-US" sz="2000" b="1" kern="1200" baseline="0" dirty="0" smtClean="0">
                          <a:solidFill>
                            <a:schemeClr val="tx1"/>
                          </a:solidFill>
                          <a:effectLst/>
                          <a:latin typeface="+mn-lt"/>
                          <a:ea typeface="+mn-ea"/>
                          <a:cs typeface="Times New Roman"/>
                        </a:rPr>
                        <a:t> n (%)</a:t>
                      </a:r>
                      <a:endParaRPr lang="en-US" sz="2000" b="1" kern="1200" dirty="0" smtClean="0">
                        <a:solidFill>
                          <a:schemeClr val="tx1"/>
                        </a:solidFill>
                        <a:effectLst/>
                        <a:latin typeface="+mn-lt"/>
                        <a:ea typeface="+mn-ea"/>
                        <a:cs typeface="Times New Roman"/>
                      </a:endParaRPr>
                    </a:p>
                  </a:txBody>
                  <a:tcPr marR="61349" marT="0" marB="0" anchor="b">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kern="0" baseline="0" smtClean="0">
                          <a:solidFill>
                            <a:schemeClr val="bg1"/>
                          </a:solidFill>
                          <a:effectLst>
                            <a:outerShdw blurRad="38100" dist="38100" dir="2700000" algn="tl">
                              <a:srgbClr val="000000">
                                <a:alpha val="43137"/>
                              </a:srgbClr>
                            </a:outerShdw>
                          </a:effectLst>
                          <a:latin typeface="+mj-lt"/>
                        </a:rPr>
                        <a:t>ABT-493 + ABT-530</a:t>
                      </a:r>
                      <a:endParaRPr lang="en-US" sz="2000" b="1" kern="0" baseline="0" dirty="0" smtClean="0">
                        <a:solidFill>
                          <a:schemeClr val="bg1"/>
                        </a:solidFill>
                        <a:effectLst>
                          <a:outerShdw blurRad="38100" dist="38100" dir="2700000" algn="tl">
                            <a:srgbClr val="000000">
                              <a:alpha val="43137"/>
                            </a:srgbClr>
                          </a:outerShdw>
                        </a:effectLst>
                        <a:latin typeface="+mj-lt"/>
                      </a:endParaRPr>
                    </a:p>
                    <a:p>
                      <a:pPr marL="0" marR="0" algn="ctr">
                        <a:lnSpc>
                          <a:spcPct val="100000"/>
                        </a:lnSpc>
                        <a:spcBef>
                          <a:spcPts val="0"/>
                        </a:spcBef>
                        <a:spcAft>
                          <a:spcPts val="0"/>
                        </a:spcAft>
                      </a:pPr>
                      <a:r>
                        <a:rPr lang="en-US" sz="2000" b="1" kern="0" baseline="0" dirty="0" smtClean="0">
                          <a:solidFill>
                            <a:schemeClr val="bg1"/>
                          </a:solidFill>
                          <a:effectLst>
                            <a:outerShdw blurRad="38100" dist="38100" dir="2700000" algn="tl">
                              <a:srgbClr val="000000">
                                <a:alpha val="43137"/>
                              </a:srgbClr>
                            </a:outerShdw>
                          </a:effectLst>
                          <a:latin typeface="+mj-lt"/>
                        </a:rPr>
                        <a:t>(N = 29)</a:t>
                      </a:r>
                      <a:endParaRPr lang="en-US" sz="2000" b="1" kern="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0" marB="0" anchor="ctr">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2BA"/>
                    </a:solidFill>
                  </a:tcPr>
                </a:tc>
              </a:tr>
              <a:tr h="289179">
                <a:tc>
                  <a:txBody>
                    <a:bodyPr/>
                    <a:lstStyle/>
                    <a:p>
                      <a:pPr marL="0" marR="0">
                        <a:lnSpc>
                          <a:spcPct val="115000"/>
                        </a:lnSpc>
                        <a:spcBef>
                          <a:spcPts val="0"/>
                        </a:spcBef>
                        <a:spcAft>
                          <a:spcPts val="0"/>
                        </a:spcAft>
                      </a:pPr>
                      <a:r>
                        <a:rPr lang="en-US" sz="2000" b="0" baseline="0" dirty="0" smtClean="0">
                          <a:solidFill>
                            <a:schemeClr val="tx1"/>
                          </a:solidFill>
                          <a:effectLst/>
                          <a:latin typeface="+mj-lt"/>
                          <a:ea typeface="Calibri"/>
                          <a:cs typeface="Times New Roman"/>
                        </a:rPr>
                        <a:t>Any AE</a:t>
                      </a:r>
                      <a:endParaRPr lang="en-US" sz="2000" b="0" baseline="0" dirty="0">
                        <a:solidFill>
                          <a:schemeClr val="tx1"/>
                        </a:solidFill>
                        <a:effectLst/>
                        <a:latin typeface="+mj-lt"/>
                        <a:ea typeface="Calibri"/>
                        <a:cs typeface="Times New Roman"/>
                      </a:endParaRPr>
                    </a:p>
                  </a:txBody>
                  <a:tcPr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15000"/>
                        </a:lnSpc>
                        <a:spcBef>
                          <a:spcPts val="0"/>
                        </a:spcBef>
                        <a:spcAft>
                          <a:spcPts val="0"/>
                        </a:spcAft>
                        <a:tabLst>
                          <a:tab pos="1428750" algn="l"/>
                        </a:tabLst>
                      </a:pPr>
                      <a:r>
                        <a:rPr lang="en-US" sz="2000" baseline="0" dirty="0" smtClean="0">
                          <a:effectLst/>
                          <a:latin typeface="+mj-lt"/>
                          <a:ea typeface="Calibri"/>
                          <a:cs typeface="Times New Roman"/>
                        </a:rPr>
                        <a:t>22 (76)</a:t>
                      </a:r>
                      <a:endParaRPr lang="en-US" sz="2000" baseline="0" dirty="0">
                        <a:effectLst/>
                        <a:latin typeface="+mj-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r>
              <a:tr h="289179">
                <a:tc>
                  <a:txBody>
                    <a:bodyPr/>
                    <a:lstStyle/>
                    <a:p>
                      <a:r>
                        <a:rPr lang="en-US" sz="2000" b="0" dirty="0" smtClean="0"/>
                        <a:t>AE leading to study drug discontinuation</a:t>
                      </a:r>
                      <a:endParaRPr lang="en-US" sz="2000" b="0" dirty="0"/>
                    </a:p>
                  </a:txBody>
                  <a:tcPr marT="0" marB="0" anchor="ctr">
                    <a:solidFill>
                      <a:srgbClr val="E6E7E9"/>
                    </a:solidFill>
                  </a:tcPr>
                </a:tc>
                <a:tc>
                  <a:txBody>
                    <a:bodyPr/>
                    <a:lstStyle/>
                    <a:p>
                      <a:pPr marL="0" marR="0" algn="ctr">
                        <a:lnSpc>
                          <a:spcPct val="115000"/>
                        </a:lnSpc>
                        <a:spcBef>
                          <a:spcPts val="0"/>
                        </a:spcBef>
                        <a:spcAft>
                          <a:spcPts val="0"/>
                        </a:spcAft>
                        <a:tabLst>
                          <a:tab pos="1428750" algn="l"/>
                        </a:tabLst>
                      </a:pPr>
                      <a:r>
                        <a:rPr lang="en-US" sz="2000" baseline="0" dirty="0" smtClean="0">
                          <a:solidFill>
                            <a:schemeClr val="tx1"/>
                          </a:solidFill>
                          <a:effectLst/>
                          <a:latin typeface="+mj-lt"/>
                          <a:ea typeface="Calibri"/>
                          <a:cs typeface="Times New Roman"/>
                        </a:rPr>
                        <a:t>0</a:t>
                      </a:r>
                      <a:endParaRPr lang="en-US" sz="2000" baseline="0" dirty="0">
                        <a:solidFill>
                          <a:schemeClr val="tx1"/>
                        </a:solidFill>
                        <a:effectLst/>
                        <a:latin typeface="+mj-lt"/>
                        <a:ea typeface="Calibri"/>
                        <a:cs typeface="Times New Roman"/>
                      </a:endParaRPr>
                    </a:p>
                  </a:txBody>
                  <a:tcPr marL="68580" marR="68580" marT="0" marB="0" anchor="ctr">
                    <a:solidFill>
                      <a:srgbClr val="E6E7E9"/>
                    </a:solidFill>
                  </a:tcPr>
                </a:tc>
              </a:tr>
              <a:tr h="289179">
                <a:tc>
                  <a:txBody>
                    <a:bodyPr/>
                    <a:lstStyle/>
                    <a:p>
                      <a:r>
                        <a:rPr lang="en-US" sz="2000" b="0" dirty="0" smtClean="0"/>
                        <a:t>Serious</a:t>
                      </a:r>
                      <a:r>
                        <a:rPr lang="en-US" sz="2000" b="0" baseline="0" dirty="0" smtClean="0"/>
                        <a:t> AE</a:t>
                      </a:r>
                    </a:p>
                  </a:txBody>
                  <a:tcPr marT="0" marB="0" anchor="ctr">
                    <a:noFill/>
                  </a:tcPr>
                </a:tc>
                <a:tc>
                  <a:txBody>
                    <a:bodyPr/>
                    <a:lstStyle/>
                    <a:p>
                      <a:pPr marL="0" marR="0" algn="ctr">
                        <a:lnSpc>
                          <a:spcPct val="115000"/>
                        </a:lnSpc>
                        <a:spcBef>
                          <a:spcPts val="0"/>
                        </a:spcBef>
                        <a:spcAft>
                          <a:spcPts val="0"/>
                        </a:spcAft>
                        <a:tabLst>
                          <a:tab pos="1428750" algn="l"/>
                        </a:tabLst>
                      </a:pPr>
                      <a:r>
                        <a:rPr lang="en-US" sz="2000" baseline="0" dirty="0" smtClean="0">
                          <a:solidFill>
                            <a:schemeClr val="tx1"/>
                          </a:solidFill>
                          <a:effectLst/>
                          <a:latin typeface="+mj-lt"/>
                          <a:ea typeface="Calibri"/>
                          <a:cs typeface="Times New Roman"/>
                        </a:rPr>
                        <a:t>0</a:t>
                      </a:r>
                      <a:endParaRPr lang="en-US" sz="2000" baseline="0" dirty="0">
                        <a:solidFill>
                          <a:schemeClr val="tx1"/>
                        </a:solidFill>
                        <a:effectLst/>
                        <a:latin typeface="+mj-lt"/>
                        <a:ea typeface="Calibri"/>
                        <a:cs typeface="Times New Roman"/>
                      </a:endParaRPr>
                    </a:p>
                  </a:txBody>
                  <a:tcPr marL="68580" marR="68580" marT="0" marB="0" anchor="ctr">
                    <a:noFill/>
                  </a:tcPr>
                </a:tc>
              </a:tr>
              <a:tr h="289179">
                <a:tc>
                  <a:txBody>
                    <a:bodyPr/>
                    <a:lstStyle/>
                    <a:p>
                      <a:r>
                        <a:rPr lang="en-US" sz="2000" b="0" dirty="0" smtClean="0"/>
                        <a:t>Common</a:t>
                      </a:r>
                      <a:r>
                        <a:rPr lang="en-US" sz="2000" b="0" baseline="0" dirty="0" smtClean="0"/>
                        <a:t> AEs*</a:t>
                      </a:r>
                      <a:endParaRPr lang="en-US" sz="2000" b="0" dirty="0"/>
                    </a:p>
                  </a:txBody>
                  <a:tcPr marT="0" marB="0" anchor="ctr">
                    <a:solidFill>
                      <a:srgbClr val="E6E7E9"/>
                    </a:solidFill>
                  </a:tcPr>
                </a:tc>
                <a:tc>
                  <a:txBody>
                    <a:bodyPr/>
                    <a:lstStyle/>
                    <a:p>
                      <a:pPr marL="0" marR="0" algn="ctr">
                        <a:lnSpc>
                          <a:spcPct val="115000"/>
                        </a:lnSpc>
                        <a:spcBef>
                          <a:spcPts val="0"/>
                        </a:spcBef>
                        <a:spcAft>
                          <a:spcPts val="0"/>
                        </a:spcAft>
                        <a:tabLst>
                          <a:tab pos="1428750" algn="l"/>
                        </a:tabLst>
                      </a:pPr>
                      <a:endParaRPr lang="en-US" sz="2000" baseline="0" dirty="0">
                        <a:effectLst/>
                        <a:latin typeface="+mj-lt"/>
                        <a:ea typeface="Calibri"/>
                        <a:cs typeface="Times New Roman"/>
                      </a:endParaRPr>
                    </a:p>
                  </a:txBody>
                  <a:tcPr marL="68580" marR="68580" marT="0" marB="0" anchor="ctr">
                    <a:solidFill>
                      <a:srgbClr val="E6E7E9"/>
                    </a:solidFill>
                  </a:tcPr>
                </a:tc>
              </a:tr>
              <a:tr h="289179">
                <a:tc>
                  <a:txBody>
                    <a:bodyPr/>
                    <a:lstStyle/>
                    <a:p>
                      <a:pPr marL="0" indent="231775"/>
                      <a:r>
                        <a:rPr lang="en-US" sz="2000" b="0" dirty="0" smtClean="0"/>
                        <a:t>Headache</a:t>
                      </a:r>
                      <a:endParaRPr lang="en-US" sz="2000" b="0" dirty="0"/>
                    </a:p>
                  </a:txBody>
                  <a:tcPr marT="0" marB="0" anchor="ctr">
                    <a:noFill/>
                  </a:tcPr>
                </a:tc>
                <a:tc>
                  <a:txBody>
                    <a:bodyPr/>
                    <a:lstStyle/>
                    <a:p>
                      <a:pPr marL="0" marR="0" algn="ctr">
                        <a:lnSpc>
                          <a:spcPct val="115000"/>
                        </a:lnSpc>
                        <a:spcBef>
                          <a:spcPts val="0"/>
                        </a:spcBef>
                        <a:spcAft>
                          <a:spcPts val="0"/>
                        </a:spcAft>
                        <a:tabLst>
                          <a:tab pos="1428750" algn="l"/>
                        </a:tabLst>
                      </a:pPr>
                      <a:r>
                        <a:rPr lang="en-US" sz="2000" baseline="0" dirty="0" smtClean="0">
                          <a:effectLst/>
                          <a:latin typeface="+mj-lt"/>
                          <a:ea typeface="Calibri"/>
                          <a:cs typeface="Times New Roman"/>
                        </a:rPr>
                        <a:t>5 (17)</a:t>
                      </a:r>
                      <a:endParaRPr lang="en-US" sz="2000" baseline="0" dirty="0">
                        <a:effectLst/>
                        <a:latin typeface="+mj-lt"/>
                        <a:ea typeface="Calibri"/>
                        <a:cs typeface="Times New Roman"/>
                      </a:endParaRPr>
                    </a:p>
                  </a:txBody>
                  <a:tcPr marL="68580" marR="68580" marT="0" marB="0" anchor="ctr">
                    <a:noFill/>
                  </a:tcPr>
                </a:tc>
              </a:tr>
              <a:tr h="289179">
                <a:tc>
                  <a:txBody>
                    <a:bodyPr/>
                    <a:lstStyle/>
                    <a:p>
                      <a:pPr marL="0" indent="231775"/>
                      <a:r>
                        <a:rPr lang="en-US" sz="2000" b="0" dirty="0" smtClean="0"/>
                        <a:t>Fatigue</a:t>
                      </a:r>
                      <a:endParaRPr lang="en-US" sz="2000" b="0" dirty="0"/>
                    </a:p>
                  </a:txBody>
                  <a:tcPr marT="0" marB="0" anchor="ctr">
                    <a:solidFill>
                      <a:srgbClr val="E6E7E9"/>
                    </a:solidFill>
                  </a:tcPr>
                </a:tc>
                <a:tc>
                  <a:txBody>
                    <a:bodyPr/>
                    <a:lstStyle/>
                    <a:p>
                      <a:pPr marL="0" marR="0" algn="ctr">
                        <a:lnSpc>
                          <a:spcPct val="115000"/>
                        </a:lnSpc>
                        <a:spcBef>
                          <a:spcPts val="0"/>
                        </a:spcBef>
                        <a:spcAft>
                          <a:spcPts val="0"/>
                        </a:spcAft>
                        <a:tabLst>
                          <a:tab pos="1428750" algn="l"/>
                        </a:tabLst>
                      </a:pPr>
                      <a:r>
                        <a:rPr lang="en-US" sz="2000" baseline="0" dirty="0" smtClean="0">
                          <a:effectLst/>
                          <a:latin typeface="+mj-lt"/>
                          <a:ea typeface="Calibri"/>
                          <a:cs typeface="Times New Roman"/>
                        </a:rPr>
                        <a:t>3 (10)</a:t>
                      </a:r>
                      <a:endParaRPr lang="en-US" sz="2000" baseline="0" dirty="0">
                        <a:effectLst/>
                        <a:latin typeface="+mj-lt"/>
                        <a:ea typeface="Calibri"/>
                        <a:cs typeface="Times New Roman"/>
                      </a:endParaRPr>
                    </a:p>
                  </a:txBody>
                  <a:tcPr marL="68580" marR="68580" marT="0" marB="0" anchor="ctr">
                    <a:solidFill>
                      <a:srgbClr val="E6E7E9"/>
                    </a:solidFill>
                  </a:tcPr>
                </a:tc>
              </a:tr>
              <a:tr h="289179">
                <a:tc>
                  <a:txBody>
                    <a:bodyPr/>
                    <a:lstStyle/>
                    <a:p>
                      <a:pPr marL="0" indent="231775"/>
                      <a:r>
                        <a:rPr lang="en-US" sz="2000" b="0" smtClean="0"/>
                        <a:t>Diarrhoea</a:t>
                      </a:r>
                      <a:endParaRPr lang="en-US" sz="2000" b="0" dirty="0"/>
                    </a:p>
                  </a:txBody>
                  <a:tcPr marT="0" marB="0" anchor="ctr">
                    <a:noFill/>
                  </a:tcPr>
                </a:tc>
                <a:tc>
                  <a:txBody>
                    <a:bodyPr/>
                    <a:lstStyle/>
                    <a:p>
                      <a:pPr marL="0" marR="0" algn="ctr">
                        <a:lnSpc>
                          <a:spcPct val="115000"/>
                        </a:lnSpc>
                        <a:spcBef>
                          <a:spcPts val="0"/>
                        </a:spcBef>
                        <a:spcAft>
                          <a:spcPts val="0"/>
                        </a:spcAft>
                        <a:tabLst>
                          <a:tab pos="1428750" algn="l"/>
                        </a:tabLst>
                      </a:pPr>
                      <a:r>
                        <a:rPr lang="en-US" sz="2000" baseline="0" dirty="0" smtClean="0">
                          <a:effectLst/>
                          <a:latin typeface="+mj-lt"/>
                          <a:ea typeface="Calibri"/>
                          <a:cs typeface="Times New Roman"/>
                        </a:rPr>
                        <a:t>3 (10)</a:t>
                      </a:r>
                      <a:endParaRPr lang="en-US" sz="2000" baseline="0" dirty="0">
                        <a:effectLst/>
                        <a:latin typeface="+mj-lt"/>
                        <a:ea typeface="Calibri"/>
                        <a:cs typeface="Times New Roman"/>
                      </a:endParaRPr>
                    </a:p>
                  </a:txBody>
                  <a:tcPr marL="68580" marR="68580" marT="0" marB="0" anchor="ctr">
                    <a:noFill/>
                  </a:tcPr>
                </a:tc>
              </a:tr>
              <a:tr h="289179">
                <a:tc>
                  <a:txBody>
                    <a:bodyPr/>
                    <a:lstStyle/>
                    <a:p>
                      <a:pPr marL="0" indent="231775"/>
                      <a:r>
                        <a:rPr lang="en-US" sz="2000" b="0" dirty="0" smtClean="0"/>
                        <a:t>Insomnia</a:t>
                      </a:r>
                      <a:endParaRPr lang="en-US" sz="2000" b="0" dirty="0"/>
                    </a:p>
                  </a:txBody>
                  <a:tcPr marT="0" marB="0" anchor="ctr">
                    <a:solidFill>
                      <a:srgbClr val="E6E7E9"/>
                    </a:solidFill>
                  </a:tcPr>
                </a:tc>
                <a:tc>
                  <a:txBody>
                    <a:bodyPr/>
                    <a:lstStyle/>
                    <a:p>
                      <a:pPr marL="0" marR="0" algn="ctr">
                        <a:lnSpc>
                          <a:spcPct val="115000"/>
                        </a:lnSpc>
                        <a:spcBef>
                          <a:spcPts val="0"/>
                        </a:spcBef>
                        <a:spcAft>
                          <a:spcPts val="0"/>
                        </a:spcAft>
                        <a:tabLst>
                          <a:tab pos="1428750" algn="l"/>
                        </a:tabLst>
                      </a:pPr>
                      <a:r>
                        <a:rPr lang="en-US" sz="2000" baseline="0" dirty="0" smtClean="0">
                          <a:effectLst/>
                          <a:latin typeface="+mj-lt"/>
                          <a:ea typeface="Calibri"/>
                          <a:cs typeface="Times New Roman"/>
                        </a:rPr>
                        <a:t>3 (10)</a:t>
                      </a:r>
                      <a:endParaRPr lang="en-US" sz="2000" baseline="0" dirty="0">
                        <a:effectLst/>
                        <a:latin typeface="+mj-lt"/>
                        <a:ea typeface="Calibri"/>
                        <a:cs typeface="Times New Roman"/>
                      </a:endParaRPr>
                    </a:p>
                  </a:txBody>
                  <a:tcPr marL="68580" marR="68580" marT="0" marB="0" anchor="ctr">
                    <a:solidFill>
                      <a:srgbClr val="E6E7E9"/>
                    </a:solidFill>
                  </a:tcPr>
                </a:tc>
              </a:tr>
              <a:tr h="289179">
                <a:tc>
                  <a:txBody>
                    <a:bodyPr/>
                    <a:lstStyle/>
                    <a:p>
                      <a:pPr marL="0" indent="231775"/>
                      <a:r>
                        <a:rPr lang="en-US" sz="2000" b="0" dirty="0" smtClean="0"/>
                        <a:t>Oropharyngeal pain</a:t>
                      </a:r>
                      <a:endParaRPr lang="en-US" sz="2000" b="0" dirty="0"/>
                    </a:p>
                  </a:txBody>
                  <a:tcPr marT="0" marB="0" anchor="ctr">
                    <a:noFill/>
                  </a:tcPr>
                </a:tc>
                <a:tc>
                  <a:txBody>
                    <a:bodyPr/>
                    <a:lstStyle/>
                    <a:p>
                      <a:pPr marL="0" marR="0" algn="ctr">
                        <a:lnSpc>
                          <a:spcPct val="115000"/>
                        </a:lnSpc>
                        <a:spcBef>
                          <a:spcPts val="0"/>
                        </a:spcBef>
                        <a:spcAft>
                          <a:spcPts val="0"/>
                        </a:spcAft>
                        <a:tabLst>
                          <a:tab pos="1428750" algn="l"/>
                        </a:tabLst>
                      </a:pPr>
                      <a:r>
                        <a:rPr lang="en-US" sz="2000" baseline="0" dirty="0" smtClean="0">
                          <a:effectLst/>
                          <a:latin typeface="+mj-lt"/>
                          <a:ea typeface="Calibri"/>
                          <a:cs typeface="Times New Roman"/>
                        </a:rPr>
                        <a:t>3 (10)</a:t>
                      </a:r>
                      <a:endParaRPr lang="en-US" sz="2000" baseline="0" dirty="0">
                        <a:effectLst/>
                        <a:latin typeface="+mj-lt"/>
                        <a:ea typeface="Calibri"/>
                        <a:cs typeface="Times New Roman"/>
                      </a:endParaRPr>
                    </a:p>
                  </a:txBody>
                  <a:tcPr marL="68580" marR="68580" marT="0" marB="0" anchor="ctr">
                    <a:noFill/>
                  </a:tcPr>
                </a:tc>
              </a:tr>
              <a:tr h="289179">
                <a:tc>
                  <a:txBody>
                    <a:bodyPr/>
                    <a:lstStyle/>
                    <a:p>
                      <a:pPr marL="0" indent="231775"/>
                      <a:r>
                        <a:rPr lang="en-US" sz="2000" b="0" dirty="0" smtClean="0"/>
                        <a:t>Toothache</a:t>
                      </a:r>
                      <a:endParaRPr lang="en-US" sz="2000" b="0" dirty="0"/>
                    </a:p>
                  </a:txBody>
                  <a:tcPr marT="0" marB="0" anchor="ctr">
                    <a:lnB w="12700" cap="flat" cmpd="sng" algn="ctr">
                      <a:solidFill>
                        <a:schemeClr val="bg1">
                          <a:lumMod val="50000"/>
                        </a:schemeClr>
                      </a:solidFill>
                      <a:prstDash val="solid"/>
                      <a:round/>
                      <a:headEnd type="none" w="med" len="med"/>
                      <a:tailEnd type="none" w="med" len="med"/>
                    </a:lnB>
                    <a:solidFill>
                      <a:srgbClr val="E6E7E9"/>
                    </a:solidFill>
                  </a:tcPr>
                </a:tc>
                <a:tc>
                  <a:txBody>
                    <a:bodyPr/>
                    <a:lstStyle/>
                    <a:p>
                      <a:pPr marL="0" marR="0" algn="ctr">
                        <a:lnSpc>
                          <a:spcPct val="115000"/>
                        </a:lnSpc>
                        <a:spcBef>
                          <a:spcPts val="0"/>
                        </a:spcBef>
                        <a:spcAft>
                          <a:spcPts val="0"/>
                        </a:spcAft>
                        <a:tabLst>
                          <a:tab pos="1428750" algn="l"/>
                        </a:tabLst>
                      </a:pPr>
                      <a:r>
                        <a:rPr lang="en-US" sz="2000" baseline="0" dirty="0" smtClean="0">
                          <a:effectLst/>
                          <a:latin typeface="+mj-lt"/>
                          <a:ea typeface="Calibri"/>
                          <a:cs typeface="Times New Roman"/>
                        </a:rPr>
                        <a:t>3 (10)</a:t>
                      </a:r>
                      <a:endParaRPr lang="en-US" sz="2000" baseline="0" dirty="0">
                        <a:effectLst/>
                        <a:latin typeface="+mj-lt"/>
                        <a:ea typeface="Calibri"/>
                        <a:cs typeface="Times New Roman"/>
                      </a:endParaRPr>
                    </a:p>
                  </a:txBody>
                  <a:tcPr marL="68580" marR="68580" marT="0" marB="0" anchor="ctr">
                    <a:lnB w="12700" cap="flat" cmpd="sng" algn="ctr">
                      <a:solidFill>
                        <a:schemeClr val="bg1">
                          <a:lumMod val="50000"/>
                        </a:schemeClr>
                      </a:solidFill>
                      <a:prstDash val="solid"/>
                      <a:round/>
                      <a:headEnd type="none" w="med" len="med"/>
                      <a:tailEnd type="none" w="med" len="med"/>
                    </a:lnB>
                    <a:solidFill>
                      <a:srgbClr val="E6E7E9"/>
                    </a:solidFill>
                  </a:tcPr>
                </a:tc>
              </a:tr>
              <a:tr h="137160">
                <a:tc gridSpan="2">
                  <a:txBody>
                    <a:bodyPr/>
                    <a:lstStyle/>
                    <a:p>
                      <a:pPr marL="0" indent="0"/>
                      <a:r>
                        <a:rPr lang="en-US" sz="1100" b="0" baseline="0" dirty="0" smtClean="0"/>
                        <a:t>* Occurring in ≥10% of patients</a:t>
                      </a:r>
                    </a:p>
                  </a:txBody>
                  <a:tcPr marT="0" marB="0" anchor="ct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hMerge="1">
                  <a:txBody>
                    <a:bodyPr/>
                    <a:lstStyle/>
                    <a:p>
                      <a:pPr marL="0" marR="0" algn="ctr">
                        <a:lnSpc>
                          <a:spcPct val="115000"/>
                        </a:lnSpc>
                        <a:spcBef>
                          <a:spcPts val="0"/>
                        </a:spcBef>
                        <a:spcAft>
                          <a:spcPts val="0"/>
                        </a:spcAft>
                        <a:tabLst>
                          <a:tab pos="1428750" algn="l"/>
                        </a:tabLst>
                      </a:pPr>
                      <a:endParaRPr lang="en-US" sz="2000" baseline="0" dirty="0">
                        <a:effectLst/>
                        <a:latin typeface="+mj-lt"/>
                        <a:ea typeface="Calibri"/>
                        <a:cs typeface="Times New Roman"/>
                      </a:endParaRPr>
                    </a:p>
                  </a:txBody>
                  <a:tcPr marL="68580" marR="68580" marT="0" marB="0" anchor="ctr">
                    <a:lnT w="12700" cap="flat" cmpd="sng" algn="ctr">
                      <a:solidFill>
                        <a:schemeClr val="bg1">
                          <a:lumMod val="50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953132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1480" y="192024"/>
            <a:ext cx="8321040" cy="534924"/>
          </a:xfrm>
        </p:spPr>
        <p:txBody>
          <a:bodyPr anchor="b"/>
          <a:lstStyle/>
          <a:p>
            <a:r>
              <a:rPr lang="en-US" b="1"/>
              <a:t/>
            </a:r>
            <a:br>
              <a:rPr lang="en-US" b="1"/>
            </a:br>
            <a:r>
              <a:rPr lang="en-US" b="1" smtClean="0"/>
              <a:t>Laboratory </a:t>
            </a:r>
            <a:r>
              <a:rPr lang="en-US" b="1"/>
              <a:t>Abnormalities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2136041612"/>
              </p:ext>
            </p:extLst>
          </p:nvPr>
        </p:nvGraphicFramePr>
        <p:xfrm>
          <a:off x="769939" y="822960"/>
          <a:ext cx="7635369" cy="2961132"/>
        </p:xfrm>
        <a:graphic>
          <a:graphicData uri="http://schemas.openxmlformats.org/drawingml/2006/table">
            <a:tbl>
              <a:tblPr firstRow="1" firstCol="1" bandRow="1">
                <a:tableStyleId>{68D230F3-CF80-4859-8CE7-A43EE81993B5}</a:tableStyleId>
              </a:tblPr>
              <a:tblGrid>
                <a:gridCol w="4838988"/>
                <a:gridCol w="2796381"/>
              </a:tblGrid>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Times New Roman"/>
                        </a:rPr>
                        <a:t>Event</a:t>
                      </a:r>
                      <a:r>
                        <a:rPr lang="en-US" sz="2000" b="1" kern="1200" smtClean="0">
                          <a:solidFill>
                            <a:schemeClr val="tx1"/>
                          </a:solidFill>
                          <a:effectLst/>
                          <a:latin typeface="+mn-lt"/>
                          <a:ea typeface="+mn-ea"/>
                          <a:cs typeface="Times New Roman"/>
                        </a:rPr>
                        <a:t>,</a:t>
                      </a:r>
                      <a:r>
                        <a:rPr lang="en-US" sz="2000" b="1" kern="1200" baseline="0" smtClean="0">
                          <a:solidFill>
                            <a:schemeClr val="tx1"/>
                          </a:solidFill>
                          <a:effectLst/>
                          <a:latin typeface="+mn-lt"/>
                          <a:ea typeface="+mn-ea"/>
                          <a:cs typeface="Times New Roman"/>
                        </a:rPr>
                        <a:t> n</a:t>
                      </a:r>
                      <a:endParaRPr lang="en-US" sz="2000" b="1" kern="1200" dirty="0" smtClean="0">
                        <a:solidFill>
                          <a:schemeClr val="tx1"/>
                        </a:solidFill>
                        <a:effectLst/>
                        <a:latin typeface="+mn-lt"/>
                        <a:ea typeface="+mn-ea"/>
                        <a:cs typeface="Times New Roman"/>
                      </a:endParaRPr>
                    </a:p>
                  </a:txBody>
                  <a:tcPr marR="61349" marT="0" marB="0" anchor="b">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000" b="1" kern="0" baseline="0" smtClean="0">
                          <a:solidFill>
                            <a:schemeClr val="bg1"/>
                          </a:solidFill>
                          <a:effectLst>
                            <a:outerShdw blurRad="38100" dist="38100" dir="2700000" algn="tl">
                              <a:srgbClr val="000000">
                                <a:alpha val="43137"/>
                              </a:srgbClr>
                            </a:outerShdw>
                          </a:effectLst>
                          <a:latin typeface="+mj-lt"/>
                        </a:rPr>
                        <a:t>ABT-493 + ABT-530</a:t>
                      </a:r>
                      <a:endParaRPr lang="en-US" sz="2000" b="1" kern="0" baseline="0" dirty="0" smtClean="0">
                        <a:solidFill>
                          <a:schemeClr val="bg1"/>
                        </a:solidFill>
                        <a:effectLst>
                          <a:outerShdw blurRad="38100" dist="38100" dir="2700000" algn="tl">
                            <a:srgbClr val="000000">
                              <a:alpha val="43137"/>
                            </a:srgbClr>
                          </a:outerShdw>
                        </a:effectLst>
                        <a:latin typeface="+mj-lt"/>
                      </a:endParaRPr>
                    </a:p>
                    <a:p>
                      <a:pPr marL="0" marR="0" algn="ctr">
                        <a:lnSpc>
                          <a:spcPct val="100000"/>
                        </a:lnSpc>
                        <a:spcBef>
                          <a:spcPts val="0"/>
                        </a:spcBef>
                        <a:spcAft>
                          <a:spcPts val="0"/>
                        </a:spcAft>
                      </a:pPr>
                      <a:r>
                        <a:rPr lang="en-US" sz="2000" b="1" kern="0" baseline="0" dirty="0" smtClean="0">
                          <a:solidFill>
                            <a:schemeClr val="bg1"/>
                          </a:solidFill>
                          <a:effectLst>
                            <a:outerShdw blurRad="38100" dist="38100" dir="2700000" algn="tl">
                              <a:srgbClr val="000000">
                                <a:alpha val="43137"/>
                              </a:srgbClr>
                            </a:outerShdw>
                          </a:effectLst>
                          <a:latin typeface="+mj-lt"/>
                        </a:rPr>
                        <a:t>(N = 29)</a:t>
                      </a:r>
                      <a:endParaRPr lang="en-US" sz="2000" b="1" kern="0" baseline="0" dirty="0">
                        <a:solidFill>
                          <a:schemeClr val="bg1"/>
                        </a:solidFill>
                        <a:effectLst>
                          <a:outerShdw blurRad="38100" dist="38100" dir="2700000" algn="tl">
                            <a:srgbClr val="000000">
                              <a:alpha val="43137"/>
                            </a:srgbClr>
                          </a:outerShdw>
                        </a:effectLst>
                        <a:latin typeface="+mj-lt"/>
                        <a:ea typeface="Calibri"/>
                        <a:cs typeface="Times New Roman"/>
                      </a:endParaRPr>
                    </a:p>
                  </a:txBody>
                  <a:tcPr marL="61349" marR="61349" marT="0" marB="0" anchor="ctr">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082BA"/>
                    </a:solidFill>
                  </a:tcPr>
                </a:tc>
              </a:tr>
              <a:tr h="288036">
                <a:tc>
                  <a:txBody>
                    <a:bodyPr/>
                    <a:lstStyle/>
                    <a:p>
                      <a:pPr>
                        <a:lnSpc>
                          <a:spcPct val="100000"/>
                        </a:lnSpc>
                      </a:pPr>
                      <a:r>
                        <a:rPr lang="en-US" sz="2000" b="0" kern="1200" smtClean="0">
                          <a:solidFill>
                            <a:schemeClr val="tx1"/>
                          </a:solidFill>
                          <a:effectLst/>
                          <a:latin typeface="+mn-lt"/>
                          <a:ea typeface="+mn-ea"/>
                          <a:cs typeface="+mn-cs"/>
                        </a:rPr>
                        <a:t>ALT,</a:t>
                      </a:r>
                      <a:r>
                        <a:rPr lang="en-US" sz="2000" b="0" kern="1200" baseline="0" smtClean="0">
                          <a:solidFill>
                            <a:schemeClr val="tx1"/>
                          </a:solidFill>
                          <a:effectLst/>
                          <a:latin typeface="+mn-lt"/>
                          <a:ea typeface="+mn-ea"/>
                          <a:cs typeface="+mn-cs"/>
                        </a:rPr>
                        <a:t> grade ≥2 (&gt;3 </a:t>
                      </a:r>
                      <a:r>
                        <a:rPr lang="en-US" sz="2000" b="0" kern="1200" baseline="0" smtClean="0">
                          <a:solidFill>
                            <a:schemeClr val="tx1"/>
                          </a:solidFill>
                          <a:effectLst/>
                          <a:latin typeface="+mn-lt"/>
                          <a:ea typeface="+mn-ea"/>
                          <a:cs typeface="+mn-cs"/>
                          <a:sym typeface="Symbol"/>
                        </a:rPr>
                        <a:t> ULN)*</a:t>
                      </a:r>
                      <a:endParaRPr lang="en-US" sz="2000" b="0" dirty="0">
                        <a:solidFill>
                          <a:schemeClr val="tx1"/>
                        </a:solidFill>
                        <a:effectLst/>
                        <a:latin typeface="+mj-lt"/>
                        <a:ea typeface="Calibri"/>
                        <a:cs typeface="Times New Roman"/>
                      </a:endParaRPr>
                    </a:p>
                  </a:txBody>
                  <a:tcPr marT="0" marB="0" anchor="ctr">
                    <a:lnT w="19050" cap="flat" cmpd="sng" algn="ctr">
                      <a:solidFill>
                        <a:schemeClr val="bg1">
                          <a:lumMod val="50000"/>
                        </a:schemeClr>
                      </a:solidFill>
                      <a:prstDash val="solid"/>
                      <a:round/>
                      <a:headEnd type="none" w="med" len="med"/>
                      <a:tailEnd type="none" w="med" len="med"/>
                    </a:lnT>
                    <a:noFill/>
                  </a:tcPr>
                </a:tc>
                <a:tc>
                  <a:txBody>
                    <a:bodyPr/>
                    <a:lstStyle/>
                    <a:p>
                      <a:pPr marL="0" marR="0" algn="ctr">
                        <a:lnSpc>
                          <a:spcPct val="100000"/>
                        </a:lnSpc>
                        <a:spcBef>
                          <a:spcPts val="0"/>
                        </a:spcBef>
                        <a:spcAft>
                          <a:spcPts val="0"/>
                        </a:spcAft>
                        <a:tabLst>
                          <a:tab pos="1428750" algn="l"/>
                        </a:tabLst>
                      </a:pPr>
                      <a:r>
                        <a:rPr lang="en-US" sz="2000" baseline="0" dirty="0" smtClean="0">
                          <a:effectLst/>
                          <a:latin typeface="+mj-lt"/>
                          <a:ea typeface="Calibri"/>
                          <a:cs typeface="Times New Roman"/>
                        </a:rPr>
                        <a:t>0</a:t>
                      </a:r>
                      <a:endParaRPr lang="en-US" sz="2000" kern="1200" baseline="0" dirty="0">
                        <a:solidFill>
                          <a:srgbClr val="FF0000"/>
                        </a:solidFill>
                        <a:effectLst/>
                        <a:latin typeface="+mn-lt"/>
                        <a:ea typeface="Calibri"/>
                        <a:cs typeface="Times New Roman"/>
                      </a:endParaRPr>
                    </a:p>
                  </a:txBody>
                  <a:tcPr marL="68580" marR="68580" marT="0" marB="0" anchor="ctr">
                    <a:lnT w="19050" cap="flat" cmpd="sng" algn="ctr">
                      <a:solidFill>
                        <a:schemeClr val="bg1">
                          <a:lumMod val="50000"/>
                        </a:schemeClr>
                      </a:solidFill>
                      <a:prstDash val="solid"/>
                      <a:round/>
                      <a:headEnd type="none" w="med" len="med"/>
                      <a:tailEnd type="none" w="med" len="med"/>
                    </a:lnT>
                    <a:noFill/>
                  </a:tcPr>
                </a:tc>
              </a:tr>
              <a:tr h="2007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smtClean="0">
                          <a:solidFill>
                            <a:schemeClr val="tx1"/>
                          </a:solidFill>
                          <a:effectLst/>
                          <a:latin typeface="+mn-lt"/>
                          <a:ea typeface="+mn-ea"/>
                          <a:cs typeface="+mn-cs"/>
                        </a:rPr>
                        <a:t>AST,</a:t>
                      </a:r>
                      <a:r>
                        <a:rPr lang="en-US" sz="2000" b="0" kern="1200" baseline="0" smtClean="0">
                          <a:solidFill>
                            <a:schemeClr val="tx1"/>
                          </a:solidFill>
                          <a:effectLst/>
                          <a:latin typeface="+mn-lt"/>
                          <a:ea typeface="+mn-ea"/>
                          <a:cs typeface="+mn-cs"/>
                        </a:rPr>
                        <a:t> grade ≥2 (&gt;3 </a:t>
                      </a:r>
                      <a:r>
                        <a:rPr lang="en-US" sz="2000" b="0" kern="1200" baseline="0" smtClean="0">
                          <a:solidFill>
                            <a:schemeClr val="tx1"/>
                          </a:solidFill>
                          <a:effectLst/>
                          <a:latin typeface="+mn-lt"/>
                          <a:ea typeface="+mn-ea"/>
                          <a:cs typeface="+mn-cs"/>
                          <a:sym typeface="Symbol"/>
                        </a:rPr>
                        <a:t> ULN)*</a:t>
                      </a:r>
                      <a:endParaRPr lang="en-US" sz="2000" b="0" kern="1200" smtClean="0">
                        <a:solidFill>
                          <a:schemeClr val="tx1"/>
                        </a:solidFill>
                        <a:effectLst/>
                        <a:latin typeface="+mn-lt"/>
                        <a:ea typeface="Calibri"/>
                        <a:cs typeface="Times New Roman"/>
                      </a:endParaRPr>
                    </a:p>
                  </a:txBody>
                  <a:tcPr marT="0" marB="0" anchor="ctr">
                    <a:solidFill>
                      <a:srgbClr val="E6E7E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2000" kern="1200" baseline="0" dirty="0" smtClean="0">
                          <a:solidFill>
                            <a:schemeClr val="tx1"/>
                          </a:solidFill>
                          <a:effectLst/>
                          <a:latin typeface="+mn-lt"/>
                          <a:ea typeface="Calibri"/>
                          <a:cs typeface="Times New Roman"/>
                        </a:rPr>
                        <a:t>0</a:t>
                      </a:r>
                    </a:p>
                  </a:txBody>
                  <a:tcPr marL="68580" marR="68580" marT="0" marB="0" anchor="ctr">
                    <a:solidFill>
                      <a:srgbClr val="E6E7E9"/>
                    </a:solidFill>
                  </a:tcPr>
                </a:tc>
              </a:tr>
              <a:tr h="75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smtClean="0">
                          <a:solidFill>
                            <a:schemeClr val="tx1"/>
                          </a:solidFill>
                          <a:effectLst/>
                          <a:latin typeface="+mn-lt"/>
                          <a:ea typeface="Calibri"/>
                          <a:cs typeface="Times New Roman"/>
                        </a:rPr>
                        <a:t>Total bilirubin</a:t>
                      </a:r>
                      <a:endParaRPr lang="en-US" sz="2000" b="0" kern="1200" baseline="0" smtClean="0">
                        <a:solidFill>
                          <a:schemeClr val="tx1"/>
                        </a:solidFill>
                        <a:effectLst/>
                        <a:latin typeface="+mn-lt"/>
                        <a:ea typeface="Calibri"/>
                        <a:cs typeface="Times New Roman"/>
                      </a:endParaRPr>
                    </a:p>
                    <a:p>
                      <a:pPr marL="0" marR="0" indent="225425" algn="l" defTabSz="914400" rtl="0" eaLnBrk="1" fontAlgn="auto" latinLnBrk="0" hangingPunct="1">
                        <a:lnSpc>
                          <a:spcPct val="100000"/>
                        </a:lnSpc>
                        <a:spcBef>
                          <a:spcPts val="0"/>
                        </a:spcBef>
                        <a:spcAft>
                          <a:spcPts val="0"/>
                        </a:spcAft>
                        <a:buClrTx/>
                        <a:buSzTx/>
                        <a:buFontTx/>
                        <a:buNone/>
                        <a:tabLst/>
                        <a:defRPr/>
                      </a:pPr>
                      <a:r>
                        <a:rPr lang="en-US" sz="2000" b="0" kern="1200" baseline="0" smtClean="0">
                          <a:solidFill>
                            <a:schemeClr val="tx1"/>
                          </a:solidFill>
                          <a:effectLst/>
                          <a:latin typeface="+mn-lt"/>
                          <a:ea typeface="Calibri"/>
                          <a:cs typeface="Times New Roman"/>
                        </a:rPr>
                        <a:t>Grade 2 (&gt;1.5 – 3</a:t>
                      </a:r>
                      <a:r>
                        <a:rPr lang="en-US" sz="2000" b="0" kern="1200" baseline="0" smtClean="0">
                          <a:solidFill>
                            <a:schemeClr val="tx1"/>
                          </a:solidFill>
                          <a:effectLst/>
                          <a:latin typeface="+mn-lt"/>
                          <a:ea typeface="+mn-ea"/>
                          <a:cs typeface="+mn-cs"/>
                        </a:rPr>
                        <a:t> </a:t>
                      </a:r>
                      <a:r>
                        <a:rPr lang="en-US" sz="2000" b="0" kern="1200" baseline="0" smtClean="0">
                          <a:solidFill>
                            <a:schemeClr val="tx1"/>
                          </a:solidFill>
                          <a:effectLst/>
                          <a:latin typeface="+mn-lt"/>
                          <a:ea typeface="+mn-ea"/>
                          <a:cs typeface="+mn-cs"/>
                          <a:sym typeface="Symbol"/>
                        </a:rPr>
                        <a:t> ULN)</a:t>
                      </a:r>
                      <a:endParaRPr lang="en-US" sz="2000" b="0" kern="1200" baseline="0" smtClean="0">
                        <a:solidFill>
                          <a:schemeClr val="tx1"/>
                        </a:solidFill>
                        <a:effectLst/>
                        <a:latin typeface="+mn-lt"/>
                        <a:ea typeface="Calibri"/>
                        <a:cs typeface="Times New Roman"/>
                      </a:endParaRPr>
                    </a:p>
                    <a:p>
                      <a:pPr marL="0" marR="0" indent="225425" algn="l" defTabSz="914400" rtl="0" eaLnBrk="1" fontAlgn="auto" latinLnBrk="0" hangingPunct="1">
                        <a:lnSpc>
                          <a:spcPct val="100000"/>
                        </a:lnSpc>
                        <a:spcBef>
                          <a:spcPts val="0"/>
                        </a:spcBef>
                        <a:spcAft>
                          <a:spcPts val="0"/>
                        </a:spcAft>
                        <a:buClrTx/>
                        <a:buSzTx/>
                        <a:buFontTx/>
                        <a:buNone/>
                        <a:tabLst/>
                        <a:defRPr/>
                      </a:pPr>
                      <a:r>
                        <a:rPr lang="en-US" sz="2000" b="0" kern="1200" smtClean="0">
                          <a:solidFill>
                            <a:schemeClr val="tx1"/>
                          </a:solidFill>
                          <a:effectLst/>
                          <a:latin typeface="+mn-lt"/>
                          <a:ea typeface="Calibri"/>
                          <a:cs typeface="Times New Roman"/>
                        </a:rPr>
                        <a:t>Grade </a:t>
                      </a:r>
                      <a:r>
                        <a:rPr lang="en-US" sz="2000" b="0" kern="1200" baseline="0" smtClean="0">
                          <a:solidFill>
                            <a:schemeClr val="tx1"/>
                          </a:solidFill>
                          <a:effectLst/>
                          <a:latin typeface="+mn-lt"/>
                          <a:ea typeface="+mn-ea"/>
                          <a:cs typeface="+mn-cs"/>
                        </a:rPr>
                        <a:t>≥3 (&gt;3 </a:t>
                      </a:r>
                      <a:r>
                        <a:rPr lang="en-US" sz="2000" b="0" kern="1200" baseline="0" smtClean="0">
                          <a:solidFill>
                            <a:schemeClr val="tx1"/>
                          </a:solidFill>
                          <a:effectLst/>
                          <a:latin typeface="+mn-lt"/>
                          <a:ea typeface="+mn-ea"/>
                          <a:cs typeface="+mn-cs"/>
                          <a:sym typeface="Symbol"/>
                        </a:rPr>
                        <a:t> ULN)</a:t>
                      </a:r>
                      <a:endParaRPr lang="en-US" sz="2000" b="0" kern="1200" smtClean="0">
                        <a:solidFill>
                          <a:schemeClr val="tx1"/>
                        </a:solidFill>
                        <a:effectLst/>
                        <a:latin typeface="+mn-lt"/>
                        <a:ea typeface="Calibri"/>
                        <a:cs typeface="Times New Roman"/>
                      </a:endParaRPr>
                    </a:p>
                  </a:txBody>
                  <a:tcPr marT="0" marB="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2000" kern="1200" baseline="0" smtClean="0">
                          <a:solidFill>
                            <a:schemeClr val="tx1"/>
                          </a:solidFill>
                          <a:effectLst/>
                          <a:latin typeface="+mn-lt"/>
                          <a:ea typeface="Calibri"/>
                          <a:cs typeface="Times New Roman"/>
                        </a:rPr>
                        <a:t>1</a:t>
                      </a:r>
                    </a:p>
                    <a:p>
                      <a:pPr marL="0" marR="0" indent="0" algn="ctr" defTabSz="914400" rtl="0" eaLnBrk="1" fontAlgn="auto" latinLnBrk="0" hangingPunct="1">
                        <a:lnSpc>
                          <a:spcPct val="100000"/>
                        </a:lnSpc>
                        <a:spcBef>
                          <a:spcPts val="0"/>
                        </a:spcBef>
                        <a:spcAft>
                          <a:spcPts val="0"/>
                        </a:spcAft>
                        <a:buClrTx/>
                        <a:buSzTx/>
                        <a:buFontTx/>
                        <a:buNone/>
                        <a:tabLst>
                          <a:tab pos="1428750" algn="l"/>
                        </a:tabLst>
                        <a:defRPr/>
                      </a:pPr>
                      <a:r>
                        <a:rPr lang="en-US" sz="2000" kern="1200" baseline="0" smtClean="0">
                          <a:solidFill>
                            <a:schemeClr val="tx1"/>
                          </a:solidFill>
                          <a:effectLst/>
                          <a:latin typeface="+mn-lt"/>
                          <a:ea typeface="Calibri"/>
                          <a:cs typeface="Times New Roman"/>
                        </a:rPr>
                        <a:t>0</a:t>
                      </a:r>
                      <a:endParaRPr lang="en-US" sz="2000" kern="1200" baseline="0" dirty="0" smtClean="0">
                        <a:solidFill>
                          <a:schemeClr val="tx1"/>
                        </a:solidFill>
                        <a:effectLst/>
                        <a:latin typeface="+mn-lt"/>
                        <a:ea typeface="Calibri"/>
                        <a:cs typeface="Times New Roman"/>
                      </a:endParaRPr>
                    </a:p>
                  </a:txBody>
                  <a:tcPr marL="68580" marR="68580" marT="0" marB="0" anchor="b">
                    <a:noFill/>
                  </a:tcPr>
                </a:tc>
              </a:tr>
              <a:tr h="289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smtClean="0">
                          <a:solidFill>
                            <a:schemeClr val="tx1"/>
                          </a:solidFill>
                          <a:effectLst/>
                          <a:latin typeface="+mj-lt"/>
                          <a:ea typeface="Calibri"/>
                          <a:cs typeface="Times New Roman"/>
                        </a:rPr>
                        <a:t>Alk</a:t>
                      </a:r>
                      <a:r>
                        <a:rPr lang="en-US" sz="2000" b="0" baseline="0" smtClean="0">
                          <a:solidFill>
                            <a:schemeClr val="tx1"/>
                          </a:solidFill>
                          <a:effectLst/>
                          <a:latin typeface="+mj-lt"/>
                          <a:ea typeface="Calibri"/>
                          <a:cs typeface="Times New Roman"/>
                        </a:rPr>
                        <a:t> phos, grade </a:t>
                      </a:r>
                      <a:r>
                        <a:rPr lang="en-US" sz="2000" b="0" kern="1200" baseline="0" smtClean="0">
                          <a:solidFill>
                            <a:schemeClr val="tx1"/>
                          </a:solidFill>
                          <a:effectLst/>
                          <a:latin typeface="+mn-lt"/>
                          <a:ea typeface="+mn-ea"/>
                          <a:cs typeface="+mn-cs"/>
                        </a:rPr>
                        <a:t>≥2 (&gt;2.5 </a:t>
                      </a:r>
                      <a:r>
                        <a:rPr lang="en-US" sz="2000" b="0" kern="1200" baseline="0" smtClean="0">
                          <a:solidFill>
                            <a:schemeClr val="tx1"/>
                          </a:solidFill>
                          <a:effectLst/>
                          <a:latin typeface="+mn-lt"/>
                          <a:ea typeface="+mn-ea"/>
                          <a:cs typeface="+mn-cs"/>
                          <a:sym typeface="Symbol"/>
                        </a:rPr>
                        <a:t> ULN)</a:t>
                      </a:r>
                      <a:endParaRPr lang="en-US" sz="2000" b="0" kern="1200" smtClean="0">
                        <a:solidFill>
                          <a:schemeClr val="tx1"/>
                        </a:solidFill>
                        <a:effectLst/>
                        <a:latin typeface="+mn-lt"/>
                        <a:ea typeface="Calibri"/>
                        <a:cs typeface="Times New Roman"/>
                      </a:endParaRPr>
                    </a:p>
                  </a:txBody>
                  <a:tcPr marT="0" marB="0" anchor="ctr">
                    <a:solidFill>
                      <a:srgbClr val="E6E7E9"/>
                    </a:solidFill>
                  </a:tcPr>
                </a:tc>
                <a:tc>
                  <a:txBody>
                    <a:bodyPr/>
                    <a:lstStyle/>
                    <a:p>
                      <a:pPr marL="0" marR="0" algn="ctr">
                        <a:lnSpc>
                          <a:spcPct val="115000"/>
                        </a:lnSpc>
                        <a:spcBef>
                          <a:spcPts val="0"/>
                        </a:spcBef>
                        <a:spcAft>
                          <a:spcPts val="0"/>
                        </a:spcAft>
                        <a:tabLst>
                          <a:tab pos="1428750" algn="l"/>
                        </a:tabLst>
                      </a:pPr>
                      <a:r>
                        <a:rPr lang="en-US" sz="2000" dirty="0" smtClean="0">
                          <a:effectLst/>
                          <a:latin typeface="+mj-lt"/>
                          <a:ea typeface="Calibri"/>
                          <a:cs typeface="Times New Roman"/>
                        </a:rPr>
                        <a:t>0</a:t>
                      </a:r>
                    </a:p>
                  </a:txBody>
                  <a:tcPr marT="0" marB="0" anchor="ctr">
                    <a:solidFill>
                      <a:srgbClr val="E6E7E9"/>
                    </a:solidFill>
                  </a:tcPr>
                </a:tc>
              </a:tr>
              <a:tr h="289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baseline="0" smtClean="0">
                          <a:solidFill>
                            <a:schemeClr val="tx1"/>
                          </a:solidFill>
                          <a:effectLst/>
                          <a:latin typeface="+mn-lt"/>
                          <a:ea typeface="Calibri"/>
                          <a:cs typeface="Times New Roman"/>
                        </a:rPr>
                        <a:t>Haemoglobin, grade </a:t>
                      </a:r>
                      <a:r>
                        <a:rPr lang="en-US" sz="2000" b="0" kern="1200" baseline="0" smtClean="0">
                          <a:solidFill>
                            <a:schemeClr val="tx1"/>
                          </a:solidFill>
                          <a:effectLst/>
                          <a:latin typeface="+mn-lt"/>
                          <a:ea typeface="+mn-ea"/>
                          <a:cs typeface="+mn-cs"/>
                        </a:rPr>
                        <a:t>≥2 (&lt;10 g/dL)</a:t>
                      </a:r>
                      <a:endParaRPr lang="en-US" sz="2000" b="0" kern="1200" smtClean="0">
                        <a:solidFill>
                          <a:schemeClr val="tx1"/>
                        </a:solidFill>
                        <a:effectLst/>
                        <a:latin typeface="+mn-lt"/>
                        <a:ea typeface="Calibri"/>
                        <a:cs typeface="Times New Roman"/>
                      </a:endParaRPr>
                    </a:p>
                  </a:txBody>
                  <a:tcPr marT="0" marB="0" anchor="ctr">
                    <a:lnB w="12700" cap="flat" cmpd="sng" algn="ctr">
                      <a:solidFill>
                        <a:schemeClr val="tx1"/>
                      </a:solidFill>
                      <a:prstDash val="solid"/>
                      <a:round/>
                      <a:headEnd type="none" w="med" len="med"/>
                      <a:tailEnd type="none" w="med" len="med"/>
                    </a:lnB>
                    <a:noFill/>
                  </a:tcPr>
                </a:tc>
                <a:tc>
                  <a:txBody>
                    <a:bodyPr/>
                    <a:lstStyle/>
                    <a:p>
                      <a:pPr marL="0" marR="0" algn="ctr">
                        <a:lnSpc>
                          <a:spcPct val="115000"/>
                        </a:lnSpc>
                        <a:spcBef>
                          <a:spcPts val="0"/>
                        </a:spcBef>
                        <a:spcAft>
                          <a:spcPts val="0"/>
                        </a:spcAft>
                        <a:tabLst>
                          <a:tab pos="1428750" algn="l"/>
                        </a:tabLst>
                      </a:pPr>
                      <a:r>
                        <a:rPr lang="en-US" sz="2000" smtClean="0">
                          <a:effectLst/>
                          <a:latin typeface="+mj-lt"/>
                          <a:ea typeface="Calibri"/>
                          <a:cs typeface="Times New Roman"/>
                        </a:rPr>
                        <a:t>0</a:t>
                      </a:r>
                      <a:endParaRPr lang="en-US" sz="2000" dirty="0" smtClean="0">
                        <a:effectLst/>
                        <a:latin typeface="+mj-lt"/>
                        <a:ea typeface="Calibri"/>
                        <a:cs typeface="Times New Roman"/>
                      </a:endParaRPr>
                    </a:p>
                  </a:txBody>
                  <a:tcPr marT="0" marB="0" anchor="ctr">
                    <a:lnB w="12700" cap="flat" cmpd="sng" algn="ctr">
                      <a:solidFill>
                        <a:schemeClr val="tx1"/>
                      </a:solidFill>
                      <a:prstDash val="solid"/>
                      <a:round/>
                      <a:headEnd type="none" w="med" len="med"/>
                      <a:tailEnd type="none" w="med" len="med"/>
                    </a:lnB>
                    <a:noFill/>
                  </a:tcPr>
                </a:tc>
              </a:tr>
              <a:tr h="13716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smtClean="0">
                          <a:solidFill>
                            <a:schemeClr val="tx1"/>
                          </a:solidFill>
                          <a:effectLst/>
                          <a:latin typeface="+mn-lt"/>
                          <a:ea typeface="Calibri"/>
                          <a:cs typeface="Times New Roman"/>
                        </a:rPr>
                        <a:t>* Post</a:t>
                      </a:r>
                      <a:r>
                        <a:rPr lang="en-US" sz="1100" b="0" kern="1200" baseline="0" smtClean="0">
                          <a:solidFill>
                            <a:schemeClr val="tx1"/>
                          </a:solidFill>
                          <a:effectLst/>
                          <a:latin typeface="+mn-lt"/>
                          <a:ea typeface="Calibri"/>
                          <a:cs typeface="Times New Roman"/>
                        </a:rPr>
                        <a:t> </a:t>
                      </a:r>
                      <a:r>
                        <a:rPr lang="en-US" sz="1100" b="0" kern="1200" smtClean="0">
                          <a:solidFill>
                            <a:schemeClr val="tx1"/>
                          </a:solidFill>
                          <a:effectLst/>
                          <a:latin typeface="+mn-lt"/>
                          <a:ea typeface="Calibri"/>
                          <a:cs typeface="Times New Roman"/>
                        </a:rPr>
                        <a:t>nadir</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ctr">
                        <a:lnSpc>
                          <a:spcPct val="115000"/>
                        </a:lnSpc>
                        <a:spcBef>
                          <a:spcPts val="0"/>
                        </a:spcBef>
                        <a:spcAft>
                          <a:spcPts val="0"/>
                        </a:spcAft>
                        <a:tabLst>
                          <a:tab pos="1428750" algn="l"/>
                        </a:tabLst>
                      </a:pPr>
                      <a:endParaRPr lang="en-US" sz="2200" dirty="0" smtClean="0">
                        <a:effectLst/>
                        <a:latin typeface="+mj-lt"/>
                        <a:ea typeface="Calibri"/>
                        <a:cs typeface="Times New Roman"/>
                      </a:endParaRPr>
                    </a:p>
                  </a:txBody>
                  <a:tcPr marT="0" marB="0" anchor="ct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r>
            </a:tbl>
          </a:graphicData>
        </a:graphic>
      </p:graphicFrame>
      <p:sp>
        <p:nvSpPr>
          <p:cNvPr id="5" name="Rectangle 4"/>
          <p:cNvSpPr/>
          <p:nvPr/>
        </p:nvSpPr>
        <p:spPr>
          <a:xfrm>
            <a:off x="414732" y="3887426"/>
            <a:ext cx="8321040" cy="991041"/>
          </a:xfrm>
          <a:prstGeom prst="rect">
            <a:avLst/>
          </a:prstGeom>
        </p:spPr>
        <p:txBody>
          <a:bodyPr wrap="square">
            <a:spAutoFit/>
          </a:bodyPr>
          <a:lstStyle/>
          <a:p>
            <a:pPr>
              <a:lnSpc>
                <a:spcPct val="80000"/>
              </a:lnSpc>
              <a:spcAft>
                <a:spcPts val="1200"/>
              </a:spcAft>
            </a:pPr>
            <a:r>
              <a:rPr lang="en-US" sz="2000" smtClean="0"/>
              <a:t>In all patients with baseline ALT elevations, ALT </a:t>
            </a:r>
            <a:r>
              <a:rPr lang="en-US" sz="2000" dirty="0" smtClean="0"/>
              <a:t>levels normalized with treatment and </a:t>
            </a:r>
            <a:r>
              <a:rPr lang="en-US" sz="2000" dirty="0"/>
              <a:t>no on-treatment ALT elevations </a:t>
            </a:r>
            <a:r>
              <a:rPr lang="en-US" sz="2000" dirty="0" smtClean="0"/>
              <a:t>were </a:t>
            </a:r>
            <a:r>
              <a:rPr lang="en-US" sz="2000" smtClean="0"/>
              <a:t>observed </a:t>
            </a:r>
          </a:p>
          <a:p>
            <a:pPr>
              <a:lnSpc>
                <a:spcPct val="80000"/>
              </a:lnSpc>
              <a:spcAft>
                <a:spcPts val="1200"/>
              </a:spcAft>
            </a:pPr>
            <a:r>
              <a:rPr lang="en-US" sz="2000" smtClean="0"/>
              <a:t>No grade 3 or 4 abnormalities were observed</a:t>
            </a:r>
            <a:endParaRPr lang="en-US" sz="2000" dirty="0" smtClean="0"/>
          </a:p>
        </p:txBody>
      </p:sp>
    </p:spTree>
    <p:extLst>
      <p:ext uri="{BB962C8B-B14F-4D97-AF65-F5344CB8AC3E}">
        <p14:creationId xmlns:p14="http://schemas.microsoft.com/office/powerpoint/2010/main" val="19243336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11480" y="857250"/>
            <a:ext cx="8321040" cy="3800475"/>
          </a:xfrm>
        </p:spPr>
        <p:txBody>
          <a:bodyPr/>
          <a:lstStyle/>
          <a:p>
            <a:pPr marL="0" indent="0" eaLnBrk="1" hangingPunct="1">
              <a:lnSpc>
                <a:spcPct val="100000"/>
              </a:lnSpc>
              <a:spcBef>
                <a:spcPts val="0"/>
              </a:spcBef>
              <a:spcAft>
                <a:spcPts val="1800"/>
              </a:spcAft>
            </a:pPr>
            <a:r>
              <a:rPr lang="en-US" dirty="0" smtClean="0">
                <a:solidFill>
                  <a:schemeClr val="tx1"/>
                </a:solidFill>
              </a:rPr>
              <a:t>8-week treatment with </a:t>
            </a:r>
            <a:r>
              <a:rPr lang="en-US" smtClean="0">
                <a:solidFill>
                  <a:schemeClr val="tx1"/>
                </a:solidFill>
              </a:rPr>
              <a:t>once-daily ABT-493 and ABT-530 achieved 97% </a:t>
            </a:r>
            <a:r>
              <a:rPr lang="en-US" dirty="0" smtClean="0">
                <a:solidFill>
                  <a:schemeClr val="tx1"/>
                </a:solidFill>
              </a:rPr>
              <a:t>SVR12 in treatment-naïve GT3-infected patients without cirrhosis</a:t>
            </a:r>
          </a:p>
          <a:p>
            <a:pPr marL="0" indent="0" eaLnBrk="1" hangingPunct="1">
              <a:lnSpc>
                <a:spcPct val="100000"/>
              </a:lnSpc>
              <a:spcBef>
                <a:spcPts val="0"/>
              </a:spcBef>
              <a:spcAft>
                <a:spcPts val="1800"/>
              </a:spcAft>
            </a:pPr>
            <a:r>
              <a:rPr lang="en-US" dirty="0" smtClean="0">
                <a:solidFill>
                  <a:schemeClr val="tx1"/>
                </a:solidFill>
              </a:rPr>
              <a:t>There were no virologic failures; 100% mITT SVR12 </a:t>
            </a:r>
          </a:p>
          <a:p>
            <a:pPr marL="0" indent="0" eaLnBrk="1" hangingPunct="1">
              <a:lnSpc>
                <a:spcPct val="100000"/>
              </a:lnSpc>
              <a:spcBef>
                <a:spcPts val="0"/>
              </a:spcBef>
              <a:spcAft>
                <a:spcPts val="1800"/>
              </a:spcAft>
            </a:pPr>
            <a:r>
              <a:rPr lang="en-US" smtClean="0">
                <a:solidFill>
                  <a:schemeClr val="tx1"/>
                </a:solidFill>
              </a:rPr>
              <a:t>High efficacy was achieved regardless of baseline viral load or presence </a:t>
            </a:r>
            <a:r>
              <a:rPr lang="en-US" dirty="0" smtClean="0">
                <a:solidFill>
                  <a:schemeClr val="tx1"/>
                </a:solidFill>
              </a:rPr>
              <a:t>of baseline NS3 and/or </a:t>
            </a:r>
            <a:r>
              <a:rPr lang="en-US" smtClean="0">
                <a:solidFill>
                  <a:schemeClr val="tx1"/>
                </a:solidFill>
              </a:rPr>
              <a:t>NS5A variants</a:t>
            </a:r>
            <a:endParaRPr lang="en-US" dirty="0" smtClean="0">
              <a:solidFill>
                <a:schemeClr val="tx1"/>
              </a:solidFill>
            </a:endParaRPr>
          </a:p>
          <a:p>
            <a:pPr marL="0" indent="0" eaLnBrk="1" hangingPunct="1">
              <a:lnSpc>
                <a:spcPct val="100000"/>
              </a:lnSpc>
              <a:spcBef>
                <a:spcPts val="0"/>
              </a:spcBef>
              <a:spcAft>
                <a:spcPts val="1800"/>
              </a:spcAft>
            </a:pPr>
            <a:r>
              <a:rPr lang="en-US" dirty="0" smtClean="0">
                <a:solidFill>
                  <a:schemeClr val="tx1"/>
                </a:solidFill>
              </a:rPr>
              <a:t>This combination was well tolerated, with mostly </a:t>
            </a:r>
            <a:r>
              <a:rPr lang="en-US" smtClean="0">
                <a:solidFill>
                  <a:schemeClr val="tx1"/>
                </a:solidFill>
              </a:rPr>
              <a:t>mild AEs, no serious AEs, no significant laboratory abnormalities, and </a:t>
            </a:r>
            <a:r>
              <a:rPr lang="en-US" dirty="0" smtClean="0">
                <a:solidFill>
                  <a:schemeClr val="tx1"/>
                </a:solidFill>
              </a:rPr>
              <a:t>no </a:t>
            </a:r>
            <a:r>
              <a:rPr lang="en-US" smtClean="0">
                <a:solidFill>
                  <a:schemeClr val="tx1"/>
                </a:solidFill>
              </a:rPr>
              <a:t>discontinuations due to AEs</a:t>
            </a:r>
          </a:p>
          <a:p>
            <a:pPr marL="0" indent="0" eaLnBrk="1" hangingPunct="1">
              <a:lnSpc>
                <a:spcPct val="100000"/>
              </a:lnSpc>
              <a:spcBef>
                <a:spcPts val="0"/>
              </a:spcBef>
              <a:spcAft>
                <a:spcPts val="1800"/>
              </a:spcAft>
            </a:pPr>
            <a:endParaRPr lang="en-US" smtClean="0">
              <a:solidFill>
                <a:schemeClr val="tx1"/>
              </a:solidFill>
            </a:endParaRPr>
          </a:p>
          <a:p>
            <a:pPr marL="0" indent="0" eaLnBrk="1" hangingPunct="1">
              <a:lnSpc>
                <a:spcPct val="100000"/>
              </a:lnSpc>
              <a:spcBef>
                <a:spcPts val="0"/>
              </a:spcBef>
              <a:spcAft>
                <a:spcPts val="1800"/>
              </a:spcAft>
            </a:pPr>
            <a:endParaRPr lang="en-US">
              <a:solidFill>
                <a:schemeClr val="tx1"/>
              </a:solidFill>
            </a:endParaRPr>
          </a:p>
          <a:p>
            <a:pPr marL="0" indent="0" eaLnBrk="1" hangingPunct="1">
              <a:lnSpc>
                <a:spcPct val="100000"/>
              </a:lnSpc>
              <a:spcBef>
                <a:spcPts val="0"/>
              </a:spcBef>
              <a:spcAft>
                <a:spcPts val="1800"/>
              </a:spcAft>
            </a:pPr>
            <a:endParaRPr lang="en-US" smtClean="0">
              <a:solidFill>
                <a:schemeClr val="tx1"/>
              </a:solidFill>
            </a:endParaRPr>
          </a:p>
        </p:txBody>
      </p:sp>
      <p:sp>
        <p:nvSpPr>
          <p:cNvPr id="4" name="Title 3"/>
          <p:cNvSpPr txBox="1">
            <a:spLocks/>
          </p:cNvSpPr>
          <p:nvPr/>
        </p:nvSpPr>
        <p:spPr>
          <a:xfrm>
            <a:off x="411480" y="192024"/>
            <a:ext cx="8321040" cy="534924"/>
          </a:xfrm>
          <a:prstGeom prst="rect">
            <a:avLst/>
          </a:prstGeom>
        </p:spPr>
        <p:txBody>
          <a:bodyPr anchor="b"/>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r>
              <a:rPr lang="en-US" sz="2800" b="1" kern="0" smtClean="0">
                <a:solidFill>
                  <a:srgbClr val="071D49"/>
                </a:solidFill>
              </a:rPr>
              <a:t>Summary </a:t>
            </a:r>
            <a:r>
              <a:rPr lang="en-US" sz="2800" b="1" kern="0" dirty="0" smtClean="0">
                <a:solidFill>
                  <a:srgbClr val="071D49"/>
                </a:solidFill>
              </a:rPr>
              <a:t>and Conclusions</a:t>
            </a:r>
            <a:endParaRPr lang="en-US" sz="2800" b="1" kern="0" dirty="0">
              <a:solidFill>
                <a:srgbClr val="071D49"/>
              </a:solidFill>
            </a:endParaRPr>
          </a:p>
        </p:txBody>
      </p:sp>
    </p:spTree>
    <p:extLst>
      <p:ext uri="{BB962C8B-B14F-4D97-AF65-F5344CB8AC3E}">
        <p14:creationId xmlns:p14="http://schemas.microsoft.com/office/powerpoint/2010/main" val="2755688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163" y="857250"/>
            <a:ext cx="8481362" cy="3183479"/>
          </a:xfrm>
        </p:spPr>
        <p:txBody>
          <a:bodyPr/>
          <a:lstStyle/>
          <a:p>
            <a:pPr marL="461963" lvl="1" indent="-346075" eaLnBrk="1" hangingPunct="1">
              <a:lnSpc>
                <a:spcPct val="100000"/>
              </a:lnSpc>
              <a:spcBef>
                <a:spcPts val="0"/>
              </a:spcBef>
              <a:spcAft>
                <a:spcPts val="1800"/>
              </a:spcAft>
            </a:pPr>
            <a:r>
              <a:rPr lang="en-US">
                <a:solidFill>
                  <a:schemeClr val="tx1"/>
                </a:solidFill>
              </a:rPr>
              <a:t>12 weeks </a:t>
            </a:r>
            <a:r>
              <a:rPr lang="en-US" smtClean="0">
                <a:solidFill>
                  <a:schemeClr val="tx1"/>
                </a:solidFill>
              </a:rPr>
              <a:t>in GT3 with cirrhosis; late </a:t>
            </a:r>
            <a:r>
              <a:rPr lang="en-US">
                <a:solidFill>
                  <a:schemeClr val="tx1"/>
                </a:solidFill>
              </a:rPr>
              <a:t>breaker </a:t>
            </a:r>
            <a:r>
              <a:rPr lang="en-US" smtClean="0">
                <a:solidFill>
                  <a:schemeClr val="tx1"/>
                </a:solidFill>
              </a:rPr>
              <a:t>session</a:t>
            </a:r>
            <a:endParaRPr lang="en-US">
              <a:solidFill>
                <a:schemeClr val="tx1"/>
              </a:solidFill>
            </a:endParaRPr>
          </a:p>
          <a:p>
            <a:pPr marL="461963" lvl="1" indent="-346075" eaLnBrk="1" hangingPunct="1">
              <a:lnSpc>
                <a:spcPct val="100000"/>
              </a:lnSpc>
              <a:spcBef>
                <a:spcPts val="0"/>
              </a:spcBef>
              <a:spcAft>
                <a:spcPts val="1800"/>
              </a:spcAft>
            </a:pPr>
            <a:r>
              <a:rPr lang="en-US" smtClean="0">
                <a:solidFill>
                  <a:schemeClr val="tx1"/>
                </a:solidFill>
              </a:rPr>
              <a:t>ENDURANCE-3: </a:t>
            </a:r>
            <a:r>
              <a:rPr lang="en-US">
                <a:solidFill>
                  <a:schemeClr val="tx1"/>
                </a:solidFill>
              </a:rPr>
              <a:t>active-comparator study to daclatasvir + sofosbuvir in GT3-infected </a:t>
            </a:r>
            <a:r>
              <a:rPr lang="en-US" smtClean="0">
                <a:solidFill>
                  <a:schemeClr val="tx1"/>
                </a:solidFill>
              </a:rPr>
              <a:t>patients; Trials in progress poster THU-482</a:t>
            </a:r>
          </a:p>
          <a:p>
            <a:pPr marL="461963" lvl="1" indent="-346075" eaLnBrk="1" hangingPunct="1">
              <a:lnSpc>
                <a:spcPct val="100000"/>
              </a:lnSpc>
              <a:spcBef>
                <a:spcPts val="0"/>
              </a:spcBef>
              <a:spcAft>
                <a:spcPts val="1800"/>
              </a:spcAft>
            </a:pPr>
            <a:r>
              <a:rPr lang="en-US" smtClean="0">
                <a:solidFill>
                  <a:schemeClr val="tx1"/>
                </a:solidFill>
              </a:rPr>
              <a:t>12 </a:t>
            </a:r>
            <a:r>
              <a:rPr lang="en-US">
                <a:solidFill>
                  <a:schemeClr val="tx1"/>
                </a:solidFill>
              </a:rPr>
              <a:t>weeks in GT1 with cirrhosis: 96% SVR12*; Poster SAT-135</a:t>
            </a:r>
          </a:p>
          <a:p>
            <a:pPr marL="461963" lvl="1" indent="-346075" eaLnBrk="1" hangingPunct="1">
              <a:lnSpc>
                <a:spcPct val="100000"/>
              </a:lnSpc>
              <a:spcBef>
                <a:spcPts val="0"/>
              </a:spcBef>
              <a:spcAft>
                <a:spcPts val="1800"/>
              </a:spcAft>
            </a:pPr>
            <a:r>
              <a:rPr lang="en-US" smtClean="0">
                <a:solidFill>
                  <a:schemeClr val="tx1"/>
                </a:solidFill>
              </a:rPr>
              <a:t>8 </a:t>
            </a:r>
            <a:r>
              <a:rPr lang="en-US">
                <a:solidFill>
                  <a:schemeClr val="tx1"/>
                </a:solidFill>
              </a:rPr>
              <a:t>weeks in GT1 or 2 without cirrhosis: 100% SVR12*; Poster SAT-157</a:t>
            </a:r>
          </a:p>
          <a:p>
            <a:pPr marL="461963" lvl="1" indent="-346075" eaLnBrk="1" hangingPunct="1">
              <a:lnSpc>
                <a:spcPct val="100000"/>
              </a:lnSpc>
              <a:spcBef>
                <a:spcPts val="0"/>
              </a:spcBef>
              <a:spcAft>
                <a:spcPts val="1800"/>
              </a:spcAft>
            </a:pPr>
            <a:r>
              <a:rPr lang="en-US">
                <a:solidFill>
                  <a:schemeClr val="tx1"/>
                </a:solidFill>
              </a:rPr>
              <a:t>12 weeks in GT4 – 6 without cirrhosis: 100% SVR12; Poster </a:t>
            </a:r>
            <a:r>
              <a:rPr lang="en-US" smtClean="0">
                <a:solidFill>
                  <a:schemeClr val="tx1"/>
                </a:solidFill>
              </a:rPr>
              <a:t>SAT-137</a:t>
            </a:r>
          </a:p>
          <a:p>
            <a:pPr marL="166688" lvl="1" indent="0" eaLnBrk="1" hangingPunct="1">
              <a:lnSpc>
                <a:spcPct val="100000"/>
              </a:lnSpc>
              <a:spcBef>
                <a:spcPts val="0"/>
              </a:spcBef>
              <a:spcAft>
                <a:spcPts val="600"/>
              </a:spcAft>
              <a:buNone/>
            </a:pPr>
            <a:endParaRPr lang="en-US">
              <a:solidFill>
                <a:schemeClr val="tx1"/>
              </a:solidFill>
            </a:endParaRPr>
          </a:p>
          <a:p>
            <a:pPr marL="461963" lvl="1" indent="-295275" eaLnBrk="1" hangingPunct="1">
              <a:lnSpc>
                <a:spcPct val="100000"/>
              </a:lnSpc>
              <a:spcBef>
                <a:spcPts val="0"/>
              </a:spcBef>
              <a:spcAft>
                <a:spcPts val="1800"/>
              </a:spcAft>
            </a:pPr>
            <a:endParaRPr lang="en-US" smtClean="0">
              <a:solidFill>
                <a:schemeClr val="tx1"/>
              </a:solidFill>
            </a:endParaRPr>
          </a:p>
          <a:p>
            <a:endParaRPr lang="en-US" dirty="0"/>
          </a:p>
        </p:txBody>
      </p:sp>
      <p:sp>
        <p:nvSpPr>
          <p:cNvPr id="3" name="Title 3"/>
          <p:cNvSpPr txBox="1">
            <a:spLocks/>
          </p:cNvSpPr>
          <p:nvPr/>
        </p:nvSpPr>
        <p:spPr>
          <a:xfrm>
            <a:off x="411480" y="192024"/>
            <a:ext cx="8321040" cy="534924"/>
          </a:xfrm>
          <a:prstGeom prst="rect">
            <a:avLst/>
          </a:prstGeom>
        </p:spPr>
        <p:txBody>
          <a:bodyPr anchor="b"/>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r>
              <a:rPr lang="en-US" sz="2800" b="1" kern="0">
                <a:solidFill>
                  <a:srgbClr val="071D49"/>
                </a:solidFill>
              </a:rPr>
              <a:t>Additional </a:t>
            </a:r>
            <a:r>
              <a:rPr lang="en-US" sz="2800" b="1" kern="0" smtClean="0">
                <a:solidFill>
                  <a:srgbClr val="071D49"/>
                </a:solidFill>
              </a:rPr>
              <a:t>Data at EASL</a:t>
            </a:r>
            <a:endParaRPr lang="en-US" sz="2800" b="1" kern="0" dirty="0">
              <a:solidFill>
                <a:srgbClr val="071D49"/>
              </a:solidFill>
            </a:endParaRPr>
          </a:p>
        </p:txBody>
      </p:sp>
      <p:sp>
        <p:nvSpPr>
          <p:cNvPr id="4" name="Rectangle 3"/>
          <p:cNvSpPr/>
          <p:nvPr/>
        </p:nvSpPr>
        <p:spPr>
          <a:xfrm>
            <a:off x="411161" y="4645602"/>
            <a:ext cx="5255372" cy="276999"/>
          </a:xfrm>
          <a:prstGeom prst="rect">
            <a:avLst/>
          </a:prstGeom>
        </p:spPr>
        <p:txBody>
          <a:bodyPr wrap="square">
            <a:spAutoFit/>
          </a:bodyPr>
          <a:lstStyle/>
          <a:p>
            <a:pPr defTabSz="914400" fontAlgn="auto">
              <a:spcBef>
                <a:spcPts val="0"/>
              </a:spcBef>
              <a:spcAft>
                <a:spcPts val="0"/>
              </a:spcAft>
            </a:pPr>
            <a:r>
              <a:rPr lang="da-DK" sz="1200" smtClean="0">
                <a:solidFill>
                  <a:srgbClr val="070605"/>
                </a:solidFill>
                <a:latin typeface="Calibri"/>
                <a:cs typeface="+mn-cs"/>
              </a:rPr>
              <a:t>*mITT analysis</a:t>
            </a:r>
          </a:p>
        </p:txBody>
      </p:sp>
    </p:spTree>
    <p:extLst>
      <p:ext uri="{BB962C8B-B14F-4D97-AF65-F5344CB8AC3E}">
        <p14:creationId xmlns:p14="http://schemas.microsoft.com/office/powerpoint/2010/main" val="2095405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411479" y="189263"/>
            <a:ext cx="8321040" cy="534924"/>
          </a:xfrm>
          <a:prstGeom prst="rect">
            <a:avLst/>
          </a:prstGeom>
        </p:spPr>
        <p:txBody>
          <a:bodyPr anchor="b"/>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marL="0" lvl="1" indent="0" eaLnBrk="1" hangingPunct="1">
              <a:lnSpc>
                <a:spcPct val="80000"/>
              </a:lnSpc>
              <a:spcBef>
                <a:spcPts val="0"/>
              </a:spcBef>
              <a:spcAft>
                <a:spcPts val="1800"/>
              </a:spcAft>
              <a:buNone/>
            </a:pPr>
            <a:r>
              <a:rPr lang="en-US" sz="2400" b="1">
                <a:solidFill>
                  <a:srgbClr val="071D49"/>
                </a:solidFill>
              </a:rPr>
              <a:t>Based on </a:t>
            </a:r>
            <a:r>
              <a:rPr lang="en-US" sz="2400" b="1" smtClean="0">
                <a:solidFill>
                  <a:srgbClr val="071D49"/>
                </a:solidFill>
              </a:rPr>
              <a:t>These Data</a:t>
            </a:r>
            <a:r>
              <a:rPr lang="en-US" sz="2400" b="1">
                <a:solidFill>
                  <a:srgbClr val="071D49"/>
                </a:solidFill>
              </a:rPr>
              <a:t>, ABT-493 </a:t>
            </a:r>
            <a:r>
              <a:rPr lang="en-US" sz="2400" b="1" smtClean="0">
                <a:solidFill>
                  <a:srgbClr val="071D49"/>
                </a:solidFill>
              </a:rPr>
              <a:t>and </a:t>
            </a:r>
            <a:r>
              <a:rPr lang="en-US" sz="2400" b="1">
                <a:solidFill>
                  <a:srgbClr val="071D49"/>
                </a:solidFill>
              </a:rPr>
              <a:t>ABT-530 a</a:t>
            </a:r>
            <a:r>
              <a:rPr lang="en-US" sz="2400" b="1" smtClean="0">
                <a:solidFill>
                  <a:srgbClr val="071D49"/>
                </a:solidFill>
              </a:rPr>
              <a:t>re Being Evaluated </a:t>
            </a:r>
            <a:r>
              <a:rPr lang="en-US" sz="2400" b="1">
                <a:solidFill>
                  <a:srgbClr val="071D49"/>
                </a:solidFill>
              </a:rPr>
              <a:t>as a </a:t>
            </a:r>
            <a:r>
              <a:rPr lang="en-US" sz="2400" b="1" smtClean="0">
                <a:solidFill>
                  <a:srgbClr val="071D49"/>
                </a:solidFill>
              </a:rPr>
              <a:t>Pangenotypic RBV-free Regimen</a:t>
            </a:r>
            <a:endParaRPr lang="en-US" sz="2400" b="1">
              <a:solidFill>
                <a:srgbClr val="071D4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187" y="752076"/>
            <a:ext cx="6767364" cy="4127139"/>
          </a:xfrm>
          <a:prstGeom prst="rect">
            <a:avLst/>
          </a:prstGeom>
        </p:spPr>
      </p:pic>
    </p:spTree>
    <p:extLst>
      <p:ext uri="{BB962C8B-B14F-4D97-AF65-F5344CB8AC3E}">
        <p14:creationId xmlns:p14="http://schemas.microsoft.com/office/powerpoint/2010/main" val="1801607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411164" y="192024"/>
            <a:ext cx="8321675" cy="534924"/>
          </a:xfrm>
        </p:spPr>
        <p:txBody>
          <a:bodyPr anchor="b"/>
          <a:lstStyle/>
          <a:p>
            <a:pPr eaLnBrk="1" hangingPunct="1"/>
            <a:r>
              <a:rPr lang="en-US" sz="2800" b="1" smtClean="0">
                <a:solidFill>
                  <a:srgbClr val="071D49"/>
                </a:solidFill>
              </a:rPr>
              <a:t>Acknowledgements</a:t>
            </a:r>
            <a:endParaRPr lang="en-US" sz="2800" b="1" dirty="0" smtClean="0">
              <a:solidFill>
                <a:srgbClr val="071D49"/>
              </a:solidFill>
            </a:endParaRPr>
          </a:p>
        </p:txBody>
      </p:sp>
      <p:sp>
        <p:nvSpPr>
          <p:cNvPr id="16387" name="Content Placeholder 2"/>
          <p:cNvSpPr>
            <a:spLocks noGrp="1"/>
          </p:cNvSpPr>
          <p:nvPr>
            <p:ph idx="1"/>
          </p:nvPr>
        </p:nvSpPr>
        <p:spPr>
          <a:xfrm>
            <a:off x="411163" y="857250"/>
            <a:ext cx="8318500" cy="3800475"/>
          </a:xfrm>
        </p:spPr>
        <p:txBody>
          <a:bodyPr/>
          <a:lstStyle/>
          <a:p>
            <a:pPr marL="0" indent="0" eaLnBrk="1" hangingPunct="1">
              <a:lnSpc>
                <a:spcPct val="100000"/>
              </a:lnSpc>
              <a:spcBef>
                <a:spcPts val="0"/>
              </a:spcBef>
              <a:spcAft>
                <a:spcPts val="1200"/>
              </a:spcAft>
            </a:pPr>
            <a:r>
              <a:rPr lang="en-US" dirty="0">
                <a:solidFill>
                  <a:schemeClr val="tx1"/>
                </a:solidFill>
              </a:rPr>
              <a:t>The authors would like to express their gratitude to the patients and their families who participated in this study. Additionally, we would like to </a:t>
            </a:r>
            <a:r>
              <a:rPr lang="en-US">
                <a:solidFill>
                  <a:schemeClr val="tx1"/>
                </a:solidFill>
              </a:rPr>
              <a:t>acknowledge </a:t>
            </a:r>
            <a:r>
              <a:rPr lang="en-US" smtClean="0">
                <a:solidFill>
                  <a:schemeClr val="tx1"/>
                </a:solidFill>
              </a:rPr>
              <a:t>the AbbVie Clinical Virology team, all </a:t>
            </a:r>
            <a:r>
              <a:rPr lang="en-US" dirty="0">
                <a:solidFill>
                  <a:schemeClr val="tx1"/>
                </a:solidFill>
              </a:rPr>
              <a:t>members of the </a:t>
            </a:r>
            <a:r>
              <a:rPr lang="en-US" dirty="0" smtClean="0">
                <a:solidFill>
                  <a:schemeClr val="tx1"/>
                </a:solidFill>
              </a:rPr>
              <a:t>SURVEYOR-II </a:t>
            </a:r>
            <a:r>
              <a:rPr lang="en-US">
                <a:solidFill>
                  <a:schemeClr val="tx1"/>
                </a:solidFill>
              </a:rPr>
              <a:t>study </a:t>
            </a:r>
            <a:r>
              <a:rPr lang="en-US" smtClean="0">
                <a:solidFill>
                  <a:schemeClr val="tx1"/>
                </a:solidFill>
              </a:rPr>
              <a:t>team, </a:t>
            </a:r>
            <a:r>
              <a:rPr lang="en-US" dirty="0" smtClean="0">
                <a:solidFill>
                  <a:schemeClr val="tx1"/>
                </a:solidFill>
              </a:rPr>
              <a:t>and AbbVie’s HCV Next Generation team who contributed to this study.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411480" y="189263"/>
            <a:ext cx="8321040" cy="534924"/>
          </a:xfrm>
        </p:spPr>
        <p:txBody>
          <a:bodyPr anchor="b"/>
          <a:lstStyle/>
          <a:p>
            <a:pPr eaLnBrk="1" hangingPunct="1"/>
            <a:r>
              <a:rPr lang="en-US" sz="2800" b="1" dirty="0" smtClean="0"/>
              <a:t>Disclosures</a:t>
            </a:r>
          </a:p>
        </p:txBody>
      </p:sp>
      <p:sp>
        <p:nvSpPr>
          <p:cNvPr id="14339" name="Content Placeholder 7"/>
          <p:cNvSpPr>
            <a:spLocks noGrp="1"/>
          </p:cNvSpPr>
          <p:nvPr>
            <p:ph idx="4294967295"/>
          </p:nvPr>
        </p:nvSpPr>
        <p:spPr>
          <a:xfrm>
            <a:off x="407988" y="857251"/>
            <a:ext cx="8318500" cy="3981734"/>
          </a:xfrm>
        </p:spPr>
        <p:txBody>
          <a:bodyPr anchor="t" anchorCtr="0">
            <a:noAutofit/>
          </a:bodyPr>
          <a:lstStyle/>
          <a:p>
            <a:pPr marL="0" indent="0" eaLnBrk="1" hangingPunct="1">
              <a:lnSpc>
                <a:spcPct val="90000"/>
              </a:lnSpc>
              <a:spcBef>
                <a:spcPts val="0"/>
              </a:spcBef>
              <a:spcAft>
                <a:spcPts val="600"/>
              </a:spcAft>
            </a:pPr>
            <a:r>
              <a:rPr lang="en-US" sz="1400" b="1" dirty="0">
                <a:solidFill>
                  <a:schemeClr val="tx1"/>
                </a:solidFill>
              </a:rPr>
              <a:t>AJ Muir: </a:t>
            </a:r>
            <a:r>
              <a:rPr lang="en-US" sz="1400" dirty="0">
                <a:solidFill>
                  <a:schemeClr val="tx1"/>
                </a:solidFill>
              </a:rPr>
              <a:t>Research Support/Advisory Board</a:t>
            </a:r>
            <a:r>
              <a:rPr lang="en-US" sz="1400">
                <a:solidFill>
                  <a:schemeClr val="tx1"/>
                </a:solidFill>
              </a:rPr>
              <a:t>: </a:t>
            </a:r>
            <a:r>
              <a:rPr lang="en-US" sz="1400" smtClean="0">
                <a:solidFill>
                  <a:schemeClr val="tx1"/>
                </a:solidFill>
              </a:rPr>
              <a:t>AbbVie, BMS, Gilead</a:t>
            </a:r>
            <a:r>
              <a:rPr lang="en-US" sz="1400">
                <a:solidFill>
                  <a:schemeClr val="tx1"/>
                </a:solidFill>
              </a:rPr>
              <a:t>, </a:t>
            </a:r>
            <a:r>
              <a:rPr lang="en-US" sz="1400" smtClean="0">
                <a:solidFill>
                  <a:schemeClr val="tx1"/>
                </a:solidFill>
              </a:rPr>
              <a:t>Janssen, </a:t>
            </a:r>
            <a:r>
              <a:rPr lang="en-US" sz="1400" dirty="0" smtClean="0">
                <a:solidFill>
                  <a:schemeClr val="tx1"/>
                </a:solidFill>
              </a:rPr>
              <a:t>Merck.</a:t>
            </a:r>
          </a:p>
          <a:p>
            <a:pPr marL="0" indent="0" eaLnBrk="1" hangingPunct="1">
              <a:lnSpc>
                <a:spcPct val="90000"/>
              </a:lnSpc>
              <a:spcBef>
                <a:spcPts val="0"/>
              </a:spcBef>
              <a:spcAft>
                <a:spcPts val="600"/>
              </a:spcAft>
            </a:pPr>
            <a:r>
              <a:rPr lang="en-US" sz="1400" b="1" dirty="0">
                <a:solidFill>
                  <a:schemeClr val="tx1"/>
                </a:solidFill>
              </a:rPr>
              <a:t>S Strasser: </a:t>
            </a:r>
            <a:r>
              <a:rPr lang="en-US" sz="1400" dirty="0">
                <a:solidFill>
                  <a:schemeClr val="tx1"/>
                </a:solidFill>
              </a:rPr>
              <a:t>Advisory board/Speaker: AbbVie, Janssen, MSD, BMS, Gilead, Roche.</a:t>
            </a:r>
          </a:p>
          <a:p>
            <a:pPr marL="0" indent="0" eaLnBrk="1" hangingPunct="1">
              <a:lnSpc>
                <a:spcPct val="90000"/>
              </a:lnSpc>
              <a:spcBef>
                <a:spcPts val="0"/>
              </a:spcBef>
              <a:spcAft>
                <a:spcPts val="600"/>
              </a:spcAft>
            </a:pPr>
            <a:r>
              <a:rPr lang="en-US" sz="1400" b="1" dirty="0">
                <a:solidFill>
                  <a:schemeClr val="tx1"/>
                </a:solidFill>
              </a:rPr>
              <a:t>S Shafran: </a:t>
            </a:r>
            <a:r>
              <a:rPr lang="en-US" sz="1400" dirty="0">
                <a:solidFill>
                  <a:schemeClr val="tx1"/>
                </a:solidFill>
              </a:rPr>
              <a:t>Research Funding: AbbVie, Boehringer Ingelheim, BMS, Gilead, Janssen, Vertex; Advisory Boards: AbbVie, Boehringer Ingelheim, BMS, Gilead, Janssen, Merck, Pfizer, Roche, Vertex.</a:t>
            </a:r>
          </a:p>
          <a:p>
            <a:pPr marL="0" indent="0" eaLnBrk="1" hangingPunct="1">
              <a:lnSpc>
                <a:spcPct val="90000"/>
              </a:lnSpc>
              <a:spcBef>
                <a:spcPts val="0"/>
              </a:spcBef>
              <a:spcAft>
                <a:spcPts val="600"/>
              </a:spcAft>
            </a:pPr>
            <a:r>
              <a:rPr lang="en-US" sz="1400" b="1" dirty="0">
                <a:solidFill>
                  <a:schemeClr val="tx1"/>
                </a:solidFill>
              </a:rPr>
              <a:t>M Bonacini: </a:t>
            </a:r>
            <a:r>
              <a:rPr lang="en-US" sz="1400" dirty="0">
                <a:solidFill>
                  <a:schemeClr val="tx1"/>
                </a:solidFill>
              </a:rPr>
              <a:t>Research support: AbbVie, Cubist, Gilead, Intercept, Proteus. Speaker bureau: AbbVie, BMS, Gilead, Merck.</a:t>
            </a:r>
          </a:p>
          <a:p>
            <a:pPr marL="0" indent="0" eaLnBrk="1" hangingPunct="1">
              <a:lnSpc>
                <a:spcPct val="90000"/>
              </a:lnSpc>
              <a:spcBef>
                <a:spcPts val="0"/>
              </a:spcBef>
              <a:spcAft>
                <a:spcPts val="600"/>
              </a:spcAft>
            </a:pPr>
            <a:r>
              <a:rPr lang="en-US" sz="1400" b="1" dirty="0" smtClean="0">
                <a:solidFill>
                  <a:schemeClr val="tx1"/>
                </a:solidFill>
              </a:rPr>
              <a:t>PY </a:t>
            </a:r>
            <a:r>
              <a:rPr lang="en-US" sz="1400" b="1" dirty="0">
                <a:solidFill>
                  <a:schemeClr val="tx1"/>
                </a:solidFill>
              </a:rPr>
              <a:t>Kwo:</a:t>
            </a:r>
            <a:r>
              <a:rPr lang="en-US" sz="1400" dirty="0">
                <a:solidFill>
                  <a:schemeClr val="tx1"/>
                </a:solidFill>
              </a:rPr>
              <a:t> Grant/research support: AbbVie, BMS, Gilead, Janssen, Merck; Advisor: AbbVie, BMS, Gilead, Janssen, Merck.</a:t>
            </a:r>
          </a:p>
          <a:p>
            <a:pPr marL="0" indent="0" eaLnBrk="1" hangingPunct="1">
              <a:lnSpc>
                <a:spcPct val="90000"/>
              </a:lnSpc>
              <a:spcBef>
                <a:spcPts val="0"/>
              </a:spcBef>
              <a:spcAft>
                <a:spcPts val="600"/>
              </a:spcAft>
            </a:pPr>
            <a:r>
              <a:rPr lang="en-US" sz="1400" b="1" dirty="0">
                <a:solidFill>
                  <a:schemeClr val="tx1"/>
                </a:solidFill>
              </a:rPr>
              <a:t>D Wyles: </a:t>
            </a:r>
            <a:r>
              <a:rPr lang="en-US" sz="1400" dirty="0">
                <a:solidFill>
                  <a:schemeClr val="tx1"/>
                </a:solidFill>
              </a:rPr>
              <a:t>Grant/research support: AbbVie, BMS, Gilead, Merck, Tacere Therapeutics; Consultant/Advisor: AbbVie, BMS, Gilead, Janssen, Merck.</a:t>
            </a:r>
          </a:p>
          <a:p>
            <a:pPr marL="0" indent="0" eaLnBrk="1" hangingPunct="1">
              <a:lnSpc>
                <a:spcPct val="90000"/>
              </a:lnSpc>
              <a:spcBef>
                <a:spcPts val="0"/>
              </a:spcBef>
              <a:spcAft>
                <a:spcPts val="600"/>
              </a:spcAft>
            </a:pPr>
            <a:r>
              <a:rPr lang="en-US" sz="1400" b="1" dirty="0">
                <a:solidFill>
                  <a:schemeClr val="tx1"/>
                </a:solidFill>
              </a:rPr>
              <a:t>E Gane: </a:t>
            </a:r>
            <a:r>
              <a:rPr lang="en-US" sz="1400" dirty="0">
                <a:solidFill>
                  <a:schemeClr val="tx1"/>
                </a:solidFill>
              </a:rPr>
              <a:t>Advisor: AbbVie, Gilead, Achillion, Novartis, Roche, Merck, Janssen.</a:t>
            </a:r>
          </a:p>
          <a:p>
            <a:pPr marL="0" indent="0" eaLnBrk="1" hangingPunct="1">
              <a:lnSpc>
                <a:spcPct val="90000"/>
              </a:lnSpc>
              <a:spcBef>
                <a:spcPts val="0"/>
              </a:spcBef>
              <a:spcAft>
                <a:spcPts val="600"/>
              </a:spcAft>
            </a:pPr>
            <a:r>
              <a:rPr lang="en-US" sz="1400" b="1" dirty="0">
                <a:solidFill>
                  <a:schemeClr val="tx1"/>
                </a:solidFill>
              </a:rPr>
              <a:t>S Wang, SS Lovell, C-W Lin, TI Ng, J Kort, FJ Mensa: </a:t>
            </a:r>
            <a:r>
              <a:rPr lang="en-US" sz="1400" dirty="0">
                <a:solidFill>
                  <a:schemeClr val="tx1"/>
                </a:solidFill>
              </a:rPr>
              <a:t>AbbVie employee and may hold AbbVie stock or stock options</a:t>
            </a:r>
          </a:p>
          <a:p>
            <a:pPr marL="0" indent="0" eaLnBrk="1" hangingPunct="1">
              <a:lnSpc>
                <a:spcPct val="90000"/>
              </a:lnSpc>
              <a:spcBef>
                <a:spcPts val="0"/>
              </a:spcBef>
              <a:spcAft>
                <a:spcPts val="600"/>
              </a:spcAft>
            </a:pPr>
            <a:r>
              <a:rPr lang="en-US" sz="1100" dirty="0" smtClean="0">
                <a:solidFill>
                  <a:schemeClr val="tx1"/>
                </a:solidFill>
              </a:rPr>
              <a:t>The design, study conduct, analysis, and financial support of the SURVEYOR-II (NCT02243293) study were provided by AbbVie. AbbVie participated in the interpretation of data, review, and approval of the content. All authors had access to all relevant data and participated in writing, review, and approval of this presentation. Medical writing support was provided by Douglas E. Dylla, PhD, of AbbVie. </a:t>
            </a:r>
          </a:p>
          <a:p>
            <a:pPr marL="0" indent="0" eaLnBrk="1" hangingPunct="1">
              <a:lnSpc>
                <a:spcPct val="90000"/>
              </a:lnSpc>
              <a:spcBef>
                <a:spcPts val="0"/>
              </a:spcBef>
              <a:spcAft>
                <a:spcPts val="0"/>
              </a:spcAft>
            </a:pPr>
            <a:r>
              <a:rPr lang="en-US" sz="1100" dirty="0" smtClean="0">
                <a:solidFill>
                  <a:schemeClr val="tx1"/>
                </a:solidFill>
              </a:rPr>
              <a:t>This presentation contains information on the investigational products ABT-493 and ABT-530.</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916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411480" y="857250"/>
            <a:ext cx="8321040" cy="3779028"/>
          </a:xfrm>
        </p:spPr>
        <p:txBody>
          <a:bodyPr/>
          <a:lstStyle/>
          <a:p>
            <a:pPr marL="0" indent="0" eaLnBrk="1" hangingPunct="1">
              <a:lnSpc>
                <a:spcPct val="100000"/>
              </a:lnSpc>
              <a:spcBef>
                <a:spcPct val="0"/>
              </a:spcBef>
              <a:spcAft>
                <a:spcPts val="1200"/>
              </a:spcAft>
            </a:pPr>
            <a:r>
              <a:rPr lang="en-US" smtClean="0">
                <a:solidFill>
                  <a:schemeClr val="tx1"/>
                </a:solidFill>
              </a:rPr>
              <a:t>Higher </a:t>
            </a:r>
            <a:r>
              <a:rPr lang="en-US" dirty="0">
                <a:solidFill>
                  <a:schemeClr val="tx1"/>
                </a:solidFill>
              </a:rPr>
              <a:t>rates of liver steatosis and an increased risk for hepatocellular carcinoma and fibrosis </a:t>
            </a:r>
            <a:r>
              <a:rPr lang="en-US" smtClean="0">
                <a:solidFill>
                  <a:schemeClr val="tx1"/>
                </a:solidFill>
              </a:rPr>
              <a:t>progression than other </a:t>
            </a:r>
            <a:r>
              <a:rPr lang="en-US" dirty="0" smtClean="0">
                <a:solidFill>
                  <a:schemeClr val="tx1"/>
                </a:solidFill>
              </a:rPr>
              <a:t>HCV genotypes</a:t>
            </a:r>
            <a:r>
              <a:rPr lang="en-US" baseline="30000" dirty="0" smtClean="0">
                <a:solidFill>
                  <a:schemeClr val="tx1"/>
                </a:solidFill>
              </a:rPr>
              <a:t>1</a:t>
            </a:r>
            <a:endParaRPr lang="en-US" baseline="30000" dirty="0">
              <a:solidFill>
                <a:schemeClr val="tx1"/>
              </a:solidFill>
            </a:endParaRPr>
          </a:p>
          <a:p>
            <a:pPr marL="0" indent="0" eaLnBrk="1" hangingPunct="1">
              <a:lnSpc>
                <a:spcPct val="100000"/>
              </a:lnSpc>
              <a:spcBef>
                <a:spcPct val="0"/>
              </a:spcBef>
              <a:spcAft>
                <a:spcPts val="1200"/>
              </a:spcAft>
            </a:pPr>
            <a:r>
              <a:rPr lang="en-US" smtClean="0">
                <a:solidFill>
                  <a:schemeClr val="tx1"/>
                </a:solidFill>
              </a:rPr>
              <a:t>Approximately </a:t>
            </a:r>
            <a:r>
              <a:rPr lang="en-US" dirty="0" smtClean="0">
                <a:solidFill>
                  <a:schemeClr val="tx1"/>
                </a:solidFill>
              </a:rPr>
              <a:t>30% of HCV </a:t>
            </a:r>
            <a:r>
              <a:rPr lang="en-US" smtClean="0">
                <a:solidFill>
                  <a:schemeClr val="tx1"/>
                </a:solidFill>
              </a:rPr>
              <a:t>infections worldwide</a:t>
            </a:r>
            <a:r>
              <a:rPr lang="en-US" baseline="30000" smtClean="0">
                <a:solidFill>
                  <a:schemeClr val="tx1"/>
                </a:solidFill>
              </a:rPr>
              <a:t>2</a:t>
            </a:r>
            <a:endParaRPr lang="en-US" smtClean="0">
              <a:solidFill>
                <a:schemeClr val="tx1"/>
              </a:solidFill>
            </a:endParaRPr>
          </a:p>
          <a:p>
            <a:pPr marL="0" indent="0" eaLnBrk="1" hangingPunct="1">
              <a:lnSpc>
                <a:spcPct val="100000"/>
              </a:lnSpc>
              <a:spcBef>
                <a:spcPct val="0"/>
              </a:spcBef>
              <a:spcAft>
                <a:spcPts val="1200"/>
              </a:spcAft>
            </a:pPr>
            <a:r>
              <a:rPr lang="en-US" smtClean="0">
                <a:solidFill>
                  <a:schemeClr val="tx1"/>
                </a:solidFill>
              </a:rPr>
              <a:t>Now the </a:t>
            </a:r>
            <a:r>
              <a:rPr lang="en-US" dirty="0" smtClean="0">
                <a:solidFill>
                  <a:schemeClr val="tx1"/>
                </a:solidFill>
              </a:rPr>
              <a:t>most </a:t>
            </a:r>
            <a:r>
              <a:rPr lang="en-US" smtClean="0">
                <a:solidFill>
                  <a:schemeClr val="tx1"/>
                </a:solidFill>
              </a:rPr>
              <a:t>difficult-to-cure genotype</a:t>
            </a:r>
            <a:endParaRPr lang="en-US" baseline="30000" dirty="0" smtClean="0">
              <a:solidFill>
                <a:schemeClr val="tx1"/>
              </a:solidFill>
            </a:endParaRPr>
          </a:p>
        </p:txBody>
      </p:sp>
      <p:sp>
        <p:nvSpPr>
          <p:cNvPr id="7" name="Title 2"/>
          <p:cNvSpPr txBox="1">
            <a:spLocks/>
          </p:cNvSpPr>
          <p:nvPr/>
        </p:nvSpPr>
        <p:spPr>
          <a:xfrm>
            <a:off x="411479" y="189263"/>
            <a:ext cx="8321040" cy="534924"/>
          </a:xfrm>
          <a:prstGeom prst="rect">
            <a:avLst/>
          </a:prstGeom>
        </p:spPr>
        <p:txBody>
          <a:bodyPr anchor="b"/>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r>
              <a:rPr lang="en-US" sz="2800" b="1" dirty="0" smtClean="0">
                <a:solidFill>
                  <a:srgbClr val="071D49"/>
                </a:solidFill>
              </a:rPr>
              <a:t>HCV Genotype 3 (GT3)</a:t>
            </a:r>
            <a:endParaRPr lang="en-US" sz="2800" dirty="0">
              <a:solidFill>
                <a:srgbClr val="071D49"/>
              </a:solidFill>
            </a:endParaRPr>
          </a:p>
        </p:txBody>
      </p:sp>
      <p:sp>
        <p:nvSpPr>
          <p:cNvPr id="5" name="TextBox 4"/>
          <p:cNvSpPr txBox="1"/>
          <p:nvPr/>
        </p:nvSpPr>
        <p:spPr>
          <a:xfrm>
            <a:off x="411479" y="4425806"/>
            <a:ext cx="8250619" cy="507831"/>
          </a:xfrm>
          <a:prstGeom prst="rect">
            <a:avLst/>
          </a:prstGeom>
          <a:noFill/>
        </p:spPr>
        <p:txBody>
          <a:bodyPr wrap="square" numCol="1">
            <a:spAutoFit/>
          </a:bodyPr>
          <a:lstStyle/>
          <a:p>
            <a:pPr fontAlgn="auto">
              <a:lnSpc>
                <a:spcPct val="90000"/>
              </a:lnSpc>
              <a:spcBef>
                <a:spcPts val="0"/>
              </a:spcBef>
              <a:spcAft>
                <a:spcPts val="0"/>
              </a:spcAft>
              <a:tabLst>
                <a:tab pos="3657600" algn="l"/>
                <a:tab pos="3997325" algn="l"/>
              </a:tabLst>
              <a:defRPr/>
            </a:pPr>
            <a:r>
              <a:rPr lang="da-DK" sz="1000" kern="0" smtClean="0">
                <a:latin typeface="Calibri"/>
              </a:rPr>
              <a:t>1. Andriulli </a:t>
            </a:r>
            <a:r>
              <a:rPr lang="da-DK" sz="1000" kern="0" dirty="0">
                <a:latin typeface="Calibri"/>
              </a:rPr>
              <a:t>A, et al. </a:t>
            </a:r>
            <a:r>
              <a:rPr lang="da-DK" sz="1000" i="1" kern="0" dirty="0">
                <a:latin typeface="Calibri"/>
              </a:rPr>
              <a:t>Aliment Pharmacol Ther.</a:t>
            </a:r>
            <a:r>
              <a:rPr lang="da-DK" sz="1000" kern="0" dirty="0">
                <a:latin typeface="Calibri"/>
              </a:rPr>
              <a:t> 2008; 28:397-404</a:t>
            </a:r>
            <a:r>
              <a:rPr lang="da-DK" sz="1000" kern="0">
                <a:latin typeface="Calibri"/>
              </a:rPr>
              <a:t>. </a:t>
            </a:r>
            <a:r>
              <a:rPr lang="da-DK" sz="1000" kern="0" smtClean="0">
                <a:latin typeface="Calibri"/>
              </a:rPr>
              <a:t>	2. </a:t>
            </a:r>
            <a:r>
              <a:rPr lang="en-US" sz="1000" kern="0" dirty="0" smtClean="0">
                <a:latin typeface="Calibri"/>
                <a:cs typeface="+mn-cs"/>
              </a:rPr>
              <a:t>Messina JP</a:t>
            </a:r>
            <a:r>
              <a:rPr lang="da-DK" sz="1000" kern="0" dirty="0" smtClean="0">
                <a:latin typeface="Calibri"/>
              </a:rPr>
              <a:t>, et al. </a:t>
            </a:r>
            <a:r>
              <a:rPr lang="da-DK" sz="1000" i="1" kern="0" dirty="0" smtClean="0">
                <a:latin typeface="Calibri"/>
              </a:rPr>
              <a:t>Hepatology.</a:t>
            </a:r>
            <a:r>
              <a:rPr lang="da-DK" sz="1000" kern="0" dirty="0" smtClean="0">
                <a:latin typeface="Calibri"/>
              </a:rPr>
              <a:t> 2015; </a:t>
            </a:r>
            <a:r>
              <a:rPr lang="da-DK" sz="1000" kern="0" smtClean="0">
                <a:latin typeface="Calibri"/>
              </a:rPr>
              <a:t>61:77-87.</a:t>
            </a:r>
          </a:p>
          <a:p>
            <a:pPr fontAlgn="auto">
              <a:lnSpc>
                <a:spcPct val="90000"/>
              </a:lnSpc>
              <a:spcBef>
                <a:spcPts val="0"/>
              </a:spcBef>
              <a:spcAft>
                <a:spcPts val="0"/>
              </a:spcAft>
              <a:tabLst>
                <a:tab pos="3657600" algn="l"/>
              </a:tabLst>
              <a:defRPr/>
            </a:pPr>
            <a:r>
              <a:rPr lang="da-DK" sz="1000" kern="0" smtClean="0">
                <a:latin typeface="Calibri"/>
              </a:rPr>
              <a:t>3. Foster GR, et al. Gastroenterology. 2015; 149:1462-70.	4. Zeuzem S, et al. NEJM. 2014; 370:1993-2001.</a:t>
            </a:r>
          </a:p>
          <a:p>
            <a:pPr fontAlgn="auto">
              <a:lnSpc>
                <a:spcPct val="90000"/>
              </a:lnSpc>
              <a:spcBef>
                <a:spcPts val="0"/>
              </a:spcBef>
              <a:spcAft>
                <a:spcPts val="0"/>
              </a:spcAft>
              <a:tabLst>
                <a:tab pos="3657600" algn="l"/>
              </a:tabLst>
              <a:defRPr/>
            </a:pPr>
            <a:r>
              <a:rPr lang="da-DK" sz="1000" kern="0" smtClean="0">
                <a:latin typeface="Calibri"/>
              </a:rPr>
              <a:t>5. Nelson DR, et al. Hepatol. 2015; 61:1127-35.</a:t>
            </a:r>
            <a:endParaRPr lang="da-DK" sz="1000" kern="0" dirty="0" smtClean="0">
              <a:latin typeface="Calibri"/>
            </a:endParaRPr>
          </a:p>
        </p:txBody>
      </p:sp>
      <p:graphicFrame>
        <p:nvGraphicFramePr>
          <p:cNvPr id="6" name="Group 123"/>
          <p:cNvGraphicFramePr>
            <a:graphicFrameLocks noGrp="1"/>
          </p:cNvGraphicFramePr>
          <p:nvPr>
            <p:extLst>
              <p:ext uri="{D42A27DB-BD31-4B8C-83A1-F6EECF244321}">
                <p14:modId xmlns:p14="http://schemas.microsoft.com/office/powerpoint/2010/main" val="1823814333"/>
              </p:ext>
            </p:extLst>
          </p:nvPr>
        </p:nvGraphicFramePr>
        <p:xfrm>
          <a:off x="481904" y="2674975"/>
          <a:ext cx="8237801" cy="1697832"/>
        </p:xfrm>
        <a:graphic>
          <a:graphicData uri="http://schemas.openxmlformats.org/drawingml/2006/table">
            <a:tbl>
              <a:tblPr/>
              <a:tblGrid>
                <a:gridCol w="6198205"/>
                <a:gridCol w="2039596"/>
              </a:tblGrid>
              <a:tr h="502920">
                <a:tc>
                  <a:txBody>
                    <a:bodyPr/>
                    <a:lstStyle>
                      <a:lvl1pPr marL="50800"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5080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altLang="en-US" sz="20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Current EASL </a:t>
                      </a:r>
                      <a:r>
                        <a:rPr kumimoji="0" lang="en-US" altLang="en-US" sz="2000" b="1" i="0" u="none" strike="noStrike" kern="1200" cap="none" normalizeH="0" baseline="0" smtClean="0">
                          <a:ln>
                            <a:noFill/>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recommendations for</a:t>
                      </a:r>
                    </a:p>
                    <a:p>
                      <a:pPr marL="5080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altLang="en-US" sz="2000" b="1" i="0" u="none" strike="noStrike" kern="1200" cap="none" normalizeH="0" baseline="0" smtClean="0">
                          <a:ln>
                            <a:noFill/>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treatment-naïve </a:t>
                      </a:r>
                      <a:r>
                        <a:rPr kumimoji="0" lang="en-US" altLang="en-US" sz="20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GT3-infected patients without cirrhosis</a:t>
                      </a:r>
                      <a:endPar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endParaRP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pPr>
                      <a:r>
                        <a:rPr kumimoji="0" lang="en-US" alt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SVR12</a:t>
                      </a: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r>
              <a:tr h="251460">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000" b="0" i="0" u="none" strike="noStrike" cap="none" normalizeH="0" baseline="0" dirty="0" smtClean="0">
                          <a:ln>
                            <a:noFill/>
                          </a:ln>
                          <a:solidFill>
                            <a:schemeClr val="tx1"/>
                          </a:solidFill>
                          <a:effectLst/>
                          <a:latin typeface="+mj-lt"/>
                          <a:cs typeface="Calibri" pitchFamily="34" charset="0"/>
                        </a:rPr>
                        <a:t>SOF + pegIFN/RBV for 12 weeks</a:t>
                      </a:r>
                      <a:r>
                        <a:rPr kumimoji="0" lang="en-US" altLang="en-US" sz="2000" b="0" i="0" u="none" strike="noStrike" cap="none" normalizeH="0" baseline="30000" dirty="0" smtClean="0">
                          <a:ln>
                            <a:noFill/>
                          </a:ln>
                          <a:solidFill>
                            <a:schemeClr val="tx1"/>
                          </a:solidFill>
                          <a:effectLst/>
                          <a:latin typeface="+mj-lt"/>
                          <a:cs typeface="Calibri" pitchFamily="34" charset="0"/>
                        </a:rPr>
                        <a:t>3</a:t>
                      </a:r>
                      <a:endParaRPr kumimoji="0" lang="en-US" altLang="en-US" sz="2000" b="0" i="0" u="none" strike="noStrike" cap="none" normalizeH="0" baseline="0" dirty="0" smtClean="0">
                        <a:ln>
                          <a:noFill/>
                        </a:ln>
                        <a:solidFill>
                          <a:schemeClr val="tx1"/>
                        </a:solidFill>
                        <a:effectLst/>
                        <a:latin typeface="+mj-lt"/>
                        <a:cs typeface="Calibri" pitchFamily="34" charset="0"/>
                      </a:endParaRPr>
                    </a:p>
                  </a:txBody>
                  <a:tcPr marL="0" marR="0" marT="0" marB="0" anchor="ctr" horzOverflow="overflow">
                    <a:lnL>
                      <a:noFill/>
                    </a:lnL>
                    <a:lnR w="1270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000" b="0" i="0" u="none" strike="noStrike" cap="none" normalizeH="0" baseline="0" smtClean="0">
                          <a:ln>
                            <a:noFill/>
                          </a:ln>
                          <a:solidFill>
                            <a:schemeClr val="tx1"/>
                          </a:solidFill>
                          <a:effectLst/>
                          <a:latin typeface="+mj-lt"/>
                          <a:cs typeface="Calibri" pitchFamily="34" charset="0"/>
                        </a:rPr>
                        <a:t>96%</a:t>
                      </a:r>
                      <a:endParaRPr kumimoji="0" lang="en-US" altLang="en-US" sz="2000" b="0" i="0" u="none" strike="noStrike" cap="none" normalizeH="0" baseline="0" dirty="0" smtClean="0">
                        <a:ln>
                          <a:noFill/>
                        </a:ln>
                        <a:solidFill>
                          <a:schemeClr val="tx1"/>
                        </a:solidFill>
                        <a:effectLst/>
                        <a:latin typeface="+mj-lt"/>
                        <a:cs typeface="Calibri" pitchFamily="34" charset="0"/>
                      </a:endParaRPr>
                    </a:p>
                  </a:txBody>
                  <a:tcPr marL="0" marR="0" marT="0" marB="0" anchor="ctr" horzOverflow="overflow">
                    <a:lnL w="12700" cap="flat" cmpd="sng" algn="ctr">
                      <a:no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8604">
                <a:tc>
                  <a:txBody>
                    <a:bodyPr/>
                    <a:lstStyle/>
                    <a:p>
                      <a:pPr marL="0" marR="0" indent="0" algn="ctr" rtl="0" eaLnBrk="0" fontAlgn="base" latinLnBrk="0" hangingPunct="0">
                        <a:spcBef>
                          <a:spcPts val="1344"/>
                        </a:spcBef>
                        <a:spcAft>
                          <a:spcPts val="0"/>
                        </a:spcAft>
                      </a:pPr>
                      <a:r>
                        <a:rPr lang="en-US" sz="2000" b="0" i="0" u="none" strike="noStrike" kern="1200" baseline="0" dirty="0" smtClean="0">
                          <a:ln>
                            <a:noFill/>
                          </a:ln>
                          <a:solidFill>
                            <a:schemeClr val="tx1"/>
                          </a:solidFill>
                          <a:effectLst/>
                          <a:latin typeface="+mj-lt"/>
                          <a:ea typeface="MS PGothic"/>
                        </a:rPr>
                        <a:t>SOF + RBV for 24 weeks</a:t>
                      </a:r>
                      <a:r>
                        <a:rPr lang="en-US" sz="2000" b="0" i="0" u="none" strike="noStrike" kern="1200" baseline="30000" dirty="0" smtClean="0">
                          <a:ln>
                            <a:noFill/>
                          </a:ln>
                          <a:solidFill>
                            <a:schemeClr val="tx1"/>
                          </a:solidFill>
                          <a:effectLst/>
                          <a:latin typeface="+mj-lt"/>
                          <a:ea typeface="MS PGothic"/>
                        </a:rPr>
                        <a:t>3,4</a:t>
                      </a:r>
                      <a:endParaRPr lang="en-US" sz="2000" b="0" i="0" u="none" strike="noStrike" baseline="30000" dirty="0">
                        <a:solidFill>
                          <a:schemeClr val="tx1"/>
                        </a:solidFill>
                        <a:effectLst/>
                        <a:latin typeface="+mj-lt"/>
                      </a:endParaRPr>
                    </a:p>
                  </a:txBody>
                  <a:tcPr marL="9525" marR="9525" marT="714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000" b="0" i="0" u="none" strike="noStrike" smtClean="0">
                          <a:solidFill>
                            <a:schemeClr val="tx1"/>
                          </a:solidFill>
                          <a:effectLst/>
                          <a:latin typeface="+mj-lt"/>
                        </a:rPr>
                        <a:t>90 – 95%</a:t>
                      </a:r>
                      <a:endParaRPr lang="en-US" sz="2000" b="0" i="0" u="none" strike="noStrike" dirty="0">
                        <a:solidFill>
                          <a:schemeClr val="tx1"/>
                        </a:solidFill>
                        <a:effectLst/>
                        <a:latin typeface="+mj-lt"/>
                      </a:endParaRPr>
                    </a:p>
                  </a:txBody>
                  <a:tcPr marL="0" marR="0"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258604">
                <a:tc>
                  <a:txBody>
                    <a:bodyPr/>
                    <a:lstStyle/>
                    <a:p>
                      <a:pPr marL="0" marR="0" indent="0" algn="ctr" rtl="0" eaLnBrk="0" fontAlgn="base" latinLnBrk="0" hangingPunct="0">
                        <a:spcBef>
                          <a:spcPts val="1344"/>
                        </a:spcBef>
                        <a:spcAft>
                          <a:spcPts val="0"/>
                        </a:spcAft>
                      </a:pPr>
                      <a:r>
                        <a:rPr lang="en-US" sz="2000" b="0" i="0" u="none" strike="noStrike" kern="1200" baseline="0" dirty="0" smtClean="0">
                          <a:ln>
                            <a:noFill/>
                          </a:ln>
                          <a:solidFill>
                            <a:schemeClr val="tx1"/>
                          </a:solidFill>
                          <a:effectLst/>
                          <a:latin typeface="+mj-lt"/>
                          <a:ea typeface="MS PGothic"/>
                        </a:rPr>
                        <a:t>SOF + DCV for 12 weeks</a:t>
                      </a:r>
                      <a:r>
                        <a:rPr lang="en-US" sz="2000" b="0" i="0" u="none" strike="noStrike" kern="1200" baseline="30000" dirty="0" smtClean="0">
                          <a:ln>
                            <a:noFill/>
                          </a:ln>
                          <a:solidFill>
                            <a:schemeClr val="tx1"/>
                          </a:solidFill>
                          <a:effectLst/>
                          <a:latin typeface="+mj-lt"/>
                          <a:ea typeface="MS PGothic"/>
                        </a:rPr>
                        <a:t>5</a:t>
                      </a:r>
                      <a:endParaRPr lang="en-US" sz="2000" b="0" i="0" u="none" strike="noStrike" dirty="0">
                        <a:solidFill>
                          <a:schemeClr val="tx1"/>
                        </a:solidFill>
                        <a:effectLst/>
                        <a:latin typeface="+mj-lt"/>
                      </a:endParaRPr>
                    </a:p>
                  </a:txBody>
                  <a:tcPr marL="9525" marR="9525" marT="714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1152"/>
                        </a:spcBef>
                        <a:spcAft>
                          <a:spcPts val="0"/>
                        </a:spcAft>
                      </a:pPr>
                      <a:r>
                        <a:rPr lang="en-US" sz="2000" b="0" i="0" u="none" strike="noStrike" smtClean="0">
                          <a:solidFill>
                            <a:schemeClr val="tx1"/>
                          </a:solidFill>
                          <a:effectLst/>
                          <a:latin typeface="+mj-lt"/>
                        </a:rPr>
                        <a:t>97%</a:t>
                      </a:r>
                      <a:endParaRPr lang="en-US" sz="2000" b="0" i="0" u="none" strike="noStrike" dirty="0">
                        <a:solidFill>
                          <a:schemeClr val="tx1"/>
                        </a:solidFill>
                        <a:effectLst/>
                        <a:latin typeface="+mj-lt"/>
                      </a:endParaRPr>
                    </a:p>
                  </a:txBody>
                  <a:tcPr marL="0" marR="0" marT="0" marB="0"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036">
                <a:tc gridSpan="2">
                  <a:txBody>
                    <a:bodyPr/>
                    <a:lstStyle/>
                    <a:p>
                      <a:r>
                        <a:rPr lang="en-US" sz="1000" dirty="0" smtClean="0"/>
                        <a:t>SVR12, sustained virologic response at post-treatment week 12; SOF, sofosbuvir; pegIFN,</a:t>
                      </a:r>
                      <a:r>
                        <a:rPr lang="en-US" sz="1000" baseline="0" dirty="0" smtClean="0"/>
                        <a:t> pegylated interferon; RBV, ribavirin; DCV, daclatasvir</a:t>
                      </a:r>
                      <a:endParaRPr lang="en-US" sz="1000" dirty="0"/>
                    </a:p>
                  </a:txBody>
                  <a:tcPr marL="9525" marR="9525" marT="7144"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indent="0" algn="ctr" rtl="0" eaLnBrk="0" fontAlgn="base" latinLnBrk="0" hangingPunct="0">
                        <a:spcBef>
                          <a:spcPts val="1152"/>
                        </a:spcBef>
                        <a:spcAft>
                          <a:spcPts val="0"/>
                        </a:spcAft>
                      </a:pPr>
                      <a:endParaRPr lang="en-US" sz="2200" b="0" i="0" u="none" strike="noStrike" dirty="0">
                        <a:solidFill>
                          <a:schemeClr val="tx1"/>
                        </a:solidFill>
                        <a:effectLst/>
                        <a:latin typeface="+mj-lt"/>
                      </a:endParaRPr>
                    </a:p>
                  </a:txBody>
                  <a:tcPr marL="9525" marR="9525" marT="9525"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163" y="4702805"/>
            <a:ext cx="8408466" cy="230832"/>
          </a:xfrm>
          <a:prstGeom prst="rect">
            <a:avLst/>
          </a:prstGeom>
          <a:noFill/>
        </p:spPr>
        <p:txBody>
          <a:bodyPr wrap="square">
            <a:spAutoFit/>
          </a:bodyPr>
          <a:lstStyle/>
          <a:p>
            <a:pPr fontAlgn="auto">
              <a:lnSpc>
                <a:spcPct val="90000"/>
              </a:lnSpc>
              <a:spcBef>
                <a:spcPts val="0"/>
              </a:spcBef>
              <a:spcAft>
                <a:spcPts val="0"/>
              </a:spcAft>
              <a:defRPr/>
            </a:pPr>
            <a:r>
              <a:rPr lang="da-DK" sz="1000" kern="0" smtClean="0">
                <a:latin typeface="Calibri"/>
              </a:rPr>
              <a:t>ABT-493 </a:t>
            </a:r>
            <a:r>
              <a:rPr lang="da-DK" sz="1000" kern="0" dirty="0" smtClean="0">
                <a:latin typeface="Calibri"/>
              </a:rPr>
              <a:t>identified by AbbVie </a:t>
            </a:r>
            <a:r>
              <a:rPr lang="da-DK" sz="1000" kern="0" smtClean="0">
                <a:latin typeface="Calibri"/>
              </a:rPr>
              <a:t>and Enanta.		1. Ng </a:t>
            </a:r>
            <a:r>
              <a:rPr lang="da-DK" sz="1000" kern="0" dirty="0" smtClean="0">
                <a:latin typeface="Calibri"/>
              </a:rPr>
              <a:t>TI, et al. Abstract 636</a:t>
            </a:r>
            <a:r>
              <a:rPr lang="da-DK" sz="1000" kern="0" smtClean="0">
                <a:latin typeface="Calibri"/>
              </a:rPr>
              <a:t>. CROI, 2014.		2. Ng </a:t>
            </a:r>
            <a:r>
              <a:rPr lang="da-DK" sz="1000" kern="0" dirty="0">
                <a:latin typeface="Calibri"/>
              </a:rPr>
              <a:t>TI, et al. Abstract </a:t>
            </a:r>
            <a:r>
              <a:rPr lang="da-DK" sz="1000" kern="0" dirty="0" smtClean="0">
                <a:latin typeface="Calibri"/>
              </a:rPr>
              <a:t>639</a:t>
            </a:r>
            <a:r>
              <a:rPr lang="da-DK" sz="1000" kern="0" smtClean="0">
                <a:latin typeface="Calibri"/>
              </a:rPr>
              <a:t>. CROI, </a:t>
            </a:r>
            <a:r>
              <a:rPr lang="da-DK" sz="1000" kern="0" dirty="0" smtClean="0">
                <a:latin typeface="Calibri"/>
              </a:rPr>
              <a:t>2014.</a:t>
            </a:r>
          </a:p>
        </p:txBody>
      </p:sp>
      <p:sp>
        <p:nvSpPr>
          <p:cNvPr id="16" name="Title 2"/>
          <p:cNvSpPr txBox="1">
            <a:spLocks/>
          </p:cNvSpPr>
          <p:nvPr/>
        </p:nvSpPr>
        <p:spPr>
          <a:xfrm>
            <a:off x="411479" y="189263"/>
            <a:ext cx="8321040" cy="534924"/>
          </a:xfrm>
          <a:prstGeom prst="rect">
            <a:avLst/>
          </a:prstGeom>
        </p:spPr>
        <p:txBody>
          <a:bodyPr anchor="b"/>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r>
              <a:rPr lang="en-US" sz="2800" b="1" smtClean="0">
                <a:solidFill>
                  <a:srgbClr val="071D49"/>
                </a:solidFill>
              </a:rPr>
              <a:t>Next Generation Direct-acting Antivirals</a:t>
            </a:r>
            <a:endParaRPr lang="en-US" sz="2800" dirty="0">
              <a:solidFill>
                <a:srgbClr val="071D49"/>
              </a:solidFill>
            </a:endParaRPr>
          </a:p>
        </p:txBody>
      </p:sp>
      <p:graphicFrame>
        <p:nvGraphicFramePr>
          <p:cNvPr id="22" name="Table 21"/>
          <p:cNvGraphicFramePr>
            <a:graphicFrameLocks noGrp="1"/>
          </p:cNvGraphicFramePr>
          <p:nvPr>
            <p:extLst>
              <p:ext uri="{D42A27DB-BD31-4B8C-83A1-F6EECF244321}">
                <p14:modId xmlns:p14="http://schemas.microsoft.com/office/powerpoint/2010/main" val="3802401832"/>
              </p:ext>
            </p:extLst>
          </p:nvPr>
        </p:nvGraphicFramePr>
        <p:xfrm>
          <a:off x="410086" y="2744571"/>
          <a:ext cx="8409543" cy="1920240"/>
        </p:xfrm>
        <a:graphic>
          <a:graphicData uri="http://schemas.openxmlformats.org/drawingml/2006/table">
            <a:tbl>
              <a:tblPr firstRow="1" bandRow="1">
                <a:tableStyleId>{5C22544A-7EE6-4342-B048-85BDC9FD1C3A}</a:tableStyleId>
              </a:tblPr>
              <a:tblGrid>
                <a:gridCol w="1684497"/>
                <a:gridCol w="6725046"/>
              </a:tblGrid>
              <a:tr h="297180">
                <a:tc rowSpan="3">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500" u="none" smtClean="0">
                          <a:solidFill>
                            <a:schemeClr val="tx1"/>
                          </a:solidFill>
                        </a:rPr>
                        <a:t>In vitro:</a:t>
                      </a:r>
                      <a:r>
                        <a:rPr lang="en-US" sz="1500" u="none" baseline="30000" smtClean="0">
                          <a:solidFill>
                            <a:schemeClr val="tx1"/>
                          </a:solidFill>
                        </a:rPr>
                        <a:t>1,2</a:t>
                      </a:r>
                      <a:endParaRPr lang="en-US" sz="1500" dirty="0">
                        <a:solidFill>
                          <a:schemeClr val="tx1"/>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smtClean="0">
                          <a:solidFill>
                            <a:schemeClr val="tx1"/>
                          </a:solidFill>
                        </a:rPr>
                        <a:t>High </a:t>
                      </a:r>
                      <a:r>
                        <a:rPr lang="en-US" sz="1500" b="0" dirty="0" smtClean="0">
                          <a:solidFill>
                            <a:schemeClr val="tx1"/>
                          </a:solidFill>
                        </a:rPr>
                        <a:t>barrier to resistance</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34340">
                <a:tc vMerge="1">
                  <a:txBody>
                    <a:bodyPr/>
                    <a:lstStyle/>
                    <a:p>
                      <a:endParaRPr lang="en-US"/>
                    </a:p>
                  </a:txBody>
                  <a:tcPr>
                    <a:noFill/>
                  </a:tcPr>
                </a:tc>
                <a:tc>
                  <a:txBody>
                    <a:bodyPr/>
                    <a:lstStyle/>
                    <a:p>
                      <a:pPr marL="342900" marR="0" lvl="2" indent="-225425" algn="l" defTabSz="914400" rtl="0" eaLnBrk="1" fontAlgn="auto" latinLnBrk="0" hangingPunct="1">
                        <a:lnSpc>
                          <a:spcPct val="80000"/>
                        </a:lnSpc>
                        <a:spcBef>
                          <a:spcPts val="0"/>
                        </a:spcBef>
                        <a:spcAft>
                          <a:spcPts val="0"/>
                        </a:spcAft>
                        <a:buClrTx/>
                        <a:buSzTx/>
                        <a:buFont typeface="Arial" panose="020B0604020202020204" pitchFamily="34" charset="0"/>
                        <a:buChar char="•"/>
                        <a:tabLst/>
                        <a:defRPr/>
                      </a:pPr>
                      <a:r>
                        <a:rPr lang="en-US" sz="1500" smtClean="0">
                          <a:solidFill>
                            <a:schemeClr val="tx1"/>
                          </a:solidFill>
                        </a:rPr>
                        <a:t>Potent against common NS3 variants (eg., positions 80, 155, 168)                     </a:t>
                      </a:r>
                      <a:r>
                        <a:rPr lang="en-US" sz="1500" baseline="0" smtClean="0">
                          <a:solidFill>
                            <a:schemeClr val="tx1"/>
                          </a:solidFill>
                        </a:rPr>
                        <a:t>and NS</a:t>
                      </a:r>
                      <a:r>
                        <a:rPr lang="en-US" sz="1500" smtClean="0">
                          <a:solidFill>
                            <a:schemeClr val="tx1"/>
                          </a:solidFill>
                        </a:rPr>
                        <a:t>5A variants (eg., positions 28, 30, 31 and 93)</a:t>
                      </a:r>
                      <a:endParaRPr lang="en-US" sz="1500" dirty="0" smtClean="0">
                        <a:solidFill>
                          <a:schemeClr val="tx1"/>
                        </a:solidFill>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80">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solidFill>
                            <a:schemeClr val="tx1"/>
                          </a:solidFill>
                        </a:rPr>
                        <a:t>Additive/synergistic antiviral activity</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80">
                <a:tc rowSpan="3">
                  <a:txBody>
                    <a:bodyPr/>
                    <a:lstStyle/>
                    <a:p>
                      <a:pPr algn="l"/>
                      <a:r>
                        <a:rPr lang="en-US" sz="1500" b="1" u="none" dirty="0" smtClean="0">
                          <a:solidFill>
                            <a:schemeClr val="tx1"/>
                          </a:solidFill>
                        </a:rPr>
                        <a:t>Clinical </a:t>
                      </a:r>
                      <a:r>
                        <a:rPr lang="en-US" sz="1500" b="1" u="none" smtClean="0">
                          <a:solidFill>
                            <a:schemeClr val="tx1"/>
                          </a:solidFill>
                        </a:rPr>
                        <a:t>PK &amp; </a:t>
                      </a:r>
                      <a:r>
                        <a:rPr lang="en-US" sz="1500" b="1" u="none" dirty="0" smtClean="0">
                          <a:solidFill>
                            <a:schemeClr val="tx1"/>
                          </a:solidFill>
                        </a:rPr>
                        <a:t>metabolism:</a:t>
                      </a:r>
                      <a:endParaRPr lang="en-US" sz="1500" b="1" dirty="0">
                        <a:solidFill>
                          <a:schemeClr val="tx1"/>
                        </a:solidFill>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solidFill>
                            <a:schemeClr val="tx1"/>
                          </a:solidFill>
                        </a:rPr>
                        <a:t>Once-daily oral dosing</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80">
                <a:tc vMerge="1">
                  <a:txBody>
                    <a:bodyPr/>
                    <a:lstStyle/>
                    <a:p>
                      <a:endParaRPr lang="en-US">
                        <a:solidFill>
                          <a:schemeClr val="tx1"/>
                        </a:solidFill>
                      </a:endParaRPr>
                    </a:p>
                  </a:txBody>
                  <a:tcPr>
                    <a:noFill/>
                  </a:tcPr>
                </a:tc>
                <a:tc>
                  <a:txBody>
                    <a:bodyPr/>
                    <a:lstStyle/>
                    <a:p>
                      <a:pPr marL="3429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smtClean="0">
                          <a:solidFill>
                            <a:schemeClr val="tx1"/>
                          </a:solidFill>
                        </a:rPr>
                        <a:t>Minimal metabolism and primary biliary excretion</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180">
                <a:tc vMerge="1">
                  <a:txBody>
                    <a:bodyPr/>
                    <a:lstStyle/>
                    <a:p>
                      <a:endParaRPr lang="en-US">
                        <a:solidFill>
                          <a:schemeClr val="tx1"/>
                        </a:solidFill>
                      </a:endParaRPr>
                    </a:p>
                  </a:txBody>
                  <a:tcPr>
                    <a:noFill/>
                  </a:tcPr>
                </a:tc>
                <a:tc>
                  <a:txBody>
                    <a:bodyPr/>
                    <a:lstStyle/>
                    <a:p>
                      <a:pPr marL="342900" marR="0" lvl="2"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smtClean="0">
                          <a:solidFill>
                            <a:schemeClr val="tx1"/>
                          </a:solidFill>
                        </a:rPr>
                        <a:t>Negligible</a:t>
                      </a:r>
                      <a:r>
                        <a:rPr lang="en-US" sz="1500" baseline="0" smtClean="0">
                          <a:solidFill>
                            <a:schemeClr val="tx1"/>
                          </a:solidFill>
                        </a:rPr>
                        <a:t> </a:t>
                      </a:r>
                      <a:r>
                        <a:rPr lang="en-US" sz="1500" smtClean="0">
                          <a:solidFill>
                            <a:schemeClr val="tx1"/>
                          </a:solidFill>
                        </a:rPr>
                        <a:t>renal </a:t>
                      </a:r>
                      <a:r>
                        <a:rPr lang="en-US" sz="1500" dirty="0" smtClean="0">
                          <a:solidFill>
                            <a:schemeClr val="tx1"/>
                          </a:solidFill>
                        </a:rPr>
                        <a:t>excretion (&lt;1%)</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3" name="Left Brace 22"/>
          <p:cNvSpPr/>
          <p:nvPr/>
        </p:nvSpPr>
        <p:spPr>
          <a:xfrm>
            <a:off x="1962855" y="2809690"/>
            <a:ext cx="304800" cy="914200"/>
          </a:xfrm>
          <a:prstGeom prst="leftBrace">
            <a:avLst>
              <a:gd name="adj1" fmla="val 3942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Left Brace 23"/>
          <p:cNvSpPr/>
          <p:nvPr/>
        </p:nvSpPr>
        <p:spPr>
          <a:xfrm>
            <a:off x="1962855" y="3829068"/>
            <a:ext cx="304800" cy="758927"/>
          </a:xfrm>
          <a:prstGeom prst="leftBrace">
            <a:avLst>
              <a:gd name="adj1" fmla="val 39423"/>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1" name="Group 20"/>
          <p:cNvGrpSpPr/>
          <p:nvPr/>
        </p:nvGrpSpPr>
        <p:grpSpPr>
          <a:xfrm>
            <a:off x="539509" y="855906"/>
            <a:ext cx="7991959" cy="1197381"/>
            <a:chOff x="183476" y="1286068"/>
            <a:chExt cx="8347993" cy="1250723"/>
          </a:xfrm>
        </p:grpSpPr>
        <p:sp>
          <p:nvSpPr>
            <p:cNvPr id="25" name="object 17"/>
            <p:cNvSpPr txBox="1"/>
            <p:nvPr/>
          </p:nvSpPr>
          <p:spPr>
            <a:xfrm>
              <a:off x="6321669" y="1469991"/>
              <a:ext cx="2209800" cy="1066800"/>
            </a:xfrm>
            <a:prstGeom prst="rect">
              <a:avLst/>
            </a:prstGeom>
          </p:spPr>
          <p:txBody>
            <a:bodyPr vert="horz" wrap="square" lIns="0" tIns="0" rIns="0" bIns="0" rtlCol="0">
              <a:noAutofit/>
            </a:bodyPr>
            <a:lstStyle/>
            <a:p>
              <a:pPr marL="8890" marR="8890" algn="ctr">
                <a:lnSpc>
                  <a:spcPct val="101000"/>
                </a:lnSpc>
                <a:spcBef>
                  <a:spcPts val="0"/>
                </a:spcBef>
                <a:spcAft>
                  <a:spcPts val="0"/>
                </a:spcAft>
              </a:pPr>
              <a:r>
                <a:rPr lang="en-US" sz="2200" b="1" kern="1200" spc="-20" dirty="0" smtClean="0">
                  <a:solidFill>
                    <a:srgbClr val="231F20"/>
                  </a:solidFill>
                  <a:effectLst/>
                  <a:latin typeface="Calibri"/>
                  <a:ea typeface="Times New Roman"/>
                </a:rPr>
                <a:t>ABT-530</a:t>
              </a:r>
            </a:p>
            <a:p>
              <a:pPr marL="8890" marR="8890" algn="ctr">
                <a:lnSpc>
                  <a:spcPct val="101000"/>
                </a:lnSpc>
                <a:spcBef>
                  <a:spcPts val="0"/>
                </a:spcBef>
                <a:spcAft>
                  <a:spcPts val="0"/>
                </a:spcAft>
              </a:pPr>
              <a:r>
                <a:rPr lang="en-US" sz="2200" kern="1200" spc="-20" dirty="0" smtClean="0">
                  <a:solidFill>
                    <a:srgbClr val="231F20"/>
                  </a:solidFill>
                  <a:effectLst/>
                  <a:latin typeface="Calibri"/>
                  <a:ea typeface="Times New Roman"/>
                </a:rPr>
                <a:t>Pangenotypic</a:t>
              </a:r>
            </a:p>
            <a:p>
              <a:pPr marL="8890" marR="8890" algn="ctr">
                <a:lnSpc>
                  <a:spcPct val="101000"/>
                </a:lnSpc>
                <a:spcBef>
                  <a:spcPts val="0"/>
                </a:spcBef>
                <a:spcAft>
                  <a:spcPts val="0"/>
                </a:spcAft>
              </a:pPr>
              <a:r>
                <a:rPr lang="en-US" sz="2200" kern="1200" spc="-20" dirty="0" smtClean="0">
                  <a:solidFill>
                    <a:srgbClr val="231F20"/>
                  </a:solidFill>
                  <a:effectLst/>
                  <a:latin typeface="Calibri"/>
                  <a:ea typeface="Times New Roman"/>
                </a:rPr>
                <a:t>NS5</a:t>
              </a:r>
              <a:r>
                <a:rPr lang="en-US" sz="2200" kern="1200" spc="5" dirty="0" smtClean="0">
                  <a:solidFill>
                    <a:srgbClr val="231F20"/>
                  </a:solidFill>
                  <a:effectLst/>
                  <a:latin typeface="Calibri"/>
                  <a:ea typeface="Times New Roman"/>
                </a:rPr>
                <a:t>A</a:t>
              </a:r>
              <a:r>
                <a:rPr lang="en-US" sz="2200" kern="1200" spc="-30" dirty="0" smtClean="0">
                  <a:solidFill>
                    <a:srgbClr val="231F20"/>
                  </a:solidFill>
                  <a:effectLst/>
                  <a:latin typeface="Calibri"/>
                  <a:ea typeface="Times New Roman"/>
                </a:rPr>
                <a:t> i</a:t>
              </a:r>
              <a:r>
                <a:rPr lang="en-US" sz="2200" kern="1200" spc="-20" dirty="0" smtClean="0">
                  <a:solidFill>
                    <a:srgbClr val="231F20"/>
                  </a:solidFill>
                  <a:effectLst/>
                  <a:latin typeface="Calibri"/>
                  <a:ea typeface="Times New Roman"/>
                </a:rPr>
                <a:t>nhibitor</a:t>
              </a:r>
            </a:p>
          </p:txBody>
        </p:sp>
        <p:sp>
          <p:nvSpPr>
            <p:cNvPr id="26" name="object 18"/>
            <p:cNvSpPr txBox="1"/>
            <p:nvPr/>
          </p:nvSpPr>
          <p:spPr>
            <a:xfrm>
              <a:off x="183476" y="1486156"/>
              <a:ext cx="2788920" cy="1050635"/>
            </a:xfrm>
            <a:prstGeom prst="rect">
              <a:avLst/>
            </a:prstGeom>
          </p:spPr>
          <p:txBody>
            <a:bodyPr vert="horz" wrap="square" lIns="0" tIns="0" rIns="0" bIns="0" rtlCol="0">
              <a:spAutoFit/>
            </a:bodyPr>
            <a:lstStyle/>
            <a:p>
              <a:pPr marL="0" marR="0" algn="ctr">
                <a:spcBef>
                  <a:spcPts val="0"/>
                </a:spcBef>
                <a:spcAft>
                  <a:spcPts val="0"/>
                </a:spcAft>
              </a:pPr>
              <a:r>
                <a:rPr lang="en-US" sz="2200" b="1" kern="1200" spc="-20" dirty="0" smtClean="0">
                  <a:solidFill>
                    <a:srgbClr val="231F20"/>
                  </a:solidFill>
                  <a:effectLst/>
                  <a:latin typeface="Calibri" panose="020F0502020204030204" pitchFamily="34" charset="0"/>
                  <a:ea typeface="Times New Roman"/>
                  <a:cs typeface="Calibri" panose="020F0502020204030204" pitchFamily="34" charset="0"/>
                </a:rPr>
                <a:t>ABT-493</a:t>
              </a:r>
            </a:p>
            <a:p>
              <a:pPr marL="0" marR="0" algn="ctr">
                <a:spcBef>
                  <a:spcPts val="0"/>
                </a:spcBef>
                <a:spcAft>
                  <a:spcPts val="0"/>
                </a:spcAft>
              </a:pPr>
              <a:r>
                <a:rPr lang="en-US" sz="2200" kern="1200" spc="-20" dirty="0" smtClean="0">
                  <a:solidFill>
                    <a:srgbClr val="231F20"/>
                  </a:solidFill>
                  <a:effectLst/>
                  <a:latin typeface="Calibri" panose="020F0502020204030204" pitchFamily="34" charset="0"/>
                  <a:ea typeface="Times New Roman"/>
                  <a:cs typeface="Calibri" panose="020F0502020204030204" pitchFamily="34" charset="0"/>
                </a:rPr>
                <a:t>Pangenotypic NS3/4</a:t>
              </a:r>
              <a:r>
                <a:rPr lang="en-US" sz="2200" kern="1200" spc="5" dirty="0" smtClean="0">
                  <a:solidFill>
                    <a:srgbClr val="231F20"/>
                  </a:solidFill>
                  <a:effectLst/>
                  <a:latin typeface="Calibri" panose="020F0502020204030204" pitchFamily="34" charset="0"/>
                  <a:ea typeface="Times New Roman"/>
                  <a:cs typeface="Calibri" panose="020F0502020204030204" pitchFamily="34" charset="0"/>
                </a:rPr>
                <a:t>A </a:t>
              </a:r>
              <a:r>
                <a:rPr lang="en-US" sz="2200" kern="1200" spc="-30" dirty="0" smtClean="0">
                  <a:solidFill>
                    <a:srgbClr val="231F20"/>
                  </a:solidFill>
                  <a:effectLst/>
                  <a:latin typeface="Calibri" panose="020F0502020204030204" pitchFamily="34" charset="0"/>
                  <a:ea typeface="Times New Roman"/>
                  <a:cs typeface="Calibri" panose="020F0502020204030204" pitchFamily="34" charset="0"/>
                </a:rPr>
                <a:t>protease i</a:t>
              </a:r>
              <a:r>
                <a:rPr lang="en-US" sz="2200" kern="1200" spc="-20" dirty="0" smtClean="0">
                  <a:solidFill>
                    <a:srgbClr val="231F20"/>
                  </a:solidFill>
                  <a:effectLst/>
                  <a:latin typeface="Calibri" panose="020F0502020204030204" pitchFamily="34" charset="0"/>
                  <a:ea typeface="Times New Roman"/>
                  <a:cs typeface="Calibri" panose="020F0502020204030204" pitchFamily="34" charset="0"/>
                </a:rPr>
                <a:t>nhibitor</a:t>
              </a:r>
            </a:p>
          </p:txBody>
        </p:sp>
        <p:grpSp>
          <p:nvGrpSpPr>
            <p:cNvPr id="27" name="Group 26"/>
            <p:cNvGrpSpPr/>
            <p:nvPr/>
          </p:nvGrpSpPr>
          <p:grpSpPr>
            <a:xfrm>
              <a:off x="3002876" y="1286068"/>
              <a:ext cx="3321724" cy="1250723"/>
              <a:chOff x="3002876" y="1286068"/>
              <a:chExt cx="3321724" cy="1250723"/>
            </a:xfrm>
            <a:effectLst>
              <a:reflection blurRad="431800" stA="50000" endA="300" endPos="38500" dist="50800" dir="5400000" sy="-100000" algn="bl" rotWithShape="0"/>
            </a:effectLst>
            <a:scene3d>
              <a:camera prst="orthographicFront">
                <a:rot lat="20699989" lon="21299992" rev="89996"/>
              </a:camera>
              <a:lightRig rig="balanced" dir="t">
                <a:rot lat="0" lon="0" rev="8400000"/>
              </a:lightRig>
            </a:scene3d>
          </p:grpSpPr>
          <p:grpSp>
            <p:nvGrpSpPr>
              <p:cNvPr id="28" name="Group 27"/>
              <p:cNvGrpSpPr/>
              <p:nvPr/>
            </p:nvGrpSpPr>
            <p:grpSpPr>
              <a:xfrm>
                <a:off x="3002876" y="1286068"/>
                <a:ext cx="1546965" cy="1245353"/>
                <a:chOff x="3048000" y="1518630"/>
                <a:chExt cx="1546965" cy="1245353"/>
              </a:xfrm>
              <a:effectLst>
                <a:reflection blurRad="254000" stA="50000" endA="300" endPos="38500" dist="50800" dir="5400000" sy="-100000" algn="bl" rotWithShape="0"/>
              </a:effectLst>
            </p:grpSpPr>
            <p:sp>
              <p:nvSpPr>
                <p:cNvPr id="38" name="Flowchart: Delay 37"/>
                <p:cNvSpPr/>
                <p:nvPr/>
              </p:nvSpPr>
              <p:spPr>
                <a:xfrm rot="10800000">
                  <a:off x="3048000" y="1518630"/>
                  <a:ext cx="1546965" cy="1245353"/>
                </a:xfrm>
                <a:prstGeom prst="flowChartDelay">
                  <a:avLst/>
                </a:prstGeom>
                <a:solidFill>
                  <a:srgbClr val="702082"/>
                </a:solidFill>
                <a:ln>
                  <a:noFill/>
                </a:ln>
                <a:effectLst/>
                <a:sp3d extrusionH="736600" prstMaterial="plastic">
                  <a:bevelT w="482600" h="152400"/>
                  <a:bevelB w="203200" h="190500"/>
                  <a:extrusionClr>
                    <a:srgbClr val="702082"/>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9" name="object 13"/>
                <p:cNvSpPr txBox="1"/>
                <p:nvPr/>
              </p:nvSpPr>
              <p:spPr>
                <a:xfrm>
                  <a:off x="3254471" y="1994722"/>
                  <a:ext cx="1150561" cy="369332"/>
                </a:xfrm>
                <a:prstGeom prst="rect">
                  <a:avLst/>
                </a:prstGeom>
                <a:sp3d extrusionH="736600" prstMaterial="plastic">
                  <a:bevelT w="482600" h="152400"/>
                  <a:bevelB w="203200" h="190500"/>
                  <a:extrusionClr>
                    <a:srgbClr val="702082"/>
                  </a:extrusionClr>
                </a:sp3d>
              </p:spPr>
              <p:txBody>
                <a:bodyPr vert="horz" wrap="square" lIns="0" tIns="0" rIns="0" bIns="0" rtlCol="0">
                  <a:spAutoFit/>
                </a:bodyPr>
                <a:lstStyle/>
                <a:p>
                  <a:pPr marL="8890" marR="0" algn="ctr">
                    <a:spcBef>
                      <a:spcPts val="0"/>
                    </a:spcBef>
                    <a:spcAft>
                      <a:spcPts val="0"/>
                    </a:spcAft>
                  </a:pPr>
                  <a:r>
                    <a:rPr lang="en-US" sz="2400" b="1" kern="1200" dirty="0" smtClean="0">
                      <a:solidFill>
                        <a:srgbClr val="FFFFFF"/>
                      </a:solidFill>
                      <a:effectLst>
                        <a:outerShdw blurRad="38100" dist="38100" dir="2700000" algn="tl">
                          <a:srgbClr val="000000">
                            <a:alpha val="90000"/>
                          </a:srgbClr>
                        </a:outerShdw>
                      </a:effectLst>
                      <a:latin typeface="Calibri"/>
                      <a:ea typeface="Times New Roman"/>
                    </a:rPr>
                    <a:t>ABT-493</a:t>
                  </a:r>
                  <a:endParaRPr lang="en-US" sz="2000" dirty="0">
                    <a:effectLst>
                      <a:outerShdw blurRad="38100" dist="38100" dir="2700000" algn="tl">
                        <a:srgbClr val="000000">
                          <a:alpha val="90000"/>
                        </a:srgbClr>
                      </a:outerShdw>
                    </a:effectLst>
                    <a:latin typeface="Times New Roman"/>
                    <a:ea typeface="Times New Roman"/>
                  </a:endParaRPr>
                </a:p>
              </p:txBody>
            </p:sp>
          </p:grpSp>
          <p:grpSp>
            <p:nvGrpSpPr>
              <p:cNvPr id="29" name="Group 28"/>
              <p:cNvGrpSpPr/>
              <p:nvPr/>
            </p:nvGrpSpPr>
            <p:grpSpPr>
              <a:xfrm>
                <a:off x="4777635" y="1291438"/>
                <a:ext cx="1546965" cy="1245353"/>
                <a:chOff x="4496964" y="1524000"/>
                <a:chExt cx="1546965" cy="1245353"/>
              </a:xfrm>
              <a:effectLst>
                <a:reflection blurRad="254000" stA="50000" endA="300" endPos="38500" dist="50800" dir="5400000" sy="-100000" algn="bl" rotWithShape="0"/>
              </a:effectLst>
            </p:grpSpPr>
            <p:sp>
              <p:nvSpPr>
                <p:cNvPr id="36" name="Flowchart: Delay 35"/>
                <p:cNvSpPr/>
                <p:nvPr/>
              </p:nvSpPr>
              <p:spPr>
                <a:xfrm>
                  <a:off x="4496964" y="1524000"/>
                  <a:ext cx="1546965" cy="1245353"/>
                </a:xfrm>
                <a:prstGeom prst="flowChartDelay">
                  <a:avLst/>
                </a:prstGeom>
                <a:solidFill>
                  <a:srgbClr val="7DA1C4"/>
                </a:solidFill>
                <a:ln>
                  <a:noFill/>
                </a:ln>
                <a:effectLst/>
                <a:sp3d extrusionH="736600" prstMaterial="plastic">
                  <a:bevelT w="482600" h="152400"/>
                  <a:bevelB w="203200" h="190500"/>
                  <a:extrusionClr>
                    <a:srgbClr val="7DA1C4"/>
                  </a:extrusion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7" name="object 14"/>
                <p:cNvSpPr txBox="1"/>
                <p:nvPr/>
              </p:nvSpPr>
              <p:spPr>
                <a:xfrm>
                  <a:off x="4691512" y="1991436"/>
                  <a:ext cx="1180912" cy="369332"/>
                </a:xfrm>
                <a:prstGeom prst="rect">
                  <a:avLst/>
                </a:prstGeom>
                <a:sp3d extrusionH="736600" prstMaterial="plastic">
                  <a:bevelT w="482600" h="152400"/>
                  <a:bevelB w="203200" h="190500"/>
                  <a:extrusionClr>
                    <a:srgbClr val="7DA1C4"/>
                  </a:extrusionClr>
                </a:sp3d>
              </p:spPr>
              <p:txBody>
                <a:bodyPr vert="horz" wrap="square" lIns="0" tIns="0" rIns="0" bIns="0" rtlCol="0">
                  <a:spAutoFit/>
                </a:bodyPr>
                <a:lstStyle/>
                <a:p>
                  <a:pPr marL="8890" marR="0" algn="ctr">
                    <a:spcBef>
                      <a:spcPts val="0"/>
                    </a:spcBef>
                    <a:spcAft>
                      <a:spcPts val="0"/>
                    </a:spcAft>
                  </a:pPr>
                  <a:r>
                    <a:rPr lang="en-US" sz="2400" b="1" kern="1200" spc="-20" dirty="0" smtClean="0">
                      <a:solidFill>
                        <a:srgbClr val="FFFFFF"/>
                      </a:solidFill>
                      <a:effectLst>
                        <a:outerShdw blurRad="38100" dist="38100" dir="2700000" algn="tl">
                          <a:srgbClr val="000000">
                            <a:alpha val="90000"/>
                          </a:srgbClr>
                        </a:outerShdw>
                      </a:effectLst>
                      <a:latin typeface="Calibri"/>
                      <a:ea typeface="Times New Roman"/>
                    </a:rPr>
                    <a:t>ABT-530</a:t>
                  </a:r>
                  <a:endParaRPr lang="en-US" sz="2000" dirty="0">
                    <a:effectLst>
                      <a:outerShdw blurRad="38100" dist="38100" dir="2700000" algn="tl">
                        <a:srgbClr val="000000">
                          <a:alpha val="90000"/>
                        </a:srgbClr>
                      </a:outerShdw>
                    </a:effectLst>
                    <a:latin typeface="Times New Roman"/>
                    <a:ea typeface="Times New Roman"/>
                  </a:endParaRPr>
                </a:p>
              </p:txBody>
            </p:sp>
          </p:grpSp>
        </p:grpSp>
      </p:grpSp>
    </p:spTree>
    <p:extLst>
      <p:ext uri="{BB962C8B-B14F-4D97-AF65-F5344CB8AC3E}">
        <p14:creationId xmlns:p14="http://schemas.microsoft.com/office/powerpoint/2010/main" val="1082041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Text Box 9"/>
          <p:cNvSpPr txBox="1">
            <a:spLocks noChangeArrowheads="1"/>
          </p:cNvSpPr>
          <p:nvPr/>
        </p:nvSpPr>
        <p:spPr bwMode="auto">
          <a:xfrm>
            <a:off x="3804517" y="2559384"/>
            <a:ext cx="65" cy="215444"/>
          </a:xfrm>
          <a:prstGeom prst="rect">
            <a:avLst/>
          </a:prstGeom>
          <a:noFill/>
          <a:ln w="9525" algn="ctr">
            <a:noFill/>
            <a:miter lim="800000"/>
            <a:headEnd/>
            <a:tailEnd/>
          </a:ln>
          <a:effectLst/>
        </p:spPr>
        <p:txBody>
          <a:bodyPr wrap="none" lIns="0" tIns="0" rIns="0" bIns="0">
            <a:spAutoFit/>
          </a:bodyPr>
          <a:lstStyle/>
          <a:p>
            <a:pPr algn="ctr" defTabSz="914400">
              <a:spcBef>
                <a:spcPct val="50000"/>
              </a:spcBef>
              <a:spcAft>
                <a:spcPct val="50000"/>
              </a:spcAft>
              <a:defRPr/>
            </a:pPr>
            <a:endParaRPr lang="en-US" sz="1400" b="1" dirty="0">
              <a:solidFill>
                <a:srgbClr val="070605"/>
              </a:solidFill>
              <a:latin typeface="Calibri"/>
            </a:endParaRPr>
          </a:p>
        </p:txBody>
      </p:sp>
      <p:graphicFrame>
        <p:nvGraphicFramePr>
          <p:cNvPr id="8" name="Group 123"/>
          <p:cNvGraphicFramePr>
            <a:graphicFrameLocks noGrp="1"/>
          </p:cNvGraphicFramePr>
          <p:nvPr>
            <p:extLst>
              <p:ext uri="{D42A27DB-BD31-4B8C-83A1-F6EECF244321}">
                <p14:modId xmlns:p14="http://schemas.microsoft.com/office/powerpoint/2010/main" val="1651456305"/>
              </p:ext>
            </p:extLst>
          </p:nvPr>
        </p:nvGraphicFramePr>
        <p:xfrm>
          <a:off x="411481" y="857250"/>
          <a:ext cx="8321674" cy="3413000"/>
        </p:xfrm>
        <a:graphic>
          <a:graphicData uri="http://schemas.openxmlformats.org/drawingml/2006/table">
            <a:tbl>
              <a:tblPr/>
              <a:tblGrid>
                <a:gridCol w="3181200"/>
                <a:gridCol w="977487"/>
                <a:gridCol w="2771554"/>
                <a:gridCol w="1391433"/>
              </a:tblGrid>
              <a:tr h="278036">
                <a:tc gridSpan="4">
                  <a:txBody>
                    <a:body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defRPr/>
                      </a:pPr>
                      <a:r>
                        <a:rPr kumimoji="0" lang="en-US" altLang="en-US" sz="22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mn-lt"/>
                          <a:ea typeface="+mn-ea"/>
                          <a:cs typeface="Calibri" pitchFamily="34" charset="0"/>
                        </a:rPr>
                        <a:t>Stable </a:t>
                      </a:r>
                      <a:r>
                        <a:rPr kumimoji="0" lang="en-US" altLang="en-US" sz="2200" b="1" i="0" u="none" strike="noStrike" kern="1200" cap="none" normalizeH="0" baseline="0" smtClean="0">
                          <a:ln>
                            <a:noFill/>
                          </a:ln>
                          <a:solidFill>
                            <a:schemeClr val="bg1"/>
                          </a:solidFill>
                          <a:effectLst>
                            <a:outerShdw blurRad="38100" dist="38100" dir="2700000" algn="tl">
                              <a:srgbClr val="000000">
                                <a:alpha val="43137"/>
                              </a:srgbClr>
                            </a:outerShdw>
                          </a:effectLst>
                          <a:latin typeface="+mn-lt"/>
                          <a:ea typeface="+mn-ea"/>
                          <a:cs typeface="Calibri" pitchFamily="34" charset="0"/>
                        </a:rPr>
                        <a:t>HCV GT3a Replicon EC</a:t>
                      </a:r>
                      <a:r>
                        <a:rPr kumimoji="0" lang="en-US" altLang="en-US" sz="2200" b="1" i="0" u="none" strike="noStrike" kern="1200" cap="none" normalizeH="0" baseline="-25000" smtClean="0">
                          <a:ln>
                            <a:noFill/>
                          </a:ln>
                          <a:solidFill>
                            <a:schemeClr val="bg1"/>
                          </a:solidFill>
                          <a:effectLst>
                            <a:outerShdw blurRad="38100" dist="38100" dir="2700000" algn="tl">
                              <a:srgbClr val="000000">
                                <a:alpha val="43137"/>
                              </a:srgbClr>
                            </a:outerShdw>
                          </a:effectLst>
                          <a:latin typeface="+mn-lt"/>
                          <a:ea typeface="+mn-ea"/>
                          <a:cs typeface="Calibri" pitchFamily="34" charset="0"/>
                        </a:rPr>
                        <a:t>50</a:t>
                      </a:r>
                      <a:endParaRPr kumimoji="0" lang="en-US" altLang="en-US" sz="22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mn-lt"/>
                        <a:ea typeface="+mn-ea"/>
                        <a:cs typeface="Calibri" pitchFamily="34" charset="0"/>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82BA"/>
                    </a:solidFill>
                  </a:tcPr>
                </a:tc>
                <a:tc hMerge="1">
                  <a:txBody>
                    <a:body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defRPr/>
                      </a:pPr>
                      <a:endParaRPr kumimoji="0" lang="en-US" altLang="en-US" sz="1800" b="1" i="0" u="none" strike="noStrike" kern="1200" cap="none" normalizeH="0" baseline="0" smtClean="0">
                        <a:ln>
                          <a:noFill/>
                        </a:ln>
                        <a:solidFill>
                          <a:schemeClr val="bg1"/>
                        </a:solidFill>
                        <a:effectLst>
                          <a:outerShdw blurRad="38100" dist="38100" dir="2700000" algn="tl">
                            <a:srgbClr val="000000">
                              <a:alpha val="43137"/>
                            </a:srgbClr>
                          </a:outerShdw>
                        </a:effectLst>
                        <a:latin typeface="+mn-lt"/>
                        <a:ea typeface="+mn-ea"/>
                        <a:cs typeface="Calibri" pitchFamily="34" charset="0"/>
                      </a:endParaRP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hMerge="1">
                  <a:txBody>
                    <a:bodyPr/>
                    <a:lstStyle/>
                    <a:p>
                      <a:endParaRPr lang="en-US"/>
                    </a:p>
                  </a:txBody>
                  <a:tcPr/>
                </a:tc>
                <a:tc hMerge="1">
                  <a:txBody>
                    <a:bodyPr/>
                    <a:lstStyle/>
                    <a:p>
                      <a:endParaRPr lang="en-US"/>
                    </a:p>
                  </a:txBody>
                  <a:tcPr/>
                </a:tc>
              </a:tr>
              <a:tr h="338328">
                <a:tc>
                  <a:txBody>
                    <a:bodyPr/>
                    <a:lstStyle/>
                    <a:p>
                      <a:pPr marL="50800" marR="0" lvl="0" indent="0" algn="ctr" defTabSz="914400" rtl="0" eaLnBrk="1" fontAlgn="base" latinLnBrk="0" hangingPunct="1">
                        <a:lnSpc>
                          <a:spcPct val="100000"/>
                        </a:lnSpc>
                        <a:spcBef>
                          <a:spcPts val="0"/>
                        </a:spcBef>
                        <a:spcAft>
                          <a:spcPct val="0"/>
                        </a:spcAft>
                        <a:buClrTx/>
                        <a:buSzTx/>
                        <a:buFont typeface="Arial" charset="0"/>
                        <a:buNone/>
                        <a:tabLst/>
                        <a:defRPr/>
                      </a:pPr>
                      <a:r>
                        <a:rPr kumimoji="0" lang="en-US" altLang="en-US" sz="2200" b="1" i="0" u="none" strike="noStrike" cap="none" normalizeH="0" baseline="0" smtClean="0">
                          <a:ln>
                            <a:noFill/>
                          </a:ln>
                          <a:solidFill>
                            <a:schemeClr val="bg1"/>
                          </a:solidFill>
                          <a:effectLst>
                            <a:outerShdw blurRad="38100" dist="38100" dir="2700000" algn="tl">
                              <a:srgbClr val="000000">
                                <a:alpha val="43137"/>
                              </a:srgbClr>
                            </a:outerShdw>
                          </a:effectLst>
                          <a:latin typeface="+mj-lt"/>
                          <a:cs typeface="Calibri" pitchFamily="34" charset="0"/>
                        </a:rPr>
                        <a:t>NS3/4AProtease </a:t>
                      </a: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Inhibitor</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p>
                      <a:pPr algn="ctr"/>
                      <a:r>
                        <a:rPr lang="en-US" sz="2200" b="1" dirty="0" smtClean="0">
                          <a:solidFill>
                            <a:schemeClr val="bg1"/>
                          </a:solidFill>
                          <a:effectLst>
                            <a:outerShdw blurRad="38100" dist="38100" dir="2700000" algn="tl">
                              <a:srgbClr val="000000">
                                <a:alpha val="43137"/>
                              </a:srgbClr>
                            </a:outerShdw>
                          </a:effectLst>
                        </a:rPr>
                        <a:t>nM</a:t>
                      </a:r>
                      <a:endParaRPr lang="en-US" sz="2200" b="1" dirty="0">
                        <a:solidFill>
                          <a:schemeClr val="bg1"/>
                        </a:solidFill>
                        <a:effectLst>
                          <a:outerShdw blurRad="38100" dist="38100" dir="2700000" algn="tl">
                            <a:srgbClr val="000000">
                              <a:alpha val="43137"/>
                            </a:srgbClr>
                          </a:outerShdw>
                        </a:effectLst>
                      </a:endParaRPr>
                    </a:p>
                  </a:txBody>
                  <a:tcPr marL="0" marR="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NS5A Inhibitor</a:t>
                      </a:r>
                      <a:endParaRPr lang="en-US" sz="2200" dirty="0"/>
                    </a:p>
                  </a:txBody>
                  <a:tcPr marL="0" marR="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pM</a:t>
                      </a: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r>
              <a:tr h="322326">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ABT-493</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200" b="1" i="0" u="none" strike="noStrike" dirty="0" smtClean="0">
                          <a:solidFill>
                            <a:schemeClr val="tx1"/>
                          </a:solidFill>
                          <a:effectLst/>
                          <a:latin typeface="+mj-lt"/>
                        </a:rPr>
                        <a:t>1.6</a:t>
                      </a:r>
                      <a:endParaRPr lang="en-US" sz="2200" b="1" i="0" u="none" strike="noStrike" dirty="0">
                        <a:solidFill>
                          <a:schemeClr val="tx1"/>
                        </a:solidFill>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ctr" rtl="0" fontAlgn="ctr"/>
                      <a:r>
                        <a:rPr lang="en-US" sz="2200" b="1" i="0" u="none" strike="noStrike" dirty="0" smtClean="0">
                          <a:solidFill>
                            <a:schemeClr val="tx1"/>
                          </a:solidFill>
                          <a:effectLst/>
                          <a:latin typeface="+mj-lt"/>
                        </a:rPr>
                        <a:t>ABT-530</a:t>
                      </a:r>
                      <a:endParaRPr lang="en-US" sz="2200" b="1" i="0" u="none" strike="noStrike" dirty="0">
                        <a:solidFill>
                          <a:schemeClr val="tx1"/>
                        </a:solidFill>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2</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r>
                        <a:rPr kumimoji="0" lang="en-US" sz="2200" b="0" i="0" u="none" strike="noStrike" cap="none" normalizeH="0" baseline="0" smtClean="0">
                          <a:ln>
                            <a:noFill/>
                          </a:ln>
                          <a:solidFill>
                            <a:schemeClr val="tx1"/>
                          </a:solidFill>
                          <a:effectLst/>
                          <a:latin typeface="+mj-lt"/>
                          <a:ea typeface="ＭＳ Ｐゴシック" pitchFamily="34" charset="-128"/>
                        </a:rPr>
                        <a:t>Grazoprevir</a:t>
                      </a:r>
                      <a:r>
                        <a:rPr kumimoji="0" lang="en-US" sz="2200" b="0" i="0" u="none" strike="noStrike" cap="none" normalizeH="0" baseline="30000" dirty="0" smtClean="0">
                          <a:ln>
                            <a:noFill/>
                          </a:ln>
                          <a:solidFill>
                            <a:schemeClr val="tx1"/>
                          </a:solidFill>
                          <a:effectLst/>
                          <a:latin typeface="+mj-lt"/>
                          <a:ea typeface="ＭＳ Ｐゴシック" pitchFamily="34" charset="-128"/>
                        </a:rPr>
                        <a:t>1</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kern="1200" baseline="0" dirty="0" smtClean="0">
                          <a:ln>
                            <a:noFill/>
                          </a:ln>
                          <a:solidFill>
                            <a:srgbClr val="070605"/>
                          </a:solidFill>
                          <a:effectLst/>
                          <a:latin typeface="+mj-lt"/>
                          <a:ea typeface="ＭＳ Ｐゴシック"/>
                        </a:rPr>
                        <a:t>35</a:t>
                      </a: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Elbasvir</a:t>
                      </a:r>
                      <a:r>
                        <a:rPr lang="en-US" sz="2200" b="0" i="0" u="none" strike="noStrike" baseline="30000" dirty="0" smtClean="0">
                          <a:effectLst/>
                          <a:latin typeface="+mj-lt"/>
                        </a:rPr>
                        <a:t>7</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smtClean="0">
                          <a:ln>
                            <a:noFill/>
                          </a:ln>
                          <a:solidFill>
                            <a:schemeClr val="tx1"/>
                          </a:solidFill>
                          <a:effectLst/>
                          <a:latin typeface="+mj-lt"/>
                          <a:ea typeface="MS PGothic" pitchFamily="34" charset="-128"/>
                        </a:rPr>
                        <a:t>140</a:t>
                      </a:r>
                      <a:endParaRPr kumimoji="0" lang="en-US" sz="2200" b="0" i="0" u="none" strike="noStrike" cap="none" normalizeH="0" baseline="0" dirty="0" smtClean="0">
                        <a:ln>
                          <a:noFill/>
                        </a:ln>
                        <a:solidFill>
                          <a:schemeClr val="tx1"/>
                        </a:solidFill>
                        <a:effectLst/>
                        <a:latin typeface="+mj-lt"/>
                        <a:ea typeface="MS PGothic"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r>
                        <a:rPr kumimoji="0" lang="en-US" sz="2200" b="0" i="0" u="none" strike="noStrike" cap="none" normalizeH="0" baseline="0" smtClean="0">
                          <a:ln>
                            <a:noFill/>
                          </a:ln>
                          <a:solidFill>
                            <a:schemeClr val="tx1"/>
                          </a:solidFill>
                          <a:effectLst/>
                          <a:latin typeface="+mj-lt"/>
                          <a:ea typeface="ＭＳ Ｐゴシック" pitchFamily="34" charset="-128"/>
                        </a:rPr>
                        <a:t>GS-9857</a:t>
                      </a:r>
                      <a:r>
                        <a:rPr kumimoji="0" lang="en-US" sz="2200" b="0" i="0" u="none" strike="noStrike" cap="none" normalizeH="0" baseline="30000" dirty="0" smtClean="0">
                          <a:ln>
                            <a:noFill/>
                          </a:ln>
                          <a:solidFill>
                            <a:schemeClr val="tx1"/>
                          </a:solidFill>
                          <a:effectLst/>
                          <a:latin typeface="+mj-lt"/>
                          <a:ea typeface="ＭＳ Ｐゴシック" pitchFamily="34" charset="-128"/>
                        </a:rPr>
                        <a:t>2</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246888" marR="0" indent="-246888" algn="ctr" rtl="0" eaLnBrk="0" fontAlgn="base" latinLnBrk="0" hangingPunct="0">
                        <a:spcBef>
                          <a:spcPts val="1152"/>
                        </a:spcBef>
                        <a:spcAft>
                          <a:spcPts val="0"/>
                        </a:spcAft>
                      </a:pPr>
                      <a:r>
                        <a:rPr lang="en-US" sz="2200" b="0" i="0" u="none" strike="noStrike" dirty="0" smtClean="0">
                          <a:effectLst/>
                          <a:latin typeface="+mj-lt"/>
                        </a:rPr>
                        <a:t>6.1</a:t>
                      </a: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Velpatasvir</a:t>
                      </a:r>
                      <a:r>
                        <a:rPr lang="en-US" sz="2200" b="0" i="0" u="none" strike="noStrike" baseline="30000" smtClean="0">
                          <a:effectLst/>
                          <a:latin typeface="+mj-lt"/>
                        </a:rPr>
                        <a:t>8</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20</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r>
                        <a:rPr kumimoji="0" lang="en-US" sz="2200" b="0" i="0" u="none" strike="noStrike" cap="none" normalizeH="0" baseline="0" smtClean="0">
                          <a:ln>
                            <a:noFill/>
                          </a:ln>
                          <a:solidFill>
                            <a:schemeClr val="tx1"/>
                          </a:solidFill>
                          <a:effectLst/>
                          <a:latin typeface="+mj-lt"/>
                          <a:ea typeface="ＭＳ Ｐゴシック" pitchFamily="34" charset="-128"/>
                        </a:rPr>
                        <a:t>Simeprevir</a:t>
                      </a:r>
                      <a:r>
                        <a:rPr kumimoji="0" lang="en-US" sz="2200" b="0" i="0" u="none" strike="noStrike" cap="none" normalizeH="0" baseline="30000" smtClean="0">
                          <a:ln>
                            <a:noFill/>
                          </a:ln>
                          <a:solidFill>
                            <a:schemeClr val="tx1"/>
                          </a:solidFill>
                          <a:effectLst/>
                          <a:latin typeface="+mj-lt"/>
                          <a:ea typeface="ＭＳ Ｐゴシック" pitchFamily="34" charset="-128"/>
                        </a:rPr>
                        <a:t>3,4</a:t>
                      </a:r>
                      <a:endParaRPr kumimoji="0" lang="en-US" sz="2200" b="0" i="0" u="none" strike="noStrike" cap="none" normalizeH="0" baseline="30000" dirty="0" smtClean="0">
                        <a:ln>
                          <a:noFill/>
                        </a:ln>
                        <a:solidFill>
                          <a:schemeClr val="tx1"/>
                        </a:solidFill>
                        <a:effectLst/>
                        <a:latin typeface="+mj-lt"/>
                        <a:ea typeface="ＭＳ Ｐゴシック"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lvl="0" indent="-246888" algn="ctr" defTabSz="457200" rtl="0" eaLnBrk="0" fontAlgn="base" latinLnBrk="0" hangingPunct="0">
                        <a:lnSpc>
                          <a:spcPct val="100000"/>
                        </a:lnSpc>
                        <a:spcBef>
                          <a:spcPts val="1152"/>
                        </a:spcBef>
                        <a:spcAft>
                          <a:spcPts val="0"/>
                        </a:spcAft>
                        <a:buClrTx/>
                        <a:buSzTx/>
                        <a:buFontTx/>
                        <a:buNone/>
                        <a:tabLst/>
                        <a:defRPr/>
                      </a:pPr>
                      <a:r>
                        <a:rPr lang="en-US" sz="2200" b="0" i="0" u="none" strike="noStrike" kern="1200" baseline="0" dirty="0" smtClean="0">
                          <a:ln>
                            <a:noFill/>
                          </a:ln>
                          <a:solidFill>
                            <a:srgbClr val="070605"/>
                          </a:solidFill>
                          <a:effectLst/>
                          <a:latin typeface="+mj-lt"/>
                          <a:ea typeface="ＭＳ Ｐゴシック"/>
                        </a:rPr>
                        <a:t>472</a:t>
                      </a:r>
                      <a:endParaRPr kumimoji="0" lang="en-US" sz="2200" b="0" i="0" u="none" strike="noStrike" cap="none" normalizeH="0" baseline="30000" dirty="0" smtClean="0">
                        <a:ln>
                          <a:noFill/>
                        </a:ln>
                        <a:solidFill>
                          <a:schemeClr val="tx1"/>
                        </a:solidFill>
                        <a:effectLst/>
                        <a:latin typeface="+mj-lt"/>
                        <a:ea typeface="ＭＳ Ｐゴシック" pitchFamily="34" charset="-128"/>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Ledipasvir</a:t>
                      </a:r>
                      <a:r>
                        <a:rPr lang="en-US" sz="2200" b="0" i="0" u="none" strike="noStrike" baseline="30000" dirty="0" smtClean="0">
                          <a:effectLst/>
                          <a:latin typeface="+mj-lt"/>
                        </a:rPr>
                        <a:t>9</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kern="1200" baseline="0" dirty="0" smtClean="0">
                          <a:ln>
                            <a:noFill/>
                          </a:ln>
                          <a:solidFill>
                            <a:schemeClr val="tx1"/>
                          </a:solidFill>
                          <a:effectLst/>
                          <a:latin typeface="+mj-lt"/>
                          <a:ea typeface="MS PGothic"/>
                        </a:rPr>
                        <a:t>168,000</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r>
                        <a:rPr kumimoji="0" lang="en-US" sz="2200" b="0" i="0" u="none" strike="noStrike" cap="none" normalizeH="0" baseline="0" dirty="0" smtClean="0">
                          <a:ln>
                            <a:noFill/>
                          </a:ln>
                          <a:solidFill>
                            <a:schemeClr val="tx1"/>
                          </a:solidFill>
                          <a:effectLst/>
                          <a:latin typeface="+mj-lt"/>
                          <a:ea typeface="ＭＳ Ｐゴシック" pitchFamily="34" charset="-128"/>
                        </a:rPr>
                        <a:t>Paritaprevir</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246888" marR="0" indent="-246888" algn="ctr" rtl="0" eaLnBrk="0" fontAlgn="base" latinLnBrk="0" hangingPunct="0">
                        <a:spcBef>
                          <a:spcPts val="1152"/>
                        </a:spcBef>
                        <a:spcAft>
                          <a:spcPts val="0"/>
                        </a:spcAft>
                      </a:pPr>
                      <a:r>
                        <a:rPr lang="en-US" sz="2200" b="0" i="0" u="none" strike="noStrike" kern="1200" baseline="0" dirty="0">
                          <a:ln>
                            <a:noFill/>
                          </a:ln>
                          <a:solidFill>
                            <a:srgbClr val="070605"/>
                          </a:solidFill>
                          <a:effectLst/>
                          <a:latin typeface="+mj-lt"/>
                          <a:ea typeface="ＭＳ Ｐゴシック"/>
                        </a:rPr>
                        <a:t>19</a:t>
                      </a: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246888" marR="0" indent="-246888" algn="ctr" rtl="0" eaLnBrk="0" fontAlgn="base" latinLnBrk="0" hangingPunct="0">
                        <a:spcBef>
                          <a:spcPts val="1152"/>
                        </a:spcBef>
                        <a:spcAft>
                          <a:spcPts val="0"/>
                        </a:spcAft>
                      </a:pPr>
                      <a:r>
                        <a:rPr lang="en-US" sz="2200" b="0" i="0" u="none" strike="noStrike" dirty="0" smtClean="0">
                          <a:effectLst/>
                          <a:latin typeface="+mj-lt"/>
                        </a:rPr>
                        <a:t>Ombitasvir</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ctr" rtl="0" eaLnBrk="0" fontAlgn="base" latinLnBrk="0" hangingPunct="0">
                        <a:spcBef>
                          <a:spcPts val="1152"/>
                        </a:spcBef>
                        <a:spcAft>
                          <a:spcPts val="0"/>
                        </a:spcAft>
                      </a:pPr>
                      <a:r>
                        <a:rPr lang="en-US" sz="2200" b="0" i="0" u="none" strike="noStrike" kern="1200" baseline="0" dirty="0">
                          <a:ln>
                            <a:noFill/>
                          </a:ln>
                          <a:solidFill>
                            <a:schemeClr val="tx1"/>
                          </a:solidFill>
                          <a:effectLst/>
                          <a:latin typeface="+mj-lt"/>
                          <a:ea typeface="MS PGothic"/>
                        </a:rPr>
                        <a:t>19</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r>
                        <a:rPr kumimoji="0" lang="en-US" sz="2200" b="0" i="0" u="none" strike="noStrike" cap="none" normalizeH="0" baseline="0" smtClean="0">
                          <a:ln>
                            <a:noFill/>
                          </a:ln>
                          <a:solidFill>
                            <a:schemeClr val="tx1"/>
                          </a:solidFill>
                          <a:effectLst/>
                          <a:latin typeface="+mj-lt"/>
                          <a:ea typeface="ＭＳ Ｐゴシック" pitchFamily="34" charset="-128"/>
                        </a:rPr>
                        <a:t>Asunaprevir</a:t>
                      </a:r>
                      <a:r>
                        <a:rPr kumimoji="0" lang="en-US" sz="2200" b="0" i="0" u="none" strike="noStrike" cap="none" normalizeH="0" baseline="30000" dirty="0" smtClean="0">
                          <a:ln>
                            <a:noFill/>
                          </a:ln>
                          <a:solidFill>
                            <a:schemeClr val="tx1"/>
                          </a:solidFill>
                          <a:effectLst/>
                          <a:latin typeface="+mj-lt"/>
                          <a:ea typeface="ＭＳ Ｐゴシック" pitchFamily="34" charset="-128"/>
                        </a:rPr>
                        <a:t>5</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kern="1200" baseline="0" dirty="0" smtClean="0">
                          <a:ln>
                            <a:noFill/>
                          </a:ln>
                          <a:solidFill>
                            <a:srgbClr val="070605"/>
                          </a:solidFill>
                          <a:effectLst/>
                          <a:latin typeface="+mj-lt"/>
                          <a:ea typeface="ＭＳ Ｐゴシック"/>
                        </a:rPr>
                        <a:t>1162</a:t>
                      </a: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Daclatasvir</a:t>
                      </a:r>
                      <a:r>
                        <a:rPr lang="en-US" sz="2200" b="0" i="0" u="none" strike="noStrike" baseline="30000" smtClean="0">
                          <a:effectLst/>
                          <a:latin typeface="+mj-lt"/>
                        </a:rPr>
                        <a:t>10</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kern="1200" baseline="0" dirty="0">
                          <a:ln>
                            <a:noFill/>
                          </a:ln>
                          <a:solidFill>
                            <a:schemeClr val="tx1"/>
                          </a:solidFill>
                          <a:effectLst/>
                          <a:latin typeface="+mj-lt"/>
                          <a:ea typeface="MS PGothic"/>
                        </a:rPr>
                        <a:t>530</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endParaRPr kumimoji="0" lang="en-US" sz="2200" b="0" i="0" u="none" strike="noStrike" cap="none" normalizeH="0" baseline="30000" dirty="0" smtClean="0">
                        <a:ln>
                          <a:noFill/>
                        </a:ln>
                        <a:solidFill>
                          <a:schemeClr val="tx1"/>
                        </a:solidFill>
                        <a:effectLst/>
                        <a:latin typeface="+mj-lt"/>
                        <a:ea typeface="ＭＳ Ｐゴシック"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246888" marR="0" indent="-246888" algn="ctr" rtl="0" eaLnBrk="0" fontAlgn="base" latinLnBrk="0" hangingPunct="0">
                        <a:spcBef>
                          <a:spcPts val="1152"/>
                        </a:spcBef>
                        <a:spcAft>
                          <a:spcPts val="0"/>
                        </a:spcAft>
                      </a:pP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Odalasvir</a:t>
                      </a:r>
                      <a:r>
                        <a:rPr lang="en-US" sz="2200" b="0" i="0" u="none" strike="noStrike" baseline="30000" smtClean="0">
                          <a:effectLst/>
                          <a:latin typeface="+mj-lt"/>
                        </a:rPr>
                        <a:t>11</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48</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22326">
                <a:tc>
                  <a:txBody>
                    <a:bodyPr/>
                    <a:lstStyle/>
                    <a:p>
                      <a:pPr marL="247650" marR="0" lvl="0" indent="-247650" algn="ctr" defTabSz="914400" rtl="0" eaLnBrk="0" fontAlgn="base" latinLnBrk="0" hangingPunct="0">
                        <a:lnSpc>
                          <a:spcPct val="100000"/>
                        </a:lnSpc>
                        <a:spcBef>
                          <a:spcPct val="80000"/>
                        </a:spcBef>
                        <a:spcAft>
                          <a:spcPct val="0"/>
                        </a:spcAft>
                        <a:buClrTx/>
                        <a:buSzTx/>
                        <a:buFont typeface="Arial" pitchFamily="34" charset="0"/>
                        <a:buNone/>
                        <a:tabLst/>
                      </a:pPr>
                      <a:endParaRPr kumimoji="0" lang="en-US" sz="2200" b="0" i="0" u="none" strike="noStrike" cap="none" normalizeH="0" baseline="30000" dirty="0" smtClean="0">
                        <a:ln>
                          <a:noFill/>
                        </a:ln>
                        <a:solidFill>
                          <a:schemeClr val="tx1"/>
                        </a:solidFill>
                        <a:effectLst/>
                        <a:latin typeface="+mj-lt"/>
                        <a:ea typeface="ＭＳ Ｐゴシック"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endParaRPr lang="en-US" sz="2200" b="0" i="0" u="none" strike="noStrike" dirty="0">
                        <a:effectLst/>
                        <a:latin typeface="+mj-lt"/>
                      </a:endParaRPr>
                    </a:p>
                  </a:txBody>
                  <a:tcPr marL="9525" marR="9525" marT="7144"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246888" marR="0" indent="-246888" algn="ctr" rtl="0" eaLnBrk="0" fontAlgn="base" latinLnBrk="0" hangingPunct="0">
                        <a:spcBef>
                          <a:spcPts val="1152"/>
                        </a:spcBef>
                        <a:spcAft>
                          <a:spcPts val="0"/>
                        </a:spcAft>
                      </a:pPr>
                      <a:r>
                        <a:rPr lang="en-US" sz="2200" b="0" i="0" u="none" strike="noStrike" smtClean="0">
                          <a:effectLst/>
                          <a:latin typeface="+mj-lt"/>
                        </a:rPr>
                        <a:t>MK-8408</a:t>
                      </a:r>
                      <a:r>
                        <a:rPr lang="en-US" sz="2200" b="0" i="0" u="none" strike="noStrike" baseline="30000" smtClean="0">
                          <a:effectLst/>
                          <a:latin typeface="+mj-lt"/>
                        </a:rPr>
                        <a:t>12</a:t>
                      </a:r>
                      <a:endParaRPr lang="en-US" sz="2200" b="0" i="0" u="none" strike="noStrike" dirty="0">
                        <a:effectLst/>
                        <a:latin typeface="+mj-lt"/>
                      </a:endParaRPr>
                    </a:p>
                  </a:txBody>
                  <a:tcPr marL="9525" marR="9525" marT="7144"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2</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r>
            </a:tbl>
          </a:graphicData>
        </a:graphic>
      </p:graphicFrame>
      <p:sp>
        <p:nvSpPr>
          <p:cNvPr id="7" name="Title 1"/>
          <p:cNvSpPr txBox="1">
            <a:spLocks/>
          </p:cNvSpPr>
          <p:nvPr/>
        </p:nvSpPr>
        <p:spPr bwMode="gray">
          <a:xfrm>
            <a:off x="411164" y="192024"/>
            <a:ext cx="8321675"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eaLnBrk="1" hangingPunct="1"/>
            <a:r>
              <a:rPr lang="en-US" sz="2400" b="1" kern="0">
                <a:solidFill>
                  <a:srgbClr val="071D49"/>
                </a:solidFill>
              </a:rPr>
              <a:t>ABT-493 and ABT-530 Have Potent </a:t>
            </a:r>
            <a:r>
              <a:rPr lang="en-US" sz="2400" b="1" kern="0" smtClean="0">
                <a:solidFill>
                  <a:srgbClr val="071D49"/>
                </a:solidFill>
              </a:rPr>
              <a:t>Activities </a:t>
            </a:r>
            <a:r>
              <a:rPr lang="en-US" sz="2400" b="1" kern="0">
                <a:solidFill>
                  <a:srgbClr val="071D49"/>
                </a:solidFill>
              </a:rPr>
              <a:t>Against </a:t>
            </a:r>
            <a:r>
              <a:rPr lang="en-US" sz="2400" b="1" kern="0" smtClean="0">
                <a:solidFill>
                  <a:srgbClr val="071D49"/>
                </a:solidFill>
              </a:rPr>
              <a:t>All Major HCV Genotypes, Including GT3</a:t>
            </a:r>
            <a:endParaRPr lang="en-US" sz="2400" b="1" kern="0" dirty="0">
              <a:solidFill>
                <a:srgbClr val="071D49"/>
              </a:solidFill>
            </a:endParaRPr>
          </a:p>
        </p:txBody>
      </p:sp>
      <p:sp>
        <p:nvSpPr>
          <p:cNvPr id="9" name="TextBox 8"/>
          <p:cNvSpPr txBox="1"/>
          <p:nvPr/>
        </p:nvSpPr>
        <p:spPr>
          <a:xfrm>
            <a:off x="411163" y="4379639"/>
            <a:ext cx="8321673" cy="553998"/>
          </a:xfrm>
          <a:prstGeom prst="rect">
            <a:avLst/>
          </a:prstGeom>
          <a:noFill/>
        </p:spPr>
        <p:txBody>
          <a:bodyPr wrap="square" rtlCol="0">
            <a:spAutoFit/>
          </a:bodyPr>
          <a:lstStyle/>
          <a:p>
            <a:pPr defTabSz="914400" fontAlgn="auto">
              <a:spcBef>
                <a:spcPts val="0"/>
              </a:spcBef>
              <a:spcAft>
                <a:spcPts val="0"/>
              </a:spcAft>
            </a:pPr>
            <a:r>
              <a:rPr lang="en-US" sz="1000" dirty="0" smtClean="0">
                <a:solidFill>
                  <a:srgbClr val="070605"/>
                </a:solidFill>
                <a:latin typeface="Calibri"/>
                <a:cs typeface="+mn-cs"/>
              </a:rPr>
              <a:t>1. Lahser </a:t>
            </a:r>
            <a:r>
              <a:rPr lang="en-US" sz="1000" dirty="0">
                <a:solidFill>
                  <a:srgbClr val="070605"/>
                </a:solidFill>
                <a:latin typeface="Calibri"/>
                <a:cs typeface="+mn-cs"/>
              </a:rPr>
              <a:t>F, et al. AASLD, </a:t>
            </a:r>
            <a:r>
              <a:rPr lang="en-US" sz="1000" dirty="0" smtClean="0">
                <a:solidFill>
                  <a:srgbClr val="070605"/>
                </a:solidFill>
                <a:latin typeface="Calibri"/>
                <a:cs typeface="+mn-cs"/>
              </a:rPr>
              <a:t>2014.	</a:t>
            </a:r>
            <a:r>
              <a:rPr lang="en-US" sz="1000" dirty="0">
                <a:solidFill>
                  <a:srgbClr val="070605"/>
                </a:solidFill>
                <a:latin typeface="Calibri"/>
                <a:cs typeface="+mn-cs"/>
              </a:rPr>
              <a:t>2. Taylor J, et al. EASL, 2015</a:t>
            </a:r>
            <a:r>
              <a:rPr lang="en-US" sz="1000" dirty="0" smtClean="0">
                <a:solidFill>
                  <a:srgbClr val="070605"/>
                </a:solidFill>
                <a:latin typeface="Calibri"/>
                <a:cs typeface="+mn-cs"/>
              </a:rPr>
              <a:t>.	</a:t>
            </a:r>
            <a:r>
              <a:rPr lang="da-DK" sz="1000" smtClean="0">
                <a:solidFill>
                  <a:srgbClr val="070605"/>
                </a:solidFill>
                <a:latin typeface="Calibri"/>
                <a:cs typeface="+mn-cs"/>
              </a:rPr>
              <a:t>3. Olysio prescribing information.		</a:t>
            </a:r>
            <a:r>
              <a:rPr lang="en-US" sz="1000" smtClean="0">
                <a:solidFill>
                  <a:srgbClr val="070605"/>
                </a:solidFill>
                <a:latin typeface="Calibri"/>
                <a:cs typeface="+mn-cs"/>
              </a:rPr>
              <a:t>4</a:t>
            </a:r>
            <a:r>
              <a:rPr lang="en-US" sz="1000" dirty="0" smtClean="0">
                <a:solidFill>
                  <a:srgbClr val="070605"/>
                </a:solidFill>
                <a:latin typeface="Calibri"/>
                <a:cs typeface="+mn-cs"/>
              </a:rPr>
              <a:t>. Chase R, et al. </a:t>
            </a:r>
            <a:r>
              <a:rPr lang="en-US" sz="1000" dirty="0">
                <a:solidFill>
                  <a:srgbClr val="070605"/>
                </a:solidFill>
                <a:latin typeface="Calibri"/>
                <a:cs typeface="+mn-cs"/>
              </a:rPr>
              <a:t>I</a:t>
            </a:r>
            <a:r>
              <a:rPr lang="en-US" sz="1000" dirty="0" smtClean="0">
                <a:solidFill>
                  <a:srgbClr val="070605"/>
                </a:solidFill>
                <a:latin typeface="Calibri"/>
                <a:cs typeface="+mn-cs"/>
              </a:rPr>
              <a:t>APAC, 2013.</a:t>
            </a:r>
          </a:p>
          <a:p>
            <a:pPr defTabSz="914400" fontAlgn="auto">
              <a:spcBef>
                <a:spcPts val="0"/>
              </a:spcBef>
              <a:spcAft>
                <a:spcPts val="0"/>
              </a:spcAft>
            </a:pPr>
            <a:r>
              <a:rPr lang="en-US" sz="1000" dirty="0" smtClean="0">
                <a:solidFill>
                  <a:srgbClr val="070605"/>
                </a:solidFill>
                <a:latin typeface="Calibri"/>
                <a:cs typeface="+mn-cs"/>
              </a:rPr>
              <a:t>5. McPhee F, et al. AAC, 2012.	6. Yang H, et al. AAC, 2014.	</a:t>
            </a:r>
            <a:r>
              <a:rPr lang="da-DK" sz="1000">
                <a:solidFill>
                  <a:srgbClr val="070605"/>
                </a:solidFill>
                <a:latin typeface="Calibri"/>
              </a:rPr>
              <a:t>7. Liu R, et al. AAC doi:10.1128/AAC.01390-15 </a:t>
            </a:r>
            <a:r>
              <a:rPr lang="en-US" sz="1000" dirty="0" smtClean="0">
                <a:solidFill>
                  <a:srgbClr val="070605"/>
                </a:solidFill>
                <a:latin typeface="Calibri"/>
                <a:cs typeface="+mn-cs"/>
              </a:rPr>
              <a:t>	</a:t>
            </a:r>
            <a:r>
              <a:rPr lang="da-DK" sz="1000" smtClean="0">
                <a:solidFill>
                  <a:srgbClr val="070605"/>
                </a:solidFill>
                <a:latin typeface="Calibri"/>
              </a:rPr>
              <a:t>8</a:t>
            </a:r>
            <a:r>
              <a:rPr lang="da-DK" sz="1000">
                <a:solidFill>
                  <a:srgbClr val="070605"/>
                </a:solidFill>
                <a:latin typeface="Calibri"/>
              </a:rPr>
              <a:t>. Cheng G, et al. EASL, 2013</a:t>
            </a:r>
            <a:r>
              <a:rPr lang="da-DK" sz="1000" smtClean="0">
                <a:solidFill>
                  <a:srgbClr val="070605"/>
                </a:solidFill>
                <a:latin typeface="Calibri"/>
              </a:rPr>
              <a:t>.</a:t>
            </a:r>
            <a:endParaRPr lang="en-US" sz="1000" dirty="0" smtClean="0">
              <a:solidFill>
                <a:srgbClr val="070605"/>
              </a:solidFill>
              <a:latin typeface="Calibri"/>
              <a:cs typeface="+mn-cs"/>
            </a:endParaRPr>
          </a:p>
          <a:p>
            <a:pPr defTabSz="914400" fontAlgn="auto">
              <a:spcBef>
                <a:spcPts val="0"/>
              </a:spcBef>
              <a:spcAft>
                <a:spcPts val="0"/>
              </a:spcAft>
            </a:pPr>
            <a:r>
              <a:rPr lang="da-DK" sz="1000">
                <a:solidFill>
                  <a:srgbClr val="070605"/>
                </a:solidFill>
                <a:latin typeface="Calibri"/>
              </a:rPr>
              <a:t>9. Cheng G, et al. EASL, </a:t>
            </a:r>
            <a:r>
              <a:rPr lang="da-DK" sz="1000" smtClean="0">
                <a:solidFill>
                  <a:srgbClr val="070605"/>
                </a:solidFill>
                <a:latin typeface="Calibri"/>
              </a:rPr>
              <a:t>2012	</a:t>
            </a:r>
            <a:r>
              <a:rPr lang="en-US" sz="1000" dirty="0" smtClean="0">
                <a:solidFill>
                  <a:srgbClr val="070605"/>
                </a:solidFill>
                <a:latin typeface="Calibri"/>
                <a:cs typeface="+mn-cs"/>
              </a:rPr>
              <a:t>10</a:t>
            </a:r>
            <a:r>
              <a:rPr lang="da-DK" sz="1000" smtClean="0">
                <a:solidFill>
                  <a:srgbClr val="070605"/>
                </a:solidFill>
                <a:latin typeface="Calibri"/>
              </a:rPr>
              <a:t>. </a:t>
            </a:r>
            <a:r>
              <a:rPr lang="da-DK" sz="1000">
                <a:solidFill>
                  <a:srgbClr val="070605"/>
                </a:solidFill>
                <a:latin typeface="Calibri"/>
              </a:rPr>
              <a:t>Wang C, et al. AAC, </a:t>
            </a:r>
            <a:r>
              <a:rPr lang="da-DK" sz="1000" smtClean="0">
                <a:solidFill>
                  <a:srgbClr val="070605"/>
                </a:solidFill>
                <a:latin typeface="Calibri"/>
              </a:rPr>
              <a:t>2014</a:t>
            </a:r>
            <a:r>
              <a:rPr lang="da-DK" sz="1000">
                <a:solidFill>
                  <a:srgbClr val="070605"/>
                </a:solidFill>
                <a:latin typeface="Calibri"/>
              </a:rPr>
              <a:t>.	</a:t>
            </a:r>
            <a:r>
              <a:rPr lang="da-DK" sz="1000" smtClean="0">
                <a:solidFill>
                  <a:srgbClr val="070605"/>
                </a:solidFill>
                <a:latin typeface="Calibri"/>
              </a:rPr>
              <a:t>11. ACHN R&amp;D/Analyst Day	12. Asante-Appiah E, AASLD, 2014. </a:t>
            </a:r>
          </a:p>
        </p:txBody>
      </p:sp>
    </p:spTree>
    <p:extLst>
      <p:ext uri="{BB962C8B-B14F-4D97-AF65-F5344CB8AC3E}">
        <p14:creationId xmlns:p14="http://schemas.microsoft.com/office/powerpoint/2010/main" val="343288933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23"/>
          <p:cNvGraphicFramePr>
            <a:graphicFrameLocks noGrp="1"/>
          </p:cNvGraphicFramePr>
          <p:nvPr>
            <p:extLst>
              <p:ext uri="{D42A27DB-BD31-4B8C-83A1-F6EECF244321}">
                <p14:modId xmlns:p14="http://schemas.microsoft.com/office/powerpoint/2010/main" val="1311559575"/>
              </p:ext>
            </p:extLst>
          </p:nvPr>
        </p:nvGraphicFramePr>
        <p:xfrm>
          <a:off x="411160" y="857250"/>
          <a:ext cx="8321678" cy="3543779"/>
        </p:xfrm>
        <a:graphic>
          <a:graphicData uri="http://schemas.openxmlformats.org/drawingml/2006/table">
            <a:tbl>
              <a:tblPr/>
              <a:tblGrid>
                <a:gridCol w="1936031"/>
                <a:gridCol w="2128549"/>
                <a:gridCol w="2128549"/>
                <a:gridCol w="2128549"/>
              </a:tblGrid>
              <a:tr h="258137">
                <a:tc rowSpan="2">
                  <a:txBody>
                    <a:bodyPr/>
                    <a:lstStyle>
                      <a:lvl1pPr marL="50800"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50800" marR="0" lvl="0" indent="0" algn="ctr" defTabSz="914400" rtl="0" eaLnBrk="1" fontAlgn="base" latinLnBrk="0" hangingPunct="1">
                        <a:lnSpc>
                          <a:spcPct val="100000"/>
                        </a:lnSpc>
                        <a:spcBef>
                          <a:spcPts val="0"/>
                        </a:spcBef>
                        <a:spcAft>
                          <a:spcPct val="0"/>
                        </a:spcAft>
                        <a:buClrTx/>
                        <a:buSzTx/>
                        <a:buFont typeface="Arial" charset="0"/>
                        <a:buNone/>
                        <a:tabLst/>
                      </a:pPr>
                      <a:r>
                        <a:rPr kumimoji="0" lang="en-US" altLang="en-US" sz="2200" b="1" i="0" u="none" strike="noStrike" kern="1200"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mn-ea"/>
                          <a:cs typeface="Calibri" pitchFamily="34" charset="0"/>
                        </a:rPr>
                        <a:t>NS5A Inhibitor </a:t>
                      </a:r>
                      <a:endPar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endParaRP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gridSpan="3">
                  <a:txBody>
                    <a:body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Fold Change in EC</a:t>
                      </a:r>
                      <a:r>
                        <a:rPr kumimoji="0" lang="en-US" altLang="en-US" sz="2200" b="1" i="0" u="none" strike="noStrike" cap="none" normalizeH="0" baseline="-25000" dirty="0" smtClean="0">
                          <a:ln>
                            <a:noFill/>
                          </a:ln>
                          <a:solidFill>
                            <a:schemeClr val="bg1"/>
                          </a:solidFill>
                          <a:effectLst>
                            <a:outerShdw blurRad="38100" dist="38100" dir="2700000" algn="tl">
                              <a:srgbClr val="000000">
                                <a:alpha val="43137"/>
                              </a:srgbClr>
                            </a:outerShdw>
                          </a:effectLst>
                          <a:latin typeface="+mj-lt"/>
                          <a:cs typeface="Calibri" pitchFamily="34" charset="0"/>
                        </a:rPr>
                        <a:t>50</a:t>
                      </a: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 for GT3 NS5A Variants</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82BA"/>
                    </a:solidFill>
                  </a:tcPr>
                </a:tc>
                <a:tc hMerge="1">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ctr" latinLnBrk="0" hangingPunct="1">
                        <a:lnSpc>
                          <a:spcPct val="100000"/>
                        </a:lnSpc>
                        <a:spcBef>
                          <a:spcPct val="80000"/>
                        </a:spcBef>
                        <a:spcAft>
                          <a:spcPct val="0"/>
                        </a:spcAft>
                        <a:buClrTx/>
                        <a:buSzTx/>
                        <a:buFont typeface="Arial" charset="0"/>
                        <a:buNone/>
                        <a:tabLst/>
                      </a:pPr>
                      <a:endPar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endParaRP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82BA"/>
                    </a:solidFill>
                  </a:tcPr>
                </a:tc>
                <a:tc hMerge="1">
                  <a:txBody>
                    <a:bodyPr/>
                    <a:lstStyle/>
                    <a:p>
                      <a:endParaRPr lang="en-US"/>
                    </a:p>
                  </a:txBody>
                  <a:tcPr/>
                </a:tc>
              </a:tr>
              <a:tr h="310517">
                <a:tc vMerge="1">
                  <a:txBody>
                    <a:bodyPr/>
                    <a:lstStyle/>
                    <a:p>
                      <a:endParaRPr lang="en-US"/>
                    </a:p>
                  </a:txBody>
                  <a:tcPr/>
                </a:tc>
                <a:tc>
                  <a:txBody>
                    <a:body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M28T</a:t>
                      </a: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A30K</a:t>
                      </a: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bg1"/>
                          </a:solidFill>
                          <a:effectLst>
                            <a:outerShdw blurRad="38100" dist="38100" dir="2700000" algn="tl">
                              <a:srgbClr val="000000">
                                <a:alpha val="43137"/>
                              </a:srgbClr>
                            </a:outerShdw>
                          </a:effectLst>
                          <a:latin typeface="+mj-lt"/>
                          <a:cs typeface="Calibri" pitchFamily="34" charset="0"/>
                        </a:rPr>
                        <a:t>Y93H</a:t>
                      </a:r>
                    </a:p>
                  </a:txBody>
                  <a:tcPr marL="0" marR="0" marT="0" marB="0" anchor="ctr" horzOverflow="overflow">
                    <a:lnL>
                      <a:noFill/>
                    </a:lnL>
                    <a:lnR>
                      <a:noFill/>
                    </a:lnR>
                    <a:lnT w="1270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0082BA"/>
                    </a:solidFill>
                  </a:tcPr>
                </a:tc>
              </a:tr>
              <a:tr h="310517">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ABT-530</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0.4</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1.1</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algn="l" eaLnBrk="0" hangingPunct="0">
                        <a:spcBef>
                          <a:spcPct val="80000"/>
                        </a:spcBef>
                        <a:buFont typeface="Arial" charset="0"/>
                        <a:defRPr sz="2000">
                          <a:solidFill>
                            <a:schemeClr val="tx1"/>
                          </a:solidFill>
                          <a:latin typeface="Calibri" pitchFamily="34" charset="0"/>
                        </a:defRPr>
                      </a:lvl1pPr>
                      <a:lvl2pPr marL="742950" indent="-285750" algn="l" eaLnBrk="0" hangingPunct="0">
                        <a:spcBef>
                          <a:spcPct val="40000"/>
                        </a:spcBef>
                        <a:defRPr sz="2000">
                          <a:solidFill>
                            <a:schemeClr val="tx1"/>
                          </a:solidFill>
                          <a:latin typeface="Calibri" pitchFamily="34" charset="0"/>
                        </a:defRPr>
                      </a:lvl2pPr>
                      <a:lvl3pPr marL="1143000" indent="-228600" algn="l" eaLnBrk="0" hangingPunct="0">
                        <a:spcBef>
                          <a:spcPct val="20000"/>
                        </a:spcBef>
                        <a:buFont typeface="Arial" charset="0"/>
                        <a:defRPr sz="1900">
                          <a:solidFill>
                            <a:schemeClr val="tx1"/>
                          </a:solidFill>
                          <a:latin typeface="Calibri" pitchFamily="34" charset="0"/>
                        </a:defRPr>
                      </a:lvl3pPr>
                      <a:lvl4pPr marL="1600200" indent="-228600" algn="l" eaLnBrk="0" hangingPunct="0">
                        <a:spcBef>
                          <a:spcPct val="10000"/>
                        </a:spcBef>
                        <a:buFont typeface="Arial" charset="0"/>
                        <a:defRPr>
                          <a:solidFill>
                            <a:schemeClr val="tx1"/>
                          </a:solidFill>
                          <a:latin typeface="Calibri" pitchFamily="34" charset="0"/>
                        </a:defRPr>
                      </a:lvl4pPr>
                      <a:lvl5pPr marL="2057400" indent="-228600" algn="l" eaLnBrk="0" hangingPunct="0">
                        <a:spcBef>
                          <a:spcPct val="10000"/>
                        </a:spcBef>
                        <a:buFont typeface="Arial" charset="0"/>
                        <a:defRPr sz="1600">
                          <a:solidFill>
                            <a:schemeClr val="tx1"/>
                          </a:solidFill>
                          <a:latin typeface="Calibri" pitchFamily="34" charset="0"/>
                        </a:defRPr>
                      </a:lvl5pPr>
                      <a:lvl6pPr marL="2514600" indent="-228600" eaLnBrk="0" fontAlgn="base" hangingPunct="0">
                        <a:spcBef>
                          <a:spcPct val="1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1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1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1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80000"/>
                        </a:spcBef>
                        <a:spcAft>
                          <a:spcPct val="0"/>
                        </a:spcAft>
                        <a:buClrTx/>
                        <a:buSzTx/>
                        <a:buFont typeface="Arial" charset="0"/>
                        <a:buNone/>
                        <a:tabLst/>
                      </a:pPr>
                      <a:r>
                        <a:rPr kumimoji="0" lang="en-US" altLang="en-US" sz="2200" b="1" i="0" u="none" strike="noStrike" cap="none" normalizeH="0" baseline="0" dirty="0" smtClean="0">
                          <a:ln>
                            <a:noFill/>
                          </a:ln>
                          <a:solidFill>
                            <a:schemeClr val="tx1"/>
                          </a:solidFill>
                          <a:effectLst/>
                          <a:latin typeface="+mj-lt"/>
                          <a:cs typeface="Calibri" pitchFamily="34" charset="0"/>
                        </a:rPr>
                        <a:t>2.5</a:t>
                      </a:r>
                    </a:p>
                  </a:txBody>
                  <a:tcPr marL="0" marR="0" marT="0" marB="0" anchor="ctr" horzOverflow="overflow">
                    <a:lnL>
                      <a:noFill/>
                    </a:lnL>
                    <a:lnR>
                      <a:noFill/>
                    </a:lnR>
                    <a:lnT w="1905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8604">
                <a:tc>
                  <a:txBody>
                    <a:bodyPr/>
                    <a:lstStyle/>
                    <a:p>
                      <a:pPr marL="0" marR="0" indent="0" algn="ctr" rtl="0" eaLnBrk="0" fontAlgn="base" latinLnBrk="0" hangingPunct="0">
                        <a:spcBef>
                          <a:spcPts val="1344"/>
                        </a:spcBef>
                        <a:spcAft>
                          <a:spcPts val="0"/>
                        </a:spcAft>
                      </a:pPr>
                      <a:r>
                        <a:rPr lang="en-US" sz="2200" b="0" i="0" u="none" strike="noStrike" kern="1200" baseline="0" smtClean="0">
                          <a:ln>
                            <a:noFill/>
                          </a:ln>
                          <a:solidFill>
                            <a:schemeClr val="tx1"/>
                          </a:solidFill>
                          <a:effectLst/>
                          <a:latin typeface="+mj-lt"/>
                          <a:ea typeface="MS PGothic"/>
                        </a:rPr>
                        <a:t>Ledipasvir</a:t>
                      </a:r>
                      <a:r>
                        <a:rPr lang="en-US" sz="2200" b="0" i="0" u="none" strike="noStrike" kern="1200" baseline="30000" smtClean="0">
                          <a:ln>
                            <a:noFill/>
                          </a:ln>
                          <a:solidFill>
                            <a:schemeClr val="tx1"/>
                          </a:solidFill>
                          <a:effectLst/>
                          <a:latin typeface="+mj-lt"/>
                          <a:ea typeface="MS PGothic"/>
                        </a:rPr>
                        <a:t>1</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&gt;1000</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&gt;1000</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18604">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smtClean="0">
                          <a:ln>
                            <a:noFill/>
                          </a:ln>
                          <a:solidFill>
                            <a:schemeClr val="tx1"/>
                          </a:solidFill>
                          <a:effectLst/>
                          <a:latin typeface="+mj-lt"/>
                          <a:ea typeface="MS PGothic" pitchFamily="34" charset="-128"/>
                        </a:rPr>
                        <a:t>Velpatasvir</a:t>
                      </a:r>
                      <a:r>
                        <a:rPr kumimoji="0" lang="en-US" sz="2200" b="0" i="0" u="none" strike="noStrike" cap="none" normalizeH="0" baseline="30000" smtClean="0">
                          <a:ln>
                            <a:noFill/>
                          </a:ln>
                          <a:solidFill>
                            <a:schemeClr val="tx1"/>
                          </a:solidFill>
                          <a:effectLst/>
                          <a:latin typeface="+mj-lt"/>
                          <a:ea typeface="MS PGothic" pitchFamily="34" charset="-128"/>
                        </a:rPr>
                        <a:t>2</a:t>
                      </a:r>
                      <a:endParaRPr kumimoji="0" lang="en-US" sz="2200" b="0" i="0" u="none" strike="noStrike" cap="none" normalizeH="0" baseline="30000" dirty="0" smtClean="0">
                        <a:ln>
                          <a:noFill/>
                        </a:ln>
                        <a:solidFill>
                          <a:schemeClr val="tx1"/>
                        </a:solidFill>
                        <a:effectLst/>
                        <a:latin typeface="+mj-lt"/>
                        <a:ea typeface="MS PGothic"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NA</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10 – 100</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&gt;100</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8604">
                <a:tc>
                  <a:txBody>
                    <a:bodyPr/>
                    <a:lstStyle/>
                    <a:p>
                      <a:pPr marL="0" marR="0" indent="0" algn="ctr" rtl="0" eaLnBrk="0" fontAlgn="base" latinLnBrk="0" hangingPunct="0">
                        <a:spcBef>
                          <a:spcPts val="1344"/>
                        </a:spcBef>
                        <a:spcAft>
                          <a:spcPts val="0"/>
                        </a:spcAft>
                      </a:pPr>
                      <a:r>
                        <a:rPr lang="en-US" sz="2200" b="0" i="0" u="none" strike="noStrike" kern="1200" baseline="0" smtClean="0">
                          <a:ln>
                            <a:noFill/>
                          </a:ln>
                          <a:solidFill>
                            <a:schemeClr val="tx1"/>
                          </a:solidFill>
                          <a:effectLst/>
                          <a:latin typeface="+mj-lt"/>
                          <a:ea typeface="MS PGothic"/>
                        </a:rPr>
                        <a:t>Daclatasvir</a:t>
                      </a:r>
                      <a:r>
                        <a:rPr lang="en-US" sz="2200" b="0" i="0" u="none" strike="noStrike" kern="1200" baseline="30000" smtClean="0">
                          <a:ln>
                            <a:noFill/>
                          </a:ln>
                          <a:solidFill>
                            <a:schemeClr val="tx1"/>
                          </a:solidFill>
                          <a:effectLst/>
                          <a:latin typeface="+mj-lt"/>
                          <a:ea typeface="MS PGothic"/>
                        </a:rPr>
                        <a:t>3</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46</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56 - 62</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2738 – 2752</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10517">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smtClean="0">
                          <a:ln>
                            <a:noFill/>
                          </a:ln>
                          <a:solidFill>
                            <a:schemeClr val="tx1"/>
                          </a:solidFill>
                          <a:effectLst/>
                          <a:latin typeface="+mj-lt"/>
                          <a:ea typeface="MS PGothic" pitchFamily="34" charset="-128"/>
                        </a:rPr>
                        <a:t>Elbasvir</a:t>
                      </a:r>
                      <a:r>
                        <a:rPr kumimoji="0" lang="en-US" sz="2200" b="0" i="0" u="none" strike="noStrike" cap="none" normalizeH="0" baseline="30000" smtClean="0">
                          <a:ln>
                            <a:noFill/>
                          </a:ln>
                          <a:solidFill>
                            <a:schemeClr val="tx1"/>
                          </a:solidFill>
                          <a:effectLst/>
                          <a:latin typeface="+mj-lt"/>
                          <a:ea typeface="MS PGothic" pitchFamily="34" charset="-128"/>
                        </a:rPr>
                        <a:t>4</a:t>
                      </a:r>
                      <a:endParaRPr kumimoji="0" lang="en-US" sz="2200" b="0" i="0" u="none" strike="noStrike" cap="none" normalizeH="0" baseline="30000" dirty="0" smtClean="0">
                        <a:ln>
                          <a:noFill/>
                        </a:ln>
                        <a:solidFill>
                          <a:schemeClr val="tx1"/>
                        </a:solidFill>
                        <a:effectLst/>
                        <a:latin typeface="+mj-lt"/>
                        <a:ea typeface="MS PGothic" pitchFamily="34" charset="-128"/>
                      </a:endParaRP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NA</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50</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r>
                        <a:rPr kumimoji="0" lang="en-US" sz="2200" b="0" i="0" u="none" strike="noStrike" cap="none" normalizeH="0" baseline="0" dirty="0" smtClean="0">
                          <a:ln>
                            <a:noFill/>
                          </a:ln>
                          <a:solidFill>
                            <a:schemeClr val="tx1"/>
                          </a:solidFill>
                          <a:effectLst/>
                          <a:latin typeface="+mj-lt"/>
                          <a:ea typeface="MS PGothic" pitchFamily="34" charset="-128"/>
                        </a:rPr>
                        <a:t>486</a:t>
                      </a:r>
                    </a:p>
                  </a:txBody>
                  <a:tcPr marL="0" marR="0" marT="0" marB="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0517">
                <a:tc>
                  <a:txBody>
                    <a:bodyPr/>
                    <a:lstStyle/>
                    <a:p>
                      <a:pPr marL="0" marR="0" indent="0" algn="ctr" rtl="0" eaLnBrk="0" fontAlgn="base" latinLnBrk="0" hangingPunct="0">
                        <a:spcBef>
                          <a:spcPts val="1344"/>
                        </a:spcBef>
                        <a:spcAft>
                          <a:spcPts val="0"/>
                        </a:spcAft>
                      </a:pPr>
                      <a:r>
                        <a:rPr lang="en-US" sz="2200" b="0" i="0" u="none" strike="noStrike" kern="1200" baseline="0" smtClean="0">
                          <a:ln>
                            <a:noFill/>
                          </a:ln>
                          <a:solidFill>
                            <a:schemeClr val="tx1"/>
                          </a:solidFill>
                          <a:effectLst/>
                          <a:latin typeface="+mj-lt"/>
                          <a:ea typeface="MS PGothic"/>
                        </a:rPr>
                        <a:t>Ombitasvir</a:t>
                      </a:r>
                      <a:r>
                        <a:rPr lang="en-US" sz="2200" b="0" i="0" u="none" strike="noStrike" kern="1200" baseline="30000" smtClean="0">
                          <a:ln>
                            <a:noFill/>
                          </a:ln>
                          <a:solidFill>
                            <a:schemeClr val="tx1"/>
                          </a:solidFill>
                          <a:effectLst/>
                          <a:latin typeface="+mj-lt"/>
                          <a:ea typeface="MS PGothic"/>
                        </a:rPr>
                        <a:t>5</a:t>
                      </a:r>
                      <a:endParaRPr lang="en-US" sz="2200" b="0" i="0" u="none" strike="noStrike" baseline="30000"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423</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dirty="0" smtClean="0">
                          <a:solidFill>
                            <a:schemeClr val="tx1"/>
                          </a:solidFill>
                          <a:effectLst/>
                          <a:latin typeface="+mj-lt"/>
                        </a:rPr>
                        <a:t>6728</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6E7E9"/>
                    </a:solidFill>
                  </a:tcPr>
                </a:tc>
              </a:tr>
              <a:tr h="310517">
                <a:tc>
                  <a:txBody>
                    <a:bodyPr/>
                    <a:lstStyle/>
                    <a:p>
                      <a:pPr marL="0" marR="0" indent="0" algn="ctr" rtl="0" eaLnBrk="0" fontAlgn="base" latinLnBrk="0" hangingPunct="0">
                        <a:spcBef>
                          <a:spcPts val="1344"/>
                        </a:spcBef>
                        <a:spcAft>
                          <a:spcPts val="0"/>
                        </a:spcAft>
                      </a:pPr>
                      <a:r>
                        <a:rPr lang="en-US" sz="2200" b="0" i="0" u="none" strike="noStrike" baseline="0" smtClean="0">
                          <a:solidFill>
                            <a:schemeClr val="tx1"/>
                          </a:solidFill>
                          <a:effectLst/>
                          <a:latin typeface="+mj-lt"/>
                        </a:rPr>
                        <a:t>Odalasvir</a:t>
                      </a:r>
                      <a:endParaRPr lang="en-US" sz="2200" b="0" i="0" u="none" strike="noStrike" baseline="0"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10517">
                <a:tc>
                  <a:txBody>
                    <a:bodyPr/>
                    <a:lstStyle/>
                    <a:p>
                      <a:pPr marL="0" marR="0" indent="0" algn="ctr" rtl="0" eaLnBrk="0" fontAlgn="base" latinLnBrk="0" hangingPunct="0">
                        <a:spcBef>
                          <a:spcPts val="1344"/>
                        </a:spcBef>
                        <a:spcAft>
                          <a:spcPts val="0"/>
                        </a:spcAft>
                      </a:pPr>
                      <a:r>
                        <a:rPr lang="en-US" sz="2200" b="0" i="0" u="none" strike="noStrike" baseline="0" smtClean="0">
                          <a:solidFill>
                            <a:schemeClr val="tx1"/>
                          </a:solidFill>
                          <a:effectLst/>
                          <a:latin typeface="+mj-lt"/>
                        </a:rPr>
                        <a:t>MK-8408</a:t>
                      </a:r>
                      <a:endParaRPr lang="en-US" sz="2200" b="0" i="0" u="none" strike="noStrike" baseline="0"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c>
                  <a:txBody>
                    <a:bodyPr/>
                    <a:lstStyle/>
                    <a:p>
                      <a:pPr marL="0" marR="0" indent="0" algn="ctr" rtl="0" eaLnBrk="0" fontAlgn="base" latinLnBrk="0" hangingPunct="0">
                        <a:spcBef>
                          <a:spcPts val="1152"/>
                        </a:spcBef>
                        <a:spcAft>
                          <a:spcPts val="0"/>
                        </a:spcAft>
                      </a:pPr>
                      <a:r>
                        <a:rPr lang="en-US" sz="2200" b="0" i="0" u="none" strike="noStrike" smtClean="0">
                          <a:solidFill>
                            <a:schemeClr val="tx1"/>
                          </a:solidFill>
                          <a:effectLst/>
                          <a:latin typeface="+mj-lt"/>
                        </a:rPr>
                        <a:t>NA</a:t>
                      </a:r>
                      <a:endParaRPr lang="en-US" sz="2200" b="0" i="0" u="none" strike="noStrike" dirty="0">
                        <a:solidFill>
                          <a:schemeClr val="tx1"/>
                        </a:solidFill>
                        <a:effectLst/>
                        <a:latin typeface="+mj-lt"/>
                      </a:endParaRPr>
                    </a:p>
                  </a:txBody>
                  <a:tcPr marL="9525" marR="9525" marT="7144"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6E7E9"/>
                    </a:solidFill>
                  </a:tcPr>
                </a:tc>
              </a:tr>
              <a:tr h="155259">
                <a:tc gridSpan="4">
                  <a:txBody>
                    <a:bodyPr/>
                    <a:lstStyle/>
                    <a:p>
                      <a:pPr marL="247650" marR="0" lvl="0" indent="-247650" algn="l" defTabSz="914400" rtl="0" eaLnBrk="0" fontAlgn="base" latinLnBrk="0" hangingPunct="0">
                        <a:lnSpc>
                          <a:spcPct val="100000"/>
                        </a:lnSpc>
                        <a:spcBef>
                          <a:spcPts val="0"/>
                        </a:spcBef>
                        <a:spcAft>
                          <a:spcPct val="0"/>
                        </a:spcAft>
                        <a:buClrTx/>
                        <a:buSzTx/>
                        <a:buFont typeface="Arial" pitchFamily="34" charset="0"/>
                        <a:buNone/>
                        <a:tabLst/>
                        <a:defRPr/>
                      </a:pPr>
                      <a:r>
                        <a:rPr lang="en-US" sz="900" dirty="0" smtClean="0">
                          <a:solidFill>
                            <a:srgbClr val="070605"/>
                          </a:solidFill>
                          <a:latin typeface="+mn-lt"/>
                          <a:cs typeface="+mn-cs"/>
                        </a:rPr>
                        <a:t>NA,</a:t>
                      </a:r>
                      <a:r>
                        <a:rPr lang="en-US" sz="900" baseline="0" dirty="0" smtClean="0">
                          <a:solidFill>
                            <a:srgbClr val="070605"/>
                          </a:solidFill>
                          <a:latin typeface="+mn-lt"/>
                          <a:cs typeface="+mn-cs"/>
                        </a:rPr>
                        <a:t> not available</a:t>
                      </a:r>
                      <a:endParaRPr lang="en-US" sz="900" dirty="0" smtClean="0">
                        <a:solidFill>
                          <a:srgbClr val="070605"/>
                        </a:solidFill>
                        <a:latin typeface="+mn-lt"/>
                        <a:cs typeface="+mn-cs"/>
                      </a:endParaRPr>
                    </a:p>
                  </a:txBody>
                  <a:tcPr marR="0" marT="0" marB="0" anchor="ctr" horzOverflow="overflow">
                    <a:lnL>
                      <a:noFill/>
                    </a:lnL>
                    <a:lnR>
                      <a:noFill/>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endParaRPr kumimoji="0" lang="en-US" sz="1800" b="0" i="0" u="none" strike="noStrike" cap="none" normalizeH="0" baseline="0" dirty="0" smtClean="0">
                        <a:ln>
                          <a:noFill/>
                        </a:ln>
                        <a:solidFill>
                          <a:schemeClr val="tx1"/>
                        </a:solidFill>
                        <a:effectLst/>
                        <a:latin typeface="+mj-lt"/>
                        <a:ea typeface="MS PGothic" pitchFamily="34" charset="-128"/>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0" fontAlgn="base" latinLnBrk="0" hangingPunct="0">
                        <a:lnSpc>
                          <a:spcPct val="100000"/>
                        </a:lnSpc>
                        <a:spcBef>
                          <a:spcPct val="80000"/>
                        </a:spcBef>
                        <a:spcAft>
                          <a:spcPct val="0"/>
                        </a:spcAft>
                        <a:buClrTx/>
                        <a:buSzTx/>
                        <a:buFont typeface="Arial" charset="0"/>
                        <a:buNone/>
                        <a:tabLst/>
                      </a:pPr>
                      <a:endParaRPr kumimoji="0" lang="en-US" sz="1800" b="0" i="0" u="none" strike="noStrike" cap="none" normalizeH="0" baseline="0" dirty="0" smtClean="0">
                        <a:ln>
                          <a:noFill/>
                        </a:ln>
                        <a:solidFill>
                          <a:schemeClr val="tx1"/>
                        </a:solidFill>
                        <a:effectLst/>
                        <a:latin typeface="+mj-lt"/>
                        <a:ea typeface="MS PGothic" pitchFamily="34" charset="-128"/>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Title 1"/>
          <p:cNvSpPr txBox="1">
            <a:spLocks/>
          </p:cNvSpPr>
          <p:nvPr/>
        </p:nvSpPr>
        <p:spPr bwMode="gray">
          <a:xfrm>
            <a:off x="411164" y="192024"/>
            <a:ext cx="8321675"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eaLnBrk="1" hangingPunct="1"/>
            <a:r>
              <a:rPr lang="en-US" sz="2400" b="1" kern="0" dirty="0">
                <a:solidFill>
                  <a:srgbClr val="071D49"/>
                </a:solidFill>
              </a:rPr>
              <a:t>ABT-530 R</a:t>
            </a:r>
            <a:r>
              <a:rPr lang="en-US" sz="2400" b="1" kern="0" dirty="0" smtClean="0">
                <a:solidFill>
                  <a:srgbClr val="071D49"/>
                </a:solidFill>
              </a:rPr>
              <a:t>etains </a:t>
            </a:r>
            <a:r>
              <a:rPr lang="en-US" sz="2400" b="1" kern="0" smtClean="0">
                <a:solidFill>
                  <a:srgbClr val="071D49"/>
                </a:solidFill>
              </a:rPr>
              <a:t>Antiviral Activity Against </a:t>
            </a:r>
            <a:r>
              <a:rPr lang="en-US" sz="2400" b="1" kern="0" dirty="0" smtClean="0">
                <a:solidFill>
                  <a:srgbClr val="071D49"/>
                </a:solidFill>
              </a:rPr>
              <a:t>Common GT3 Single-Position </a:t>
            </a:r>
            <a:r>
              <a:rPr lang="en-US" sz="2400" b="1" kern="0" dirty="0">
                <a:solidFill>
                  <a:srgbClr val="071D49"/>
                </a:solidFill>
              </a:rPr>
              <a:t>NS5A </a:t>
            </a:r>
            <a:r>
              <a:rPr lang="en-US" sz="2400" b="1" kern="0" dirty="0" smtClean="0">
                <a:solidFill>
                  <a:srgbClr val="071D49"/>
                </a:solidFill>
              </a:rPr>
              <a:t>Variants</a:t>
            </a:r>
            <a:endParaRPr lang="en-US" sz="2400" b="1" kern="0" dirty="0">
              <a:solidFill>
                <a:srgbClr val="071D49"/>
              </a:solidFill>
            </a:endParaRPr>
          </a:p>
        </p:txBody>
      </p:sp>
      <p:sp>
        <p:nvSpPr>
          <p:cNvPr id="8" name="Rectangle 7"/>
          <p:cNvSpPr/>
          <p:nvPr/>
        </p:nvSpPr>
        <p:spPr>
          <a:xfrm>
            <a:off x="411161" y="4530388"/>
            <a:ext cx="8020508" cy="400110"/>
          </a:xfrm>
          <a:prstGeom prst="rect">
            <a:avLst/>
          </a:prstGeom>
        </p:spPr>
        <p:txBody>
          <a:bodyPr wrap="square">
            <a:spAutoFit/>
          </a:bodyPr>
          <a:lstStyle/>
          <a:p>
            <a:pPr defTabSz="914400" fontAlgn="auto">
              <a:spcBef>
                <a:spcPts val="0"/>
              </a:spcBef>
              <a:spcAft>
                <a:spcPts val="0"/>
              </a:spcAft>
            </a:pPr>
            <a:r>
              <a:rPr lang="da-DK" sz="1000">
                <a:solidFill>
                  <a:srgbClr val="070605"/>
                </a:solidFill>
                <a:latin typeface="Calibri"/>
                <a:cs typeface="+mn-cs"/>
              </a:rPr>
              <a:t>1. Hernandez D, et al. J Clin Virol, 2013</a:t>
            </a:r>
            <a:r>
              <a:rPr lang="da-DK" sz="1000" smtClean="0">
                <a:solidFill>
                  <a:srgbClr val="070605"/>
                </a:solidFill>
                <a:latin typeface="Calibri"/>
                <a:cs typeface="+mn-cs"/>
              </a:rPr>
              <a:t>.	</a:t>
            </a:r>
            <a:r>
              <a:rPr lang="da-DK" sz="1000" smtClean="0">
                <a:solidFill>
                  <a:srgbClr val="070605"/>
                </a:solidFill>
                <a:latin typeface="Calibri"/>
              </a:rPr>
              <a:t>2</a:t>
            </a:r>
            <a:r>
              <a:rPr lang="da-DK" sz="1000">
                <a:solidFill>
                  <a:srgbClr val="070605"/>
                </a:solidFill>
                <a:latin typeface="Calibri"/>
              </a:rPr>
              <a:t>. Doehle BP, et al. EASL, 2015.</a:t>
            </a:r>
            <a:r>
              <a:rPr lang="da-DK" sz="1000">
                <a:solidFill>
                  <a:srgbClr val="070605"/>
                </a:solidFill>
                <a:latin typeface="Calibri"/>
                <a:cs typeface="+mn-cs"/>
              </a:rPr>
              <a:t> </a:t>
            </a:r>
            <a:r>
              <a:rPr lang="da-DK" sz="1000" smtClean="0">
                <a:solidFill>
                  <a:srgbClr val="070605"/>
                </a:solidFill>
                <a:latin typeface="Calibri"/>
                <a:cs typeface="+mn-cs"/>
              </a:rPr>
              <a:t>	 3. Wang </a:t>
            </a:r>
            <a:r>
              <a:rPr lang="da-DK" sz="1000" dirty="0" smtClean="0">
                <a:solidFill>
                  <a:srgbClr val="070605"/>
                </a:solidFill>
                <a:latin typeface="Calibri"/>
                <a:cs typeface="+mn-cs"/>
              </a:rPr>
              <a:t>C, </a:t>
            </a:r>
            <a:r>
              <a:rPr lang="da-DK" sz="1000" dirty="0">
                <a:solidFill>
                  <a:srgbClr val="070605"/>
                </a:solidFill>
                <a:latin typeface="Calibri"/>
                <a:cs typeface="+mn-cs"/>
              </a:rPr>
              <a:t>et </a:t>
            </a:r>
            <a:r>
              <a:rPr lang="da-DK" sz="1000" dirty="0" smtClean="0">
                <a:solidFill>
                  <a:srgbClr val="070605"/>
                </a:solidFill>
                <a:latin typeface="Calibri"/>
                <a:cs typeface="+mn-cs"/>
              </a:rPr>
              <a:t>al. AAC</a:t>
            </a:r>
            <a:r>
              <a:rPr lang="da-DK" sz="1000" smtClean="0">
                <a:solidFill>
                  <a:srgbClr val="070605"/>
                </a:solidFill>
                <a:latin typeface="Calibri"/>
                <a:cs typeface="+mn-cs"/>
              </a:rPr>
              <a:t>, 2013:57:611-3.</a:t>
            </a:r>
            <a:endParaRPr lang="da-DK" sz="1000" dirty="0" smtClean="0">
              <a:solidFill>
                <a:srgbClr val="070605"/>
              </a:solidFill>
              <a:latin typeface="Calibri"/>
              <a:cs typeface="+mn-cs"/>
            </a:endParaRPr>
          </a:p>
          <a:p>
            <a:pPr defTabSz="914400" fontAlgn="auto">
              <a:spcBef>
                <a:spcPts val="0"/>
              </a:spcBef>
              <a:spcAft>
                <a:spcPts val="0"/>
              </a:spcAft>
            </a:pPr>
            <a:r>
              <a:rPr lang="da-DK" sz="1000">
                <a:solidFill>
                  <a:srgbClr val="070605"/>
                </a:solidFill>
                <a:latin typeface="Calibri"/>
              </a:rPr>
              <a:t>4. Gane E, et al.  EASL, </a:t>
            </a:r>
            <a:r>
              <a:rPr lang="da-DK" sz="1000" smtClean="0">
                <a:solidFill>
                  <a:srgbClr val="070605"/>
                </a:solidFill>
                <a:latin typeface="Calibri"/>
              </a:rPr>
              <a:t>2015.		</a:t>
            </a:r>
            <a:r>
              <a:rPr lang="da-DK" sz="1000" smtClean="0">
                <a:solidFill>
                  <a:srgbClr val="070605"/>
                </a:solidFill>
                <a:latin typeface="Calibri"/>
                <a:cs typeface="+mn-cs"/>
              </a:rPr>
              <a:t>5</a:t>
            </a:r>
            <a:r>
              <a:rPr lang="da-DK" sz="1000">
                <a:solidFill>
                  <a:srgbClr val="070605"/>
                </a:solidFill>
                <a:latin typeface="Calibri"/>
                <a:cs typeface="+mn-cs"/>
              </a:rPr>
              <a:t>. Krishnan P, et al. AAC, 2015. </a:t>
            </a:r>
            <a:endParaRPr lang="da-DK" sz="1000">
              <a:solidFill>
                <a:srgbClr val="070605"/>
              </a:solidFill>
              <a:latin typeface="Calibri"/>
            </a:endParaRPr>
          </a:p>
        </p:txBody>
      </p:sp>
    </p:spTree>
    <p:extLst>
      <p:ext uri="{BB962C8B-B14F-4D97-AF65-F5344CB8AC3E}">
        <p14:creationId xmlns:p14="http://schemas.microsoft.com/office/powerpoint/2010/main" val="3842047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11165" y="1016361"/>
            <a:ext cx="5024939" cy="1325654"/>
          </a:xfrm>
        </p:spPr>
        <p:txBody>
          <a:bodyPr/>
          <a:lstStyle/>
          <a:p>
            <a:pPr marL="0" indent="0">
              <a:lnSpc>
                <a:spcPct val="100000"/>
              </a:lnSpc>
              <a:spcBef>
                <a:spcPts val="0"/>
              </a:spcBef>
              <a:spcAft>
                <a:spcPts val="0"/>
              </a:spcAft>
            </a:pPr>
            <a:r>
              <a:rPr lang="en-US" smtClean="0">
                <a:solidFill>
                  <a:schemeClr val="tx1"/>
                </a:solidFill>
              </a:rPr>
              <a:t>Dose-ranging part 1 of this study with ABT-493 300 mg </a:t>
            </a:r>
            <a:r>
              <a:rPr lang="en-US">
                <a:solidFill>
                  <a:schemeClr val="tx1"/>
                </a:solidFill>
              </a:rPr>
              <a:t>+ </a:t>
            </a:r>
            <a:r>
              <a:rPr lang="en-US" smtClean="0">
                <a:solidFill>
                  <a:schemeClr val="tx1"/>
                </a:solidFill>
              </a:rPr>
              <a:t>ABT-530 120 mg resulted in 97% (28/29) mITT SVR12 in treatment-naïve or -experienced patients without cirrhosis treated </a:t>
            </a:r>
            <a:r>
              <a:rPr lang="en-US" dirty="0">
                <a:solidFill>
                  <a:schemeClr val="tx1"/>
                </a:solidFill>
              </a:rPr>
              <a:t>for </a:t>
            </a:r>
            <a:r>
              <a:rPr lang="en-US">
                <a:solidFill>
                  <a:schemeClr val="tx1"/>
                </a:solidFill>
              </a:rPr>
              <a:t>12 </a:t>
            </a:r>
            <a:r>
              <a:rPr lang="en-US" smtClean="0">
                <a:solidFill>
                  <a:schemeClr val="tx1"/>
                </a:solidFill>
              </a:rPr>
              <a:t>weeks</a:t>
            </a:r>
            <a:r>
              <a:rPr lang="en-US" baseline="30000" smtClean="0">
                <a:solidFill>
                  <a:schemeClr val="tx1"/>
                </a:solidFill>
              </a:rPr>
              <a:t>1</a:t>
            </a:r>
            <a:endParaRPr lang="en-US" dirty="0" smtClean="0"/>
          </a:p>
        </p:txBody>
      </p:sp>
      <p:sp>
        <p:nvSpPr>
          <p:cNvPr id="12" name="Title 1"/>
          <p:cNvSpPr txBox="1">
            <a:spLocks/>
          </p:cNvSpPr>
          <p:nvPr/>
        </p:nvSpPr>
        <p:spPr bwMode="gray">
          <a:xfrm>
            <a:off x="411164" y="192024"/>
            <a:ext cx="8321675"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457200" rtl="0" eaLnBrk="0" fontAlgn="base" hangingPunct="0">
              <a:lnSpc>
                <a:spcPct val="90000"/>
              </a:lnSpc>
              <a:spcBef>
                <a:spcPct val="0"/>
              </a:spcBef>
              <a:spcAft>
                <a:spcPct val="0"/>
              </a:spcAft>
              <a:defRPr sz="1400">
                <a:solidFill>
                  <a:schemeClr val="folHlink"/>
                </a:solidFill>
                <a:latin typeface="+mj-lt"/>
                <a:ea typeface="+mj-ea"/>
                <a:cs typeface="+mj-cs"/>
              </a:defRPr>
            </a:lvl1pPr>
            <a:lvl2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2pPr>
            <a:lvl3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3pPr>
            <a:lvl4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4pPr>
            <a:lvl5pPr algn="l" defTabSz="457200" rtl="0" eaLnBrk="0" fontAlgn="base" hangingPunct="0">
              <a:lnSpc>
                <a:spcPct val="90000"/>
              </a:lnSpc>
              <a:spcBef>
                <a:spcPct val="0"/>
              </a:spcBef>
              <a:spcAft>
                <a:spcPct val="0"/>
              </a:spcAft>
              <a:defRPr sz="1400">
                <a:solidFill>
                  <a:schemeClr val="folHlink"/>
                </a:solidFill>
                <a:latin typeface="Calibri" pitchFamily="34" charset="0"/>
                <a:cs typeface="Arial" charset="0"/>
              </a:defRPr>
            </a:lvl5pPr>
            <a:lvl6pPr marL="457200" algn="l" defTabSz="457200" rtl="0" fontAlgn="base">
              <a:lnSpc>
                <a:spcPct val="90000"/>
              </a:lnSpc>
              <a:spcBef>
                <a:spcPct val="0"/>
              </a:spcBef>
              <a:spcAft>
                <a:spcPct val="0"/>
              </a:spcAft>
              <a:defRPr sz="1400">
                <a:solidFill>
                  <a:schemeClr val="folHlink"/>
                </a:solidFill>
                <a:latin typeface="Calibri" pitchFamily="34" charset="0"/>
                <a:cs typeface="Arial" charset="0"/>
              </a:defRPr>
            </a:lvl6pPr>
            <a:lvl7pPr marL="914400" algn="l" defTabSz="457200" rtl="0" fontAlgn="base">
              <a:lnSpc>
                <a:spcPct val="90000"/>
              </a:lnSpc>
              <a:spcBef>
                <a:spcPct val="0"/>
              </a:spcBef>
              <a:spcAft>
                <a:spcPct val="0"/>
              </a:spcAft>
              <a:defRPr sz="1400">
                <a:solidFill>
                  <a:schemeClr val="folHlink"/>
                </a:solidFill>
                <a:latin typeface="Calibri" pitchFamily="34" charset="0"/>
                <a:cs typeface="Arial" charset="0"/>
              </a:defRPr>
            </a:lvl7pPr>
            <a:lvl8pPr marL="1371600" algn="l" defTabSz="457200" rtl="0" fontAlgn="base">
              <a:lnSpc>
                <a:spcPct val="90000"/>
              </a:lnSpc>
              <a:spcBef>
                <a:spcPct val="0"/>
              </a:spcBef>
              <a:spcAft>
                <a:spcPct val="0"/>
              </a:spcAft>
              <a:defRPr sz="1400">
                <a:solidFill>
                  <a:schemeClr val="folHlink"/>
                </a:solidFill>
                <a:latin typeface="Calibri" pitchFamily="34" charset="0"/>
                <a:cs typeface="Arial" charset="0"/>
              </a:defRPr>
            </a:lvl8pPr>
            <a:lvl9pPr marL="1828800" algn="l" defTabSz="457200" rtl="0" fontAlgn="base">
              <a:lnSpc>
                <a:spcPct val="90000"/>
              </a:lnSpc>
              <a:spcBef>
                <a:spcPct val="0"/>
              </a:spcBef>
              <a:spcAft>
                <a:spcPct val="0"/>
              </a:spcAft>
              <a:defRPr sz="1400">
                <a:solidFill>
                  <a:schemeClr val="folHlink"/>
                </a:solidFill>
                <a:latin typeface="Calibri" pitchFamily="34" charset="0"/>
                <a:cs typeface="Arial" charset="0"/>
              </a:defRPr>
            </a:lvl9pPr>
          </a:lstStyle>
          <a:p>
            <a:pPr eaLnBrk="1" hangingPunct="1"/>
            <a:r>
              <a:rPr lang="en-US" sz="2400" b="1" kern="0" smtClean="0">
                <a:solidFill>
                  <a:srgbClr val="071D49"/>
                </a:solidFill>
              </a:rPr>
              <a:t>Prior Results in Patients With GT3 Infection, and Objective</a:t>
            </a:r>
            <a:endParaRPr lang="en-US" sz="2400" b="1" kern="0" dirty="0" smtClean="0">
              <a:solidFill>
                <a:srgbClr val="071D49"/>
              </a:solidFill>
            </a:endParaRPr>
          </a:p>
        </p:txBody>
      </p:sp>
      <p:sp>
        <p:nvSpPr>
          <p:cNvPr id="4" name="Rectangle 3"/>
          <p:cNvSpPr/>
          <p:nvPr/>
        </p:nvSpPr>
        <p:spPr>
          <a:xfrm>
            <a:off x="411161" y="4645602"/>
            <a:ext cx="5255372" cy="246221"/>
          </a:xfrm>
          <a:prstGeom prst="rect">
            <a:avLst/>
          </a:prstGeom>
        </p:spPr>
        <p:txBody>
          <a:bodyPr wrap="square">
            <a:spAutoFit/>
          </a:bodyPr>
          <a:lstStyle/>
          <a:p>
            <a:pPr defTabSz="914400" fontAlgn="auto">
              <a:spcBef>
                <a:spcPts val="0"/>
              </a:spcBef>
              <a:spcAft>
                <a:spcPts val="0"/>
              </a:spcAft>
            </a:pPr>
            <a:r>
              <a:rPr lang="da-DK" sz="1000" smtClean="0">
                <a:solidFill>
                  <a:srgbClr val="070605"/>
                </a:solidFill>
                <a:latin typeface="Calibri"/>
                <a:cs typeface="+mn-cs"/>
              </a:rPr>
              <a:t>1. Kwo PY, et al. AASLD, 2015. 		</a:t>
            </a:r>
            <a:endParaRPr lang="da-DK" sz="1000" dirty="0" smtClean="0">
              <a:solidFill>
                <a:srgbClr val="070605"/>
              </a:solidFill>
              <a:latin typeface="Calibri"/>
              <a:cs typeface="+mn-cs"/>
            </a:endParaRPr>
          </a:p>
        </p:txBody>
      </p:sp>
      <p:sp>
        <p:nvSpPr>
          <p:cNvPr id="7" name="TextBox 6"/>
          <p:cNvSpPr txBox="1"/>
          <p:nvPr/>
        </p:nvSpPr>
        <p:spPr>
          <a:xfrm>
            <a:off x="411480" y="3502880"/>
            <a:ext cx="8231461" cy="1200329"/>
          </a:xfrm>
          <a:prstGeom prst="rect">
            <a:avLst/>
          </a:prstGeom>
          <a:noFill/>
        </p:spPr>
        <p:txBody>
          <a:bodyPr wrap="square" rtlCol="0">
            <a:spAutoFit/>
          </a:bodyPr>
          <a:lstStyle/>
          <a:p>
            <a:r>
              <a:rPr lang="en-US" sz="2400" b="1"/>
              <a:t>Objective: </a:t>
            </a:r>
            <a:r>
              <a:rPr lang="en-US" sz="2400"/>
              <a:t>Explore whether a shorter </a:t>
            </a:r>
            <a:r>
              <a:rPr lang="en-US" sz="2400" smtClean="0"/>
              <a:t>8-week treatment duration with </a:t>
            </a:r>
            <a:r>
              <a:rPr lang="en-US" sz="2400"/>
              <a:t>ABT-493 + ABT-530 would result in </a:t>
            </a:r>
            <a:r>
              <a:rPr lang="en-US" sz="2400" smtClean="0"/>
              <a:t>a similarly </a:t>
            </a:r>
            <a:r>
              <a:rPr lang="en-US" sz="2400"/>
              <a:t>high SVR rate in treatment-naive GT3-infected patients without </a:t>
            </a:r>
            <a:r>
              <a:rPr lang="en-US" sz="2400" smtClean="0"/>
              <a:t>cirrhosis</a:t>
            </a:r>
            <a:endParaRPr lang="en-US" sz="2400"/>
          </a:p>
        </p:txBody>
      </p:sp>
      <p:graphicFrame>
        <p:nvGraphicFramePr>
          <p:cNvPr id="3" name="Object 2"/>
          <p:cNvGraphicFramePr>
            <a:graphicFrameLocks noChangeAspect="1"/>
          </p:cNvGraphicFramePr>
          <p:nvPr>
            <p:extLst>
              <p:ext uri="{D42A27DB-BD31-4B8C-83A1-F6EECF244321}">
                <p14:modId xmlns:p14="http://schemas.microsoft.com/office/powerpoint/2010/main" val="1645875879"/>
              </p:ext>
            </p:extLst>
          </p:nvPr>
        </p:nvGraphicFramePr>
        <p:xfrm>
          <a:off x="5493712" y="784226"/>
          <a:ext cx="3141911" cy="2536416"/>
        </p:xfrm>
        <a:graphic>
          <a:graphicData uri="http://schemas.openxmlformats.org/presentationml/2006/ole">
            <mc:AlternateContent xmlns:mc="http://schemas.openxmlformats.org/markup-compatibility/2006">
              <mc:Choice xmlns:v="urn:schemas-microsoft-com:vml" Requires="v">
                <p:oleObj spid="_x0000_s46220" name="Prism 5" r:id="rId4" imgW="5097600" imgH="4114800" progId="Prism5.Document">
                  <p:embed/>
                </p:oleObj>
              </mc:Choice>
              <mc:Fallback>
                <p:oleObj name="Prism 5" r:id="rId4" imgW="5097600" imgH="4114800" progId="Prism5.Document">
                  <p:embed/>
                  <p:pic>
                    <p:nvPicPr>
                      <p:cNvPr id="0" name="Object 1"/>
                      <p:cNvPicPr>
                        <a:picLocks noChangeAspect="1" noChangeArrowheads="1"/>
                      </p:cNvPicPr>
                      <p:nvPr/>
                    </p:nvPicPr>
                    <p:blipFill>
                      <a:blip r:embed="rId5"/>
                      <a:srcRect/>
                      <a:stretch>
                        <a:fillRect/>
                      </a:stretch>
                    </p:blipFill>
                    <p:spPr bwMode="auto">
                      <a:xfrm>
                        <a:off x="5493712" y="784226"/>
                        <a:ext cx="3141911" cy="2536416"/>
                      </a:xfrm>
                      <a:prstGeom prst="rect">
                        <a:avLst/>
                      </a:prstGeom>
                      <a:noFill/>
                      <a:ln>
                        <a:noFill/>
                      </a:ln>
                    </p:spPr>
                  </p:pic>
                </p:oleObj>
              </mc:Fallback>
            </mc:AlternateContent>
          </a:graphicData>
        </a:graphic>
      </p:graphicFrame>
      <p:sp>
        <p:nvSpPr>
          <p:cNvPr id="18" name="Rounded Rectangle 17"/>
          <p:cNvSpPr/>
          <p:nvPr/>
        </p:nvSpPr>
        <p:spPr>
          <a:xfrm>
            <a:off x="6002068" y="843540"/>
            <a:ext cx="683344" cy="23654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761066" y="3181737"/>
            <a:ext cx="1104277" cy="369332"/>
          </a:xfrm>
          <a:prstGeom prst="rect">
            <a:avLst/>
          </a:prstGeom>
          <a:noFill/>
        </p:spPr>
        <p:txBody>
          <a:bodyPr wrap="none" rtlCol="0">
            <a:spAutoFit/>
          </a:bodyPr>
          <a:lstStyle/>
          <a:p>
            <a:r>
              <a:rPr lang="en-US" b="1" smtClean="0"/>
              <a:t>12 Weeks</a:t>
            </a:r>
            <a:endParaRPr lang="en-US" b="1"/>
          </a:p>
        </p:txBody>
      </p:sp>
    </p:spTree>
    <p:extLst>
      <p:ext uri="{BB962C8B-B14F-4D97-AF65-F5344CB8AC3E}">
        <p14:creationId xmlns:p14="http://schemas.microsoft.com/office/powerpoint/2010/main" val="109599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411163" y="822960"/>
            <a:ext cx="8318500" cy="1205807"/>
          </a:xfrm>
          <a:noFill/>
        </p:spPr>
        <p:txBody>
          <a:bodyPr anchor="t"/>
          <a:lstStyle/>
          <a:p>
            <a:pPr marL="0" indent="0" eaLnBrk="1" hangingPunct="1">
              <a:lnSpc>
                <a:spcPct val="80000"/>
              </a:lnSpc>
              <a:spcBef>
                <a:spcPts val="0"/>
              </a:spcBef>
              <a:spcAft>
                <a:spcPts val="1800"/>
              </a:spcAft>
            </a:pPr>
            <a:r>
              <a:rPr lang="en-US">
                <a:solidFill>
                  <a:schemeClr val="tx1"/>
                </a:solidFill>
              </a:rPr>
              <a:t>Partially randomised, open-label, multicentre phase 2 trial evaluating the dose combination of ABT-493 300 mg and ABT-530 120 mg identified in the dose-ranging part 1 of this study</a:t>
            </a:r>
            <a:endParaRPr lang="en-US" baseline="30000" dirty="0">
              <a:solidFill>
                <a:schemeClr val="tx1"/>
              </a:solidFill>
            </a:endParaRPr>
          </a:p>
        </p:txBody>
      </p:sp>
      <p:sp>
        <p:nvSpPr>
          <p:cNvPr id="24" name="Title 1"/>
          <p:cNvSpPr txBox="1">
            <a:spLocks/>
          </p:cNvSpPr>
          <p:nvPr/>
        </p:nvSpPr>
        <p:spPr bwMode="gray">
          <a:xfrm>
            <a:off x="411163" y="192024"/>
            <a:ext cx="8321040"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lnSpc>
                <a:spcPct val="90000"/>
              </a:lnSpc>
              <a:defRPr/>
            </a:pPr>
            <a:r>
              <a:rPr kumimoji="0" lang="en-US" sz="2800" b="1" i="0" u="none" strike="noStrike" kern="0" cap="none" spc="0" normalizeH="0" baseline="0" noProof="0" dirty="0" smtClean="0">
                <a:ln>
                  <a:noFill/>
                </a:ln>
                <a:solidFill>
                  <a:srgbClr val="071D49"/>
                </a:solidFill>
                <a:effectLst/>
                <a:uLnTx/>
                <a:uFillTx/>
                <a:latin typeface="+mj-lt"/>
                <a:ea typeface="+mj-ea"/>
                <a:cs typeface="+mj-cs"/>
              </a:rPr>
              <a:t>SURVEYOR-II </a:t>
            </a:r>
            <a:r>
              <a:rPr lang="en-US" sz="2800" b="1" kern="0" smtClean="0">
                <a:solidFill>
                  <a:srgbClr val="071D49"/>
                </a:solidFill>
                <a:latin typeface="+mj-lt"/>
                <a:ea typeface="+mj-ea"/>
                <a:cs typeface="+mj-cs"/>
              </a:rPr>
              <a:t>Part 2</a:t>
            </a:r>
            <a:r>
              <a:rPr lang="en-US" sz="2800" b="1" kern="0">
                <a:solidFill>
                  <a:srgbClr val="071D49"/>
                </a:solidFill>
                <a:latin typeface="+mj-lt"/>
                <a:ea typeface="+mj-ea"/>
                <a:cs typeface="+mj-cs"/>
              </a:rPr>
              <a:t> </a:t>
            </a:r>
            <a:r>
              <a:rPr kumimoji="0" lang="en-US" sz="2800" b="1" i="0" u="none" strike="noStrike" kern="0" cap="none" spc="0" normalizeH="0" baseline="0" noProof="0" smtClean="0">
                <a:ln>
                  <a:noFill/>
                </a:ln>
                <a:solidFill>
                  <a:srgbClr val="071D49"/>
                </a:solidFill>
                <a:effectLst/>
                <a:uLnTx/>
                <a:uFillTx/>
                <a:latin typeface="+mj-lt"/>
                <a:ea typeface="+mj-ea"/>
                <a:cs typeface="+mj-cs"/>
              </a:rPr>
              <a:t>Study </a:t>
            </a:r>
            <a:r>
              <a:rPr lang="en-US" sz="2800" b="1" kern="0" dirty="0" smtClean="0">
                <a:solidFill>
                  <a:srgbClr val="071D49"/>
                </a:solidFill>
                <a:latin typeface="+mj-lt"/>
                <a:ea typeface="+mj-ea"/>
                <a:cs typeface="+mj-cs"/>
              </a:rPr>
              <a:t>Design </a:t>
            </a:r>
            <a:endParaRPr lang="en-US" sz="2800" b="1" kern="0" baseline="30000" dirty="0" smtClean="0">
              <a:solidFill>
                <a:srgbClr val="071D49"/>
              </a:solidFill>
              <a:latin typeface="+mj-lt"/>
              <a:ea typeface="+mj-ea"/>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614" y="1765252"/>
            <a:ext cx="6899199" cy="3225992"/>
          </a:xfrm>
          <a:prstGeom prst="rect">
            <a:avLst/>
          </a:prstGeom>
          <a:noFill/>
          <a:ln>
            <a:noFill/>
          </a:ln>
        </p:spPr>
      </p:pic>
      <p:sp>
        <p:nvSpPr>
          <p:cNvPr id="8" name="TextBox 7"/>
          <p:cNvSpPr txBox="1"/>
          <p:nvPr/>
        </p:nvSpPr>
        <p:spPr>
          <a:xfrm>
            <a:off x="411480" y="4471972"/>
            <a:ext cx="2489917" cy="461665"/>
          </a:xfrm>
          <a:prstGeom prst="rect">
            <a:avLst/>
          </a:prstGeom>
          <a:noFill/>
        </p:spPr>
        <p:txBody>
          <a:bodyPr wrap="square" rtlCol="0">
            <a:spAutoFit/>
          </a:bodyPr>
          <a:lstStyle/>
          <a:p>
            <a:r>
              <a:rPr lang="en-US" sz="1200" smtClean="0"/>
              <a:t>*RBV dosed once-daily.</a:t>
            </a:r>
          </a:p>
          <a:p>
            <a:r>
              <a:rPr lang="en-US" sz="1200" smtClean="0"/>
              <a:t>Blue diamond = randomised arms.</a:t>
            </a:r>
            <a:endParaRPr lang="en-US" sz="1200"/>
          </a:p>
        </p:txBody>
      </p:sp>
    </p:spTree>
    <p:extLst>
      <p:ext uri="{BB962C8B-B14F-4D97-AF65-F5344CB8AC3E}">
        <p14:creationId xmlns:p14="http://schemas.microsoft.com/office/powerpoint/2010/main" val="443698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614" y="1765252"/>
            <a:ext cx="6899199" cy="3225992"/>
          </a:xfrm>
          <a:prstGeom prst="rect">
            <a:avLst/>
          </a:prstGeom>
          <a:noFill/>
          <a:ln>
            <a:noFill/>
          </a:ln>
        </p:spPr>
      </p:pic>
      <p:sp>
        <p:nvSpPr>
          <p:cNvPr id="3" name="Content Placeholder 1"/>
          <p:cNvSpPr>
            <a:spLocks noGrp="1"/>
          </p:cNvSpPr>
          <p:nvPr>
            <p:ph idx="1"/>
          </p:nvPr>
        </p:nvSpPr>
        <p:spPr>
          <a:xfrm>
            <a:off x="411163" y="822960"/>
            <a:ext cx="8318500" cy="1205807"/>
          </a:xfrm>
          <a:noFill/>
        </p:spPr>
        <p:txBody>
          <a:bodyPr anchor="t"/>
          <a:lstStyle/>
          <a:p>
            <a:pPr marL="0" indent="0" eaLnBrk="1" hangingPunct="1">
              <a:lnSpc>
                <a:spcPct val="80000"/>
              </a:lnSpc>
              <a:spcBef>
                <a:spcPts val="0"/>
              </a:spcBef>
              <a:spcAft>
                <a:spcPts val="1800"/>
              </a:spcAft>
            </a:pPr>
            <a:r>
              <a:rPr lang="en-US">
                <a:solidFill>
                  <a:schemeClr val="tx1"/>
                </a:solidFill>
              </a:rPr>
              <a:t>Partially randomised, open-label, multicentre phase 2 trial evaluating the dose combination of ABT-493 300 mg and ABT-530 120 mg identified in the dose-ranging part 1 of this study</a:t>
            </a:r>
            <a:endParaRPr lang="en-US" baseline="30000" dirty="0">
              <a:solidFill>
                <a:schemeClr val="tx1"/>
              </a:solidFill>
            </a:endParaRPr>
          </a:p>
        </p:txBody>
      </p:sp>
      <p:sp>
        <p:nvSpPr>
          <p:cNvPr id="24" name="Title 1"/>
          <p:cNvSpPr txBox="1">
            <a:spLocks/>
          </p:cNvSpPr>
          <p:nvPr/>
        </p:nvSpPr>
        <p:spPr bwMode="gray">
          <a:xfrm>
            <a:off x="411163" y="192024"/>
            <a:ext cx="8321040" cy="53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lnSpc>
                <a:spcPct val="90000"/>
              </a:lnSpc>
              <a:defRPr/>
            </a:pPr>
            <a:r>
              <a:rPr kumimoji="0" lang="en-US" sz="2800" b="1" i="0" u="none" strike="noStrike" kern="0" cap="none" spc="0" normalizeH="0" baseline="0" noProof="0" dirty="0" smtClean="0">
                <a:ln>
                  <a:noFill/>
                </a:ln>
                <a:solidFill>
                  <a:srgbClr val="071D49"/>
                </a:solidFill>
                <a:effectLst/>
                <a:uLnTx/>
                <a:uFillTx/>
                <a:latin typeface="+mj-lt"/>
                <a:ea typeface="+mj-ea"/>
                <a:cs typeface="+mj-cs"/>
              </a:rPr>
              <a:t>SURVEYOR-II </a:t>
            </a:r>
            <a:r>
              <a:rPr lang="en-US" sz="2800" b="1" kern="0" smtClean="0">
                <a:solidFill>
                  <a:srgbClr val="071D49"/>
                </a:solidFill>
                <a:latin typeface="+mj-lt"/>
                <a:ea typeface="+mj-ea"/>
                <a:cs typeface="+mj-cs"/>
              </a:rPr>
              <a:t>Part 2</a:t>
            </a:r>
            <a:r>
              <a:rPr lang="en-US" sz="2800" b="1" kern="0">
                <a:solidFill>
                  <a:srgbClr val="071D49"/>
                </a:solidFill>
                <a:latin typeface="+mj-lt"/>
                <a:ea typeface="+mj-ea"/>
                <a:cs typeface="+mj-cs"/>
              </a:rPr>
              <a:t> </a:t>
            </a:r>
            <a:r>
              <a:rPr kumimoji="0" lang="en-US" sz="2800" b="1" i="0" u="none" strike="noStrike" kern="0" cap="none" spc="0" normalizeH="0" baseline="0" noProof="0" smtClean="0">
                <a:ln>
                  <a:noFill/>
                </a:ln>
                <a:solidFill>
                  <a:srgbClr val="071D49"/>
                </a:solidFill>
                <a:effectLst/>
                <a:uLnTx/>
                <a:uFillTx/>
                <a:latin typeface="+mj-lt"/>
                <a:ea typeface="+mj-ea"/>
                <a:cs typeface="+mj-cs"/>
              </a:rPr>
              <a:t>Study </a:t>
            </a:r>
            <a:r>
              <a:rPr lang="en-US" sz="2800" b="1" kern="0" dirty="0" smtClean="0">
                <a:solidFill>
                  <a:srgbClr val="071D49"/>
                </a:solidFill>
                <a:latin typeface="+mj-lt"/>
                <a:ea typeface="+mj-ea"/>
                <a:cs typeface="+mj-cs"/>
              </a:rPr>
              <a:t>Design </a:t>
            </a:r>
            <a:endParaRPr lang="en-US" sz="2800" b="1" kern="0" baseline="30000" dirty="0" smtClean="0">
              <a:solidFill>
                <a:srgbClr val="071D49"/>
              </a:solidFill>
              <a:latin typeface="+mj-lt"/>
              <a:ea typeface="+mj-ea"/>
              <a:cs typeface="+mj-cs"/>
            </a:endParaRPr>
          </a:p>
        </p:txBody>
      </p:sp>
      <p:sp>
        <p:nvSpPr>
          <p:cNvPr id="2" name="Rectangle 1"/>
          <p:cNvSpPr/>
          <p:nvPr/>
        </p:nvSpPr>
        <p:spPr>
          <a:xfrm>
            <a:off x="1518829" y="2686963"/>
            <a:ext cx="7028054" cy="144017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7124" y="3119015"/>
            <a:ext cx="826919" cy="11233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18829" y="1765252"/>
            <a:ext cx="6336770" cy="47525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1480" y="4471972"/>
            <a:ext cx="2489917" cy="461665"/>
          </a:xfrm>
          <a:prstGeom prst="rect">
            <a:avLst/>
          </a:prstGeom>
          <a:noFill/>
        </p:spPr>
        <p:txBody>
          <a:bodyPr wrap="square" rtlCol="0">
            <a:spAutoFit/>
          </a:bodyPr>
          <a:lstStyle/>
          <a:p>
            <a:r>
              <a:rPr lang="en-US" sz="1200" smtClean="0"/>
              <a:t>*RBV dosed once-daily.</a:t>
            </a:r>
          </a:p>
          <a:p>
            <a:r>
              <a:rPr lang="en-US" sz="1200" smtClean="0"/>
              <a:t>Blue diamond = randomised arms.</a:t>
            </a:r>
            <a:endParaRPr lang="en-US" sz="1200"/>
          </a:p>
        </p:txBody>
      </p:sp>
    </p:spTree>
    <p:extLst>
      <p:ext uri="{BB962C8B-B14F-4D97-AF65-F5344CB8AC3E}">
        <p14:creationId xmlns:p14="http://schemas.microsoft.com/office/powerpoint/2010/main" val="3210409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AbbVie Design 2">
  <a:themeElements>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fontScheme name="AbbVie Design 2">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bbVie Design 2">
  <a:themeElements>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fontScheme name="AbbVie Design 2">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bbVie Design 2">
  <a:themeElements>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fontScheme name="AbbVie Design 2">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AbbVie Design 2">
  <a:themeElements>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fontScheme name="AbbVie Design 2">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bVie Design 2 1">
        <a:dk1>
          <a:srgbClr val="070605"/>
        </a:dk1>
        <a:lt1>
          <a:srgbClr val="FFFFFF"/>
        </a:lt1>
        <a:dk2>
          <a:srgbClr val="DC8633"/>
        </a:dk2>
        <a:lt2>
          <a:srgbClr val="702082"/>
        </a:lt2>
        <a:accent1>
          <a:srgbClr val="7DA1C4"/>
        </a:accent1>
        <a:accent2>
          <a:srgbClr val="6BBBAE"/>
        </a:accent2>
        <a:accent3>
          <a:srgbClr val="FFFFFF"/>
        </a:accent3>
        <a:accent4>
          <a:srgbClr val="050403"/>
        </a:accent4>
        <a:accent5>
          <a:srgbClr val="BFCDDE"/>
        </a:accent5>
        <a:accent6>
          <a:srgbClr val="60A99D"/>
        </a:accent6>
        <a:hlink>
          <a:srgbClr val="84BD00"/>
        </a:hlink>
        <a:folHlink>
          <a:srgbClr val="0082B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15B07D5E059447AF2966C8CDE00B2B" ma:contentTypeVersion="0" ma:contentTypeDescription="Create a new document." ma:contentTypeScope="" ma:versionID="886765e9423bc53a18bab50cddb9fd4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CBB4B8-A047-4EB2-9199-FD064D2263CA}">
  <ds:schemaRefs>
    <ds:schemaRef ds:uri="http://schemas.microsoft.com/sharepoint/v3/contenttype/forms"/>
  </ds:schemaRefs>
</ds:datastoreItem>
</file>

<file path=customXml/itemProps2.xml><?xml version="1.0" encoding="utf-8"?>
<ds:datastoreItem xmlns:ds="http://schemas.openxmlformats.org/officeDocument/2006/customXml" ds:itemID="{C7B84349-33F8-41C9-80F2-FED59F197D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D3FADE9-E955-4594-83D2-79D05B434DA5}">
  <ds:schemaRefs>
    <ds:schemaRef ds:uri="http://www.w3.org/XML/1998/namespace"/>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1798</Words>
  <Application>Microsoft Office PowerPoint</Application>
  <PresentationFormat>Bildschirmpräsentation (16:9)</PresentationFormat>
  <Paragraphs>291</Paragraphs>
  <Slides>20</Slides>
  <Notes>19</Notes>
  <HiddenSlides>0</HiddenSlides>
  <MMClips>0</MMClips>
  <ScaleCrop>false</ScaleCrop>
  <HeadingPairs>
    <vt:vector size="8" baseType="variant">
      <vt:variant>
        <vt:lpstr>Verwendete Schriftarten</vt:lpstr>
      </vt:variant>
      <vt:variant>
        <vt:i4>6</vt:i4>
      </vt:variant>
      <vt:variant>
        <vt:lpstr>Design</vt:lpstr>
      </vt:variant>
      <vt:variant>
        <vt:i4>4</vt:i4>
      </vt:variant>
      <vt:variant>
        <vt:lpstr>Eingebettete OLE-Server</vt:lpstr>
      </vt:variant>
      <vt:variant>
        <vt:i4>1</vt:i4>
      </vt:variant>
      <vt:variant>
        <vt:lpstr>Folientitel</vt:lpstr>
      </vt:variant>
      <vt:variant>
        <vt:i4>20</vt:i4>
      </vt:variant>
    </vt:vector>
  </HeadingPairs>
  <TitlesOfParts>
    <vt:vector size="31" baseType="lpstr">
      <vt:lpstr>MS PGothic</vt:lpstr>
      <vt:lpstr>MS PGothic</vt:lpstr>
      <vt:lpstr>Arial</vt:lpstr>
      <vt:lpstr>Calibri</vt:lpstr>
      <vt:lpstr>Symbol</vt:lpstr>
      <vt:lpstr>Times New Roman</vt:lpstr>
      <vt:lpstr>AbbVie Design 2</vt:lpstr>
      <vt:lpstr>1_AbbVie Design 2</vt:lpstr>
      <vt:lpstr>2_AbbVie Design 2</vt:lpstr>
      <vt:lpstr>3_AbbVie Design 2</vt:lpstr>
      <vt:lpstr>Prism 5</vt:lpstr>
      <vt:lpstr>HIGH SVR RATES WITH ABT-493 + ABT-530 CO-ADMINISTERED FOR 8 WEEKS IN NON-CIRRHOTIC PATIENTS WITH HCV GENOTYPE 3 INFECTION</vt:lpstr>
      <vt:lpstr>Disclosures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Key Eligibility Criteria and Endpoints</vt:lpstr>
      <vt:lpstr> Demographics and Patient Characteristics</vt:lpstr>
      <vt:lpstr>PowerPoint-Präsentation</vt:lpstr>
      <vt:lpstr>PowerPoint-Präsentation</vt:lpstr>
      <vt:lpstr> Summary of Adverse Events</vt:lpstr>
      <vt:lpstr> Laboratory Abnormalities</vt:lpstr>
      <vt:lpstr>PowerPoint-Präsentation</vt:lpstr>
      <vt:lpstr>PowerPoint-Präsentation</vt:lpstr>
      <vt:lpstr>PowerPoint-Präsentation</vt:lpstr>
      <vt:lpstr>Acknowledgements</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SVR Rates With ABT-493 + ABT-530 Co-Administered for 8 Weeks in Non-Cirrhotic Patients with HCV Genotype 3 Infection</dc:title>
  <dc:creator>Dylla, Douglas E</dc:creator>
  <cp:lastModifiedBy>user7</cp:lastModifiedBy>
  <cp:revision>1776</cp:revision>
  <cp:lastPrinted>2015-11-10T16:05:43Z</cp:lastPrinted>
  <dcterms:created xsi:type="dcterms:W3CDTF">2012-10-24T17:17:20Z</dcterms:created>
  <dcterms:modified xsi:type="dcterms:W3CDTF">2016-04-28T15:11:29Z</dcterms:modified>
  <cp:contentStatus>Endgültig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0x0101005B15B07D5E059447AF2966C8CDE00B2B</vt:lpwstr>
  </property>
  <property fmtid="{D5CDD505-2E9C-101B-9397-08002B2CF9AE}" pid="3" name="_MarkAsFinal">
    <vt:bool>true</vt:bool>
  </property>
</Properties>
</file>