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wdp" ContentType="image/vnd.ms-photo"/>
  <Override PartName="/ppt/commentAuthors.xml" ContentType="application/vnd.openxmlformats-officedocument.presentationml.commentAuthors+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bookmarkIdSeed="2">
  <p:sldMasterIdLst>
    <p:sldMasterId id="2147483672" r:id="rId1"/>
  </p:sldMasterIdLst>
  <p:notesMasterIdLst>
    <p:notesMasterId r:id="rId16"/>
  </p:notesMasterIdLst>
  <p:handoutMasterIdLst>
    <p:handoutMasterId r:id="rId17"/>
  </p:handoutMasterIdLst>
  <p:sldIdLst>
    <p:sldId id="306" r:id="rId2"/>
    <p:sldId id="324" r:id="rId3"/>
    <p:sldId id="342" r:id="rId4"/>
    <p:sldId id="356" r:id="rId5"/>
    <p:sldId id="351" r:id="rId6"/>
    <p:sldId id="325" r:id="rId7"/>
    <p:sldId id="327" r:id="rId8"/>
    <p:sldId id="341" r:id="rId9"/>
    <p:sldId id="355" r:id="rId10"/>
    <p:sldId id="354" r:id="rId11"/>
    <p:sldId id="353" r:id="rId12"/>
    <p:sldId id="358" r:id="rId13"/>
    <p:sldId id="339" r:id="rId14"/>
    <p:sldId id="345" r:id="rId15"/>
  </p:sldIdLst>
  <p:sldSz cx="9144000" cy="6858000" type="screen4x3"/>
  <p:notesSz cx="6797675" cy="9928225"/>
  <p:defaultTextStyle>
    <a:defPPr>
      <a:defRPr lang="en-US"/>
    </a:defPPr>
    <a:lvl1pPr algn="l" rtl="0" eaLnBrk="0" fontAlgn="base" hangingPunct="0">
      <a:spcBef>
        <a:spcPct val="0"/>
      </a:spcBef>
      <a:spcAft>
        <a:spcPct val="0"/>
      </a:spcAft>
      <a:defRPr sz="1400" kern="1200">
        <a:solidFill>
          <a:schemeClr val="tx1"/>
        </a:solidFill>
        <a:latin typeface="BISansCond" pitchFamily="2" charset="0"/>
        <a:ea typeface="+mn-ea"/>
        <a:cs typeface="+mn-cs"/>
      </a:defRPr>
    </a:lvl1pPr>
    <a:lvl2pPr marL="457200" algn="l" rtl="0" eaLnBrk="0" fontAlgn="base" hangingPunct="0">
      <a:spcBef>
        <a:spcPct val="0"/>
      </a:spcBef>
      <a:spcAft>
        <a:spcPct val="0"/>
      </a:spcAft>
      <a:defRPr sz="1400" kern="1200">
        <a:solidFill>
          <a:schemeClr val="tx1"/>
        </a:solidFill>
        <a:latin typeface="BISansCond" pitchFamily="2" charset="0"/>
        <a:ea typeface="+mn-ea"/>
        <a:cs typeface="+mn-cs"/>
      </a:defRPr>
    </a:lvl2pPr>
    <a:lvl3pPr marL="914400" algn="l" rtl="0" eaLnBrk="0" fontAlgn="base" hangingPunct="0">
      <a:spcBef>
        <a:spcPct val="0"/>
      </a:spcBef>
      <a:spcAft>
        <a:spcPct val="0"/>
      </a:spcAft>
      <a:defRPr sz="1400" kern="1200">
        <a:solidFill>
          <a:schemeClr val="tx1"/>
        </a:solidFill>
        <a:latin typeface="BISansCond" pitchFamily="2" charset="0"/>
        <a:ea typeface="+mn-ea"/>
        <a:cs typeface="+mn-cs"/>
      </a:defRPr>
    </a:lvl3pPr>
    <a:lvl4pPr marL="1371600" algn="l" rtl="0" eaLnBrk="0" fontAlgn="base" hangingPunct="0">
      <a:spcBef>
        <a:spcPct val="0"/>
      </a:spcBef>
      <a:spcAft>
        <a:spcPct val="0"/>
      </a:spcAft>
      <a:defRPr sz="1400" kern="1200">
        <a:solidFill>
          <a:schemeClr val="tx1"/>
        </a:solidFill>
        <a:latin typeface="BISansCond" pitchFamily="2" charset="0"/>
        <a:ea typeface="+mn-ea"/>
        <a:cs typeface="+mn-cs"/>
      </a:defRPr>
    </a:lvl4pPr>
    <a:lvl5pPr marL="1828800" algn="l" rtl="0" eaLnBrk="0" fontAlgn="base" hangingPunct="0">
      <a:spcBef>
        <a:spcPct val="0"/>
      </a:spcBef>
      <a:spcAft>
        <a:spcPct val="0"/>
      </a:spcAft>
      <a:defRPr sz="1400" kern="1200">
        <a:solidFill>
          <a:schemeClr val="tx1"/>
        </a:solidFill>
        <a:latin typeface="BISansCond" pitchFamily="2" charset="0"/>
        <a:ea typeface="+mn-ea"/>
        <a:cs typeface="+mn-cs"/>
      </a:defRPr>
    </a:lvl5pPr>
    <a:lvl6pPr marL="2286000" algn="l" defTabSz="914400" rtl="0" eaLnBrk="1" latinLnBrk="0" hangingPunct="1">
      <a:defRPr sz="1400" kern="1200">
        <a:solidFill>
          <a:schemeClr val="tx1"/>
        </a:solidFill>
        <a:latin typeface="BISansCond" pitchFamily="2" charset="0"/>
        <a:ea typeface="+mn-ea"/>
        <a:cs typeface="+mn-cs"/>
      </a:defRPr>
    </a:lvl6pPr>
    <a:lvl7pPr marL="2743200" algn="l" defTabSz="914400" rtl="0" eaLnBrk="1" latinLnBrk="0" hangingPunct="1">
      <a:defRPr sz="1400" kern="1200">
        <a:solidFill>
          <a:schemeClr val="tx1"/>
        </a:solidFill>
        <a:latin typeface="BISansCond" pitchFamily="2" charset="0"/>
        <a:ea typeface="+mn-ea"/>
        <a:cs typeface="+mn-cs"/>
      </a:defRPr>
    </a:lvl7pPr>
    <a:lvl8pPr marL="3200400" algn="l" defTabSz="914400" rtl="0" eaLnBrk="1" latinLnBrk="0" hangingPunct="1">
      <a:defRPr sz="1400" kern="1200">
        <a:solidFill>
          <a:schemeClr val="tx1"/>
        </a:solidFill>
        <a:latin typeface="BISansCond" pitchFamily="2" charset="0"/>
        <a:ea typeface="+mn-ea"/>
        <a:cs typeface="+mn-cs"/>
      </a:defRPr>
    </a:lvl8pPr>
    <a:lvl9pPr marL="3657600" algn="l" defTabSz="914400" rtl="0" eaLnBrk="1" latinLnBrk="0" hangingPunct="1">
      <a:defRPr sz="1400" kern="1200">
        <a:solidFill>
          <a:schemeClr val="tx1"/>
        </a:solidFill>
        <a:latin typeface="BISansCond" pitchFamily="2"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vinisko" initials="r" lastIdx="1" clrIdx="0"/>
  <p:cmAuthor id="1" name="Adelphi" initials="AU" lastIdx="16" clrIdx="1"/>
  <p:cmAuthor id="2" name="Adelphi User" initials="AU" lastIdx="1" clrIdx="2"/>
  <p:cmAuthor id="3" name="jkort" initials="j" lastIdx="5"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B050"/>
    <a:srgbClr val="A2D668"/>
    <a:srgbClr val="C0E399"/>
    <a:srgbClr val="B6DF89"/>
    <a:srgbClr val="6CF834"/>
    <a:srgbClr val="009A46"/>
    <a:srgbClr val="B0FC08"/>
    <a:srgbClr val="006666"/>
    <a:srgbClr val="619428"/>
    <a:srgbClr val="9966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40" autoAdjust="0"/>
    <p:restoredTop sz="97751" autoAdjust="0"/>
  </p:normalViewPr>
  <p:slideViewPr>
    <p:cSldViewPr snapToGrid="0" snapToObjects="1">
      <p:cViewPr varScale="1">
        <p:scale>
          <a:sx n="70" d="100"/>
          <a:sy n="70" d="100"/>
        </p:scale>
        <p:origin x="-1464" y="-96"/>
      </p:cViewPr>
      <p:guideLst>
        <p:guide orient="horz" pos="2160"/>
        <p:guide orient="horz" pos="381"/>
        <p:guide orient="horz" pos="3485"/>
        <p:guide orient="horz" pos="4238"/>
        <p:guide orient="horz" pos="3601"/>
        <p:guide orient="horz" pos="1178"/>
        <p:guide pos="959"/>
        <p:guide pos="191"/>
        <p:guide pos="5529"/>
        <p:guide pos="4917"/>
        <p:guide pos="2879"/>
        <p:guide pos="326"/>
        <p:guide pos="2501"/>
      </p:guideLst>
    </p:cSldViewPr>
  </p:slideViewPr>
  <p:notesTextViewPr>
    <p:cViewPr>
      <p:scale>
        <a:sx n="100" d="100"/>
        <a:sy n="100" d="100"/>
      </p:scale>
      <p:origin x="0" y="0"/>
    </p:cViewPr>
  </p:notesTextViewPr>
  <p:sorterViewPr>
    <p:cViewPr>
      <p:scale>
        <a:sx n="150" d="100"/>
        <a:sy n="150" d="100"/>
      </p:scale>
      <p:origin x="0" y="4146"/>
    </p:cViewPr>
  </p:sorterViewPr>
  <p:notesViewPr>
    <p:cSldViewPr snapToGrid="0" snapToObjects="1">
      <p:cViewPr varScale="1">
        <p:scale>
          <a:sx n="66" d="100"/>
          <a:sy n="66" d="100"/>
        </p:scale>
        <p:origin x="0" y="0"/>
      </p:cViewPr>
      <p:guideLst/>
    </p:cSldViewPr>
  </p:notesViewPr>
  <p:gridSpacing cx="46085125" cy="4608512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chart1.xml><?xml version="1.0" encoding="utf-8"?>
<c:chartSpace xmlns:c="http://schemas.openxmlformats.org/drawingml/2006/chart" xmlns:a="http://schemas.openxmlformats.org/drawingml/2006/main" xmlns:r="http://schemas.openxmlformats.org/officeDocument/2006/relationships">
  <c:lang val="de-DE"/>
  <c:chart>
    <c:autoTitleDeleted val="1"/>
    <c:plotArea>
      <c:layout/>
      <c:barChart>
        <c:barDir val="col"/>
        <c:grouping val="clustered"/>
        <c:ser>
          <c:idx val="0"/>
          <c:order val="0"/>
          <c:tx>
            <c:strRef>
              <c:f>Sheet1!$B$1</c:f>
              <c:strCache>
                <c:ptCount val="1"/>
                <c:pt idx="0">
                  <c:v>TN BLQ</c:v>
                </c:pt>
              </c:strCache>
            </c:strRef>
          </c:tx>
          <c:spPr>
            <a:solidFill>
              <a:schemeClr val="accent2">
                <a:lumMod val="50000"/>
              </a:schemeClr>
            </a:solidFill>
            <a:ln w="38100">
              <a:solidFill>
                <a:srgbClr val="003366">
                  <a:lumMod val="50000"/>
                </a:srgbClr>
              </a:solidFill>
            </a:ln>
          </c:spPr>
          <c:dPt>
            <c:idx val="0"/>
            <c:spPr>
              <a:solidFill>
                <a:schemeClr val="accent2">
                  <a:lumMod val="50000"/>
                </a:schemeClr>
              </a:solidFill>
              <a:ln w="38100">
                <a:noFill/>
              </a:ln>
            </c:spPr>
          </c:dPt>
          <c:dPt>
            <c:idx val="1"/>
            <c:spPr>
              <a:solidFill>
                <a:schemeClr val="accent2">
                  <a:lumMod val="50000"/>
                </a:schemeClr>
              </a:solidFill>
              <a:ln w="38100">
                <a:noFill/>
              </a:ln>
            </c:spPr>
          </c:dPt>
          <c:dLbls>
            <c:txPr>
              <a:bodyPr/>
              <a:lstStyle/>
              <a:p>
                <a:pPr>
                  <a:defRPr sz="1600" b="1"/>
                </a:pPr>
                <a:endParaRPr lang="de-DE"/>
              </a:p>
            </c:txPr>
            <c:showVal val="1"/>
          </c:dLbls>
          <c:cat>
            <c:numRef>
              <c:f>Sheet1!$A$2:$A$3</c:f>
              <c:numCache>
                <c:formatCode>General</c:formatCode>
                <c:ptCount val="2"/>
              </c:numCache>
            </c:numRef>
          </c:cat>
          <c:val>
            <c:numRef>
              <c:f>Sheet1!$B$2:$B$3</c:f>
              <c:numCache>
                <c:formatCode>General</c:formatCode>
                <c:ptCount val="2"/>
                <c:pt idx="0">
                  <c:v>80</c:v>
                </c:pt>
                <c:pt idx="1">
                  <c:v>86</c:v>
                </c:pt>
              </c:numCache>
            </c:numRef>
          </c:val>
        </c:ser>
        <c:ser>
          <c:idx val="1"/>
          <c:order val="1"/>
          <c:tx>
            <c:strRef>
              <c:f>Sheet1!$C$1</c:f>
              <c:strCache>
                <c:ptCount val="1"/>
                <c:pt idx="0">
                  <c:v>TN BLD</c:v>
                </c:pt>
              </c:strCache>
            </c:strRef>
          </c:tx>
          <c:spPr>
            <a:solidFill>
              <a:schemeClr val="accent6">
                <a:lumMod val="40000"/>
                <a:lumOff val="60000"/>
              </a:schemeClr>
            </a:solidFill>
          </c:spPr>
          <c:dLbls>
            <c:txPr>
              <a:bodyPr/>
              <a:lstStyle/>
              <a:p>
                <a:pPr>
                  <a:defRPr sz="1600" b="1"/>
                </a:pPr>
                <a:endParaRPr lang="de-DE"/>
              </a:p>
            </c:txPr>
            <c:showVal val="1"/>
          </c:dLbls>
          <c:cat>
            <c:numRef>
              <c:f>Sheet1!$A$2:$A$3</c:f>
              <c:numCache>
                <c:formatCode>General</c:formatCode>
                <c:ptCount val="2"/>
              </c:numCache>
            </c:numRef>
          </c:cat>
          <c:val>
            <c:numRef>
              <c:f>Sheet1!$C$2:$C$3</c:f>
              <c:numCache>
                <c:formatCode>General</c:formatCode>
                <c:ptCount val="2"/>
                <c:pt idx="0">
                  <c:v>60</c:v>
                </c:pt>
                <c:pt idx="1">
                  <c:v>82</c:v>
                </c:pt>
              </c:numCache>
            </c:numRef>
          </c:val>
        </c:ser>
        <c:ser>
          <c:idx val="2"/>
          <c:order val="2"/>
          <c:tx>
            <c:strRef>
              <c:f>Sheet1!$D$1</c:f>
              <c:strCache>
                <c:ptCount val="1"/>
                <c:pt idx="0">
                  <c:v>Relapser BLQ</c:v>
                </c:pt>
              </c:strCache>
            </c:strRef>
          </c:tx>
          <c:spPr>
            <a:solidFill>
              <a:srgbClr val="00B050"/>
            </a:solidFill>
            <a:ln w="38100">
              <a:noFill/>
            </a:ln>
          </c:spPr>
          <c:dLbls>
            <c:txPr>
              <a:bodyPr/>
              <a:lstStyle/>
              <a:p>
                <a:pPr>
                  <a:defRPr sz="1600" b="1"/>
                </a:pPr>
                <a:endParaRPr lang="de-DE"/>
              </a:p>
            </c:txPr>
            <c:showVal val="1"/>
          </c:dLbls>
          <c:cat>
            <c:numRef>
              <c:f>Sheet1!$A$2:$A$3</c:f>
              <c:numCache>
                <c:formatCode>General</c:formatCode>
                <c:ptCount val="2"/>
              </c:numCache>
            </c:numRef>
          </c:cat>
          <c:val>
            <c:numRef>
              <c:f>Sheet1!$D$2:$D$3</c:f>
              <c:numCache>
                <c:formatCode>General</c:formatCode>
                <c:ptCount val="2"/>
              </c:numCache>
            </c:numRef>
          </c:val>
        </c:ser>
        <c:ser>
          <c:idx val="3"/>
          <c:order val="3"/>
          <c:tx>
            <c:strRef>
              <c:f>Sheet1!$E$1</c:f>
              <c:strCache>
                <c:ptCount val="1"/>
                <c:pt idx="0">
                  <c:v>Relapser BLD</c:v>
                </c:pt>
              </c:strCache>
            </c:strRef>
          </c:tx>
          <c:spPr>
            <a:solidFill>
              <a:srgbClr val="92D050"/>
            </a:solidFill>
            <a:ln w="38100">
              <a:noFill/>
            </a:ln>
          </c:spPr>
          <c:dLbls>
            <c:txPr>
              <a:bodyPr/>
              <a:lstStyle/>
              <a:p>
                <a:pPr>
                  <a:defRPr sz="1600" b="1"/>
                </a:pPr>
                <a:endParaRPr lang="de-DE"/>
              </a:p>
            </c:txPr>
            <c:showVal val="1"/>
          </c:dLbls>
          <c:cat>
            <c:numRef>
              <c:f>Sheet1!$A$2:$A$3</c:f>
              <c:numCache>
                <c:formatCode>General</c:formatCode>
                <c:ptCount val="2"/>
              </c:numCache>
            </c:numRef>
          </c:cat>
          <c:val>
            <c:numRef>
              <c:f>Sheet1!$E$2:$E$3</c:f>
              <c:numCache>
                <c:formatCode>General</c:formatCode>
                <c:ptCount val="2"/>
              </c:numCache>
            </c:numRef>
          </c:val>
        </c:ser>
        <c:ser>
          <c:idx val="4"/>
          <c:order val="4"/>
          <c:tx>
            <c:strRef>
              <c:f>Sheet1!$F$1</c:f>
              <c:strCache>
                <c:ptCount val="1"/>
                <c:pt idx="0">
                  <c:v>SILEN BLQ</c:v>
                </c:pt>
              </c:strCache>
            </c:strRef>
          </c:tx>
          <c:spPr>
            <a:solidFill>
              <a:srgbClr val="00B050"/>
            </a:solidFill>
          </c:spPr>
          <c:dPt>
            <c:idx val="0"/>
            <c:spPr>
              <a:pattFill prst="wdUpDiag">
                <a:fgClr>
                  <a:schemeClr val="accent2"/>
                </a:fgClr>
                <a:bgClr>
                  <a:schemeClr val="bg1"/>
                </a:bgClr>
              </a:pattFill>
            </c:spPr>
          </c:dPt>
          <c:dPt>
            <c:idx val="1"/>
            <c:spPr>
              <a:pattFill prst="wdDnDiag">
                <a:fgClr>
                  <a:srgbClr val="00B0F0"/>
                </a:fgClr>
                <a:bgClr>
                  <a:schemeClr val="bg1"/>
                </a:bgClr>
              </a:pattFill>
            </c:spPr>
          </c:dPt>
          <c:dLbls>
            <c:txPr>
              <a:bodyPr/>
              <a:lstStyle/>
              <a:p>
                <a:pPr>
                  <a:defRPr sz="1600" b="1"/>
                </a:pPr>
                <a:endParaRPr lang="de-DE"/>
              </a:p>
            </c:txPr>
            <c:showVal val="1"/>
          </c:dLbls>
          <c:cat>
            <c:numRef>
              <c:f>Sheet1!$A$2:$A$3</c:f>
              <c:numCache>
                <c:formatCode>General</c:formatCode>
                <c:ptCount val="2"/>
              </c:numCache>
            </c:numRef>
          </c:cat>
          <c:val>
            <c:numRef>
              <c:f>Sheet1!$F$2:$F$3</c:f>
              <c:numCache>
                <c:formatCode>General</c:formatCode>
                <c:ptCount val="2"/>
              </c:numCache>
            </c:numRef>
          </c:val>
        </c:ser>
        <c:ser>
          <c:idx val="5"/>
          <c:order val="5"/>
          <c:tx>
            <c:strRef>
              <c:f>Sheet1!$G$1</c:f>
              <c:strCache>
                <c:ptCount val="1"/>
              </c:strCache>
            </c:strRef>
          </c:tx>
          <c:cat>
            <c:numRef>
              <c:f>Sheet1!$A$2:$A$3</c:f>
              <c:numCache>
                <c:formatCode>General</c:formatCode>
                <c:ptCount val="2"/>
              </c:numCache>
            </c:numRef>
          </c:cat>
          <c:val>
            <c:numRef>
              <c:f>Sheet1!$G$2:$G$3</c:f>
              <c:numCache>
                <c:formatCode>General</c:formatCode>
                <c:ptCount val="2"/>
              </c:numCache>
            </c:numRef>
          </c:val>
        </c:ser>
        <c:dLbls>
          <c:showVal val="1"/>
        </c:dLbls>
        <c:gapWidth val="75"/>
        <c:axId val="103694720"/>
        <c:axId val="103696256"/>
      </c:barChart>
      <c:catAx>
        <c:axId val="103694720"/>
        <c:scaling>
          <c:orientation val="minMax"/>
        </c:scaling>
        <c:axPos val="b"/>
        <c:numFmt formatCode="General" sourceLinked="1"/>
        <c:majorTickMark val="none"/>
        <c:tickLblPos val="nextTo"/>
        <c:crossAx val="103696256"/>
        <c:crosses val="autoZero"/>
        <c:auto val="1"/>
        <c:lblAlgn val="ctr"/>
        <c:lblOffset val="100"/>
      </c:catAx>
      <c:valAx>
        <c:axId val="103696256"/>
        <c:scaling>
          <c:orientation val="minMax"/>
          <c:max val="100"/>
        </c:scaling>
        <c:axPos val="l"/>
        <c:numFmt formatCode="General" sourceLinked="1"/>
        <c:tickLblPos val="nextTo"/>
        <c:crossAx val="103694720"/>
        <c:crosses val="autoZero"/>
        <c:crossBetween val="between"/>
        <c:majorUnit val="20"/>
      </c:valAx>
    </c:plotArea>
    <c:plotVisOnly val="1"/>
    <c:dispBlanksAs val="gap"/>
  </c:chart>
  <c:txPr>
    <a:bodyPr/>
    <a:lstStyle/>
    <a:p>
      <a:pPr>
        <a:defRPr sz="1800"/>
      </a:pPr>
      <a:endParaRPr lang="de-DE"/>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de-DE"/>
  <c:chart>
    <c:autoTitleDeleted val="1"/>
    <c:plotArea>
      <c:layout/>
      <c:barChart>
        <c:barDir val="col"/>
        <c:grouping val="clustered"/>
        <c:ser>
          <c:idx val="0"/>
          <c:order val="0"/>
          <c:tx>
            <c:strRef>
              <c:f>Sheet1!$B$1</c:f>
              <c:strCache>
                <c:ptCount val="1"/>
                <c:pt idx="0">
                  <c:v>TN BLQ</c:v>
                </c:pt>
              </c:strCache>
            </c:strRef>
          </c:tx>
          <c:spPr>
            <a:solidFill>
              <a:srgbClr val="002060"/>
            </a:solidFill>
            <a:ln w="38100">
              <a:solidFill>
                <a:srgbClr val="003366">
                  <a:lumMod val="50000"/>
                </a:srgbClr>
              </a:solidFill>
            </a:ln>
          </c:spPr>
          <c:dPt>
            <c:idx val="0"/>
            <c:spPr>
              <a:solidFill>
                <a:srgbClr val="002060"/>
              </a:solidFill>
              <a:ln w="38100">
                <a:noFill/>
              </a:ln>
            </c:spPr>
          </c:dPt>
          <c:dPt>
            <c:idx val="1"/>
            <c:spPr>
              <a:solidFill>
                <a:srgbClr val="002060"/>
              </a:solidFill>
              <a:ln w="38100">
                <a:noFill/>
              </a:ln>
            </c:spPr>
          </c:dPt>
          <c:dLbls>
            <c:txPr>
              <a:bodyPr/>
              <a:lstStyle/>
              <a:p>
                <a:pPr>
                  <a:defRPr sz="1600" b="1"/>
                </a:pPr>
                <a:endParaRPr lang="de-DE"/>
              </a:p>
            </c:txPr>
            <c:showVal val="1"/>
          </c:dLbls>
          <c:cat>
            <c:numRef>
              <c:f>Sheet1!$A$2:$A$3</c:f>
              <c:numCache>
                <c:formatCode>General</c:formatCode>
                <c:ptCount val="2"/>
              </c:numCache>
            </c:numRef>
          </c:cat>
          <c:val>
            <c:numRef>
              <c:f>Sheet1!$B$2:$B$3</c:f>
              <c:numCache>
                <c:formatCode>General</c:formatCode>
                <c:ptCount val="2"/>
                <c:pt idx="0">
                  <c:v>80</c:v>
                </c:pt>
                <c:pt idx="1">
                  <c:v>86</c:v>
                </c:pt>
              </c:numCache>
            </c:numRef>
          </c:val>
        </c:ser>
        <c:ser>
          <c:idx val="1"/>
          <c:order val="1"/>
          <c:tx>
            <c:strRef>
              <c:f>Sheet1!$C$1</c:f>
              <c:strCache>
                <c:ptCount val="1"/>
                <c:pt idx="0">
                  <c:v>TN BLD</c:v>
                </c:pt>
              </c:strCache>
            </c:strRef>
          </c:tx>
          <c:spPr>
            <a:solidFill>
              <a:schemeClr val="accent6">
                <a:lumMod val="40000"/>
                <a:lumOff val="60000"/>
              </a:schemeClr>
            </a:solidFill>
          </c:spPr>
          <c:dLbls>
            <c:txPr>
              <a:bodyPr/>
              <a:lstStyle/>
              <a:p>
                <a:pPr>
                  <a:defRPr sz="1600" b="1"/>
                </a:pPr>
                <a:endParaRPr lang="de-DE"/>
              </a:p>
            </c:txPr>
            <c:showVal val="1"/>
          </c:dLbls>
          <c:cat>
            <c:numRef>
              <c:f>Sheet1!$A$2:$A$3</c:f>
              <c:numCache>
                <c:formatCode>General</c:formatCode>
                <c:ptCount val="2"/>
              </c:numCache>
            </c:numRef>
          </c:cat>
          <c:val>
            <c:numRef>
              <c:f>Sheet1!$C$2:$C$3</c:f>
              <c:numCache>
                <c:formatCode>General</c:formatCode>
                <c:ptCount val="2"/>
                <c:pt idx="0">
                  <c:v>60</c:v>
                </c:pt>
                <c:pt idx="1">
                  <c:v>82</c:v>
                </c:pt>
              </c:numCache>
            </c:numRef>
          </c:val>
        </c:ser>
        <c:ser>
          <c:idx val="2"/>
          <c:order val="2"/>
          <c:tx>
            <c:strRef>
              <c:f>Sheet1!$D$1</c:f>
              <c:strCache>
                <c:ptCount val="1"/>
                <c:pt idx="0">
                  <c:v>Relapser BLQ</c:v>
                </c:pt>
              </c:strCache>
            </c:strRef>
          </c:tx>
          <c:spPr>
            <a:solidFill>
              <a:srgbClr val="009A46"/>
            </a:solidFill>
            <a:ln w="38100">
              <a:noFill/>
            </a:ln>
          </c:spPr>
          <c:dLbls>
            <c:txPr>
              <a:bodyPr/>
              <a:lstStyle/>
              <a:p>
                <a:pPr>
                  <a:defRPr sz="1600" b="1"/>
                </a:pPr>
                <a:endParaRPr lang="de-DE"/>
              </a:p>
            </c:txPr>
            <c:showVal val="1"/>
          </c:dLbls>
          <c:cat>
            <c:numRef>
              <c:f>Sheet1!$A$2:$A$3</c:f>
              <c:numCache>
                <c:formatCode>General</c:formatCode>
                <c:ptCount val="2"/>
              </c:numCache>
            </c:numRef>
          </c:cat>
          <c:val>
            <c:numRef>
              <c:f>Sheet1!$D$2:$D$3</c:f>
              <c:numCache>
                <c:formatCode>General</c:formatCode>
                <c:ptCount val="2"/>
                <c:pt idx="0">
                  <c:v>91</c:v>
                </c:pt>
                <c:pt idx="1">
                  <c:v>93</c:v>
                </c:pt>
              </c:numCache>
            </c:numRef>
          </c:val>
        </c:ser>
        <c:ser>
          <c:idx val="3"/>
          <c:order val="3"/>
          <c:tx>
            <c:strRef>
              <c:f>Sheet1!$E$1</c:f>
              <c:strCache>
                <c:ptCount val="1"/>
                <c:pt idx="0">
                  <c:v>Relapser BLD</c:v>
                </c:pt>
              </c:strCache>
            </c:strRef>
          </c:tx>
          <c:spPr>
            <a:solidFill>
              <a:srgbClr val="B6DF89"/>
            </a:solidFill>
            <a:ln w="38100">
              <a:noFill/>
            </a:ln>
          </c:spPr>
          <c:dLbls>
            <c:txPr>
              <a:bodyPr/>
              <a:lstStyle/>
              <a:p>
                <a:pPr>
                  <a:defRPr sz="1600" b="1"/>
                </a:pPr>
                <a:endParaRPr lang="de-DE"/>
              </a:p>
            </c:txPr>
            <c:showVal val="1"/>
          </c:dLbls>
          <c:cat>
            <c:numRef>
              <c:f>Sheet1!$A$2:$A$3</c:f>
              <c:numCache>
                <c:formatCode>General</c:formatCode>
                <c:ptCount val="2"/>
              </c:numCache>
            </c:numRef>
          </c:cat>
          <c:val>
            <c:numRef>
              <c:f>Sheet1!$E$2:$E$3</c:f>
              <c:numCache>
                <c:formatCode>General</c:formatCode>
                <c:ptCount val="2"/>
                <c:pt idx="0">
                  <c:v>74</c:v>
                </c:pt>
                <c:pt idx="1">
                  <c:v>91</c:v>
                </c:pt>
              </c:numCache>
            </c:numRef>
          </c:val>
        </c:ser>
        <c:ser>
          <c:idx val="4"/>
          <c:order val="4"/>
          <c:tx>
            <c:strRef>
              <c:f>Sheet1!$F$1</c:f>
              <c:strCache>
                <c:ptCount val="1"/>
                <c:pt idx="0">
                  <c:v>SILEN BLQ</c:v>
                </c:pt>
              </c:strCache>
            </c:strRef>
          </c:tx>
          <c:spPr>
            <a:solidFill>
              <a:srgbClr val="00B050"/>
            </a:solidFill>
          </c:spPr>
          <c:dPt>
            <c:idx val="0"/>
            <c:spPr>
              <a:pattFill prst="wdUpDiag">
                <a:fgClr>
                  <a:schemeClr val="accent2"/>
                </a:fgClr>
                <a:bgClr>
                  <a:schemeClr val="bg1"/>
                </a:bgClr>
              </a:pattFill>
            </c:spPr>
          </c:dPt>
          <c:dPt>
            <c:idx val="1"/>
            <c:spPr>
              <a:pattFill prst="wdDnDiag">
                <a:fgClr>
                  <a:srgbClr val="00B0F0"/>
                </a:fgClr>
                <a:bgClr>
                  <a:schemeClr val="bg1"/>
                </a:bgClr>
              </a:pattFill>
            </c:spPr>
          </c:dPt>
          <c:dLbls>
            <c:txPr>
              <a:bodyPr/>
              <a:lstStyle/>
              <a:p>
                <a:pPr>
                  <a:defRPr sz="1600" b="1"/>
                </a:pPr>
                <a:endParaRPr lang="de-DE"/>
              </a:p>
            </c:txPr>
            <c:showVal val="1"/>
          </c:dLbls>
          <c:cat>
            <c:numRef>
              <c:f>Sheet1!$A$2:$A$3</c:f>
              <c:numCache>
                <c:formatCode>General</c:formatCode>
                <c:ptCount val="2"/>
              </c:numCache>
            </c:numRef>
          </c:cat>
          <c:val>
            <c:numRef>
              <c:f>Sheet1!$F$2:$F$3</c:f>
              <c:numCache>
                <c:formatCode>General</c:formatCode>
                <c:ptCount val="2"/>
              </c:numCache>
            </c:numRef>
          </c:val>
        </c:ser>
        <c:ser>
          <c:idx val="5"/>
          <c:order val="5"/>
          <c:tx>
            <c:strRef>
              <c:f>Sheet1!$G$1</c:f>
              <c:strCache>
                <c:ptCount val="1"/>
              </c:strCache>
            </c:strRef>
          </c:tx>
          <c:cat>
            <c:numRef>
              <c:f>Sheet1!$A$2:$A$3</c:f>
              <c:numCache>
                <c:formatCode>General</c:formatCode>
                <c:ptCount val="2"/>
              </c:numCache>
            </c:numRef>
          </c:cat>
          <c:val>
            <c:numRef>
              <c:f>Sheet1!$G$2:$G$3</c:f>
              <c:numCache>
                <c:formatCode>General</c:formatCode>
                <c:ptCount val="2"/>
              </c:numCache>
            </c:numRef>
          </c:val>
        </c:ser>
        <c:dLbls>
          <c:showVal val="1"/>
        </c:dLbls>
        <c:gapWidth val="75"/>
        <c:axId val="104286080"/>
        <c:axId val="104287616"/>
      </c:barChart>
      <c:catAx>
        <c:axId val="104286080"/>
        <c:scaling>
          <c:orientation val="minMax"/>
        </c:scaling>
        <c:axPos val="b"/>
        <c:numFmt formatCode="General" sourceLinked="1"/>
        <c:majorTickMark val="none"/>
        <c:tickLblPos val="nextTo"/>
        <c:crossAx val="104287616"/>
        <c:crosses val="autoZero"/>
        <c:auto val="1"/>
        <c:lblAlgn val="ctr"/>
        <c:lblOffset val="100"/>
      </c:catAx>
      <c:valAx>
        <c:axId val="104287616"/>
        <c:scaling>
          <c:orientation val="minMax"/>
          <c:max val="100"/>
        </c:scaling>
        <c:axPos val="l"/>
        <c:numFmt formatCode="General" sourceLinked="1"/>
        <c:tickLblPos val="nextTo"/>
        <c:crossAx val="104286080"/>
        <c:crosses val="autoZero"/>
        <c:crossBetween val="between"/>
        <c:majorUnit val="20"/>
      </c:valAx>
    </c:plotArea>
    <c:plotVisOnly val="1"/>
    <c:dispBlanksAs val="gap"/>
  </c:chart>
  <c:txPr>
    <a:bodyPr/>
    <a:lstStyle/>
    <a:p>
      <a:pPr>
        <a:defRPr sz="1800"/>
      </a:pPr>
      <a:endParaRPr lang="de-DE"/>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de-DE"/>
  <c:chart>
    <c:autoTitleDeleted val="1"/>
    <c:plotArea>
      <c:layout/>
      <c:barChart>
        <c:barDir val="col"/>
        <c:grouping val="clustered"/>
        <c:ser>
          <c:idx val="0"/>
          <c:order val="0"/>
          <c:tx>
            <c:strRef>
              <c:f>Sheet1!$B$1</c:f>
              <c:strCache>
                <c:ptCount val="1"/>
                <c:pt idx="0">
                  <c:v>TN BLQ</c:v>
                </c:pt>
              </c:strCache>
            </c:strRef>
          </c:tx>
          <c:spPr>
            <a:solidFill>
              <a:schemeClr val="accent2">
                <a:lumMod val="50000"/>
              </a:schemeClr>
            </a:solidFill>
            <a:ln w="38100">
              <a:solidFill>
                <a:srgbClr val="003366">
                  <a:lumMod val="50000"/>
                </a:srgbClr>
              </a:solidFill>
            </a:ln>
          </c:spPr>
          <c:dPt>
            <c:idx val="0"/>
            <c:spPr>
              <a:solidFill>
                <a:schemeClr val="accent2">
                  <a:lumMod val="50000"/>
                </a:schemeClr>
              </a:solidFill>
              <a:ln w="38100">
                <a:noFill/>
              </a:ln>
            </c:spPr>
          </c:dPt>
          <c:dPt>
            <c:idx val="1"/>
            <c:spPr>
              <a:solidFill>
                <a:schemeClr val="accent2">
                  <a:lumMod val="50000"/>
                </a:schemeClr>
              </a:solidFill>
              <a:ln w="38100">
                <a:noFill/>
              </a:ln>
            </c:spPr>
          </c:dPt>
          <c:dLbls>
            <c:txPr>
              <a:bodyPr/>
              <a:lstStyle/>
              <a:p>
                <a:pPr>
                  <a:defRPr sz="1600" b="1"/>
                </a:pPr>
                <a:endParaRPr lang="de-DE"/>
              </a:p>
            </c:txPr>
            <c:showVal val="1"/>
          </c:dLbls>
          <c:cat>
            <c:numRef>
              <c:f>Sheet1!$A$2:$A$3</c:f>
              <c:numCache>
                <c:formatCode>General</c:formatCode>
                <c:ptCount val="2"/>
              </c:numCache>
            </c:numRef>
          </c:cat>
          <c:val>
            <c:numRef>
              <c:f>Sheet1!$B$2:$B$3</c:f>
              <c:numCache>
                <c:formatCode>General</c:formatCode>
                <c:ptCount val="2"/>
                <c:pt idx="0">
                  <c:v>80</c:v>
                </c:pt>
                <c:pt idx="1">
                  <c:v>86</c:v>
                </c:pt>
              </c:numCache>
            </c:numRef>
          </c:val>
        </c:ser>
        <c:ser>
          <c:idx val="1"/>
          <c:order val="1"/>
          <c:tx>
            <c:strRef>
              <c:f>Sheet1!$C$1</c:f>
              <c:strCache>
                <c:ptCount val="1"/>
                <c:pt idx="0">
                  <c:v>TN BLD</c:v>
                </c:pt>
              </c:strCache>
            </c:strRef>
          </c:tx>
          <c:spPr>
            <a:solidFill>
              <a:schemeClr val="accent6">
                <a:lumMod val="40000"/>
                <a:lumOff val="60000"/>
              </a:schemeClr>
            </a:solidFill>
          </c:spPr>
          <c:dLbls>
            <c:txPr>
              <a:bodyPr/>
              <a:lstStyle/>
              <a:p>
                <a:pPr>
                  <a:defRPr sz="1600" b="1"/>
                </a:pPr>
                <a:endParaRPr lang="de-DE"/>
              </a:p>
            </c:txPr>
            <c:showVal val="1"/>
          </c:dLbls>
          <c:cat>
            <c:numRef>
              <c:f>Sheet1!$A$2:$A$3</c:f>
              <c:numCache>
                <c:formatCode>General</c:formatCode>
                <c:ptCount val="2"/>
              </c:numCache>
            </c:numRef>
          </c:cat>
          <c:val>
            <c:numRef>
              <c:f>Sheet1!$C$2:$C$3</c:f>
              <c:numCache>
                <c:formatCode>General</c:formatCode>
                <c:ptCount val="2"/>
                <c:pt idx="0">
                  <c:v>60</c:v>
                </c:pt>
                <c:pt idx="1">
                  <c:v>82</c:v>
                </c:pt>
              </c:numCache>
            </c:numRef>
          </c:val>
        </c:ser>
        <c:ser>
          <c:idx val="2"/>
          <c:order val="2"/>
          <c:tx>
            <c:strRef>
              <c:f>Sheet1!$D$1</c:f>
              <c:strCache>
                <c:ptCount val="1"/>
                <c:pt idx="0">
                  <c:v>Relapser BLQ</c:v>
                </c:pt>
              </c:strCache>
            </c:strRef>
          </c:tx>
          <c:spPr>
            <a:solidFill>
              <a:srgbClr val="009A46"/>
            </a:solidFill>
            <a:ln w="38100">
              <a:noFill/>
            </a:ln>
          </c:spPr>
          <c:dLbls>
            <c:txPr>
              <a:bodyPr/>
              <a:lstStyle/>
              <a:p>
                <a:pPr>
                  <a:defRPr sz="1600" b="1"/>
                </a:pPr>
                <a:endParaRPr lang="de-DE"/>
              </a:p>
            </c:txPr>
            <c:showVal val="1"/>
          </c:dLbls>
          <c:cat>
            <c:numRef>
              <c:f>Sheet1!$A$2:$A$3</c:f>
              <c:numCache>
                <c:formatCode>General</c:formatCode>
                <c:ptCount val="2"/>
              </c:numCache>
            </c:numRef>
          </c:cat>
          <c:val>
            <c:numRef>
              <c:f>Sheet1!$D$2:$D$3</c:f>
              <c:numCache>
                <c:formatCode>General</c:formatCode>
                <c:ptCount val="2"/>
                <c:pt idx="0">
                  <c:v>91</c:v>
                </c:pt>
                <c:pt idx="1">
                  <c:v>93</c:v>
                </c:pt>
              </c:numCache>
            </c:numRef>
          </c:val>
        </c:ser>
        <c:ser>
          <c:idx val="3"/>
          <c:order val="3"/>
          <c:tx>
            <c:strRef>
              <c:f>Sheet1!$E$1</c:f>
              <c:strCache>
                <c:ptCount val="1"/>
                <c:pt idx="0">
                  <c:v>Relapser BLD</c:v>
                </c:pt>
              </c:strCache>
            </c:strRef>
          </c:tx>
          <c:spPr>
            <a:solidFill>
              <a:srgbClr val="A2D668"/>
            </a:solidFill>
            <a:ln w="38100">
              <a:noFill/>
            </a:ln>
          </c:spPr>
          <c:dPt>
            <c:idx val="0"/>
            <c:spPr>
              <a:solidFill>
                <a:srgbClr val="B6DF89"/>
              </a:solidFill>
              <a:ln w="38100">
                <a:noFill/>
              </a:ln>
            </c:spPr>
          </c:dPt>
          <c:dPt>
            <c:idx val="1"/>
            <c:spPr>
              <a:solidFill>
                <a:srgbClr val="C0E399"/>
              </a:solidFill>
              <a:ln w="38100">
                <a:noFill/>
              </a:ln>
            </c:spPr>
          </c:dPt>
          <c:dLbls>
            <c:txPr>
              <a:bodyPr/>
              <a:lstStyle/>
              <a:p>
                <a:pPr>
                  <a:defRPr sz="1600" b="1"/>
                </a:pPr>
                <a:endParaRPr lang="de-DE"/>
              </a:p>
            </c:txPr>
            <c:showVal val="1"/>
          </c:dLbls>
          <c:cat>
            <c:numRef>
              <c:f>Sheet1!$A$2:$A$3</c:f>
              <c:numCache>
                <c:formatCode>General</c:formatCode>
                <c:ptCount val="2"/>
              </c:numCache>
            </c:numRef>
          </c:cat>
          <c:val>
            <c:numRef>
              <c:f>Sheet1!$E$2:$E$3</c:f>
              <c:numCache>
                <c:formatCode>General</c:formatCode>
                <c:ptCount val="2"/>
                <c:pt idx="0">
                  <c:v>74</c:v>
                </c:pt>
                <c:pt idx="1">
                  <c:v>91</c:v>
                </c:pt>
              </c:numCache>
            </c:numRef>
          </c:val>
        </c:ser>
        <c:ser>
          <c:idx val="4"/>
          <c:order val="4"/>
          <c:tx>
            <c:strRef>
              <c:f>Sheet1!$F$1</c:f>
              <c:strCache>
                <c:ptCount val="1"/>
                <c:pt idx="0">
                  <c:v>SILEN BLQ</c:v>
                </c:pt>
              </c:strCache>
            </c:strRef>
          </c:tx>
          <c:spPr>
            <a:pattFill prst="wdUpDiag">
              <a:fgClr>
                <a:schemeClr val="accent2"/>
              </a:fgClr>
              <a:bgClr>
                <a:schemeClr val="bg1"/>
              </a:bgClr>
            </a:pattFill>
          </c:spPr>
          <c:dLbls>
            <c:txPr>
              <a:bodyPr/>
              <a:lstStyle/>
              <a:p>
                <a:pPr>
                  <a:defRPr sz="1600" b="1"/>
                </a:pPr>
                <a:endParaRPr lang="de-DE"/>
              </a:p>
            </c:txPr>
            <c:showVal val="1"/>
          </c:dLbls>
          <c:cat>
            <c:numRef>
              <c:f>Sheet1!$A$2:$A$3</c:f>
              <c:numCache>
                <c:formatCode>General</c:formatCode>
                <c:ptCount val="2"/>
              </c:numCache>
            </c:numRef>
          </c:cat>
          <c:val>
            <c:numRef>
              <c:f>Sheet1!$F$2:$F$3</c:f>
              <c:numCache>
                <c:formatCode>General</c:formatCode>
                <c:ptCount val="2"/>
                <c:pt idx="0">
                  <c:v>76</c:v>
                </c:pt>
                <c:pt idx="1">
                  <c:v>93</c:v>
                </c:pt>
              </c:numCache>
            </c:numRef>
          </c:val>
        </c:ser>
        <c:ser>
          <c:idx val="5"/>
          <c:order val="5"/>
          <c:tx>
            <c:strRef>
              <c:f>Sheet1!$G$1</c:f>
              <c:strCache>
                <c:ptCount val="1"/>
              </c:strCache>
            </c:strRef>
          </c:tx>
          <c:cat>
            <c:numRef>
              <c:f>Sheet1!$A$2:$A$3</c:f>
              <c:numCache>
                <c:formatCode>General</c:formatCode>
                <c:ptCount val="2"/>
              </c:numCache>
            </c:numRef>
          </c:cat>
          <c:val>
            <c:numRef>
              <c:f>Sheet1!$G$2:$G$3</c:f>
              <c:numCache>
                <c:formatCode>General</c:formatCode>
                <c:ptCount val="2"/>
              </c:numCache>
            </c:numRef>
          </c:val>
        </c:ser>
        <c:dLbls>
          <c:showVal val="1"/>
        </c:dLbls>
        <c:gapWidth val="75"/>
        <c:axId val="104505728"/>
        <c:axId val="104507264"/>
      </c:barChart>
      <c:catAx>
        <c:axId val="104505728"/>
        <c:scaling>
          <c:orientation val="minMax"/>
        </c:scaling>
        <c:axPos val="b"/>
        <c:numFmt formatCode="General" sourceLinked="1"/>
        <c:majorTickMark val="none"/>
        <c:tickLblPos val="nextTo"/>
        <c:crossAx val="104507264"/>
        <c:crosses val="autoZero"/>
        <c:auto val="1"/>
        <c:lblAlgn val="ctr"/>
        <c:lblOffset val="100"/>
      </c:catAx>
      <c:valAx>
        <c:axId val="104507264"/>
        <c:scaling>
          <c:orientation val="minMax"/>
          <c:max val="100"/>
        </c:scaling>
        <c:axPos val="l"/>
        <c:numFmt formatCode="General" sourceLinked="1"/>
        <c:tickLblPos val="nextTo"/>
        <c:crossAx val="104505728"/>
        <c:crosses val="autoZero"/>
        <c:crossBetween val="between"/>
        <c:majorUnit val="20"/>
      </c:valAx>
    </c:plotArea>
    <c:plotVisOnly val="1"/>
    <c:dispBlanksAs val="gap"/>
  </c:chart>
  <c:txPr>
    <a:bodyPr/>
    <a:lstStyle/>
    <a:p>
      <a:pPr>
        <a:defRPr sz="1800"/>
      </a:pPr>
      <a:endParaRPr lang="de-DE"/>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de-DE"/>
  <c:chart>
    <c:autoTitleDeleted val="1"/>
    <c:plotArea>
      <c:layout/>
      <c:barChart>
        <c:barDir val="col"/>
        <c:grouping val="clustered"/>
        <c:ser>
          <c:idx val="0"/>
          <c:order val="0"/>
          <c:tx>
            <c:strRef>
              <c:f>Sheet1!$B$1</c:f>
              <c:strCache>
                <c:ptCount val="1"/>
                <c:pt idx="0">
                  <c:v>TN BLQ</c:v>
                </c:pt>
              </c:strCache>
            </c:strRef>
          </c:tx>
          <c:spPr>
            <a:solidFill>
              <a:schemeClr val="tx2">
                <a:lumMod val="75000"/>
              </a:schemeClr>
            </a:solidFill>
            <a:ln w="38100">
              <a:solidFill>
                <a:srgbClr val="003366">
                  <a:lumMod val="50000"/>
                </a:srgbClr>
              </a:solidFill>
            </a:ln>
          </c:spPr>
          <c:dPt>
            <c:idx val="0"/>
            <c:spPr>
              <a:solidFill>
                <a:schemeClr val="tx2">
                  <a:lumMod val="75000"/>
                </a:schemeClr>
              </a:solidFill>
              <a:ln w="38100">
                <a:noFill/>
              </a:ln>
            </c:spPr>
          </c:dPt>
          <c:dPt>
            <c:idx val="1"/>
            <c:spPr>
              <a:solidFill>
                <a:schemeClr val="tx2">
                  <a:lumMod val="75000"/>
                </a:schemeClr>
              </a:solidFill>
              <a:ln w="38100">
                <a:noFill/>
              </a:ln>
            </c:spPr>
          </c:dPt>
          <c:dLbls>
            <c:txPr>
              <a:bodyPr/>
              <a:lstStyle/>
              <a:p>
                <a:pPr>
                  <a:defRPr sz="1600" b="1"/>
                </a:pPr>
                <a:endParaRPr lang="de-DE"/>
              </a:p>
            </c:txPr>
            <c:showVal val="1"/>
          </c:dLbls>
          <c:cat>
            <c:numRef>
              <c:f>Sheet1!$A$2:$A$3</c:f>
              <c:numCache>
                <c:formatCode>General</c:formatCode>
                <c:ptCount val="2"/>
              </c:numCache>
            </c:numRef>
          </c:cat>
          <c:val>
            <c:numRef>
              <c:f>Sheet1!$B$2:$B$3</c:f>
              <c:numCache>
                <c:formatCode>General</c:formatCode>
                <c:ptCount val="2"/>
                <c:pt idx="0">
                  <c:v>77</c:v>
                </c:pt>
              </c:numCache>
            </c:numRef>
          </c:val>
        </c:ser>
        <c:ser>
          <c:idx val="1"/>
          <c:order val="1"/>
          <c:tx>
            <c:strRef>
              <c:f>Sheet1!$C$1</c:f>
              <c:strCache>
                <c:ptCount val="1"/>
                <c:pt idx="0">
                  <c:v>TN BLD</c:v>
                </c:pt>
              </c:strCache>
            </c:strRef>
          </c:tx>
          <c:spPr>
            <a:solidFill>
              <a:srgbClr val="A2D668"/>
            </a:solidFill>
          </c:spPr>
          <c:dLbls>
            <c:txPr>
              <a:bodyPr/>
              <a:lstStyle/>
              <a:p>
                <a:pPr>
                  <a:defRPr sz="1600" b="1"/>
                </a:pPr>
                <a:endParaRPr lang="de-DE"/>
              </a:p>
            </c:txPr>
            <c:showVal val="1"/>
          </c:dLbls>
          <c:cat>
            <c:numRef>
              <c:f>Sheet1!$A$2:$A$3</c:f>
              <c:numCache>
                <c:formatCode>General</c:formatCode>
                <c:ptCount val="2"/>
              </c:numCache>
            </c:numRef>
          </c:cat>
          <c:val>
            <c:numRef>
              <c:f>Sheet1!$C$2:$C$3</c:f>
              <c:numCache>
                <c:formatCode>General</c:formatCode>
                <c:ptCount val="2"/>
                <c:pt idx="0">
                  <c:v>88</c:v>
                </c:pt>
              </c:numCache>
            </c:numRef>
          </c:val>
        </c:ser>
        <c:ser>
          <c:idx val="2"/>
          <c:order val="2"/>
          <c:tx>
            <c:strRef>
              <c:f>Sheet1!$D$1</c:f>
              <c:strCache>
                <c:ptCount val="1"/>
                <c:pt idx="0">
                  <c:v>Relapser BLQ</c:v>
                </c:pt>
              </c:strCache>
            </c:strRef>
          </c:tx>
          <c:spPr>
            <a:solidFill>
              <a:srgbClr val="00B050"/>
            </a:solidFill>
            <a:ln w="38100">
              <a:noFill/>
            </a:ln>
          </c:spPr>
          <c:dLbls>
            <c:txPr>
              <a:bodyPr/>
              <a:lstStyle/>
              <a:p>
                <a:pPr>
                  <a:defRPr sz="1600" b="1"/>
                </a:pPr>
                <a:endParaRPr lang="de-DE"/>
              </a:p>
            </c:txPr>
            <c:showVal val="1"/>
          </c:dLbls>
          <c:cat>
            <c:numRef>
              <c:f>Sheet1!$A$2:$A$3</c:f>
              <c:numCache>
                <c:formatCode>General</c:formatCode>
                <c:ptCount val="2"/>
              </c:numCache>
            </c:numRef>
          </c:cat>
          <c:val>
            <c:numRef>
              <c:f>Sheet1!$D$2:$D$3</c:f>
              <c:numCache>
                <c:formatCode>General</c:formatCode>
                <c:ptCount val="2"/>
              </c:numCache>
            </c:numRef>
          </c:val>
        </c:ser>
        <c:ser>
          <c:idx val="3"/>
          <c:order val="3"/>
          <c:tx>
            <c:strRef>
              <c:f>Sheet1!$E$1</c:f>
              <c:strCache>
                <c:ptCount val="1"/>
                <c:pt idx="0">
                  <c:v>Relapser BLD</c:v>
                </c:pt>
              </c:strCache>
            </c:strRef>
          </c:tx>
          <c:spPr>
            <a:solidFill>
              <a:srgbClr val="92D050"/>
            </a:solidFill>
            <a:ln w="38100">
              <a:noFill/>
            </a:ln>
          </c:spPr>
          <c:dLbls>
            <c:txPr>
              <a:bodyPr/>
              <a:lstStyle/>
              <a:p>
                <a:pPr>
                  <a:defRPr sz="1600" b="1"/>
                </a:pPr>
                <a:endParaRPr lang="de-DE"/>
              </a:p>
            </c:txPr>
            <c:showVal val="1"/>
          </c:dLbls>
          <c:cat>
            <c:numRef>
              <c:f>Sheet1!$A$2:$A$3</c:f>
              <c:numCache>
                <c:formatCode>General</c:formatCode>
                <c:ptCount val="2"/>
              </c:numCache>
            </c:numRef>
          </c:cat>
          <c:val>
            <c:numRef>
              <c:f>Sheet1!$E$2:$E$3</c:f>
              <c:numCache>
                <c:formatCode>General</c:formatCode>
                <c:ptCount val="2"/>
              </c:numCache>
            </c:numRef>
          </c:val>
        </c:ser>
        <c:ser>
          <c:idx val="4"/>
          <c:order val="4"/>
          <c:tx>
            <c:strRef>
              <c:f>Sheet1!$F$1</c:f>
              <c:strCache>
                <c:ptCount val="1"/>
                <c:pt idx="0">
                  <c:v>SILEN BLQ</c:v>
                </c:pt>
              </c:strCache>
            </c:strRef>
          </c:tx>
          <c:spPr>
            <a:solidFill>
              <a:srgbClr val="00B050"/>
            </a:solidFill>
          </c:spPr>
          <c:dPt>
            <c:idx val="0"/>
            <c:spPr>
              <a:pattFill prst="wdUpDiag">
                <a:fgClr>
                  <a:schemeClr val="accent2"/>
                </a:fgClr>
                <a:bgClr>
                  <a:schemeClr val="bg1"/>
                </a:bgClr>
              </a:pattFill>
            </c:spPr>
          </c:dPt>
          <c:dPt>
            <c:idx val="1"/>
            <c:spPr>
              <a:pattFill prst="wdDnDiag">
                <a:fgClr>
                  <a:srgbClr val="00B0F0"/>
                </a:fgClr>
                <a:bgClr>
                  <a:schemeClr val="bg1"/>
                </a:bgClr>
              </a:pattFill>
            </c:spPr>
          </c:dPt>
          <c:dLbls>
            <c:txPr>
              <a:bodyPr/>
              <a:lstStyle/>
              <a:p>
                <a:pPr>
                  <a:defRPr sz="1600" b="1"/>
                </a:pPr>
                <a:endParaRPr lang="de-DE"/>
              </a:p>
            </c:txPr>
            <c:showVal val="1"/>
          </c:dLbls>
          <c:cat>
            <c:numRef>
              <c:f>Sheet1!$A$2:$A$3</c:f>
              <c:numCache>
                <c:formatCode>General</c:formatCode>
                <c:ptCount val="2"/>
              </c:numCache>
            </c:numRef>
          </c:cat>
          <c:val>
            <c:numRef>
              <c:f>Sheet1!$F$2:$F$3</c:f>
              <c:numCache>
                <c:formatCode>General</c:formatCode>
                <c:ptCount val="2"/>
              </c:numCache>
            </c:numRef>
          </c:val>
        </c:ser>
        <c:dLbls>
          <c:showVal val="1"/>
        </c:dLbls>
        <c:gapWidth val="75"/>
        <c:axId val="104950400"/>
        <c:axId val="104964480"/>
      </c:barChart>
      <c:catAx>
        <c:axId val="104950400"/>
        <c:scaling>
          <c:orientation val="minMax"/>
        </c:scaling>
        <c:axPos val="b"/>
        <c:numFmt formatCode="General" sourceLinked="1"/>
        <c:majorTickMark val="none"/>
        <c:tickLblPos val="nextTo"/>
        <c:spPr>
          <a:ln>
            <a:noFill/>
          </a:ln>
        </c:spPr>
        <c:crossAx val="104964480"/>
        <c:crosses val="autoZero"/>
        <c:auto val="1"/>
        <c:lblAlgn val="ctr"/>
        <c:lblOffset val="100"/>
      </c:catAx>
      <c:valAx>
        <c:axId val="104964480"/>
        <c:scaling>
          <c:orientation val="minMax"/>
          <c:max val="100"/>
        </c:scaling>
        <c:axPos val="l"/>
        <c:numFmt formatCode="General" sourceLinked="1"/>
        <c:tickLblPos val="nextTo"/>
        <c:crossAx val="104950400"/>
        <c:crosses val="autoZero"/>
        <c:crossBetween val="between"/>
        <c:majorUnit val="20"/>
      </c:valAx>
    </c:plotArea>
    <c:plotVisOnly val="1"/>
    <c:dispBlanksAs val="gap"/>
  </c:chart>
  <c:txPr>
    <a:bodyPr/>
    <a:lstStyle/>
    <a:p>
      <a:pPr>
        <a:defRPr sz="1800"/>
      </a:pPr>
      <a:endParaRPr lang="de-DE"/>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1"/>
            <a:ext cx="2945293" cy="4962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de-DE"/>
          </a:p>
        </p:txBody>
      </p:sp>
      <p:sp>
        <p:nvSpPr>
          <p:cNvPr id="107523" name="Rectangle 3"/>
          <p:cNvSpPr>
            <a:spLocks noGrp="1" noChangeArrowheads="1"/>
          </p:cNvSpPr>
          <p:nvPr>
            <p:ph type="dt" sz="quarter" idx="1"/>
          </p:nvPr>
        </p:nvSpPr>
        <p:spPr bwMode="auto">
          <a:xfrm>
            <a:off x="3850815" y="1"/>
            <a:ext cx="2945293" cy="4962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de-DE"/>
          </a:p>
        </p:txBody>
      </p:sp>
      <p:sp>
        <p:nvSpPr>
          <p:cNvPr id="107524" name="Rectangle 4"/>
          <p:cNvSpPr>
            <a:spLocks noGrp="1" noChangeArrowheads="1"/>
          </p:cNvSpPr>
          <p:nvPr>
            <p:ph type="ftr" sz="quarter" idx="2"/>
          </p:nvPr>
        </p:nvSpPr>
        <p:spPr bwMode="auto">
          <a:xfrm>
            <a:off x="0" y="9430340"/>
            <a:ext cx="2945293" cy="49624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de-DE"/>
          </a:p>
        </p:txBody>
      </p:sp>
      <p:sp>
        <p:nvSpPr>
          <p:cNvPr id="107525" name="Rectangle 5"/>
          <p:cNvSpPr>
            <a:spLocks noGrp="1" noChangeArrowheads="1"/>
          </p:cNvSpPr>
          <p:nvPr>
            <p:ph type="sldNum" sz="quarter" idx="3"/>
          </p:nvPr>
        </p:nvSpPr>
        <p:spPr bwMode="auto">
          <a:xfrm>
            <a:off x="3850815" y="9430340"/>
            <a:ext cx="2945293" cy="49624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3D6987C4-115D-40E7-AFD5-7177F3B4010A}" type="slidenum">
              <a:rPr lang="de-DE"/>
              <a:pPr/>
              <a:t>‹#›</a:t>
            </a:fld>
            <a:endParaRPr lang="de-DE"/>
          </a:p>
        </p:txBody>
      </p:sp>
    </p:spTree>
    <p:extLst>
      <p:ext uri="{BB962C8B-B14F-4D97-AF65-F5344CB8AC3E}">
        <p14:creationId xmlns="" xmlns:p14="http://schemas.microsoft.com/office/powerpoint/2010/main" val="34233251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45293" cy="465130"/>
          </a:xfrm>
          <a:prstGeom prst="rect">
            <a:avLst/>
          </a:prstGeom>
          <a:noFill/>
          <a:ln w="9525">
            <a:noFill/>
            <a:miter lim="800000"/>
            <a:headEnd/>
            <a:tailEnd/>
          </a:ln>
          <a:effectLst/>
        </p:spPr>
        <p:txBody>
          <a:bodyPr vert="horz" wrap="square" lIns="54000" tIns="54000" rIns="54000" bIns="54000" numCol="1" anchor="t" anchorCtr="0" compatLnSpc="1">
            <a:prstTxWarp prst="textNoShape">
              <a:avLst/>
            </a:prstTxWarp>
          </a:bodyPr>
          <a:lstStyle>
            <a:lvl1pPr>
              <a:defRPr sz="1200">
                <a:latin typeface="Arial" charset="0"/>
              </a:defRPr>
            </a:lvl1pPr>
          </a:lstStyle>
          <a:p>
            <a:endParaRPr lang="de-DE"/>
          </a:p>
        </p:txBody>
      </p:sp>
      <p:sp>
        <p:nvSpPr>
          <p:cNvPr id="40963" name="Rectangle 3"/>
          <p:cNvSpPr>
            <a:spLocks noGrp="1" noChangeArrowheads="1"/>
          </p:cNvSpPr>
          <p:nvPr>
            <p:ph type="dt" idx="1"/>
          </p:nvPr>
        </p:nvSpPr>
        <p:spPr bwMode="auto">
          <a:xfrm>
            <a:off x="3852382" y="0"/>
            <a:ext cx="2945293" cy="465130"/>
          </a:xfrm>
          <a:prstGeom prst="rect">
            <a:avLst/>
          </a:prstGeom>
          <a:noFill/>
          <a:ln w="9525">
            <a:noFill/>
            <a:miter lim="800000"/>
            <a:headEnd/>
            <a:tailEnd/>
          </a:ln>
          <a:effectLst/>
        </p:spPr>
        <p:txBody>
          <a:bodyPr vert="horz" wrap="square" lIns="54000" tIns="54000" rIns="54000" bIns="54000" numCol="1" anchor="t" anchorCtr="0" compatLnSpc="1">
            <a:prstTxWarp prst="textNoShape">
              <a:avLst/>
            </a:prstTxWarp>
          </a:bodyPr>
          <a:lstStyle>
            <a:lvl1pPr algn="r">
              <a:defRPr sz="1200">
                <a:latin typeface="Arial" charset="0"/>
              </a:defRPr>
            </a:lvl1pPr>
          </a:lstStyle>
          <a:p>
            <a:endParaRPr lang="de-DE"/>
          </a:p>
        </p:txBody>
      </p:sp>
      <p:sp>
        <p:nvSpPr>
          <p:cNvPr id="40964" name="Rectangle 4"/>
          <p:cNvSpPr>
            <a:spLocks noGrp="1" noRot="1" noChangeAspect="1" noChangeArrowheads="1" noTextEdit="1"/>
          </p:cNvSpPr>
          <p:nvPr>
            <p:ph type="sldImg" idx="2"/>
          </p:nvPr>
        </p:nvSpPr>
        <p:spPr bwMode="auto">
          <a:xfrm>
            <a:off x="922338" y="774700"/>
            <a:ext cx="4951412" cy="3714750"/>
          </a:xfrm>
          <a:prstGeom prst="rect">
            <a:avLst/>
          </a:prstGeom>
          <a:noFill/>
          <a:ln w="9525">
            <a:solidFill>
              <a:srgbClr val="000000"/>
            </a:solidFill>
            <a:miter lim="800000"/>
            <a:headEnd/>
            <a:tailEnd/>
          </a:ln>
          <a:effectLst/>
        </p:spPr>
      </p:sp>
      <p:sp>
        <p:nvSpPr>
          <p:cNvPr id="40965" name="Rectangle 5"/>
          <p:cNvSpPr>
            <a:spLocks noGrp="1" noChangeArrowheads="1"/>
          </p:cNvSpPr>
          <p:nvPr>
            <p:ph type="body" sz="quarter" idx="3"/>
          </p:nvPr>
        </p:nvSpPr>
        <p:spPr bwMode="auto">
          <a:xfrm>
            <a:off x="907088" y="4721722"/>
            <a:ext cx="4983499" cy="4489156"/>
          </a:xfrm>
          <a:prstGeom prst="rect">
            <a:avLst/>
          </a:prstGeom>
          <a:noFill/>
          <a:ln w="9525">
            <a:noFill/>
            <a:miter lim="800000"/>
            <a:headEnd/>
            <a:tailEnd/>
          </a:ln>
          <a:effectLst/>
        </p:spPr>
        <p:txBody>
          <a:bodyPr vert="horz" wrap="square" lIns="54000" tIns="54000" rIns="54000" bIns="54000" numCol="1" anchor="t" anchorCtr="0" compatLnSpc="1">
            <a:prstTxWarp prst="textNoShape">
              <a:avLst/>
            </a:prstTxWarp>
          </a:bodyPr>
          <a:lstStyle/>
          <a:p>
            <a:pPr lvl="0"/>
            <a:r>
              <a:rPr lang="de-DE" smtClean="0"/>
              <a:t>Click here to change the format of your template</a:t>
            </a:r>
          </a:p>
          <a:p>
            <a:pPr lvl="1"/>
            <a:r>
              <a:rPr lang="de-DE" smtClean="0"/>
              <a:t>First level</a:t>
            </a:r>
          </a:p>
          <a:p>
            <a:pPr lvl="2"/>
            <a:r>
              <a:rPr lang="de-DE" smtClean="0"/>
              <a:t>Second level</a:t>
            </a:r>
          </a:p>
          <a:p>
            <a:pPr lvl="3"/>
            <a:r>
              <a:rPr lang="de-DE" smtClean="0"/>
              <a:t>Third level</a:t>
            </a:r>
          </a:p>
          <a:p>
            <a:pPr lvl="4"/>
            <a:r>
              <a:rPr lang="de-DE" smtClean="0"/>
              <a:t>Fourth level</a:t>
            </a:r>
          </a:p>
        </p:txBody>
      </p:sp>
      <p:sp>
        <p:nvSpPr>
          <p:cNvPr id="40966" name="Rectangle 6"/>
          <p:cNvSpPr>
            <a:spLocks noGrp="1" noChangeArrowheads="1"/>
          </p:cNvSpPr>
          <p:nvPr>
            <p:ph type="ftr" sz="quarter" idx="4"/>
          </p:nvPr>
        </p:nvSpPr>
        <p:spPr bwMode="auto">
          <a:xfrm>
            <a:off x="0" y="9443443"/>
            <a:ext cx="2945293" cy="463492"/>
          </a:xfrm>
          <a:prstGeom prst="rect">
            <a:avLst/>
          </a:prstGeom>
          <a:noFill/>
          <a:ln w="9525">
            <a:noFill/>
            <a:miter lim="800000"/>
            <a:headEnd/>
            <a:tailEnd/>
          </a:ln>
          <a:effectLst/>
        </p:spPr>
        <p:txBody>
          <a:bodyPr vert="horz" wrap="square" lIns="54000" tIns="54000" rIns="54000" bIns="54000" numCol="1" anchor="b" anchorCtr="0" compatLnSpc="1">
            <a:prstTxWarp prst="textNoShape">
              <a:avLst/>
            </a:prstTxWarp>
          </a:bodyPr>
          <a:lstStyle>
            <a:lvl1pPr>
              <a:defRPr sz="1200">
                <a:latin typeface="Arial" charset="0"/>
              </a:defRPr>
            </a:lvl1pPr>
          </a:lstStyle>
          <a:p>
            <a:endParaRPr lang="de-DE"/>
          </a:p>
        </p:txBody>
      </p:sp>
      <p:sp>
        <p:nvSpPr>
          <p:cNvPr id="40967" name="Rectangle 7"/>
          <p:cNvSpPr>
            <a:spLocks noGrp="1" noChangeArrowheads="1"/>
          </p:cNvSpPr>
          <p:nvPr>
            <p:ph type="sldNum" sz="quarter" idx="5"/>
          </p:nvPr>
        </p:nvSpPr>
        <p:spPr bwMode="auto">
          <a:xfrm>
            <a:off x="3852382" y="9443443"/>
            <a:ext cx="2945293" cy="463492"/>
          </a:xfrm>
          <a:prstGeom prst="rect">
            <a:avLst/>
          </a:prstGeom>
          <a:noFill/>
          <a:ln w="9525">
            <a:noFill/>
            <a:miter lim="800000"/>
            <a:headEnd/>
            <a:tailEnd/>
          </a:ln>
          <a:effectLst/>
        </p:spPr>
        <p:txBody>
          <a:bodyPr vert="horz" wrap="square" lIns="54000" tIns="54000" rIns="54000" bIns="54000" numCol="1" anchor="b" anchorCtr="0" compatLnSpc="1">
            <a:prstTxWarp prst="textNoShape">
              <a:avLst/>
            </a:prstTxWarp>
          </a:bodyPr>
          <a:lstStyle>
            <a:lvl1pPr algn="r">
              <a:defRPr sz="1200">
                <a:latin typeface="Arial" charset="0"/>
              </a:defRPr>
            </a:lvl1pPr>
          </a:lstStyle>
          <a:p>
            <a:fld id="{63BA45FC-4D09-4C19-A407-6F97BC2C011B}" type="slidenum">
              <a:rPr lang="de-DE"/>
              <a:pPr/>
              <a:t>‹#›</a:t>
            </a:fld>
            <a:endParaRPr lang="de-DE"/>
          </a:p>
        </p:txBody>
      </p:sp>
    </p:spTree>
    <p:extLst>
      <p:ext uri="{BB962C8B-B14F-4D97-AF65-F5344CB8AC3E}">
        <p14:creationId xmlns="" xmlns:p14="http://schemas.microsoft.com/office/powerpoint/2010/main" val="40664782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BFF546-821E-4940-9323-491B52CCF34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FDF7443-C58B-4783-84B8-4FFBED15B996}" type="slidenum">
              <a:rPr lang="en-GB" smtClean="0">
                <a:solidFill>
                  <a:prstClr val="black"/>
                </a:solidFill>
              </a:rPr>
              <a:pPr/>
              <a:t>3</a:t>
            </a:fld>
            <a:endParaRPr lang="en-GB">
              <a:solidFill>
                <a:prstClr val="black"/>
              </a:solidFill>
            </a:endParaRPr>
          </a:p>
        </p:txBody>
      </p:sp>
    </p:spTree>
    <p:extLst>
      <p:ext uri="{BB962C8B-B14F-4D97-AF65-F5344CB8AC3E}">
        <p14:creationId xmlns="" xmlns:p14="http://schemas.microsoft.com/office/powerpoint/2010/main" val="1814937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BA45FC-4D09-4C19-A407-6F97BC2C011B}" type="slidenum">
              <a:rPr lang="de-DE" smtClean="0">
                <a:solidFill>
                  <a:prstClr val="black"/>
                </a:solidFill>
              </a:rPr>
              <a:pPr/>
              <a:t>4</a:t>
            </a:fld>
            <a:endParaRPr lang="de-DE">
              <a:solidFill>
                <a:prstClr val="black"/>
              </a:solidFill>
            </a:endParaRPr>
          </a:p>
        </p:txBody>
      </p:sp>
    </p:spTree>
    <p:extLst>
      <p:ext uri="{BB962C8B-B14F-4D97-AF65-F5344CB8AC3E}">
        <p14:creationId xmlns="" xmlns:p14="http://schemas.microsoft.com/office/powerpoint/2010/main" val="3140292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2"/>
        </a:solidFill>
        <a:effectLst/>
      </p:bgPr>
    </p:bg>
    <p:spTree>
      <p:nvGrpSpPr>
        <p:cNvPr id="1" name=""/>
        <p:cNvGrpSpPr/>
        <p:nvPr/>
      </p:nvGrpSpPr>
      <p:grpSpPr>
        <a:xfrm>
          <a:off x="0" y="0"/>
          <a:ext cx="0" cy="0"/>
          <a:chOff x="0" y="0"/>
          <a:chExt cx="0" cy="0"/>
        </a:xfrm>
      </p:grpSpPr>
      <p:grpSp>
        <p:nvGrpSpPr>
          <p:cNvPr id="64520" name="Group 8"/>
          <p:cNvGrpSpPr>
            <a:grpSpLocks/>
          </p:cNvGrpSpPr>
          <p:nvPr/>
        </p:nvGrpSpPr>
        <p:grpSpPr bwMode="auto">
          <a:xfrm>
            <a:off x="0" y="0"/>
            <a:ext cx="9144000" cy="6858000"/>
            <a:chOff x="0" y="0"/>
            <a:chExt cx="5760" cy="4320"/>
          </a:xfrm>
        </p:grpSpPr>
        <p:sp>
          <p:nvSpPr>
            <p:cNvPr id="64521" name="Line 9"/>
            <p:cNvSpPr>
              <a:spLocks noChangeShapeType="1"/>
            </p:cNvSpPr>
            <p:nvPr/>
          </p:nvSpPr>
          <p:spPr bwMode="auto">
            <a:xfrm flipH="1">
              <a:off x="0" y="3978"/>
              <a:ext cx="5760" cy="0"/>
            </a:xfrm>
            <a:prstGeom prst="line">
              <a:avLst/>
            </a:prstGeom>
            <a:noFill/>
            <a:ln w="12700">
              <a:noFill/>
              <a:prstDash val="dash"/>
              <a:round/>
              <a:headEnd/>
              <a:tailEnd/>
            </a:ln>
            <a:effectLst/>
          </p:spPr>
          <p:txBody>
            <a:bodyPr wrap="none" anchor="ctr"/>
            <a:lstStyle/>
            <a:p>
              <a:endParaRPr lang="en-US"/>
            </a:p>
          </p:txBody>
        </p:sp>
        <p:sp>
          <p:nvSpPr>
            <p:cNvPr id="64522" name="Line 10"/>
            <p:cNvSpPr>
              <a:spLocks noChangeShapeType="1"/>
            </p:cNvSpPr>
            <p:nvPr/>
          </p:nvSpPr>
          <p:spPr bwMode="auto">
            <a:xfrm>
              <a:off x="222" y="0"/>
              <a:ext cx="0" cy="4320"/>
            </a:xfrm>
            <a:prstGeom prst="line">
              <a:avLst/>
            </a:prstGeom>
            <a:noFill/>
            <a:ln w="12700">
              <a:noFill/>
              <a:prstDash val="dash"/>
              <a:round/>
              <a:headEnd/>
              <a:tailEnd/>
            </a:ln>
            <a:effectLst/>
          </p:spPr>
          <p:txBody>
            <a:bodyPr wrap="none" anchor="ctr"/>
            <a:lstStyle/>
            <a:p>
              <a:endParaRPr lang="en-US"/>
            </a:p>
          </p:txBody>
        </p:sp>
        <p:sp>
          <p:nvSpPr>
            <p:cNvPr id="64523" name="Line 11"/>
            <p:cNvSpPr>
              <a:spLocks noChangeShapeType="1"/>
            </p:cNvSpPr>
            <p:nvPr/>
          </p:nvSpPr>
          <p:spPr bwMode="auto">
            <a:xfrm>
              <a:off x="5538" y="0"/>
              <a:ext cx="0" cy="4320"/>
            </a:xfrm>
            <a:prstGeom prst="line">
              <a:avLst/>
            </a:prstGeom>
            <a:noFill/>
            <a:ln w="12700">
              <a:noFill/>
              <a:prstDash val="dash"/>
              <a:round/>
              <a:headEnd/>
              <a:tailEnd/>
            </a:ln>
            <a:effectLst/>
          </p:spPr>
          <p:txBody>
            <a:bodyPr wrap="none" anchor="ctr"/>
            <a:lstStyle/>
            <a:p>
              <a:endParaRPr lang="en-US"/>
            </a:p>
          </p:txBody>
        </p:sp>
        <p:sp>
          <p:nvSpPr>
            <p:cNvPr id="64524" name="Line 12"/>
            <p:cNvSpPr>
              <a:spLocks noChangeShapeType="1"/>
            </p:cNvSpPr>
            <p:nvPr/>
          </p:nvSpPr>
          <p:spPr bwMode="auto">
            <a:xfrm flipH="1">
              <a:off x="0" y="874"/>
              <a:ext cx="5760" cy="0"/>
            </a:xfrm>
            <a:prstGeom prst="line">
              <a:avLst/>
            </a:prstGeom>
            <a:noFill/>
            <a:ln w="12700">
              <a:noFill/>
              <a:prstDash val="dash"/>
              <a:round/>
              <a:headEnd/>
              <a:tailEnd/>
            </a:ln>
            <a:effectLst/>
          </p:spPr>
          <p:txBody>
            <a:bodyPr wrap="none" anchor="ctr"/>
            <a:lstStyle/>
            <a:p>
              <a:endParaRPr lang="en-US"/>
            </a:p>
          </p:txBody>
        </p:sp>
      </p:grpSp>
      <p:sp>
        <p:nvSpPr>
          <p:cNvPr id="2" name="Rectangle 1"/>
          <p:cNvSpPr/>
          <p:nvPr userDrawn="1"/>
        </p:nvSpPr>
        <p:spPr bwMode="auto">
          <a:xfrm>
            <a:off x="1031846" y="1711354"/>
            <a:ext cx="7071919" cy="2558642"/>
          </a:xfrm>
          <a:prstGeom prst="rect">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BISansCond" pitchFamily="2" charset="0"/>
            </a:endParaRPr>
          </a:p>
        </p:txBody>
      </p:sp>
      <p:sp>
        <p:nvSpPr>
          <p:cNvPr id="64516" name="Rectangle 4"/>
          <p:cNvSpPr>
            <a:spLocks noGrp="1" noChangeArrowheads="1"/>
          </p:cNvSpPr>
          <p:nvPr>
            <p:ph type="subTitle" idx="1"/>
          </p:nvPr>
        </p:nvSpPr>
        <p:spPr>
          <a:xfrm>
            <a:off x="1515903" y="4335011"/>
            <a:ext cx="6116638" cy="430887"/>
          </a:xfrm>
          <a:prstGeom prst="rect">
            <a:avLst/>
          </a:prstGeom>
        </p:spPr>
        <p:txBody>
          <a:bodyPr>
            <a:spAutoFit/>
          </a:bodyPr>
          <a:lstStyle>
            <a:lvl1pPr marL="0" indent="0" algn="ctr">
              <a:spcBef>
                <a:spcPct val="0"/>
              </a:spcBef>
              <a:buNone/>
              <a:defRPr>
                <a:solidFill>
                  <a:schemeClr val="tx1"/>
                </a:solidFill>
                <a:sym typeface="Symbol" pitchFamily="18" charset="2"/>
              </a:defRPr>
            </a:lvl1pPr>
          </a:lstStyle>
          <a:p>
            <a:r>
              <a:rPr lang="en-US" dirty="0" smtClean="0">
                <a:sym typeface="Symbol" pitchFamily="18" charset="2"/>
              </a:rPr>
              <a:t>Click to edit Master subtitle style</a:t>
            </a:r>
            <a:endParaRPr lang="en-GB" dirty="0">
              <a:sym typeface="Symbol" pitchFamily="18" charset="2"/>
            </a:endParaRPr>
          </a:p>
        </p:txBody>
      </p:sp>
      <p:sp>
        <p:nvSpPr>
          <p:cNvPr id="64517" name="Rectangle 5"/>
          <p:cNvSpPr>
            <a:spLocks noGrp="1" noChangeArrowheads="1"/>
          </p:cNvSpPr>
          <p:nvPr>
            <p:ph type="ctrTitle"/>
          </p:nvPr>
        </p:nvSpPr>
        <p:spPr>
          <a:xfrm>
            <a:off x="1515903" y="2887061"/>
            <a:ext cx="6118225" cy="430887"/>
          </a:xfrm>
          <a:noFill/>
        </p:spPr>
        <p:txBody>
          <a:bodyPr anchor="ctr">
            <a:spAutoFit/>
          </a:bodyPr>
          <a:lstStyle>
            <a:lvl1pPr algn="ctr">
              <a:defRPr sz="2800"/>
            </a:lvl1pPr>
          </a:lstStyle>
          <a:p>
            <a:r>
              <a:rPr lang="en-US" dirty="0" smtClean="0"/>
              <a:t>Click to edit Master title style</a:t>
            </a:r>
            <a:endParaRPr lang="en-GB" dirty="0"/>
          </a:p>
        </p:txBody>
      </p:sp>
    </p:spTree>
    <p:extLst>
      <p:ext uri="{BB962C8B-B14F-4D97-AF65-F5344CB8AC3E}">
        <p14:creationId xmlns="" xmlns:p14="http://schemas.microsoft.com/office/powerpoint/2010/main" val="3877364233"/>
      </p:ext>
    </p:extLst>
  </p:cSld>
  <p:clrMapOvr>
    <a:masterClrMapping/>
  </p:clrMapOvr>
  <p:transition spd="med">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smtClean="0"/>
              <a:t>Click to edit Master title style</a:t>
            </a:r>
            <a:endParaRPr lang="en-US"/>
          </a:p>
        </p:txBody>
      </p:sp>
      <p:sp>
        <p:nvSpPr>
          <p:cNvPr id="3" name="Content Placeholder 2"/>
          <p:cNvSpPr>
            <a:spLocks noGrp="1"/>
          </p:cNvSpPr>
          <p:nvPr>
            <p:ph idx="1"/>
          </p:nvPr>
        </p:nvSpPr>
        <p:spPr>
          <a:xfrm>
            <a:off x="358775" y="1258888"/>
            <a:ext cx="8434388" cy="4865687"/>
          </a:xfrm>
          <a:prstGeom prst="rect">
            <a:avLst/>
          </a:prstGeom>
        </p:spPr>
        <p:txBody>
          <a:bodyPr/>
          <a:lstStyle>
            <a:lvl1pPr>
              <a:defRPr>
                <a:latin typeface="+mj-lt"/>
                <a:cs typeface="Arial" pitchFamily="34" charset="0"/>
              </a:defRPr>
            </a:lvl1pPr>
            <a:lvl2pPr>
              <a:defRPr>
                <a:latin typeface="+mj-lt"/>
                <a:cs typeface="Arial" pitchFamily="34" charset="0"/>
              </a:defRPr>
            </a:lvl2pPr>
            <a:lvl3pPr>
              <a:defRPr>
                <a:latin typeface="+mj-lt"/>
                <a:cs typeface="Arial" pitchFamily="34" charset="0"/>
              </a:defRPr>
            </a:lvl3pPr>
            <a:lvl4pPr>
              <a:defRPr>
                <a:latin typeface="+mj-lt"/>
                <a:cs typeface="Arial" pitchFamily="34" charset="0"/>
              </a:defRPr>
            </a:lvl4pPr>
            <a:lvl5pPr>
              <a:defRPr>
                <a:latin typeface="+mj-lt"/>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7893050" y="6451600"/>
            <a:ext cx="900113" cy="179388"/>
          </a:xfrm>
          <a:prstGeom prst="rect">
            <a:avLst/>
          </a:prstGeom>
        </p:spPr>
        <p:txBody>
          <a:bodyPr/>
          <a:lstStyle>
            <a:lvl1pPr>
              <a:defRPr>
                <a:latin typeface="+mj-lt"/>
              </a:defRPr>
            </a:lvl1pPr>
          </a:lstStyle>
          <a:p>
            <a:fld id="{5FE9EC67-B066-4892-89FD-DEA7411D8937}" type="datetime4">
              <a:rPr lang="en-GB" smtClean="0"/>
              <a:pPr/>
              <a:t>03 March 2013</a:t>
            </a:fld>
            <a:endParaRPr lang="en-GB"/>
          </a:p>
        </p:txBody>
      </p:sp>
      <p:sp>
        <p:nvSpPr>
          <p:cNvPr id="5" name="Footer Placeholder 4"/>
          <p:cNvSpPr>
            <a:spLocks noGrp="1"/>
          </p:cNvSpPr>
          <p:nvPr>
            <p:ph type="ftr" sz="quarter" idx="11"/>
          </p:nvPr>
        </p:nvSpPr>
        <p:spPr>
          <a:xfrm>
            <a:off x="358775" y="6423025"/>
            <a:ext cx="6478588" cy="360363"/>
          </a:xfrm>
          <a:prstGeom prst="rect">
            <a:avLst/>
          </a:prstGeom>
        </p:spPr>
        <p:txBody>
          <a:bodyPr/>
          <a:lstStyle>
            <a:lvl1pPr>
              <a:defRPr>
                <a:latin typeface="+mj-lt"/>
              </a:defRPr>
            </a:lvl1pPr>
          </a:lstStyle>
          <a:p>
            <a:r>
              <a:rPr lang="en-GB" smtClean="0"/>
              <a:t>CONFIDENTIAL-for internal use only</a:t>
            </a:r>
            <a:endParaRPr lang="en-GB"/>
          </a:p>
        </p:txBody>
      </p:sp>
      <p:sp>
        <p:nvSpPr>
          <p:cNvPr id="6" name="Slide Number Placeholder 5"/>
          <p:cNvSpPr>
            <a:spLocks noGrp="1"/>
          </p:cNvSpPr>
          <p:nvPr>
            <p:ph type="sldNum" sz="quarter" idx="12"/>
          </p:nvPr>
        </p:nvSpPr>
        <p:spPr>
          <a:xfrm>
            <a:off x="7893050" y="6602413"/>
            <a:ext cx="900113" cy="179387"/>
          </a:xfrm>
          <a:prstGeom prst="rect">
            <a:avLst/>
          </a:prstGeom>
        </p:spPr>
        <p:txBody>
          <a:bodyPr/>
          <a:lstStyle>
            <a:lvl1pPr>
              <a:defRPr>
                <a:latin typeface="+mj-lt"/>
              </a:defRPr>
            </a:lvl1pPr>
          </a:lstStyle>
          <a:p>
            <a:fld id="{3A3D4F5A-828E-4C1F-97F1-56B26F936F09}" type="slidenum">
              <a:rPr lang="en-GB" smtClean="0"/>
              <a:pPr/>
              <a:t>‹#›</a:t>
            </a:fld>
            <a:endParaRPr lang="en-GB"/>
          </a:p>
        </p:txBody>
      </p:sp>
    </p:spTree>
    <p:extLst>
      <p:ext uri="{BB962C8B-B14F-4D97-AF65-F5344CB8AC3E}">
        <p14:creationId xmlns="" xmlns:p14="http://schemas.microsoft.com/office/powerpoint/2010/main" val="1052137729"/>
      </p:ext>
    </p:extLst>
  </p:cSld>
  <p:clrMapOvr>
    <a:masterClrMapping/>
  </p:clrMapOvr>
  <p:transition spd="med">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solidFill>
            <a:schemeClr val="accent1">
              <a:lumMod val="75000"/>
            </a:schemeClr>
          </a:solidFill>
        </p:spPr>
        <p:txBody>
          <a:bodyPr/>
          <a:lstStyle>
            <a:lvl1pPr algn="l">
              <a:defRPr sz="32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7893050" y="6451600"/>
            <a:ext cx="900113" cy="179388"/>
          </a:xfrm>
          <a:prstGeom prst="rect">
            <a:avLst/>
          </a:prstGeom>
        </p:spPr>
        <p:txBody>
          <a:bodyPr/>
          <a:lstStyle>
            <a:lvl1pPr>
              <a:defRPr/>
            </a:lvl1pPr>
          </a:lstStyle>
          <a:p>
            <a:fld id="{9A1B4108-2D2D-4D4D-A3A8-2A0341F3BF75}" type="datetime4">
              <a:rPr lang="en-GB" smtClean="0"/>
              <a:pPr/>
              <a:t>03 March 2013</a:t>
            </a:fld>
            <a:endParaRPr lang="en-GB"/>
          </a:p>
        </p:txBody>
      </p:sp>
      <p:sp>
        <p:nvSpPr>
          <p:cNvPr id="5" name="Footer Placeholder 4"/>
          <p:cNvSpPr>
            <a:spLocks noGrp="1"/>
          </p:cNvSpPr>
          <p:nvPr>
            <p:ph type="ftr" sz="quarter" idx="11"/>
          </p:nvPr>
        </p:nvSpPr>
        <p:spPr>
          <a:xfrm>
            <a:off x="358775" y="6423025"/>
            <a:ext cx="6478588" cy="360363"/>
          </a:xfrm>
          <a:prstGeom prst="rect">
            <a:avLst/>
          </a:prstGeom>
        </p:spPr>
        <p:txBody>
          <a:bodyPr/>
          <a:lstStyle>
            <a:lvl1pPr>
              <a:defRPr/>
            </a:lvl1pPr>
          </a:lstStyle>
          <a:p>
            <a:r>
              <a:rPr lang="en-GB" smtClean="0"/>
              <a:t>CONFIDENTIAL-for internal use only</a:t>
            </a:r>
            <a:endParaRPr lang="en-GB"/>
          </a:p>
        </p:txBody>
      </p:sp>
      <p:sp>
        <p:nvSpPr>
          <p:cNvPr id="6" name="Slide Number Placeholder 5"/>
          <p:cNvSpPr>
            <a:spLocks noGrp="1"/>
          </p:cNvSpPr>
          <p:nvPr>
            <p:ph type="sldNum" sz="quarter" idx="12"/>
          </p:nvPr>
        </p:nvSpPr>
        <p:spPr>
          <a:xfrm>
            <a:off x="7893050" y="6602413"/>
            <a:ext cx="900113" cy="179387"/>
          </a:xfrm>
          <a:prstGeom prst="rect">
            <a:avLst/>
          </a:prstGeom>
        </p:spPr>
        <p:txBody>
          <a:bodyPr/>
          <a:lstStyle>
            <a:lvl1pPr>
              <a:defRPr/>
            </a:lvl1pPr>
          </a:lstStyle>
          <a:p>
            <a:fld id="{643FCFD0-733D-495A-B2A8-A63CA10A31A0}" type="slidenum">
              <a:rPr lang="en-GB"/>
              <a:pPr/>
              <a:t>‹#›</a:t>
            </a:fld>
            <a:endParaRPr lang="en-GB"/>
          </a:p>
        </p:txBody>
      </p:sp>
    </p:spTree>
    <p:extLst>
      <p:ext uri="{BB962C8B-B14F-4D97-AF65-F5344CB8AC3E}">
        <p14:creationId xmlns="" xmlns:p14="http://schemas.microsoft.com/office/powerpoint/2010/main" val="578257005"/>
      </p:ext>
    </p:extLst>
  </p:cSld>
  <p:clrMapOvr>
    <a:masterClrMapping/>
  </p:clrMapOvr>
  <p:transition spd="med">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58775" y="1258888"/>
            <a:ext cx="4140200" cy="4865687"/>
          </a:xfrm>
          <a:prstGeom prst="rect">
            <a:avLst/>
          </a:prstGeom>
        </p:spPr>
        <p:txBody>
          <a:bodyPr>
            <a:normAutofit/>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51375" y="1258888"/>
            <a:ext cx="4141788" cy="4865687"/>
          </a:xfrm>
          <a:prstGeom prst="rect">
            <a:avLst/>
          </a:prstGeom>
        </p:spPr>
        <p:txBody>
          <a:bodyPr>
            <a:normAutofit/>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a:xfrm>
            <a:off x="7893050" y="6451600"/>
            <a:ext cx="900113" cy="179388"/>
          </a:xfrm>
          <a:prstGeom prst="rect">
            <a:avLst/>
          </a:prstGeom>
        </p:spPr>
        <p:txBody>
          <a:bodyPr/>
          <a:lstStyle>
            <a:lvl1pPr>
              <a:defRPr/>
            </a:lvl1pPr>
          </a:lstStyle>
          <a:p>
            <a:fld id="{3E9C1711-2FD2-431D-96D2-6BBE7F69805E}" type="datetime4">
              <a:rPr lang="en-GB" smtClean="0"/>
              <a:pPr/>
              <a:t>03 March 2013</a:t>
            </a:fld>
            <a:endParaRPr lang="en-GB"/>
          </a:p>
        </p:txBody>
      </p:sp>
      <p:sp>
        <p:nvSpPr>
          <p:cNvPr id="6" name="Footer Placeholder 5"/>
          <p:cNvSpPr>
            <a:spLocks noGrp="1"/>
          </p:cNvSpPr>
          <p:nvPr>
            <p:ph type="ftr" sz="quarter" idx="11"/>
          </p:nvPr>
        </p:nvSpPr>
        <p:spPr>
          <a:xfrm>
            <a:off x="358775" y="6423025"/>
            <a:ext cx="6478588" cy="360363"/>
          </a:xfrm>
          <a:prstGeom prst="rect">
            <a:avLst/>
          </a:prstGeom>
        </p:spPr>
        <p:txBody>
          <a:bodyPr/>
          <a:lstStyle>
            <a:lvl1pPr>
              <a:defRPr/>
            </a:lvl1pPr>
          </a:lstStyle>
          <a:p>
            <a:r>
              <a:rPr lang="en-GB" smtClean="0"/>
              <a:t>CONFIDENTIAL-for internal use only</a:t>
            </a:r>
            <a:endParaRPr lang="en-GB"/>
          </a:p>
        </p:txBody>
      </p:sp>
      <p:sp>
        <p:nvSpPr>
          <p:cNvPr id="7" name="Slide Number Placeholder 6"/>
          <p:cNvSpPr>
            <a:spLocks noGrp="1"/>
          </p:cNvSpPr>
          <p:nvPr>
            <p:ph type="sldNum" sz="quarter" idx="12"/>
          </p:nvPr>
        </p:nvSpPr>
        <p:spPr>
          <a:xfrm>
            <a:off x="7893050" y="6602413"/>
            <a:ext cx="900113" cy="179387"/>
          </a:xfrm>
          <a:prstGeom prst="rect">
            <a:avLst/>
          </a:prstGeom>
        </p:spPr>
        <p:txBody>
          <a:bodyPr/>
          <a:lstStyle>
            <a:lvl1pPr>
              <a:defRPr/>
            </a:lvl1pPr>
          </a:lstStyle>
          <a:p>
            <a:fld id="{87C66E2A-3574-4B07-BA75-6E4888AD4103}" type="slidenum">
              <a:rPr lang="en-GB"/>
              <a:pPr/>
              <a:t>‹#›</a:t>
            </a:fld>
            <a:endParaRPr lang="en-GB"/>
          </a:p>
        </p:txBody>
      </p:sp>
    </p:spTree>
    <p:extLst>
      <p:ext uri="{BB962C8B-B14F-4D97-AF65-F5344CB8AC3E}">
        <p14:creationId xmlns="" xmlns:p14="http://schemas.microsoft.com/office/powerpoint/2010/main" val="2827829980"/>
      </p:ext>
    </p:extLst>
  </p:cSld>
  <p:clrMapOvr>
    <a:masterClrMapping/>
  </p:clrMapOvr>
  <p:transition spd="med">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 xmlns:p14="http://schemas.microsoft.com/office/powerpoint/2010/main" val="2385685208"/>
      </p:ext>
    </p:extLst>
  </p:cSld>
  <p:clrMapOvr>
    <a:masterClrMapping/>
  </p:clrMapOvr>
  <p:transition spd="med">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893050" y="6451600"/>
            <a:ext cx="900113" cy="179388"/>
          </a:xfrm>
          <a:prstGeom prst="rect">
            <a:avLst/>
          </a:prstGeom>
        </p:spPr>
        <p:txBody>
          <a:bodyPr/>
          <a:lstStyle>
            <a:lvl1pPr>
              <a:defRPr/>
            </a:lvl1pPr>
          </a:lstStyle>
          <a:p>
            <a:fld id="{288B36A9-E26E-4361-BF5A-CCA643759359}" type="datetime4">
              <a:rPr lang="en-GB" smtClean="0"/>
              <a:pPr/>
              <a:t>03 March 2013</a:t>
            </a:fld>
            <a:endParaRPr lang="en-GB"/>
          </a:p>
        </p:txBody>
      </p:sp>
      <p:sp>
        <p:nvSpPr>
          <p:cNvPr id="3" name="Footer Placeholder 2"/>
          <p:cNvSpPr>
            <a:spLocks noGrp="1"/>
          </p:cNvSpPr>
          <p:nvPr>
            <p:ph type="ftr" sz="quarter" idx="11"/>
          </p:nvPr>
        </p:nvSpPr>
        <p:spPr>
          <a:xfrm>
            <a:off x="358775" y="6423025"/>
            <a:ext cx="6478588" cy="360363"/>
          </a:xfrm>
          <a:prstGeom prst="rect">
            <a:avLst/>
          </a:prstGeom>
        </p:spPr>
        <p:txBody>
          <a:bodyPr/>
          <a:lstStyle>
            <a:lvl1pPr>
              <a:defRPr/>
            </a:lvl1pPr>
          </a:lstStyle>
          <a:p>
            <a:r>
              <a:rPr lang="en-GB" smtClean="0"/>
              <a:t>CONFIDENTIAL-for internal use only</a:t>
            </a:r>
            <a:endParaRPr lang="en-GB"/>
          </a:p>
        </p:txBody>
      </p:sp>
      <p:sp>
        <p:nvSpPr>
          <p:cNvPr id="4" name="Slide Number Placeholder 3"/>
          <p:cNvSpPr>
            <a:spLocks noGrp="1"/>
          </p:cNvSpPr>
          <p:nvPr>
            <p:ph type="sldNum" sz="quarter" idx="12"/>
          </p:nvPr>
        </p:nvSpPr>
        <p:spPr>
          <a:xfrm>
            <a:off x="7893050" y="6602413"/>
            <a:ext cx="900113" cy="179387"/>
          </a:xfrm>
          <a:prstGeom prst="rect">
            <a:avLst/>
          </a:prstGeom>
        </p:spPr>
        <p:txBody>
          <a:bodyPr/>
          <a:lstStyle>
            <a:lvl1pPr>
              <a:defRPr/>
            </a:lvl1pPr>
          </a:lstStyle>
          <a:p>
            <a:fld id="{17AF1719-27E8-4D41-A23D-D6B6C7DBD830}" type="slidenum">
              <a:rPr lang="en-GB"/>
              <a:pPr/>
              <a:t>‹#›</a:t>
            </a:fld>
            <a:endParaRPr lang="en-GB"/>
          </a:p>
        </p:txBody>
      </p:sp>
    </p:spTree>
    <p:extLst>
      <p:ext uri="{BB962C8B-B14F-4D97-AF65-F5344CB8AC3E}">
        <p14:creationId xmlns="" xmlns:p14="http://schemas.microsoft.com/office/powerpoint/2010/main" val="2431077476"/>
      </p:ext>
    </p:extLst>
  </p:cSld>
  <p:clrMapOvr>
    <a:masterClrMapping/>
  </p:clrMapOvr>
  <p:transition spd="med">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116" name="Rectangle 92"/>
          <p:cNvSpPr>
            <a:spLocks noChangeArrowheads="1"/>
          </p:cNvSpPr>
          <p:nvPr/>
        </p:nvSpPr>
        <p:spPr bwMode="auto">
          <a:xfrm>
            <a:off x="0" y="0"/>
            <a:ext cx="9144000" cy="989013"/>
          </a:xfrm>
          <a:prstGeom prst="rect">
            <a:avLst/>
          </a:prstGeom>
          <a:solidFill>
            <a:schemeClr val="accent1"/>
          </a:solidFill>
          <a:ln w="9525">
            <a:noFill/>
            <a:miter lim="800000"/>
            <a:headEnd/>
            <a:tailEnd/>
          </a:ln>
          <a:effectLst/>
        </p:spPr>
        <p:txBody>
          <a:bodyPr wrap="none" anchor="ctr"/>
          <a:lstStyle/>
          <a:p>
            <a:endParaRPr lang="en-US">
              <a:latin typeface="+mj-lt"/>
            </a:endParaRPr>
          </a:p>
        </p:txBody>
      </p:sp>
      <p:sp>
        <p:nvSpPr>
          <p:cNvPr id="1066" name="Rectangle 42"/>
          <p:cNvSpPr>
            <a:spLocks noGrp="1" noChangeArrowheads="1"/>
          </p:cNvSpPr>
          <p:nvPr>
            <p:ph type="title"/>
          </p:nvPr>
        </p:nvSpPr>
        <p:spPr bwMode="auto">
          <a:xfrm>
            <a:off x="358775" y="149895"/>
            <a:ext cx="6780213" cy="6762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a:r>
              <a:rPr lang="en-GB" dirty="0" smtClean="0"/>
              <a:t>Click to edit Master title style</a:t>
            </a:r>
          </a:p>
        </p:txBody>
      </p:sp>
      <p:sp>
        <p:nvSpPr>
          <p:cNvPr id="3" name="Text Placeholder 2"/>
          <p:cNvSpPr>
            <a:spLocks noGrp="1"/>
          </p:cNvSpPr>
          <p:nvPr>
            <p:ph type="body" idx="1"/>
          </p:nvPr>
        </p:nvSpPr>
        <p:spPr>
          <a:xfrm>
            <a:off x="457200" y="1257300"/>
            <a:ext cx="8229600" cy="48688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3"/>
            <a:r>
              <a:rPr lang="en-US" dirty="0" smtClean="0"/>
              <a:t>Third level</a:t>
            </a:r>
          </a:p>
          <a:p>
            <a:pPr lvl="4"/>
            <a:r>
              <a:rPr lang="en-US" dirty="0" smtClean="0"/>
              <a:t>Fourth level</a:t>
            </a:r>
          </a:p>
          <a:p>
            <a:pPr lvl="5"/>
            <a:r>
              <a:rPr lang="en-US" dirty="0" smtClean="0"/>
              <a:t>Fifth level</a:t>
            </a:r>
            <a:endParaRPr lang="en-US" dirty="0"/>
          </a:p>
        </p:txBody>
      </p:sp>
    </p:spTree>
    <p:extLst>
      <p:ext uri="{BB962C8B-B14F-4D97-AF65-F5344CB8AC3E}">
        <p14:creationId xmlns="" xmlns:p14="http://schemas.microsoft.com/office/powerpoint/2010/main" val="14497292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transition spd="med">
    <p:wipe dir="r"/>
  </p:transition>
  <p:timing>
    <p:tnLst>
      <p:par>
        <p:cTn id="1" dur="indefinite" restart="never" nodeType="tmRoot"/>
      </p:par>
    </p:tnLst>
  </p:timing>
  <p:txStyles>
    <p:titleStyle>
      <a:lvl1pPr algn="l" rtl="0" eaLnBrk="1" fontAlgn="base" hangingPunct="1">
        <a:spcBef>
          <a:spcPct val="0"/>
        </a:spcBef>
        <a:spcAft>
          <a:spcPct val="0"/>
        </a:spcAft>
        <a:defRPr sz="2400" b="1" baseline="0">
          <a:solidFill>
            <a:schemeClr val="bg1"/>
          </a:solidFill>
          <a:latin typeface="+mj-lt"/>
          <a:ea typeface="+mj-ea"/>
          <a:cs typeface="Arial" pitchFamily="34" charset="0"/>
        </a:defRPr>
      </a:lvl1pPr>
      <a:lvl2pPr algn="l" rtl="0" eaLnBrk="1" fontAlgn="base" hangingPunct="1">
        <a:spcBef>
          <a:spcPct val="0"/>
        </a:spcBef>
        <a:spcAft>
          <a:spcPct val="0"/>
        </a:spcAft>
        <a:defRPr sz="2400">
          <a:solidFill>
            <a:schemeClr val="bg1"/>
          </a:solidFill>
          <a:latin typeface="BISansCond" pitchFamily="2" charset="0"/>
        </a:defRPr>
      </a:lvl2pPr>
      <a:lvl3pPr algn="l" rtl="0" eaLnBrk="1" fontAlgn="base" hangingPunct="1">
        <a:spcBef>
          <a:spcPct val="0"/>
        </a:spcBef>
        <a:spcAft>
          <a:spcPct val="0"/>
        </a:spcAft>
        <a:defRPr sz="2400">
          <a:solidFill>
            <a:schemeClr val="bg1"/>
          </a:solidFill>
          <a:latin typeface="BISansCond" pitchFamily="2" charset="0"/>
        </a:defRPr>
      </a:lvl3pPr>
      <a:lvl4pPr algn="l" rtl="0" eaLnBrk="1" fontAlgn="base" hangingPunct="1">
        <a:spcBef>
          <a:spcPct val="0"/>
        </a:spcBef>
        <a:spcAft>
          <a:spcPct val="0"/>
        </a:spcAft>
        <a:defRPr sz="2400">
          <a:solidFill>
            <a:schemeClr val="bg1"/>
          </a:solidFill>
          <a:latin typeface="BISansCond" pitchFamily="2" charset="0"/>
        </a:defRPr>
      </a:lvl4pPr>
      <a:lvl5pPr algn="l" rtl="0" eaLnBrk="1" fontAlgn="base" hangingPunct="1">
        <a:spcBef>
          <a:spcPct val="0"/>
        </a:spcBef>
        <a:spcAft>
          <a:spcPct val="0"/>
        </a:spcAft>
        <a:defRPr sz="2400">
          <a:solidFill>
            <a:schemeClr val="bg1"/>
          </a:solidFill>
          <a:latin typeface="BISansCond" pitchFamily="2" charset="0"/>
        </a:defRPr>
      </a:lvl5pPr>
      <a:lvl6pPr marL="457200" algn="l" rtl="0" eaLnBrk="1" fontAlgn="base" hangingPunct="1">
        <a:spcBef>
          <a:spcPct val="0"/>
        </a:spcBef>
        <a:spcAft>
          <a:spcPct val="0"/>
        </a:spcAft>
        <a:defRPr sz="2400">
          <a:solidFill>
            <a:schemeClr val="bg1"/>
          </a:solidFill>
          <a:latin typeface="BISansCond" pitchFamily="2" charset="0"/>
        </a:defRPr>
      </a:lvl6pPr>
      <a:lvl7pPr marL="914400" algn="l" rtl="0" eaLnBrk="1" fontAlgn="base" hangingPunct="1">
        <a:spcBef>
          <a:spcPct val="0"/>
        </a:spcBef>
        <a:spcAft>
          <a:spcPct val="0"/>
        </a:spcAft>
        <a:defRPr sz="2400">
          <a:solidFill>
            <a:schemeClr val="bg1"/>
          </a:solidFill>
          <a:latin typeface="BISansCond" pitchFamily="2" charset="0"/>
        </a:defRPr>
      </a:lvl7pPr>
      <a:lvl8pPr marL="1371600" algn="l" rtl="0" eaLnBrk="1" fontAlgn="base" hangingPunct="1">
        <a:spcBef>
          <a:spcPct val="0"/>
        </a:spcBef>
        <a:spcAft>
          <a:spcPct val="0"/>
        </a:spcAft>
        <a:defRPr sz="2400">
          <a:solidFill>
            <a:schemeClr val="bg1"/>
          </a:solidFill>
          <a:latin typeface="BISansCond" pitchFamily="2" charset="0"/>
        </a:defRPr>
      </a:lvl8pPr>
      <a:lvl9pPr marL="1828800" algn="l" rtl="0" eaLnBrk="1" fontAlgn="base" hangingPunct="1">
        <a:spcBef>
          <a:spcPct val="0"/>
        </a:spcBef>
        <a:spcAft>
          <a:spcPct val="0"/>
        </a:spcAft>
        <a:defRPr sz="2400">
          <a:solidFill>
            <a:schemeClr val="bg1"/>
          </a:solidFill>
          <a:latin typeface="BISansCond" pitchFamily="2" charset="0"/>
        </a:defRPr>
      </a:lvl9pPr>
    </p:titleStyle>
    <p:bodyStyle>
      <a:lvl1pPr marL="342900" indent="-342900" algn="l" defTabSz="8610600" rtl="0" eaLnBrk="1" fontAlgn="base" hangingPunct="1">
        <a:spcBef>
          <a:spcPts val="0"/>
        </a:spcBef>
        <a:spcAft>
          <a:spcPts val="600"/>
        </a:spcAft>
        <a:buClrTx/>
        <a:buFont typeface="Arial" pitchFamily="34" charset="0"/>
        <a:buChar char="•"/>
        <a:defRPr sz="2200">
          <a:solidFill>
            <a:schemeClr val="tx1"/>
          </a:solidFill>
          <a:latin typeface="+mj-lt"/>
          <a:ea typeface="+mn-ea"/>
          <a:cs typeface="Arial" pitchFamily="34" charset="0"/>
        </a:defRPr>
      </a:lvl1pPr>
      <a:lvl2pPr marL="536575" marR="0" indent="-360363" algn="l" defTabSz="8610600" rtl="0" eaLnBrk="1" fontAlgn="base" latinLnBrk="0" hangingPunct="1">
        <a:lnSpc>
          <a:spcPct val="100000"/>
        </a:lnSpc>
        <a:spcBef>
          <a:spcPts val="0"/>
        </a:spcBef>
        <a:spcAft>
          <a:spcPts val="600"/>
        </a:spcAft>
        <a:buClrTx/>
        <a:buSzTx/>
        <a:buFontTx/>
        <a:buChar char="‒"/>
        <a:tabLst/>
        <a:defRPr sz="2000">
          <a:solidFill>
            <a:schemeClr val="tx1"/>
          </a:solidFill>
          <a:latin typeface="+mj-lt"/>
          <a:cs typeface="Arial" pitchFamily="34" charset="0"/>
        </a:defRPr>
      </a:lvl2pPr>
      <a:lvl3pPr marL="542925" indent="-265113" algn="l" defTabSz="8610600" rtl="0" eaLnBrk="1" fontAlgn="base" hangingPunct="1">
        <a:spcBef>
          <a:spcPct val="0"/>
        </a:spcBef>
        <a:spcAft>
          <a:spcPct val="0"/>
        </a:spcAft>
        <a:buClr>
          <a:schemeClr val="tx1"/>
        </a:buClr>
        <a:buFont typeface="BISansCond" pitchFamily="2" charset="0"/>
        <a:buChar char="–"/>
        <a:defRPr sz="2000">
          <a:solidFill>
            <a:schemeClr val="tx1"/>
          </a:solidFill>
          <a:latin typeface="+mn-lt"/>
        </a:defRPr>
      </a:lvl3pPr>
      <a:lvl4pPr marL="819150" marR="0" indent="-274638" algn="l" defTabSz="8610600" rtl="0" eaLnBrk="1" fontAlgn="base" latinLnBrk="0" hangingPunct="1">
        <a:lnSpc>
          <a:spcPct val="100000"/>
        </a:lnSpc>
        <a:spcBef>
          <a:spcPts val="0"/>
        </a:spcBef>
        <a:spcAft>
          <a:spcPts val="600"/>
        </a:spcAft>
        <a:buClrTx/>
        <a:buSzTx/>
        <a:buFont typeface="Arial" pitchFamily="34" charset="0"/>
        <a:buChar char="•"/>
        <a:tabLst/>
        <a:defRPr sz="1600">
          <a:solidFill>
            <a:schemeClr val="tx1"/>
          </a:solidFill>
          <a:latin typeface="+mj-lt"/>
          <a:cs typeface="Arial" pitchFamily="34" charset="0"/>
        </a:defRPr>
      </a:lvl4pPr>
      <a:lvl5pPr marL="1085850" marR="0" indent="-265113" algn="l" defTabSz="8610600" rtl="0" eaLnBrk="1" fontAlgn="base" latinLnBrk="0" hangingPunct="1">
        <a:lnSpc>
          <a:spcPct val="100000"/>
        </a:lnSpc>
        <a:spcBef>
          <a:spcPts val="0"/>
        </a:spcBef>
        <a:spcAft>
          <a:spcPts val="600"/>
        </a:spcAft>
        <a:buClrTx/>
        <a:buSzTx/>
        <a:buFont typeface="BISansCond" pitchFamily="2" charset="0"/>
        <a:buChar char="–"/>
        <a:tabLst/>
        <a:defRPr sz="1400">
          <a:solidFill>
            <a:schemeClr val="tx1"/>
          </a:solidFill>
          <a:latin typeface="+mj-lt"/>
          <a:cs typeface="Arial" pitchFamily="34" charset="0"/>
        </a:defRPr>
      </a:lvl5pPr>
      <a:lvl6pPr marL="1435100" indent="-157163" algn="l" defTabSz="8610600" rtl="0" eaLnBrk="1" fontAlgn="base" hangingPunct="1">
        <a:spcBef>
          <a:spcPts val="0"/>
        </a:spcBef>
        <a:spcAft>
          <a:spcPts val="600"/>
        </a:spcAft>
        <a:buFont typeface="BISansCond" pitchFamily="2" charset="0"/>
        <a:buChar char="–"/>
        <a:defRPr sz="1200">
          <a:solidFill>
            <a:schemeClr val="tx1"/>
          </a:solidFill>
          <a:latin typeface="+mj-lt"/>
          <a:cs typeface="Arial" pitchFamily="34" charset="0"/>
        </a:defRPr>
      </a:lvl6pPr>
      <a:lvl7pPr marL="2000250" indent="-265113" algn="l" defTabSz="8610600" rtl="0" eaLnBrk="1" fontAlgn="base" hangingPunct="1">
        <a:spcBef>
          <a:spcPct val="0"/>
        </a:spcBef>
        <a:spcAft>
          <a:spcPct val="0"/>
        </a:spcAft>
        <a:buFont typeface="BISansCond" pitchFamily="2" charset="0"/>
        <a:buChar char="–"/>
        <a:defRPr sz="2000">
          <a:solidFill>
            <a:schemeClr val="tx1"/>
          </a:solidFill>
          <a:latin typeface="+mn-lt"/>
        </a:defRPr>
      </a:lvl7pPr>
      <a:lvl8pPr marL="2457450" indent="-265113" algn="l" defTabSz="8610600" rtl="0" eaLnBrk="1" fontAlgn="base" hangingPunct="1">
        <a:spcBef>
          <a:spcPct val="0"/>
        </a:spcBef>
        <a:spcAft>
          <a:spcPct val="0"/>
        </a:spcAft>
        <a:buFont typeface="BISansCond" pitchFamily="2" charset="0"/>
        <a:buChar char="–"/>
        <a:defRPr sz="2000">
          <a:solidFill>
            <a:schemeClr val="tx1"/>
          </a:solidFill>
          <a:latin typeface="+mn-lt"/>
        </a:defRPr>
      </a:lvl8pPr>
      <a:lvl9pPr marL="2914650" indent="-265113" algn="l" defTabSz="8610600" rtl="0" eaLnBrk="1" fontAlgn="base" hangingPunct="1">
        <a:spcBef>
          <a:spcPct val="0"/>
        </a:spcBef>
        <a:spcAft>
          <a:spcPct val="0"/>
        </a:spcAft>
        <a:buFont typeface="BISansCond" pitchFamily="2"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043796" y="4335011"/>
            <a:ext cx="7030529" cy="830997"/>
          </a:xfrm>
        </p:spPr>
        <p:txBody>
          <a:bodyPr/>
          <a:lstStyle/>
          <a:p>
            <a:pPr algn="ctr"/>
            <a:r>
              <a:rPr lang="en-US" sz="1600" b="1" u="sng" dirty="0" smtClean="0">
                <a:latin typeface="Arial" pitchFamily="34" charset="0"/>
                <a:cs typeface="Arial" pitchFamily="34" charset="0"/>
              </a:rPr>
              <a:t>Douglas Dieterich</a:t>
            </a:r>
            <a:r>
              <a:rPr lang="en-US" sz="1600" b="1" dirty="0" smtClean="0">
                <a:latin typeface="Arial" pitchFamily="34" charset="0"/>
                <a:cs typeface="Arial" pitchFamily="34" charset="0"/>
              </a:rPr>
              <a:t>,</a:t>
            </a:r>
            <a:r>
              <a:rPr lang="en-US" sz="1600" b="1" baseline="30000" dirty="0" smtClean="0">
                <a:latin typeface="Arial" pitchFamily="34" charset="0"/>
                <a:cs typeface="Arial" pitchFamily="34" charset="0"/>
              </a:rPr>
              <a:t>1</a:t>
            </a:r>
            <a:r>
              <a:rPr lang="en-US" sz="1600" b="1" dirty="0" smtClean="0">
                <a:latin typeface="Arial" pitchFamily="34" charset="0"/>
                <a:cs typeface="Arial" pitchFamily="34" charset="0"/>
              </a:rPr>
              <a:t> Vicente Soriano,</a:t>
            </a:r>
            <a:r>
              <a:rPr lang="en-US" sz="1600" b="1" baseline="30000" dirty="0" smtClean="0">
                <a:latin typeface="Arial" pitchFamily="34" charset="0"/>
                <a:cs typeface="Arial" pitchFamily="34" charset="0"/>
              </a:rPr>
              <a:t>2</a:t>
            </a:r>
            <a:r>
              <a:rPr lang="en-US" sz="1600" b="1" dirty="0" smtClean="0">
                <a:latin typeface="Arial" pitchFamily="34" charset="0"/>
                <a:cs typeface="Arial" pitchFamily="34" charset="0"/>
              </a:rPr>
              <a:t> Mark Nelson,</a:t>
            </a:r>
            <a:r>
              <a:rPr lang="en-US" sz="1600" b="1" baseline="30000" dirty="0" smtClean="0">
                <a:latin typeface="Arial" pitchFamily="34" charset="0"/>
                <a:cs typeface="Arial" pitchFamily="34" charset="0"/>
              </a:rPr>
              <a:t>3</a:t>
            </a:r>
            <a:r>
              <a:rPr lang="en-US" sz="1600" b="1" dirty="0" smtClean="0">
                <a:latin typeface="Arial" pitchFamily="34" charset="0"/>
                <a:cs typeface="Arial" pitchFamily="34" charset="0"/>
              </a:rPr>
              <a:t> </a:t>
            </a:r>
            <a:br>
              <a:rPr lang="en-US" sz="1600" b="1" dirty="0" smtClean="0">
                <a:latin typeface="Arial" pitchFamily="34" charset="0"/>
                <a:cs typeface="Arial" pitchFamily="34" charset="0"/>
              </a:rPr>
            </a:br>
            <a:r>
              <a:rPr lang="en-US" sz="1600" b="1" dirty="0" smtClean="0">
                <a:latin typeface="Arial" pitchFamily="34" charset="0"/>
                <a:cs typeface="Arial" pitchFamily="34" charset="0"/>
              </a:rPr>
              <a:t>Jürgen Kurt Rockstroh,</a:t>
            </a:r>
            <a:r>
              <a:rPr lang="en-US" sz="1600" b="1" baseline="30000" dirty="0" smtClean="0">
                <a:latin typeface="Arial" pitchFamily="34" charset="0"/>
                <a:cs typeface="Arial" pitchFamily="34" charset="0"/>
              </a:rPr>
              <a:t>4</a:t>
            </a:r>
            <a:r>
              <a:rPr lang="en-US" sz="1600" b="1" dirty="0" smtClean="0">
                <a:latin typeface="Arial" pitchFamily="34" charset="0"/>
                <a:cs typeface="Arial" pitchFamily="34" charset="0"/>
              </a:rPr>
              <a:t> </a:t>
            </a:r>
            <a:r>
              <a:rPr lang="en-US" sz="1600" b="1" dirty="0" err="1" smtClean="0">
                <a:latin typeface="Arial" pitchFamily="34" charset="0"/>
                <a:cs typeface="Arial" pitchFamily="34" charset="0"/>
              </a:rPr>
              <a:t>Keikawus</a:t>
            </a:r>
            <a:r>
              <a:rPr lang="en-US" sz="1600" b="1" dirty="0" smtClean="0">
                <a:latin typeface="Arial" pitchFamily="34" charset="0"/>
                <a:cs typeface="Arial" pitchFamily="34" charset="0"/>
              </a:rPr>
              <a:t> Arastéh,</a:t>
            </a:r>
            <a:r>
              <a:rPr lang="en-US" sz="1600" b="1" baseline="30000" dirty="0" smtClean="0">
                <a:latin typeface="Arial" pitchFamily="34" charset="0"/>
                <a:cs typeface="Arial" pitchFamily="34" charset="0"/>
              </a:rPr>
              <a:t>5</a:t>
            </a:r>
            <a:r>
              <a:rPr lang="en-US" sz="1600" b="1" dirty="0" smtClean="0">
                <a:latin typeface="Arial" pitchFamily="34" charset="0"/>
                <a:cs typeface="Arial" pitchFamily="34" charset="0"/>
              </a:rPr>
              <a:t> Sanjay Bhagani,</a:t>
            </a:r>
            <a:r>
              <a:rPr lang="en-US" sz="1600" b="1" baseline="30000" dirty="0" smtClean="0">
                <a:latin typeface="Arial" pitchFamily="34" charset="0"/>
                <a:cs typeface="Arial" pitchFamily="34" charset="0"/>
              </a:rPr>
              <a:t>6</a:t>
            </a:r>
            <a:r>
              <a:rPr lang="en-US" sz="1600" b="1" dirty="0" smtClean="0">
                <a:latin typeface="Arial" pitchFamily="34" charset="0"/>
                <a:cs typeface="Arial" pitchFamily="34" charset="0"/>
              </a:rPr>
              <a:t> </a:t>
            </a:r>
            <a:br>
              <a:rPr lang="en-US" sz="1600" b="1" dirty="0" smtClean="0">
                <a:latin typeface="Arial" pitchFamily="34" charset="0"/>
                <a:cs typeface="Arial" pitchFamily="34" charset="0"/>
              </a:rPr>
            </a:br>
            <a:r>
              <a:rPr lang="en-US" sz="1600" b="1" dirty="0" smtClean="0">
                <a:latin typeface="Arial" pitchFamily="34" charset="0"/>
                <a:cs typeface="Arial" pitchFamily="34" charset="0"/>
              </a:rPr>
              <a:t>Andrew Talal,</a:t>
            </a:r>
            <a:r>
              <a:rPr lang="en-US" sz="1600" b="1" baseline="30000" dirty="0" smtClean="0">
                <a:latin typeface="Arial" pitchFamily="34" charset="0"/>
                <a:cs typeface="Arial" pitchFamily="34" charset="0"/>
              </a:rPr>
              <a:t>7</a:t>
            </a:r>
            <a:r>
              <a:rPr lang="en-US" sz="1600" b="1" dirty="0" smtClean="0">
                <a:latin typeface="Arial" pitchFamily="34" charset="0"/>
                <a:cs typeface="Arial" pitchFamily="34" charset="0"/>
              </a:rPr>
              <a:t> Cristina Tural,</a:t>
            </a:r>
            <a:r>
              <a:rPr lang="en-US" sz="1600" b="1" baseline="30000" dirty="0" smtClean="0">
                <a:latin typeface="Arial" pitchFamily="34" charset="0"/>
                <a:cs typeface="Arial" pitchFamily="34" charset="0"/>
              </a:rPr>
              <a:t>8</a:t>
            </a:r>
            <a:r>
              <a:rPr lang="en-US" sz="1600" b="1" dirty="0" smtClean="0">
                <a:latin typeface="Arial" pitchFamily="34" charset="0"/>
                <a:cs typeface="Arial" pitchFamily="34" charset="0"/>
              </a:rPr>
              <a:t> Richard Vinisko,</a:t>
            </a:r>
            <a:r>
              <a:rPr lang="en-US" sz="1600" b="1" baseline="30000" dirty="0" smtClean="0">
                <a:latin typeface="Arial" pitchFamily="34" charset="0"/>
                <a:cs typeface="Arial" pitchFamily="34" charset="0"/>
              </a:rPr>
              <a:t>9</a:t>
            </a:r>
            <a:r>
              <a:rPr lang="en-US" sz="1600" b="1" dirty="0" smtClean="0">
                <a:latin typeface="Arial" pitchFamily="34" charset="0"/>
                <a:cs typeface="Arial" pitchFamily="34" charset="0"/>
              </a:rPr>
              <a:t> and Jens </a:t>
            </a:r>
            <a:r>
              <a:rPr lang="en-US" sz="1600" b="1" dirty="0" err="1" smtClean="0">
                <a:latin typeface="Arial" pitchFamily="34" charset="0"/>
                <a:cs typeface="Arial" pitchFamily="34" charset="0"/>
              </a:rPr>
              <a:t>Kort</a:t>
            </a:r>
            <a:r>
              <a:rPr lang="en-US" sz="1600" b="1" dirty="0" smtClean="0">
                <a:latin typeface="Arial" pitchFamily="34" charset="0"/>
                <a:cs typeface="Arial" pitchFamily="34" charset="0"/>
              </a:rPr>
              <a:t> </a:t>
            </a:r>
            <a:r>
              <a:rPr lang="en-US" sz="1600" b="1" baseline="30000" dirty="0" smtClean="0">
                <a:latin typeface="Arial" pitchFamily="34" charset="0"/>
                <a:cs typeface="Arial" pitchFamily="34" charset="0"/>
              </a:rPr>
              <a:t>9</a:t>
            </a:r>
            <a:endParaRPr lang="en-US" sz="1600" b="1" baseline="30000" dirty="0">
              <a:latin typeface="Arial" pitchFamily="34" charset="0"/>
              <a:cs typeface="Arial" pitchFamily="34" charset="0"/>
            </a:endParaRPr>
          </a:p>
        </p:txBody>
      </p:sp>
      <p:sp>
        <p:nvSpPr>
          <p:cNvPr id="4" name="Titel 3"/>
          <p:cNvSpPr>
            <a:spLocks noGrp="1"/>
          </p:cNvSpPr>
          <p:nvPr>
            <p:ph type="ctrTitle"/>
          </p:nvPr>
        </p:nvSpPr>
        <p:spPr>
          <a:xfrm>
            <a:off x="1255816" y="2277582"/>
            <a:ext cx="6653529" cy="1477328"/>
          </a:xfrm>
        </p:spPr>
        <p:txBody>
          <a:bodyPr anchor="ctr"/>
          <a:lstStyle/>
          <a:p>
            <a:pPr algn="ctr"/>
            <a:r>
              <a:rPr lang="de-DE" sz="2400" b="1" dirty="0" smtClean="0"/>
              <a:t>STARTVerso 4: </a:t>
            </a:r>
            <a:br>
              <a:rPr lang="de-DE" sz="2400" b="1" dirty="0" smtClean="0"/>
            </a:br>
            <a:r>
              <a:rPr lang="de-DE" sz="2400" b="1" dirty="0" smtClean="0"/>
              <a:t>High rates of early virologic response in HCV genotype 1/HIV-co-infected patients treated </a:t>
            </a:r>
            <a:br>
              <a:rPr lang="de-DE" sz="2400" b="1" dirty="0" smtClean="0"/>
            </a:br>
            <a:r>
              <a:rPr lang="de-DE" sz="2400" b="1" dirty="0" smtClean="0"/>
              <a:t>with faldaprevir plus pegIFN and RBV</a:t>
            </a:r>
            <a:endParaRPr lang="de-DE" sz="2000" dirty="0"/>
          </a:p>
        </p:txBody>
      </p:sp>
      <p:sp>
        <p:nvSpPr>
          <p:cNvPr id="3" name="TextBox 2"/>
          <p:cNvSpPr txBox="1"/>
          <p:nvPr/>
        </p:nvSpPr>
        <p:spPr>
          <a:xfrm>
            <a:off x="371476" y="5461907"/>
            <a:ext cx="8405812" cy="830997"/>
          </a:xfrm>
          <a:prstGeom prst="rect">
            <a:avLst/>
          </a:prstGeom>
          <a:noFill/>
        </p:spPr>
        <p:txBody>
          <a:bodyPr wrap="square" rtlCol="0">
            <a:spAutoFit/>
          </a:bodyPr>
          <a:lstStyle/>
          <a:p>
            <a:pPr algn="ctr"/>
            <a:r>
              <a:rPr lang="en-US" sz="1200" i="1" baseline="30000" dirty="0" smtClean="0">
                <a:latin typeface="+mn-lt"/>
              </a:rPr>
              <a:t>1</a:t>
            </a:r>
            <a:r>
              <a:rPr lang="en-US" sz="1200" i="1" dirty="0" smtClean="0">
                <a:latin typeface="+mn-lt"/>
              </a:rPr>
              <a:t>Mount </a:t>
            </a:r>
            <a:r>
              <a:rPr lang="en-US" sz="1200" i="1" dirty="0">
                <a:latin typeface="+mn-lt"/>
              </a:rPr>
              <a:t>Sinai School of Medicine, New York, NY, USA; </a:t>
            </a:r>
            <a:r>
              <a:rPr lang="en-US" sz="1200" i="1" baseline="30000" dirty="0">
                <a:latin typeface="+mn-lt"/>
              </a:rPr>
              <a:t>2</a:t>
            </a:r>
            <a:r>
              <a:rPr lang="en-US" sz="1200" i="1" dirty="0">
                <a:latin typeface="+mn-lt"/>
              </a:rPr>
              <a:t>Hospital Carlos III, Madrid, Spain; </a:t>
            </a:r>
            <a:r>
              <a:rPr lang="en-US" sz="1200" i="1" baseline="30000" dirty="0">
                <a:latin typeface="+mn-lt"/>
              </a:rPr>
              <a:t>3</a:t>
            </a:r>
            <a:r>
              <a:rPr lang="en-US" sz="1200" i="1" dirty="0">
                <a:latin typeface="+mn-lt"/>
              </a:rPr>
              <a:t>Chelsea and Westminster Hospital, London, UK; </a:t>
            </a:r>
            <a:r>
              <a:rPr lang="en-US" sz="1200" i="1" baseline="30000" dirty="0">
                <a:latin typeface="+mn-lt"/>
              </a:rPr>
              <a:t>4</a:t>
            </a:r>
            <a:r>
              <a:rPr lang="en-US" sz="1200" i="1" dirty="0">
                <a:latin typeface="+mn-lt"/>
              </a:rPr>
              <a:t>University of Bonn, Bonn, Germany; </a:t>
            </a:r>
            <a:r>
              <a:rPr lang="en-US" sz="1200" i="1" baseline="30000" dirty="0">
                <a:latin typeface="+mn-lt"/>
              </a:rPr>
              <a:t>5</a:t>
            </a:r>
            <a:r>
              <a:rPr lang="en-US" sz="1200" i="1" dirty="0">
                <a:latin typeface="+mn-lt"/>
              </a:rPr>
              <a:t>EPIMED, </a:t>
            </a:r>
            <a:r>
              <a:rPr lang="en-US" sz="1200" i="1" dirty="0" err="1">
                <a:latin typeface="+mn-lt"/>
              </a:rPr>
              <a:t>Vivantes</a:t>
            </a:r>
            <a:r>
              <a:rPr lang="en-US" sz="1200" i="1" dirty="0">
                <a:latin typeface="+mn-lt"/>
              </a:rPr>
              <a:t> </a:t>
            </a:r>
            <a:r>
              <a:rPr lang="en-US" sz="1200" i="1" dirty="0" err="1">
                <a:latin typeface="+mn-lt"/>
              </a:rPr>
              <a:t>Auguste-Viktoria</a:t>
            </a:r>
            <a:r>
              <a:rPr lang="en-US" sz="1200" i="1" dirty="0">
                <a:latin typeface="+mn-lt"/>
              </a:rPr>
              <a:t> Hospital, Berlin, Germany; </a:t>
            </a:r>
            <a:r>
              <a:rPr lang="en-US" sz="1200" i="1" baseline="30000" dirty="0">
                <a:latin typeface="+mn-lt"/>
              </a:rPr>
              <a:t>6</a:t>
            </a:r>
            <a:r>
              <a:rPr lang="en-US" sz="1200" i="1" dirty="0">
                <a:latin typeface="+mn-lt"/>
              </a:rPr>
              <a:t>Royal Free Hospital, London, UK; </a:t>
            </a:r>
            <a:r>
              <a:rPr lang="en-US" sz="1200" i="1" baseline="30000" dirty="0">
                <a:latin typeface="+mn-lt"/>
              </a:rPr>
              <a:t>7</a:t>
            </a:r>
            <a:r>
              <a:rPr lang="en-US" sz="1200" i="1" dirty="0">
                <a:latin typeface="+mn-lt"/>
              </a:rPr>
              <a:t>State University of New York, Buffalo, NY, USA; </a:t>
            </a:r>
            <a:r>
              <a:rPr lang="en-US" sz="1200" i="1" baseline="30000" dirty="0">
                <a:latin typeface="+mn-lt"/>
              </a:rPr>
              <a:t>8</a:t>
            </a:r>
            <a:r>
              <a:rPr lang="en-US" sz="1200" i="1" dirty="0">
                <a:latin typeface="+mn-lt"/>
              </a:rPr>
              <a:t>Hospital </a:t>
            </a:r>
            <a:r>
              <a:rPr lang="en-US" sz="1200" i="1" dirty="0" err="1">
                <a:latin typeface="+mn-lt"/>
              </a:rPr>
              <a:t>Universitari</a:t>
            </a:r>
            <a:r>
              <a:rPr lang="en-US" sz="1200" i="1" dirty="0">
                <a:latin typeface="+mn-lt"/>
              </a:rPr>
              <a:t> Germans </a:t>
            </a:r>
            <a:r>
              <a:rPr lang="en-US" sz="1200" i="1" dirty="0" err="1">
                <a:latin typeface="+mn-lt"/>
              </a:rPr>
              <a:t>Trias</a:t>
            </a:r>
            <a:r>
              <a:rPr lang="en-US" sz="1200" i="1" dirty="0">
                <a:latin typeface="+mn-lt"/>
              </a:rPr>
              <a:t> </a:t>
            </a:r>
            <a:r>
              <a:rPr lang="en-US" sz="1200" i="1" dirty="0" err="1">
                <a:latin typeface="+mn-lt"/>
              </a:rPr>
              <a:t>i</a:t>
            </a:r>
            <a:r>
              <a:rPr lang="en-US" sz="1200" i="1" dirty="0">
                <a:latin typeface="+mn-lt"/>
              </a:rPr>
              <a:t> </a:t>
            </a:r>
            <a:r>
              <a:rPr lang="en-US" sz="1200" i="1" dirty="0" err="1">
                <a:latin typeface="+mn-lt"/>
              </a:rPr>
              <a:t>Pujol</a:t>
            </a:r>
            <a:r>
              <a:rPr lang="en-US" sz="1200" i="1" dirty="0">
                <a:latin typeface="+mn-lt"/>
              </a:rPr>
              <a:t>, Barcelona, Spain; </a:t>
            </a:r>
            <a:r>
              <a:rPr lang="en-US" sz="1200" i="1" baseline="30000" dirty="0">
                <a:latin typeface="+mn-lt"/>
              </a:rPr>
              <a:t>9</a:t>
            </a:r>
            <a:r>
              <a:rPr lang="en-US" sz="1200" i="1" dirty="0">
                <a:latin typeface="+mn-lt"/>
              </a:rPr>
              <a:t>Boehringer </a:t>
            </a:r>
            <a:r>
              <a:rPr lang="en-US" sz="1200" i="1" dirty="0" err="1">
                <a:latin typeface="+mn-lt"/>
              </a:rPr>
              <a:t>Ingelheim</a:t>
            </a:r>
            <a:r>
              <a:rPr lang="en-US" sz="1200" i="1" dirty="0">
                <a:latin typeface="+mn-lt"/>
              </a:rPr>
              <a:t> Pharmaceuticals Inc., Ridgefield, CT, </a:t>
            </a:r>
            <a:r>
              <a:rPr lang="en-US" sz="1200" i="1" dirty="0" smtClean="0">
                <a:latin typeface="+mn-lt"/>
              </a:rPr>
              <a:t>USA</a:t>
            </a:r>
            <a:endParaRPr lang="en-US" sz="1200" dirty="0">
              <a:latin typeface="+mn-lt"/>
            </a:endParaRPr>
          </a:p>
        </p:txBody>
      </p:sp>
      <p:sp>
        <p:nvSpPr>
          <p:cNvPr id="5" name="TextBox 4"/>
          <p:cNvSpPr txBox="1"/>
          <p:nvPr/>
        </p:nvSpPr>
        <p:spPr>
          <a:xfrm>
            <a:off x="1726545" y="6492569"/>
            <a:ext cx="5683045" cy="276999"/>
          </a:xfrm>
          <a:prstGeom prst="rect">
            <a:avLst/>
          </a:prstGeom>
          <a:noFill/>
        </p:spPr>
        <p:txBody>
          <a:bodyPr wrap="square" rtlCol="0">
            <a:spAutoFit/>
          </a:bodyPr>
          <a:lstStyle/>
          <a:p>
            <a:pPr algn="ctr"/>
            <a:r>
              <a:rPr lang="en-GB" sz="1200" i="1" dirty="0" smtClean="0">
                <a:latin typeface="+mn-lt"/>
              </a:rPr>
              <a:t>20th Conference </a:t>
            </a:r>
            <a:r>
              <a:rPr lang="en-GB" sz="1200" i="1" dirty="0">
                <a:latin typeface="+mn-lt"/>
              </a:rPr>
              <a:t>on </a:t>
            </a:r>
            <a:r>
              <a:rPr lang="en-GB" sz="1200" i="1" dirty="0" smtClean="0">
                <a:latin typeface="+mn-lt"/>
              </a:rPr>
              <a:t>Retroviruses </a:t>
            </a:r>
            <a:r>
              <a:rPr lang="en-GB" sz="1200" i="1" dirty="0">
                <a:latin typeface="+mn-lt"/>
              </a:rPr>
              <a:t>and Opportunistic </a:t>
            </a:r>
            <a:r>
              <a:rPr lang="en-GB" sz="1200" i="1" dirty="0" smtClean="0">
                <a:latin typeface="+mn-lt"/>
              </a:rPr>
              <a:t>Infections, </a:t>
            </a:r>
            <a:r>
              <a:rPr lang="en-GB" sz="1200" i="1" smtClean="0">
                <a:latin typeface="+mn-lt"/>
              </a:rPr>
              <a:t>March 3–6, </a:t>
            </a:r>
            <a:r>
              <a:rPr lang="en-GB" sz="1200" i="1" dirty="0" smtClean="0">
                <a:latin typeface="+mn-lt"/>
              </a:rPr>
              <a:t>2013</a:t>
            </a:r>
            <a:endParaRPr lang="en-US" sz="1200" i="1" dirty="0">
              <a:latin typeface="+mn-lt"/>
            </a:endParaRPr>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 xmlns:p14="http://schemas.microsoft.com/office/powerpoint/2010/main" val="381478375"/>
              </p:ext>
            </p:extLst>
          </p:nvPr>
        </p:nvGraphicFramePr>
        <p:xfrm>
          <a:off x="735487" y="2017059"/>
          <a:ext cx="8152873" cy="396632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rot="16200000">
            <a:off x="-931839" y="3638561"/>
            <a:ext cx="3017045" cy="369332"/>
          </a:xfrm>
          <a:prstGeom prst="rect">
            <a:avLst/>
          </a:prstGeom>
          <a:noFill/>
        </p:spPr>
        <p:txBody>
          <a:bodyPr wrap="square" rtlCol="0">
            <a:spAutoFit/>
          </a:bodyPr>
          <a:lstStyle/>
          <a:p>
            <a:r>
              <a:rPr lang="en-GB" sz="1800" dirty="0" smtClean="0">
                <a:solidFill>
                  <a:srgbClr val="000000"/>
                </a:solidFill>
                <a:latin typeface="Arial" pitchFamily="34" charset="0"/>
                <a:cs typeface="Arial" pitchFamily="34" charset="0"/>
              </a:rPr>
              <a:t>Proportion of patients (%)</a:t>
            </a:r>
            <a:endParaRPr lang="en-US" sz="1800" dirty="0">
              <a:solidFill>
                <a:srgbClr val="000000"/>
              </a:solidFill>
              <a:latin typeface="Arial" pitchFamily="34" charset="0"/>
              <a:cs typeface="Arial" pitchFamily="34" charset="0"/>
            </a:endParaRPr>
          </a:p>
        </p:txBody>
      </p:sp>
      <p:sp>
        <p:nvSpPr>
          <p:cNvPr id="22" name="TextBox 21"/>
          <p:cNvSpPr txBox="1"/>
          <p:nvPr/>
        </p:nvSpPr>
        <p:spPr>
          <a:xfrm>
            <a:off x="1662347" y="5135246"/>
            <a:ext cx="528643" cy="461665"/>
          </a:xfrm>
          <a:prstGeom prst="rect">
            <a:avLst/>
          </a:prstGeom>
          <a:noFill/>
        </p:spPr>
        <p:txBody>
          <a:bodyPr wrap="square" rtlCol="0">
            <a:spAutoFit/>
          </a:bodyPr>
          <a:lstStyle/>
          <a:p>
            <a:r>
              <a:rPr lang="en-GB" sz="1200" b="1" dirty="0" smtClean="0">
                <a:solidFill>
                  <a:schemeClr val="bg1"/>
                </a:solidFill>
                <a:latin typeface="Arial" pitchFamily="34" charset="0"/>
                <a:cs typeface="Arial" pitchFamily="34" charset="0"/>
              </a:rPr>
              <a:t>191/</a:t>
            </a:r>
            <a:br>
              <a:rPr lang="en-GB" sz="1200" b="1" dirty="0" smtClean="0">
                <a:solidFill>
                  <a:schemeClr val="bg1"/>
                </a:solidFill>
                <a:latin typeface="Arial" pitchFamily="34" charset="0"/>
                <a:cs typeface="Arial" pitchFamily="34" charset="0"/>
              </a:rPr>
            </a:br>
            <a:r>
              <a:rPr lang="en-GB" sz="1200" b="1" dirty="0" smtClean="0">
                <a:solidFill>
                  <a:schemeClr val="bg1"/>
                </a:solidFill>
                <a:latin typeface="Arial" pitchFamily="34" charset="0"/>
                <a:cs typeface="Arial" pitchFamily="34" charset="0"/>
              </a:rPr>
              <a:t>239</a:t>
            </a:r>
            <a:endParaRPr lang="en-US" sz="1200" b="1" dirty="0">
              <a:solidFill>
                <a:schemeClr val="bg1"/>
              </a:solidFill>
              <a:latin typeface="Arial" pitchFamily="34" charset="0"/>
              <a:cs typeface="Arial" pitchFamily="34" charset="0"/>
            </a:endParaRPr>
          </a:p>
        </p:txBody>
      </p:sp>
      <p:sp>
        <p:nvSpPr>
          <p:cNvPr id="24" name="TextBox 23"/>
          <p:cNvSpPr txBox="1"/>
          <p:nvPr/>
        </p:nvSpPr>
        <p:spPr>
          <a:xfrm>
            <a:off x="2193883" y="5135246"/>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143/239</a:t>
            </a:r>
            <a:endParaRPr lang="en-US" sz="1200" b="1" dirty="0">
              <a:latin typeface="Arial" pitchFamily="34" charset="0"/>
              <a:cs typeface="Arial" pitchFamily="34" charset="0"/>
            </a:endParaRPr>
          </a:p>
        </p:txBody>
      </p:sp>
      <p:sp>
        <p:nvSpPr>
          <p:cNvPr id="3" name="TextBox 2"/>
          <p:cNvSpPr txBox="1"/>
          <p:nvPr/>
        </p:nvSpPr>
        <p:spPr>
          <a:xfrm>
            <a:off x="2171533" y="5836338"/>
            <a:ext cx="2025387" cy="400110"/>
          </a:xfrm>
          <a:prstGeom prst="rect">
            <a:avLst/>
          </a:prstGeom>
          <a:noFill/>
        </p:spPr>
        <p:txBody>
          <a:bodyPr wrap="square" rtlCol="0">
            <a:spAutoFit/>
          </a:bodyPr>
          <a:lstStyle/>
          <a:p>
            <a:pPr algn="ctr"/>
            <a:r>
              <a:rPr lang="en-GB" sz="2000" b="1" dirty="0" smtClean="0">
                <a:solidFill>
                  <a:srgbClr val="000000"/>
                </a:solidFill>
                <a:latin typeface="Arial" pitchFamily="34" charset="0"/>
                <a:cs typeface="Arial" pitchFamily="34" charset="0"/>
              </a:rPr>
              <a:t>Week 4</a:t>
            </a:r>
            <a:endParaRPr lang="en-US" sz="2000" b="1" dirty="0">
              <a:solidFill>
                <a:srgbClr val="000000"/>
              </a:solidFill>
              <a:latin typeface="Arial" pitchFamily="34" charset="0"/>
              <a:cs typeface="Arial" pitchFamily="34" charset="0"/>
            </a:endParaRPr>
          </a:p>
        </p:txBody>
      </p:sp>
      <p:sp>
        <p:nvSpPr>
          <p:cNvPr id="39" name="TextBox 38"/>
          <p:cNvSpPr txBox="1"/>
          <p:nvPr/>
        </p:nvSpPr>
        <p:spPr>
          <a:xfrm>
            <a:off x="5908440" y="5828114"/>
            <a:ext cx="2025387" cy="400110"/>
          </a:xfrm>
          <a:prstGeom prst="rect">
            <a:avLst/>
          </a:prstGeom>
          <a:noFill/>
        </p:spPr>
        <p:txBody>
          <a:bodyPr wrap="square" rtlCol="0">
            <a:spAutoFit/>
          </a:bodyPr>
          <a:lstStyle/>
          <a:p>
            <a:pPr algn="ctr"/>
            <a:r>
              <a:rPr lang="en-GB" sz="2000" b="1" dirty="0" smtClean="0">
                <a:solidFill>
                  <a:srgbClr val="000000"/>
                </a:solidFill>
                <a:latin typeface="Arial" pitchFamily="34" charset="0"/>
                <a:cs typeface="Arial" pitchFamily="34" charset="0"/>
              </a:rPr>
              <a:t>Week 12</a:t>
            </a:r>
            <a:endParaRPr lang="en-US" sz="2000" b="1" dirty="0">
              <a:solidFill>
                <a:srgbClr val="000000"/>
              </a:solidFill>
              <a:latin typeface="Arial" pitchFamily="34" charset="0"/>
              <a:cs typeface="Arial" pitchFamily="34" charset="0"/>
            </a:endParaRPr>
          </a:p>
        </p:txBody>
      </p:sp>
      <p:sp>
        <p:nvSpPr>
          <p:cNvPr id="40" name="TextBox 39"/>
          <p:cNvSpPr txBox="1"/>
          <p:nvPr/>
        </p:nvSpPr>
        <p:spPr>
          <a:xfrm>
            <a:off x="5354405" y="5135246"/>
            <a:ext cx="594566" cy="461665"/>
          </a:xfrm>
          <a:prstGeom prst="rect">
            <a:avLst/>
          </a:prstGeom>
          <a:noFill/>
        </p:spPr>
        <p:txBody>
          <a:bodyPr wrap="square" rtlCol="0">
            <a:spAutoFit/>
          </a:bodyPr>
          <a:lstStyle/>
          <a:p>
            <a:r>
              <a:rPr lang="en-GB" sz="1200" b="1" dirty="0" smtClean="0">
                <a:solidFill>
                  <a:schemeClr val="bg1"/>
                </a:solidFill>
                <a:latin typeface="Arial" pitchFamily="34" charset="0"/>
                <a:cs typeface="Arial" pitchFamily="34" charset="0"/>
              </a:rPr>
              <a:t>206/</a:t>
            </a:r>
            <a:br>
              <a:rPr lang="en-GB" sz="1200" b="1" dirty="0" smtClean="0">
                <a:solidFill>
                  <a:schemeClr val="bg1"/>
                </a:solidFill>
                <a:latin typeface="Arial" pitchFamily="34" charset="0"/>
                <a:cs typeface="Arial" pitchFamily="34" charset="0"/>
              </a:rPr>
            </a:br>
            <a:r>
              <a:rPr lang="en-GB" sz="1200" b="1" dirty="0" smtClean="0">
                <a:solidFill>
                  <a:schemeClr val="bg1"/>
                </a:solidFill>
                <a:latin typeface="Arial" pitchFamily="34" charset="0"/>
                <a:cs typeface="Arial" pitchFamily="34" charset="0"/>
              </a:rPr>
              <a:t>239</a:t>
            </a:r>
            <a:endParaRPr lang="en-US" sz="1200" b="1" dirty="0">
              <a:solidFill>
                <a:schemeClr val="bg1"/>
              </a:solidFill>
              <a:latin typeface="Arial" pitchFamily="34" charset="0"/>
              <a:cs typeface="Arial" pitchFamily="34" charset="0"/>
            </a:endParaRPr>
          </a:p>
        </p:txBody>
      </p:sp>
      <p:sp>
        <p:nvSpPr>
          <p:cNvPr id="41" name="TextBox 40"/>
          <p:cNvSpPr txBox="1"/>
          <p:nvPr/>
        </p:nvSpPr>
        <p:spPr>
          <a:xfrm>
            <a:off x="5904969" y="5135246"/>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195/239</a:t>
            </a:r>
            <a:endParaRPr lang="en-US" sz="1200" b="1" dirty="0">
              <a:latin typeface="Arial" pitchFamily="34" charset="0"/>
              <a:cs typeface="Arial" pitchFamily="34" charset="0"/>
            </a:endParaRPr>
          </a:p>
        </p:txBody>
      </p:sp>
      <p:sp>
        <p:nvSpPr>
          <p:cNvPr id="44" name="Title 1"/>
          <p:cNvSpPr txBox="1">
            <a:spLocks/>
          </p:cNvSpPr>
          <p:nvPr/>
        </p:nvSpPr>
        <p:spPr bwMode="auto">
          <a:xfrm>
            <a:off x="366714" y="311150"/>
            <a:ext cx="8405813" cy="676275"/>
          </a:xfrm>
          <a:prstGeom prst="rect">
            <a:avLst/>
          </a:prstGeom>
          <a:solidFill>
            <a:schemeClr val="accent1"/>
          </a:solidFill>
          <a:ln w="9525">
            <a:noFill/>
            <a:miter lim="800000"/>
            <a:headEnd/>
            <a:tailEnd/>
          </a:ln>
          <a:effec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400">
                <a:solidFill>
                  <a:schemeClr val="bg1"/>
                </a:solidFill>
                <a:latin typeface="+mj-lt"/>
                <a:ea typeface="+mj-ea"/>
                <a:cs typeface="+mj-cs"/>
              </a:defRPr>
            </a:lvl1pPr>
            <a:lvl2pPr algn="l" rtl="0" eaLnBrk="1" fontAlgn="base" hangingPunct="1">
              <a:spcBef>
                <a:spcPct val="0"/>
              </a:spcBef>
              <a:spcAft>
                <a:spcPct val="0"/>
              </a:spcAft>
              <a:defRPr sz="2400">
                <a:solidFill>
                  <a:schemeClr val="bg1"/>
                </a:solidFill>
                <a:latin typeface="BISansCond" pitchFamily="2" charset="0"/>
              </a:defRPr>
            </a:lvl2pPr>
            <a:lvl3pPr algn="l" rtl="0" eaLnBrk="1" fontAlgn="base" hangingPunct="1">
              <a:spcBef>
                <a:spcPct val="0"/>
              </a:spcBef>
              <a:spcAft>
                <a:spcPct val="0"/>
              </a:spcAft>
              <a:defRPr sz="2400">
                <a:solidFill>
                  <a:schemeClr val="bg1"/>
                </a:solidFill>
                <a:latin typeface="BISansCond" pitchFamily="2" charset="0"/>
              </a:defRPr>
            </a:lvl3pPr>
            <a:lvl4pPr algn="l" rtl="0" eaLnBrk="1" fontAlgn="base" hangingPunct="1">
              <a:spcBef>
                <a:spcPct val="0"/>
              </a:spcBef>
              <a:spcAft>
                <a:spcPct val="0"/>
              </a:spcAft>
              <a:defRPr sz="2400">
                <a:solidFill>
                  <a:schemeClr val="bg1"/>
                </a:solidFill>
                <a:latin typeface="BISansCond" pitchFamily="2" charset="0"/>
              </a:defRPr>
            </a:lvl4pPr>
            <a:lvl5pPr algn="l" rtl="0" eaLnBrk="1" fontAlgn="base" hangingPunct="1">
              <a:spcBef>
                <a:spcPct val="0"/>
              </a:spcBef>
              <a:spcAft>
                <a:spcPct val="0"/>
              </a:spcAft>
              <a:defRPr sz="2400">
                <a:solidFill>
                  <a:schemeClr val="bg1"/>
                </a:solidFill>
                <a:latin typeface="BISansCond" pitchFamily="2" charset="0"/>
              </a:defRPr>
            </a:lvl5pPr>
            <a:lvl6pPr marL="457200" algn="l" rtl="0" eaLnBrk="1" fontAlgn="base" hangingPunct="1">
              <a:spcBef>
                <a:spcPct val="0"/>
              </a:spcBef>
              <a:spcAft>
                <a:spcPct val="0"/>
              </a:spcAft>
              <a:defRPr sz="2400">
                <a:solidFill>
                  <a:schemeClr val="bg1"/>
                </a:solidFill>
                <a:latin typeface="BISansCond" pitchFamily="2" charset="0"/>
              </a:defRPr>
            </a:lvl6pPr>
            <a:lvl7pPr marL="914400" algn="l" rtl="0" eaLnBrk="1" fontAlgn="base" hangingPunct="1">
              <a:spcBef>
                <a:spcPct val="0"/>
              </a:spcBef>
              <a:spcAft>
                <a:spcPct val="0"/>
              </a:spcAft>
              <a:defRPr sz="2400">
                <a:solidFill>
                  <a:schemeClr val="bg1"/>
                </a:solidFill>
                <a:latin typeface="BISansCond" pitchFamily="2" charset="0"/>
              </a:defRPr>
            </a:lvl7pPr>
            <a:lvl8pPr marL="1371600" algn="l" rtl="0" eaLnBrk="1" fontAlgn="base" hangingPunct="1">
              <a:spcBef>
                <a:spcPct val="0"/>
              </a:spcBef>
              <a:spcAft>
                <a:spcPct val="0"/>
              </a:spcAft>
              <a:defRPr sz="2400">
                <a:solidFill>
                  <a:schemeClr val="bg1"/>
                </a:solidFill>
                <a:latin typeface="BISansCond" pitchFamily="2" charset="0"/>
              </a:defRPr>
            </a:lvl8pPr>
            <a:lvl9pPr marL="1828800" algn="l" rtl="0" eaLnBrk="1" fontAlgn="base" hangingPunct="1">
              <a:spcBef>
                <a:spcPct val="0"/>
              </a:spcBef>
              <a:spcAft>
                <a:spcPct val="0"/>
              </a:spcAft>
              <a:defRPr sz="2400">
                <a:solidFill>
                  <a:schemeClr val="bg1"/>
                </a:solidFill>
                <a:latin typeface="BISansCond" pitchFamily="2" charset="0"/>
              </a:defRPr>
            </a:lvl9pPr>
          </a:lstStyle>
          <a:p>
            <a:r>
              <a:rPr lang="en-GB" b="1" dirty="0" smtClean="0">
                <a:solidFill>
                  <a:srgbClr val="FFFFFF"/>
                </a:solidFill>
                <a:latin typeface="Arial" pitchFamily="34" charset="0"/>
                <a:cs typeface="Arial" pitchFamily="34" charset="0"/>
              </a:rPr>
              <a:t>Early </a:t>
            </a:r>
            <a:r>
              <a:rPr lang="en-GB" b="1" dirty="0" err="1" smtClean="0">
                <a:solidFill>
                  <a:srgbClr val="FFFFFF"/>
                </a:solidFill>
                <a:latin typeface="Arial" pitchFamily="34" charset="0"/>
                <a:cs typeface="Arial" pitchFamily="34" charset="0"/>
              </a:rPr>
              <a:t>virologic</a:t>
            </a:r>
            <a:r>
              <a:rPr lang="en-GB" b="1" dirty="0" smtClean="0">
                <a:solidFill>
                  <a:srgbClr val="FFFFFF"/>
                </a:solidFill>
                <a:latin typeface="Arial" pitchFamily="34" charset="0"/>
                <a:cs typeface="Arial" pitchFamily="34" charset="0"/>
              </a:rPr>
              <a:t> response in HIV/HCV co-infected patients: </a:t>
            </a:r>
            <a:r>
              <a:rPr lang="en-GB" sz="2000" b="1" dirty="0" smtClean="0">
                <a:solidFill>
                  <a:srgbClr val="FFFFFF"/>
                </a:solidFill>
                <a:latin typeface="Arial" pitchFamily="34" charset="0"/>
                <a:cs typeface="Arial" pitchFamily="34" charset="0"/>
              </a:rPr>
              <a:t>HCV treatment-naïve and </a:t>
            </a:r>
            <a:r>
              <a:rPr lang="en-GB" sz="2000" b="1" dirty="0" err="1" smtClean="0">
                <a:solidFill>
                  <a:srgbClr val="FFFFFF"/>
                </a:solidFill>
                <a:latin typeface="Arial" pitchFamily="34" charset="0"/>
                <a:cs typeface="Arial" pitchFamily="34" charset="0"/>
              </a:rPr>
              <a:t>relapsers</a:t>
            </a:r>
            <a:endParaRPr lang="en-US" sz="2000" b="1" dirty="0">
              <a:solidFill>
                <a:srgbClr val="FFFFFF"/>
              </a:solidFill>
              <a:latin typeface="Arial" pitchFamily="34" charset="0"/>
              <a:cs typeface="Arial" pitchFamily="34" charset="0"/>
            </a:endParaRPr>
          </a:p>
        </p:txBody>
      </p:sp>
      <p:sp>
        <p:nvSpPr>
          <p:cNvPr id="25" name="TextBox 24"/>
          <p:cNvSpPr txBox="1"/>
          <p:nvPr/>
        </p:nvSpPr>
        <p:spPr>
          <a:xfrm>
            <a:off x="6464392" y="5135357"/>
            <a:ext cx="481780" cy="461665"/>
          </a:xfrm>
          <a:prstGeom prst="rect">
            <a:avLst/>
          </a:prstGeom>
          <a:noFill/>
        </p:spPr>
        <p:txBody>
          <a:bodyPr wrap="square" rtlCol="0">
            <a:spAutoFit/>
          </a:bodyPr>
          <a:lstStyle/>
          <a:p>
            <a:r>
              <a:rPr lang="en-GB" sz="1200" b="1" dirty="0" smtClean="0">
                <a:solidFill>
                  <a:srgbClr val="FFFFFF"/>
                </a:solidFill>
                <a:latin typeface="Arial" pitchFamily="34" charset="0"/>
                <a:cs typeface="Arial" pitchFamily="34" charset="0"/>
              </a:rPr>
              <a:t>64/</a:t>
            </a:r>
          </a:p>
          <a:p>
            <a:r>
              <a:rPr lang="en-GB" sz="1200" b="1" dirty="0" smtClean="0">
                <a:solidFill>
                  <a:srgbClr val="FFFFFF"/>
                </a:solidFill>
                <a:latin typeface="Arial" pitchFamily="34" charset="0"/>
                <a:cs typeface="Arial" pitchFamily="34" charset="0"/>
              </a:rPr>
              <a:t>69</a:t>
            </a:r>
            <a:endParaRPr lang="en-US" sz="1200" b="1" dirty="0">
              <a:solidFill>
                <a:srgbClr val="FFFFFF"/>
              </a:solidFill>
              <a:latin typeface="Arial" pitchFamily="34" charset="0"/>
              <a:cs typeface="Arial" pitchFamily="34" charset="0"/>
            </a:endParaRPr>
          </a:p>
        </p:txBody>
      </p:sp>
      <p:sp>
        <p:nvSpPr>
          <p:cNvPr id="26" name="TextBox 25"/>
          <p:cNvSpPr txBox="1"/>
          <p:nvPr/>
        </p:nvSpPr>
        <p:spPr>
          <a:xfrm>
            <a:off x="7009735" y="5135357"/>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63/</a:t>
            </a:r>
          </a:p>
          <a:p>
            <a:r>
              <a:rPr lang="en-GB" sz="1200" b="1" dirty="0" smtClean="0">
                <a:latin typeface="Arial" pitchFamily="34" charset="0"/>
                <a:cs typeface="Arial" pitchFamily="34" charset="0"/>
              </a:rPr>
              <a:t>69</a:t>
            </a:r>
            <a:endParaRPr lang="en-US" sz="1200" b="1" dirty="0">
              <a:latin typeface="Arial" pitchFamily="34" charset="0"/>
              <a:cs typeface="Arial" pitchFamily="34" charset="0"/>
            </a:endParaRPr>
          </a:p>
        </p:txBody>
      </p:sp>
      <p:sp>
        <p:nvSpPr>
          <p:cNvPr id="27" name="TextBox 26"/>
          <p:cNvSpPr txBox="1"/>
          <p:nvPr/>
        </p:nvSpPr>
        <p:spPr>
          <a:xfrm>
            <a:off x="2799707" y="5135357"/>
            <a:ext cx="481780" cy="461665"/>
          </a:xfrm>
          <a:prstGeom prst="rect">
            <a:avLst/>
          </a:prstGeom>
          <a:noFill/>
        </p:spPr>
        <p:txBody>
          <a:bodyPr wrap="square" rtlCol="0">
            <a:spAutoFit/>
          </a:bodyPr>
          <a:lstStyle/>
          <a:p>
            <a:r>
              <a:rPr lang="en-GB" sz="1200" b="1" dirty="0" smtClean="0">
                <a:solidFill>
                  <a:srgbClr val="FFFFFF"/>
                </a:solidFill>
                <a:latin typeface="Arial" pitchFamily="34" charset="0"/>
                <a:cs typeface="Arial" pitchFamily="34" charset="0"/>
              </a:rPr>
              <a:t>63/</a:t>
            </a:r>
          </a:p>
          <a:p>
            <a:r>
              <a:rPr lang="en-GB" sz="1200" b="1" dirty="0" smtClean="0">
                <a:solidFill>
                  <a:srgbClr val="FFFFFF"/>
                </a:solidFill>
                <a:latin typeface="Arial" pitchFamily="34" charset="0"/>
                <a:cs typeface="Arial" pitchFamily="34" charset="0"/>
              </a:rPr>
              <a:t>69</a:t>
            </a:r>
            <a:endParaRPr lang="en-US" sz="1200" b="1" dirty="0">
              <a:solidFill>
                <a:srgbClr val="FFFFFF"/>
              </a:solidFill>
              <a:latin typeface="Arial" pitchFamily="34" charset="0"/>
              <a:cs typeface="Arial" pitchFamily="34" charset="0"/>
            </a:endParaRPr>
          </a:p>
        </p:txBody>
      </p:sp>
      <p:sp>
        <p:nvSpPr>
          <p:cNvPr id="28" name="TextBox 27"/>
          <p:cNvSpPr txBox="1"/>
          <p:nvPr/>
        </p:nvSpPr>
        <p:spPr>
          <a:xfrm>
            <a:off x="3326795" y="5135357"/>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51/</a:t>
            </a:r>
          </a:p>
          <a:p>
            <a:r>
              <a:rPr lang="en-GB" sz="1200" b="1" dirty="0" smtClean="0">
                <a:latin typeface="Arial" pitchFamily="34" charset="0"/>
                <a:cs typeface="Arial" pitchFamily="34" charset="0"/>
              </a:rPr>
              <a:t>69</a:t>
            </a:r>
            <a:endParaRPr lang="en-US" sz="1200" b="1" dirty="0">
              <a:latin typeface="Arial" pitchFamily="34" charset="0"/>
              <a:cs typeface="Arial" pitchFamily="34" charset="0"/>
            </a:endParaRPr>
          </a:p>
        </p:txBody>
      </p:sp>
      <p:sp>
        <p:nvSpPr>
          <p:cNvPr id="33" name="Rectangle 32"/>
          <p:cNvSpPr/>
          <p:nvPr/>
        </p:nvSpPr>
        <p:spPr bwMode="auto">
          <a:xfrm>
            <a:off x="2868034" y="1300868"/>
            <a:ext cx="233082" cy="242047"/>
          </a:xfrm>
          <a:prstGeom prst="rect">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300" b="1" i="0" u="none" strike="noStrike" cap="none" normalizeH="0" baseline="0" smtClean="0">
              <a:ln>
                <a:noFill/>
              </a:ln>
              <a:solidFill>
                <a:schemeClr val="tx1"/>
              </a:solidFill>
              <a:effectLst/>
              <a:latin typeface="BISansCond" pitchFamily="2" charset="0"/>
            </a:endParaRPr>
          </a:p>
        </p:txBody>
      </p:sp>
      <p:sp>
        <p:nvSpPr>
          <p:cNvPr id="34" name="Rectangle 33"/>
          <p:cNvSpPr/>
          <p:nvPr/>
        </p:nvSpPr>
        <p:spPr bwMode="auto">
          <a:xfrm>
            <a:off x="303491" y="1300868"/>
            <a:ext cx="233082" cy="242047"/>
          </a:xfrm>
          <a:prstGeom prst="rect">
            <a:avLst/>
          </a:prstGeom>
          <a:solidFill>
            <a:srgbClr val="002060"/>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300" b="1" i="0" u="none" strike="noStrike" cap="none" normalizeH="0" baseline="0" smtClean="0">
              <a:ln>
                <a:noFill/>
              </a:ln>
              <a:solidFill>
                <a:schemeClr val="tx1"/>
              </a:solidFill>
              <a:effectLst/>
              <a:latin typeface="BISansCond" pitchFamily="2" charset="0"/>
            </a:endParaRPr>
          </a:p>
        </p:txBody>
      </p:sp>
      <p:sp>
        <p:nvSpPr>
          <p:cNvPr id="35" name="TextBox 34"/>
          <p:cNvSpPr txBox="1"/>
          <p:nvPr/>
        </p:nvSpPr>
        <p:spPr>
          <a:xfrm>
            <a:off x="536573" y="1265015"/>
            <a:ext cx="2095895" cy="292388"/>
          </a:xfrm>
          <a:prstGeom prst="rect">
            <a:avLst/>
          </a:prstGeom>
          <a:noFill/>
        </p:spPr>
        <p:txBody>
          <a:bodyPr wrap="none" rtlCol="0">
            <a:spAutoFit/>
          </a:bodyPr>
          <a:lstStyle/>
          <a:p>
            <a:r>
              <a:rPr lang="en-GB" sz="1300" b="1" dirty="0">
                <a:latin typeface="+mj-lt"/>
              </a:rPr>
              <a:t>T</a:t>
            </a:r>
            <a:r>
              <a:rPr lang="en-GB" sz="1300" b="1" dirty="0" smtClean="0">
                <a:latin typeface="+mj-lt"/>
              </a:rPr>
              <a:t>reatment-naïve &lt;</a:t>
            </a:r>
            <a:r>
              <a:rPr lang="en-GB" sz="1300" b="1" dirty="0" err="1" smtClean="0">
                <a:latin typeface="+mj-lt"/>
              </a:rPr>
              <a:t>LLoQ</a:t>
            </a:r>
            <a:r>
              <a:rPr lang="en-GB" sz="1300" b="1" dirty="0" smtClean="0">
                <a:latin typeface="+mj-lt"/>
              </a:rPr>
              <a:t> </a:t>
            </a:r>
            <a:endParaRPr lang="en-GB" sz="1300" b="1" dirty="0">
              <a:latin typeface="+mj-lt"/>
            </a:endParaRPr>
          </a:p>
        </p:txBody>
      </p:sp>
      <p:sp>
        <p:nvSpPr>
          <p:cNvPr id="36" name="TextBox 35"/>
          <p:cNvSpPr txBox="1"/>
          <p:nvPr/>
        </p:nvSpPr>
        <p:spPr>
          <a:xfrm>
            <a:off x="3118083" y="1265014"/>
            <a:ext cx="2485424" cy="292388"/>
          </a:xfrm>
          <a:prstGeom prst="rect">
            <a:avLst/>
          </a:prstGeom>
          <a:noFill/>
        </p:spPr>
        <p:txBody>
          <a:bodyPr wrap="none" rtlCol="0">
            <a:spAutoFit/>
          </a:bodyPr>
          <a:lstStyle/>
          <a:p>
            <a:r>
              <a:rPr lang="en-GB" sz="1300" b="1" dirty="0" smtClean="0">
                <a:latin typeface="+mj-lt"/>
              </a:rPr>
              <a:t>Treatment-naïve </a:t>
            </a:r>
            <a:r>
              <a:rPr lang="en-GB" sz="1300" b="1" dirty="0">
                <a:latin typeface="+mj-lt"/>
              </a:rPr>
              <a:t>&lt;</a:t>
            </a:r>
            <a:r>
              <a:rPr lang="en-GB" sz="1300" b="1" dirty="0" err="1" smtClean="0">
                <a:latin typeface="+mj-lt"/>
              </a:rPr>
              <a:t>LLoQ</a:t>
            </a:r>
            <a:r>
              <a:rPr lang="en-GB" sz="1300" b="1" dirty="0" smtClean="0">
                <a:latin typeface="+mj-lt"/>
              </a:rPr>
              <a:t> </a:t>
            </a:r>
            <a:r>
              <a:rPr lang="en-GB" sz="1300" b="1" dirty="0">
                <a:latin typeface="+mj-lt"/>
              </a:rPr>
              <a:t>TND</a:t>
            </a:r>
          </a:p>
        </p:txBody>
      </p:sp>
      <p:sp>
        <p:nvSpPr>
          <p:cNvPr id="37" name="Rectangle 36"/>
          <p:cNvSpPr/>
          <p:nvPr/>
        </p:nvSpPr>
        <p:spPr bwMode="auto">
          <a:xfrm>
            <a:off x="2868029" y="1623603"/>
            <a:ext cx="233082" cy="242047"/>
          </a:xfrm>
          <a:prstGeom prst="rect">
            <a:avLst/>
          </a:prstGeom>
          <a:solidFill>
            <a:srgbClr val="C0E399"/>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300" b="1" i="0" u="none" strike="noStrike" cap="none" normalizeH="0" baseline="0" smtClean="0">
              <a:ln>
                <a:noFill/>
              </a:ln>
              <a:solidFill>
                <a:schemeClr val="tx1"/>
              </a:solidFill>
              <a:effectLst/>
              <a:latin typeface="BISansCond" pitchFamily="2" charset="0"/>
            </a:endParaRPr>
          </a:p>
        </p:txBody>
      </p:sp>
      <p:sp>
        <p:nvSpPr>
          <p:cNvPr id="38" name="Rectangle 37"/>
          <p:cNvSpPr/>
          <p:nvPr/>
        </p:nvSpPr>
        <p:spPr bwMode="auto">
          <a:xfrm>
            <a:off x="312451" y="1623603"/>
            <a:ext cx="233082" cy="242047"/>
          </a:xfrm>
          <a:prstGeom prst="rect">
            <a:avLst/>
          </a:prstGeom>
          <a:solidFill>
            <a:srgbClr val="009A46"/>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300" b="1" i="0" u="none" strike="noStrike" cap="none" normalizeH="0" baseline="0" smtClean="0">
              <a:ln>
                <a:noFill/>
              </a:ln>
              <a:solidFill>
                <a:schemeClr val="tx1"/>
              </a:solidFill>
              <a:effectLst/>
              <a:latin typeface="BISansCond" pitchFamily="2" charset="0"/>
            </a:endParaRPr>
          </a:p>
        </p:txBody>
      </p:sp>
      <p:sp>
        <p:nvSpPr>
          <p:cNvPr id="42" name="TextBox 41"/>
          <p:cNvSpPr txBox="1"/>
          <p:nvPr/>
        </p:nvSpPr>
        <p:spPr>
          <a:xfrm>
            <a:off x="545533" y="1587750"/>
            <a:ext cx="1518364" cy="292388"/>
          </a:xfrm>
          <a:prstGeom prst="rect">
            <a:avLst/>
          </a:prstGeom>
          <a:noFill/>
        </p:spPr>
        <p:txBody>
          <a:bodyPr wrap="none" rtlCol="0">
            <a:spAutoFit/>
          </a:bodyPr>
          <a:lstStyle/>
          <a:p>
            <a:r>
              <a:rPr lang="en-GB" sz="1300" b="1" dirty="0" err="1">
                <a:latin typeface="+mj-lt"/>
              </a:rPr>
              <a:t>R</a:t>
            </a:r>
            <a:r>
              <a:rPr lang="en-GB" sz="1300" b="1" dirty="0" err="1" smtClean="0">
                <a:latin typeface="+mj-lt"/>
              </a:rPr>
              <a:t>elapser</a:t>
            </a:r>
            <a:r>
              <a:rPr lang="en-GB" sz="1300" b="1" dirty="0" smtClean="0">
                <a:latin typeface="+mj-lt"/>
              </a:rPr>
              <a:t> &lt;</a:t>
            </a:r>
            <a:r>
              <a:rPr lang="en-GB" sz="1300" b="1" dirty="0" err="1" smtClean="0">
                <a:latin typeface="+mj-lt"/>
              </a:rPr>
              <a:t>LLoQ</a:t>
            </a:r>
            <a:r>
              <a:rPr lang="en-GB" sz="1300" b="1" dirty="0" smtClean="0">
                <a:latin typeface="+mj-lt"/>
              </a:rPr>
              <a:t> </a:t>
            </a:r>
            <a:endParaRPr lang="en-GB" sz="1300" b="1" dirty="0">
              <a:latin typeface="+mj-lt"/>
            </a:endParaRPr>
          </a:p>
        </p:txBody>
      </p:sp>
      <p:sp>
        <p:nvSpPr>
          <p:cNvPr id="43" name="TextBox 42"/>
          <p:cNvSpPr txBox="1"/>
          <p:nvPr/>
        </p:nvSpPr>
        <p:spPr>
          <a:xfrm>
            <a:off x="3118078" y="1587749"/>
            <a:ext cx="1907895" cy="292388"/>
          </a:xfrm>
          <a:prstGeom prst="rect">
            <a:avLst/>
          </a:prstGeom>
          <a:noFill/>
        </p:spPr>
        <p:txBody>
          <a:bodyPr wrap="none" rtlCol="0">
            <a:spAutoFit/>
          </a:bodyPr>
          <a:lstStyle/>
          <a:p>
            <a:r>
              <a:rPr lang="en-GB" sz="1300" b="1" dirty="0" err="1" smtClean="0">
                <a:latin typeface="+mj-lt"/>
              </a:rPr>
              <a:t>Relapser</a:t>
            </a:r>
            <a:r>
              <a:rPr lang="en-GB" sz="1300" b="1" dirty="0" smtClean="0">
                <a:latin typeface="+mj-lt"/>
              </a:rPr>
              <a:t> </a:t>
            </a:r>
            <a:r>
              <a:rPr lang="en-GB" sz="1300" b="1" dirty="0">
                <a:latin typeface="+mj-lt"/>
              </a:rPr>
              <a:t>&lt;</a:t>
            </a:r>
            <a:r>
              <a:rPr lang="en-GB" sz="1300" b="1" dirty="0" err="1" smtClean="0">
                <a:latin typeface="+mj-lt"/>
              </a:rPr>
              <a:t>LLoQ</a:t>
            </a:r>
            <a:r>
              <a:rPr lang="en-GB" sz="1300" b="1" dirty="0" smtClean="0">
                <a:latin typeface="+mj-lt"/>
              </a:rPr>
              <a:t> </a:t>
            </a:r>
            <a:r>
              <a:rPr lang="en-GB" sz="1300" b="1" dirty="0">
                <a:latin typeface="+mj-lt"/>
              </a:rPr>
              <a:t>TND</a:t>
            </a:r>
          </a:p>
        </p:txBody>
      </p:sp>
    </p:spTree>
    <p:extLst>
      <p:ext uri="{BB962C8B-B14F-4D97-AF65-F5344CB8AC3E}">
        <p14:creationId xmlns="" xmlns:p14="http://schemas.microsoft.com/office/powerpoint/2010/main" val="720059580"/>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 xmlns:p14="http://schemas.microsoft.com/office/powerpoint/2010/main" val="918638732"/>
              </p:ext>
            </p:extLst>
          </p:nvPr>
        </p:nvGraphicFramePr>
        <p:xfrm>
          <a:off x="735487" y="2017059"/>
          <a:ext cx="8152873" cy="396632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rot="16200000">
            <a:off x="-931839" y="3638561"/>
            <a:ext cx="3017045" cy="369332"/>
          </a:xfrm>
          <a:prstGeom prst="rect">
            <a:avLst/>
          </a:prstGeom>
          <a:noFill/>
        </p:spPr>
        <p:txBody>
          <a:bodyPr wrap="square" rtlCol="0">
            <a:spAutoFit/>
          </a:bodyPr>
          <a:lstStyle/>
          <a:p>
            <a:r>
              <a:rPr lang="en-GB" sz="1800" dirty="0" smtClean="0">
                <a:solidFill>
                  <a:srgbClr val="000000"/>
                </a:solidFill>
                <a:latin typeface="Arial" pitchFamily="34" charset="0"/>
                <a:cs typeface="Arial" pitchFamily="34" charset="0"/>
              </a:rPr>
              <a:t>Proportion of patients (%)</a:t>
            </a:r>
            <a:endParaRPr lang="en-US" sz="1800" dirty="0">
              <a:solidFill>
                <a:srgbClr val="000000"/>
              </a:solidFill>
              <a:latin typeface="Arial" pitchFamily="34" charset="0"/>
              <a:cs typeface="Arial" pitchFamily="34" charset="0"/>
            </a:endParaRPr>
          </a:p>
        </p:txBody>
      </p:sp>
      <p:sp>
        <p:nvSpPr>
          <p:cNvPr id="21" name="TextBox 20"/>
          <p:cNvSpPr txBox="1"/>
          <p:nvPr/>
        </p:nvSpPr>
        <p:spPr>
          <a:xfrm>
            <a:off x="272512" y="6551091"/>
            <a:ext cx="8500015" cy="246221"/>
          </a:xfrm>
          <a:prstGeom prst="rect">
            <a:avLst/>
          </a:prstGeom>
          <a:noFill/>
        </p:spPr>
        <p:txBody>
          <a:bodyPr wrap="square" rtlCol="0">
            <a:spAutoFit/>
          </a:bodyPr>
          <a:lstStyle/>
          <a:p>
            <a:r>
              <a:rPr lang="en-GB" sz="1000" baseline="30000" dirty="0">
                <a:solidFill>
                  <a:srgbClr val="000000"/>
                </a:solidFill>
                <a:latin typeface="Arial" pitchFamily="34" charset="0"/>
                <a:cs typeface="Arial" pitchFamily="34" charset="0"/>
              </a:rPr>
              <a:t>a</a:t>
            </a:r>
            <a:r>
              <a:rPr lang="en-GB" sz="1000" dirty="0">
                <a:solidFill>
                  <a:srgbClr val="000000"/>
                </a:solidFill>
                <a:latin typeface="Arial" pitchFamily="34" charset="0"/>
                <a:cs typeface="Arial" pitchFamily="34" charset="0"/>
              </a:rPr>
              <a:t>SILEN-C1 study arm of  240mg QD FDV plus </a:t>
            </a:r>
            <a:r>
              <a:rPr lang="en-GB" sz="1000" dirty="0" err="1">
                <a:solidFill>
                  <a:srgbClr val="000000"/>
                </a:solidFill>
                <a:latin typeface="Arial" pitchFamily="34" charset="0"/>
                <a:cs typeface="Arial" pitchFamily="34" charset="0"/>
              </a:rPr>
              <a:t>pegIFN</a:t>
            </a:r>
            <a:r>
              <a:rPr lang="en-GB" sz="1000" dirty="0">
                <a:solidFill>
                  <a:srgbClr val="000000"/>
                </a:solidFill>
                <a:latin typeface="Arial" pitchFamily="34" charset="0"/>
                <a:cs typeface="Arial" pitchFamily="34" charset="0"/>
              </a:rPr>
              <a:t>/RBV in HCV GT1 treatment-naïve </a:t>
            </a:r>
            <a:r>
              <a:rPr lang="en-GB" sz="1000" dirty="0" err="1">
                <a:solidFill>
                  <a:srgbClr val="000000"/>
                </a:solidFill>
                <a:latin typeface="Arial" pitchFamily="34" charset="0"/>
                <a:cs typeface="Arial" pitchFamily="34" charset="0"/>
              </a:rPr>
              <a:t>monoinfected</a:t>
            </a:r>
            <a:r>
              <a:rPr lang="en-GB" sz="1000" dirty="0">
                <a:solidFill>
                  <a:srgbClr val="000000"/>
                </a:solidFill>
                <a:latin typeface="Arial" pitchFamily="34" charset="0"/>
                <a:cs typeface="Arial" pitchFamily="34" charset="0"/>
              </a:rPr>
              <a:t> patients without cirrhosis;  data on file</a:t>
            </a:r>
            <a:endParaRPr lang="en-GB" sz="1000" dirty="0" smtClean="0">
              <a:solidFill>
                <a:srgbClr val="000000"/>
              </a:solidFill>
              <a:latin typeface="Arial" pitchFamily="34" charset="0"/>
              <a:cs typeface="Arial" pitchFamily="34" charset="0"/>
            </a:endParaRPr>
          </a:p>
        </p:txBody>
      </p:sp>
      <p:sp>
        <p:nvSpPr>
          <p:cNvPr id="22" name="TextBox 21"/>
          <p:cNvSpPr txBox="1"/>
          <p:nvPr/>
        </p:nvSpPr>
        <p:spPr>
          <a:xfrm>
            <a:off x="1662347" y="5135246"/>
            <a:ext cx="528643" cy="461665"/>
          </a:xfrm>
          <a:prstGeom prst="rect">
            <a:avLst/>
          </a:prstGeom>
          <a:noFill/>
        </p:spPr>
        <p:txBody>
          <a:bodyPr wrap="square" rtlCol="0">
            <a:spAutoFit/>
          </a:bodyPr>
          <a:lstStyle/>
          <a:p>
            <a:r>
              <a:rPr lang="en-GB" sz="1200" b="1" dirty="0" smtClean="0">
                <a:solidFill>
                  <a:schemeClr val="bg1"/>
                </a:solidFill>
                <a:latin typeface="Arial" pitchFamily="34" charset="0"/>
                <a:cs typeface="Arial" pitchFamily="34" charset="0"/>
              </a:rPr>
              <a:t>191/</a:t>
            </a:r>
            <a:br>
              <a:rPr lang="en-GB" sz="1200" b="1" dirty="0" smtClean="0">
                <a:solidFill>
                  <a:schemeClr val="bg1"/>
                </a:solidFill>
                <a:latin typeface="Arial" pitchFamily="34" charset="0"/>
                <a:cs typeface="Arial" pitchFamily="34" charset="0"/>
              </a:rPr>
            </a:br>
            <a:r>
              <a:rPr lang="en-GB" sz="1200" b="1" dirty="0" smtClean="0">
                <a:solidFill>
                  <a:schemeClr val="bg1"/>
                </a:solidFill>
                <a:latin typeface="Arial" pitchFamily="34" charset="0"/>
                <a:cs typeface="Arial" pitchFamily="34" charset="0"/>
              </a:rPr>
              <a:t>239</a:t>
            </a:r>
            <a:endParaRPr lang="en-US" sz="1200" b="1" dirty="0">
              <a:solidFill>
                <a:schemeClr val="bg1"/>
              </a:solidFill>
              <a:latin typeface="Arial" pitchFamily="34" charset="0"/>
              <a:cs typeface="Arial" pitchFamily="34" charset="0"/>
            </a:endParaRPr>
          </a:p>
        </p:txBody>
      </p:sp>
      <p:sp>
        <p:nvSpPr>
          <p:cNvPr id="24" name="TextBox 23"/>
          <p:cNvSpPr txBox="1"/>
          <p:nvPr/>
        </p:nvSpPr>
        <p:spPr>
          <a:xfrm>
            <a:off x="2193883" y="5135246"/>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143/239</a:t>
            </a:r>
            <a:endParaRPr lang="en-US" sz="1200" b="1" dirty="0">
              <a:latin typeface="Arial" pitchFamily="34" charset="0"/>
              <a:cs typeface="Arial" pitchFamily="34" charset="0"/>
            </a:endParaRPr>
          </a:p>
        </p:txBody>
      </p:sp>
      <p:sp>
        <p:nvSpPr>
          <p:cNvPr id="3" name="TextBox 2"/>
          <p:cNvSpPr txBox="1"/>
          <p:nvPr/>
        </p:nvSpPr>
        <p:spPr>
          <a:xfrm>
            <a:off x="2171533" y="5836338"/>
            <a:ext cx="2025387" cy="400110"/>
          </a:xfrm>
          <a:prstGeom prst="rect">
            <a:avLst/>
          </a:prstGeom>
          <a:noFill/>
        </p:spPr>
        <p:txBody>
          <a:bodyPr wrap="square" rtlCol="0">
            <a:spAutoFit/>
          </a:bodyPr>
          <a:lstStyle/>
          <a:p>
            <a:pPr algn="ctr"/>
            <a:r>
              <a:rPr lang="en-GB" sz="2000" b="1" dirty="0" smtClean="0">
                <a:solidFill>
                  <a:srgbClr val="000000"/>
                </a:solidFill>
                <a:latin typeface="Arial" pitchFamily="34" charset="0"/>
                <a:cs typeface="Arial" pitchFamily="34" charset="0"/>
              </a:rPr>
              <a:t>Week 4</a:t>
            </a:r>
            <a:endParaRPr lang="en-US" sz="2000" b="1" dirty="0">
              <a:solidFill>
                <a:srgbClr val="000000"/>
              </a:solidFill>
              <a:latin typeface="Arial" pitchFamily="34" charset="0"/>
              <a:cs typeface="Arial" pitchFamily="34" charset="0"/>
            </a:endParaRPr>
          </a:p>
        </p:txBody>
      </p:sp>
      <p:sp>
        <p:nvSpPr>
          <p:cNvPr id="39" name="TextBox 38"/>
          <p:cNvSpPr txBox="1"/>
          <p:nvPr/>
        </p:nvSpPr>
        <p:spPr>
          <a:xfrm>
            <a:off x="5908440" y="5828114"/>
            <a:ext cx="2025387" cy="400110"/>
          </a:xfrm>
          <a:prstGeom prst="rect">
            <a:avLst/>
          </a:prstGeom>
          <a:noFill/>
        </p:spPr>
        <p:txBody>
          <a:bodyPr wrap="square" rtlCol="0">
            <a:spAutoFit/>
          </a:bodyPr>
          <a:lstStyle/>
          <a:p>
            <a:pPr algn="ctr"/>
            <a:r>
              <a:rPr lang="en-GB" sz="2000" b="1" dirty="0" smtClean="0">
                <a:solidFill>
                  <a:srgbClr val="000000"/>
                </a:solidFill>
                <a:latin typeface="Arial" pitchFamily="34" charset="0"/>
                <a:cs typeface="Arial" pitchFamily="34" charset="0"/>
              </a:rPr>
              <a:t>Week 12</a:t>
            </a:r>
            <a:endParaRPr lang="en-US" sz="2000" b="1" dirty="0">
              <a:solidFill>
                <a:srgbClr val="000000"/>
              </a:solidFill>
              <a:latin typeface="Arial" pitchFamily="34" charset="0"/>
              <a:cs typeface="Arial" pitchFamily="34" charset="0"/>
            </a:endParaRPr>
          </a:p>
        </p:txBody>
      </p:sp>
      <p:sp>
        <p:nvSpPr>
          <p:cNvPr id="40" name="TextBox 39"/>
          <p:cNvSpPr txBox="1"/>
          <p:nvPr/>
        </p:nvSpPr>
        <p:spPr>
          <a:xfrm>
            <a:off x="5354405" y="5135246"/>
            <a:ext cx="594566" cy="461665"/>
          </a:xfrm>
          <a:prstGeom prst="rect">
            <a:avLst/>
          </a:prstGeom>
          <a:noFill/>
        </p:spPr>
        <p:txBody>
          <a:bodyPr wrap="square" rtlCol="0">
            <a:spAutoFit/>
          </a:bodyPr>
          <a:lstStyle/>
          <a:p>
            <a:r>
              <a:rPr lang="en-GB" sz="1200" b="1" dirty="0" smtClean="0">
                <a:solidFill>
                  <a:schemeClr val="bg1"/>
                </a:solidFill>
                <a:latin typeface="Arial" pitchFamily="34" charset="0"/>
                <a:cs typeface="Arial" pitchFamily="34" charset="0"/>
              </a:rPr>
              <a:t>206/</a:t>
            </a:r>
            <a:br>
              <a:rPr lang="en-GB" sz="1200" b="1" dirty="0" smtClean="0">
                <a:solidFill>
                  <a:schemeClr val="bg1"/>
                </a:solidFill>
                <a:latin typeface="Arial" pitchFamily="34" charset="0"/>
                <a:cs typeface="Arial" pitchFamily="34" charset="0"/>
              </a:rPr>
            </a:br>
            <a:r>
              <a:rPr lang="en-GB" sz="1200" b="1" dirty="0" smtClean="0">
                <a:solidFill>
                  <a:schemeClr val="bg1"/>
                </a:solidFill>
                <a:latin typeface="Arial" pitchFamily="34" charset="0"/>
                <a:cs typeface="Arial" pitchFamily="34" charset="0"/>
              </a:rPr>
              <a:t>239</a:t>
            </a:r>
            <a:endParaRPr lang="en-US" sz="1200" b="1" dirty="0">
              <a:solidFill>
                <a:schemeClr val="bg1"/>
              </a:solidFill>
              <a:latin typeface="Arial" pitchFamily="34" charset="0"/>
              <a:cs typeface="Arial" pitchFamily="34" charset="0"/>
            </a:endParaRPr>
          </a:p>
        </p:txBody>
      </p:sp>
      <p:sp>
        <p:nvSpPr>
          <p:cNvPr id="41" name="TextBox 40"/>
          <p:cNvSpPr txBox="1"/>
          <p:nvPr/>
        </p:nvSpPr>
        <p:spPr>
          <a:xfrm>
            <a:off x="5904969" y="5135246"/>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195/239</a:t>
            </a:r>
            <a:endParaRPr lang="en-US" sz="1200" b="1" dirty="0">
              <a:latin typeface="Arial" pitchFamily="34" charset="0"/>
              <a:cs typeface="Arial" pitchFamily="34" charset="0"/>
            </a:endParaRPr>
          </a:p>
        </p:txBody>
      </p:sp>
      <p:sp>
        <p:nvSpPr>
          <p:cNvPr id="44" name="Title 1"/>
          <p:cNvSpPr txBox="1">
            <a:spLocks/>
          </p:cNvSpPr>
          <p:nvPr/>
        </p:nvSpPr>
        <p:spPr bwMode="auto">
          <a:xfrm>
            <a:off x="366714" y="311150"/>
            <a:ext cx="8405813" cy="676275"/>
          </a:xfrm>
          <a:prstGeom prst="rect">
            <a:avLst/>
          </a:prstGeom>
          <a:solidFill>
            <a:schemeClr val="accent1"/>
          </a:solidFill>
          <a:ln w="9525">
            <a:noFill/>
            <a:miter lim="800000"/>
            <a:headEnd/>
            <a:tailEnd/>
          </a:ln>
          <a:effec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400">
                <a:solidFill>
                  <a:schemeClr val="bg1"/>
                </a:solidFill>
                <a:latin typeface="+mj-lt"/>
                <a:ea typeface="+mj-ea"/>
                <a:cs typeface="+mj-cs"/>
              </a:defRPr>
            </a:lvl1pPr>
            <a:lvl2pPr algn="l" rtl="0" eaLnBrk="1" fontAlgn="base" hangingPunct="1">
              <a:spcBef>
                <a:spcPct val="0"/>
              </a:spcBef>
              <a:spcAft>
                <a:spcPct val="0"/>
              </a:spcAft>
              <a:defRPr sz="2400">
                <a:solidFill>
                  <a:schemeClr val="bg1"/>
                </a:solidFill>
                <a:latin typeface="BISansCond" pitchFamily="2" charset="0"/>
              </a:defRPr>
            </a:lvl2pPr>
            <a:lvl3pPr algn="l" rtl="0" eaLnBrk="1" fontAlgn="base" hangingPunct="1">
              <a:spcBef>
                <a:spcPct val="0"/>
              </a:spcBef>
              <a:spcAft>
                <a:spcPct val="0"/>
              </a:spcAft>
              <a:defRPr sz="2400">
                <a:solidFill>
                  <a:schemeClr val="bg1"/>
                </a:solidFill>
                <a:latin typeface="BISansCond" pitchFamily="2" charset="0"/>
              </a:defRPr>
            </a:lvl3pPr>
            <a:lvl4pPr algn="l" rtl="0" eaLnBrk="1" fontAlgn="base" hangingPunct="1">
              <a:spcBef>
                <a:spcPct val="0"/>
              </a:spcBef>
              <a:spcAft>
                <a:spcPct val="0"/>
              </a:spcAft>
              <a:defRPr sz="2400">
                <a:solidFill>
                  <a:schemeClr val="bg1"/>
                </a:solidFill>
                <a:latin typeface="BISansCond" pitchFamily="2" charset="0"/>
              </a:defRPr>
            </a:lvl4pPr>
            <a:lvl5pPr algn="l" rtl="0" eaLnBrk="1" fontAlgn="base" hangingPunct="1">
              <a:spcBef>
                <a:spcPct val="0"/>
              </a:spcBef>
              <a:spcAft>
                <a:spcPct val="0"/>
              </a:spcAft>
              <a:defRPr sz="2400">
                <a:solidFill>
                  <a:schemeClr val="bg1"/>
                </a:solidFill>
                <a:latin typeface="BISansCond" pitchFamily="2" charset="0"/>
              </a:defRPr>
            </a:lvl5pPr>
            <a:lvl6pPr marL="457200" algn="l" rtl="0" eaLnBrk="1" fontAlgn="base" hangingPunct="1">
              <a:spcBef>
                <a:spcPct val="0"/>
              </a:spcBef>
              <a:spcAft>
                <a:spcPct val="0"/>
              </a:spcAft>
              <a:defRPr sz="2400">
                <a:solidFill>
                  <a:schemeClr val="bg1"/>
                </a:solidFill>
                <a:latin typeface="BISansCond" pitchFamily="2" charset="0"/>
              </a:defRPr>
            </a:lvl6pPr>
            <a:lvl7pPr marL="914400" algn="l" rtl="0" eaLnBrk="1" fontAlgn="base" hangingPunct="1">
              <a:spcBef>
                <a:spcPct val="0"/>
              </a:spcBef>
              <a:spcAft>
                <a:spcPct val="0"/>
              </a:spcAft>
              <a:defRPr sz="2400">
                <a:solidFill>
                  <a:schemeClr val="bg1"/>
                </a:solidFill>
                <a:latin typeface="BISansCond" pitchFamily="2" charset="0"/>
              </a:defRPr>
            </a:lvl7pPr>
            <a:lvl8pPr marL="1371600" algn="l" rtl="0" eaLnBrk="1" fontAlgn="base" hangingPunct="1">
              <a:spcBef>
                <a:spcPct val="0"/>
              </a:spcBef>
              <a:spcAft>
                <a:spcPct val="0"/>
              </a:spcAft>
              <a:defRPr sz="2400">
                <a:solidFill>
                  <a:schemeClr val="bg1"/>
                </a:solidFill>
                <a:latin typeface="BISansCond" pitchFamily="2" charset="0"/>
              </a:defRPr>
            </a:lvl8pPr>
            <a:lvl9pPr marL="1828800" algn="l" rtl="0" eaLnBrk="1" fontAlgn="base" hangingPunct="1">
              <a:spcBef>
                <a:spcPct val="0"/>
              </a:spcBef>
              <a:spcAft>
                <a:spcPct val="0"/>
              </a:spcAft>
              <a:defRPr sz="2400">
                <a:solidFill>
                  <a:schemeClr val="bg1"/>
                </a:solidFill>
                <a:latin typeface="BISansCond" pitchFamily="2" charset="0"/>
              </a:defRPr>
            </a:lvl9pPr>
          </a:lstStyle>
          <a:p>
            <a:r>
              <a:rPr lang="en-GB" b="1" dirty="0" smtClean="0">
                <a:solidFill>
                  <a:srgbClr val="FFFFFF"/>
                </a:solidFill>
                <a:latin typeface="Arial" pitchFamily="34" charset="0"/>
                <a:cs typeface="Arial" pitchFamily="34" charset="0"/>
              </a:rPr>
              <a:t>Early </a:t>
            </a:r>
            <a:r>
              <a:rPr lang="en-GB" b="1" dirty="0" err="1" smtClean="0">
                <a:solidFill>
                  <a:srgbClr val="FFFFFF"/>
                </a:solidFill>
                <a:latin typeface="Arial" pitchFamily="34" charset="0"/>
                <a:cs typeface="Arial" pitchFamily="34" charset="0"/>
              </a:rPr>
              <a:t>virologic</a:t>
            </a:r>
            <a:r>
              <a:rPr lang="en-GB" b="1" dirty="0" smtClean="0">
                <a:solidFill>
                  <a:srgbClr val="FFFFFF"/>
                </a:solidFill>
                <a:latin typeface="Arial" pitchFamily="34" charset="0"/>
                <a:cs typeface="Arial" pitchFamily="34" charset="0"/>
              </a:rPr>
              <a:t> response in HIV/HCV co-infected patients: </a:t>
            </a:r>
            <a:r>
              <a:rPr lang="en-GB" sz="2000" b="1" dirty="0" smtClean="0">
                <a:solidFill>
                  <a:srgbClr val="FFFFFF"/>
                </a:solidFill>
                <a:latin typeface="Arial" pitchFamily="34" charset="0"/>
                <a:cs typeface="Arial" pitchFamily="34" charset="0"/>
              </a:rPr>
              <a:t>comparison with HCV mono-infected patients </a:t>
            </a:r>
            <a:endParaRPr lang="en-US" sz="2000" b="1" dirty="0">
              <a:solidFill>
                <a:srgbClr val="FFFFFF"/>
              </a:solidFill>
              <a:latin typeface="Arial" pitchFamily="34" charset="0"/>
              <a:cs typeface="Arial" pitchFamily="34" charset="0"/>
            </a:endParaRPr>
          </a:p>
        </p:txBody>
      </p:sp>
      <p:sp>
        <p:nvSpPr>
          <p:cNvPr id="25" name="TextBox 24"/>
          <p:cNvSpPr txBox="1"/>
          <p:nvPr/>
        </p:nvSpPr>
        <p:spPr>
          <a:xfrm>
            <a:off x="6464392" y="5135357"/>
            <a:ext cx="481780" cy="461665"/>
          </a:xfrm>
          <a:prstGeom prst="rect">
            <a:avLst/>
          </a:prstGeom>
          <a:noFill/>
        </p:spPr>
        <p:txBody>
          <a:bodyPr wrap="square" rtlCol="0">
            <a:spAutoFit/>
          </a:bodyPr>
          <a:lstStyle/>
          <a:p>
            <a:r>
              <a:rPr lang="en-GB" sz="1200" b="1" dirty="0" smtClean="0">
                <a:solidFill>
                  <a:srgbClr val="FFFFFF"/>
                </a:solidFill>
                <a:latin typeface="Arial" pitchFamily="34" charset="0"/>
                <a:cs typeface="Arial" pitchFamily="34" charset="0"/>
              </a:rPr>
              <a:t>64/</a:t>
            </a:r>
          </a:p>
          <a:p>
            <a:r>
              <a:rPr lang="en-GB" sz="1200" b="1" dirty="0" smtClean="0">
                <a:solidFill>
                  <a:srgbClr val="FFFFFF"/>
                </a:solidFill>
                <a:latin typeface="Arial" pitchFamily="34" charset="0"/>
                <a:cs typeface="Arial" pitchFamily="34" charset="0"/>
              </a:rPr>
              <a:t>69</a:t>
            </a:r>
            <a:endParaRPr lang="en-US" sz="1200" b="1" dirty="0">
              <a:solidFill>
                <a:srgbClr val="FFFFFF"/>
              </a:solidFill>
              <a:latin typeface="Arial" pitchFamily="34" charset="0"/>
              <a:cs typeface="Arial" pitchFamily="34" charset="0"/>
            </a:endParaRPr>
          </a:p>
        </p:txBody>
      </p:sp>
      <p:sp>
        <p:nvSpPr>
          <p:cNvPr id="26" name="TextBox 25"/>
          <p:cNvSpPr txBox="1"/>
          <p:nvPr/>
        </p:nvSpPr>
        <p:spPr>
          <a:xfrm>
            <a:off x="7009735" y="5135357"/>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63/</a:t>
            </a:r>
          </a:p>
          <a:p>
            <a:r>
              <a:rPr lang="en-GB" sz="1200" b="1" dirty="0" smtClean="0">
                <a:latin typeface="Arial" pitchFamily="34" charset="0"/>
                <a:cs typeface="Arial" pitchFamily="34" charset="0"/>
              </a:rPr>
              <a:t>69</a:t>
            </a:r>
            <a:endParaRPr lang="en-US" sz="1200" b="1" dirty="0">
              <a:latin typeface="Arial" pitchFamily="34" charset="0"/>
              <a:cs typeface="Arial" pitchFamily="34" charset="0"/>
            </a:endParaRPr>
          </a:p>
        </p:txBody>
      </p:sp>
      <p:sp>
        <p:nvSpPr>
          <p:cNvPr id="27" name="TextBox 26"/>
          <p:cNvSpPr txBox="1"/>
          <p:nvPr/>
        </p:nvSpPr>
        <p:spPr>
          <a:xfrm>
            <a:off x="2799707" y="5135357"/>
            <a:ext cx="481780" cy="461665"/>
          </a:xfrm>
          <a:prstGeom prst="rect">
            <a:avLst/>
          </a:prstGeom>
          <a:noFill/>
        </p:spPr>
        <p:txBody>
          <a:bodyPr wrap="square" rtlCol="0">
            <a:spAutoFit/>
          </a:bodyPr>
          <a:lstStyle/>
          <a:p>
            <a:r>
              <a:rPr lang="en-GB" sz="1200" b="1" dirty="0" smtClean="0">
                <a:solidFill>
                  <a:srgbClr val="FFFFFF"/>
                </a:solidFill>
                <a:latin typeface="Arial" pitchFamily="34" charset="0"/>
                <a:cs typeface="Arial" pitchFamily="34" charset="0"/>
              </a:rPr>
              <a:t>63/</a:t>
            </a:r>
          </a:p>
          <a:p>
            <a:r>
              <a:rPr lang="en-GB" sz="1200" b="1" dirty="0" smtClean="0">
                <a:solidFill>
                  <a:srgbClr val="FFFFFF"/>
                </a:solidFill>
                <a:latin typeface="Arial" pitchFamily="34" charset="0"/>
                <a:cs typeface="Arial" pitchFamily="34" charset="0"/>
              </a:rPr>
              <a:t>69</a:t>
            </a:r>
            <a:endParaRPr lang="en-US" sz="1200" b="1" dirty="0">
              <a:solidFill>
                <a:srgbClr val="FFFFFF"/>
              </a:solidFill>
              <a:latin typeface="Arial" pitchFamily="34" charset="0"/>
              <a:cs typeface="Arial" pitchFamily="34" charset="0"/>
            </a:endParaRPr>
          </a:p>
        </p:txBody>
      </p:sp>
      <p:sp>
        <p:nvSpPr>
          <p:cNvPr id="28" name="TextBox 27"/>
          <p:cNvSpPr txBox="1"/>
          <p:nvPr/>
        </p:nvSpPr>
        <p:spPr>
          <a:xfrm>
            <a:off x="3326795" y="5135357"/>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51/</a:t>
            </a:r>
          </a:p>
          <a:p>
            <a:r>
              <a:rPr lang="en-GB" sz="1200" b="1" dirty="0" smtClean="0">
                <a:latin typeface="Arial" pitchFamily="34" charset="0"/>
                <a:cs typeface="Arial" pitchFamily="34" charset="0"/>
              </a:rPr>
              <a:t>69</a:t>
            </a:r>
            <a:endParaRPr lang="en-US" sz="1200" b="1" dirty="0">
              <a:latin typeface="Arial" pitchFamily="34" charset="0"/>
              <a:cs typeface="Arial" pitchFamily="34" charset="0"/>
            </a:endParaRPr>
          </a:p>
        </p:txBody>
      </p:sp>
      <p:sp>
        <p:nvSpPr>
          <p:cNvPr id="29" name="Rectangle 28"/>
          <p:cNvSpPr/>
          <p:nvPr/>
        </p:nvSpPr>
        <p:spPr bwMode="auto">
          <a:xfrm>
            <a:off x="5638855" y="1620025"/>
            <a:ext cx="233082" cy="242047"/>
          </a:xfrm>
          <a:prstGeom prst="rect">
            <a:avLst/>
          </a:prstGeom>
          <a:pattFill prst="wdUpDiag">
            <a:fgClr>
              <a:schemeClr val="accent2"/>
            </a:fgClr>
            <a:bgClr>
              <a:schemeClr val="bg1"/>
            </a:bgClr>
          </a:patt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300" b="1" i="0" u="none" strike="noStrike" cap="none" normalizeH="0" baseline="0" smtClean="0">
              <a:ln>
                <a:noFill/>
              </a:ln>
              <a:solidFill>
                <a:schemeClr val="tx1"/>
              </a:solidFill>
              <a:effectLst/>
              <a:latin typeface="BISansCond" pitchFamily="2" charset="0"/>
            </a:endParaRPr>
          </a:p>
        </p:txBody>
      </p:sp>
      <p:sp>
        <p:nvSpPr>
          <p:cNvPr id="30" name="TextBox 29"/>
          <p:cNvSpPr txBox="1"/>
          <p:nvPr/>
        </p:nvSpPr>
        <p:spPr>
          <a:xfrm>
            <a:off x="5888904" y="1592797"/>
            <a:ext cx="2438937" cy="292388"/>
          </a:xfrm>
          <a:prstGeom prst="rect">
            <a:avLst/>
          </a:prstGeom>
          <a:noFill/>
        </p:spPr>
        <p:txBody>
          <a:bodyPr wrap="none" rtlCol="0">
            <a:spAutoFit/>
          </a:bodyPr>
          <a:lstStyle/>
          <a:p>
            <a:r>
              <a:rPr lang="en-GB" sz="1300" b="1" dirty="0" smtClean="0">
                <a:latin typeface="+mj-lt"/>
              </a:rPr>
              <a:t>Treatment-naïve &lt;</a:t>
            </a:r>
            <a:r>
              <a:rPr lang="en-GB" sz="1300" b="1" dirty="0" err="1" smtClean="0">
                <a:latin typeface="+mj-lt"/>
              </a:rPr>
              <a:t>LLoQ</a:t>
            </a:r>
            <a:r>
              <a:rPr lang="en-GB" sz="1300" b="1" dirty="0" smtClean="0">
                <a:latin typeface="+mj-lt"/>
              </a:rPr>
              <a:t> TND</a:t>
            </a:r>
            <a:endParaRPr lang="en-GB" sz="1300" b="1" dirty="0">
              <a:latin typeface="+mj-lt"/>
            </a:endParaRPr>
          </a:p>
        </p:txBody>
      </p:sp>
      <p:sp>
        <p:nvSpPr>
          <p:cNvPr id="33" name="Rectangle 32"/>
          <p:cNvSpPr/>
          <p:nvPr/>
        </p:nvSpPr>
        <p:spPr bwMode="auto">
          <a:xfrm>
            <a:off x="2868034" y="1300868"/>
            <a:ext cx="233082" cy="242047"/>
          </a:xfrm>
          <a:prstGeom prst="rect">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300" b="1" i="0" u="none" strike="noStrike" cap="none" normalizeH="0" baseline="0" smtClean="0">
              <a:ln>
                <a:noFill/>
              </a:ln>
              <a:solidFill>
                <a:schemeClr val="tx1"/>
              </a:solidFill>
              <a:effectLst/>
              <a:latin typeface="BISansCond" pitchFamily="2" charset="0"/>
            </a:endParaRPr>
          </a:p>
        </p:txBody>
      </p:sp>
      <p:sp>
        <p:nvSpPr>
          <p:cNvPr id="34" name="Rectangle 33"/>
          <p:cNvSpPr/>
          <p:nvPr/>
        </p:nvSpPr>
        <p:spPr bwMode="auto">
          <a:xfrm>
            <a:off x="303491" y="1300868"/>
            <a:ext cx="233082" cy="242047"/>
          </a:xfrm>
          <a:prstGeom prst="rect">
            <a:avLst/>
          </a:prstGeom>
          <a:solidFill>
            <a:schemeClr val="accent2">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300" b="1" i="0" u="none" strike="noStrike" cap="none" normalizeH="0" baseline="0" smtClean="0">
              <a:ln>
                <a:noFill/>
              </a:ln>
              <a:solidFill>
                <a:schemeClr val="tx1"/>
              </a:solidFill>
              <a:effectLst/>
              <a:latin typeface="BISansCond" pitchFamily="2" charset="0"/>
            </a:endParaRPr>
          </a:p>
        </p:txBody>
      </p:sp>
      <p:sp>
        <p:nvSpPr>
          <p:cNvPr id="35" name="TextBox 34"/>
          <p:cNvSpPr txBox="1"/>
          <p:nvPr/>
        </p:nvSpPr>
        <p:spPr>
          <a:xfrm>
            <a:off x="536573" y="1265015"/>
            <a:ext cx="2095895" cy="292388"/>
          </a:xfrm>
          <a:prstGeom prst="rect">
            <a:avLst/>
          </a:prstGeom>
          <a:noFill/>
        </p:spPr>
        <p:txBody>
          <a:bodyPr wrap="none" rtlCol="0">
            <a:spAutoFit/>
          </a:bodyPr>
          <a:lstStyle/>
          <a:p>
            <a:r>
              <a:rPr lang="en-GB" sz="1300" b="1" dirty="0">
                <a:latin typeface="+mj-lt"/>
              </a:rPr>
              <a:t>T</a:t>
            </a:r>
            <a:r>
              <a:rPr lang="en-GB" sz="1300" b="1" dirty="0" smtClean="0">
                <a:latin typeface="+mj-lt"/>
              </a:rPr>
              <a:t>reatment-naïve &lt;</a:t>
            </a:r>
            <a:r>
              <a:rPr lang="en-GB" sz="1300" b="1" dirty="0" err="1" smtClean="0">
                <a:latin typeface="+mj-lt"/>
              </a:rPr>
              <a:t>LLoQ</a:t>
            </a:r>
            <a:r>
              <a:rPr lang="en-GB" sz="1300" b="1" dirty="0" smtClean="0">
                <a:latin typeface="+mj-lt"/>
              </a:rPr>
              <a:t> </a:t>
            </a:r>
            <a:endParaRPr lang="en-GB" sz="1300" b="1" dirty="0">
              <a:latin typeface="+mj-lt"/>
            </a:endParaRPr>
          </a:p>
        </p:txBody>
      </p:sp>
      <p:sp>
        <p:nvSpPr>
          <p:cNvPr id="36" name="TextBox 35"/>
          <p:cNvSpPr txBox="1"/>
          <p:nvPr/>
        </p:nvSpPr>
        <p:spPr>
          <a:xfrm>
            <a:off x="3118083" y="1265014"/>
            <a:ext cx="2531912" cy="292388"/>
          </a:xfrm>
          <a:prstGeom prst="rect">
            <a:avLst/>
          </a:prstGeom>
          <a:noFill/>
        </p:spPr>
        <p:txBody>
          <a:bodyPr wrap="none" rtlCol="0">
            <a:spAutoFit/>
          </a:bodyPr>
          <a:lstStyle/>
          <a:p>
            <a:r>
              <a:rPr lang="en-GB" sz="1300" b="1" dirty="0">
                <a:latin typeface="+mj-lt"/>
              </a:rPr>
              <a:t>Treatment-naïve &lt;</a:t>
            </a:r>
            <a:r>
              <a:rPr lang="en-GB" sz="1300" b="1" dirty="0" err="1" smtClean="0">
                <a:latin typeface="+mj-lt"/>
              </a:rPr>
              <a:t>LLoQ</a:t>
            </a:r>
            <a:r>
              <a:rPr lang="en-GB" sz="1300" b="1" dirty="0" smtClean="0">
                <a:latin typeface="+mj-lt"/>
              </a:rPr>
              <a:t> TND</a:t>
            </a:r>
            <a:endParaRPr lang="en-GB" sz="1300" b="1" dirty="0">
              <a:latin typeface="+mj-lt"/>
            </a:endParaRPr>
          </a:p>
        </p:txBody>
      </p:sp>
      <p:sp>
        <p:nvSpPr>
          <p:cNvPr id="37" name="Rectangle 36"/>
          <p:cNvSpPr/>
          <p:nvPr/>
        </p:nvSpPr>
        <p:spPr bwMode="auto">
          <a:xfrm>
            <a:off x="2868029" y="1623603"/>
            <a:ext cx="233082" cy="242047"/>
          </a:xfrm>
          <a:prstGeom prst="rect">
            <a:avLst/>
          </a:prstGeom>
          <a:solidFill>
            <a:srgbClr val="C0E399"/>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300" b="1" i="0" u="none" strike="noStrike" cap="none" normalizeH="0" baseline="0" smtClean="0">
              <a:ln>
                <a:noFill/>
              </a:ln>
              <a:solidFill>
                <a:schemeClr val="tx1"/>
              </a:solidFill>
              <a:effectLst/>
              <a:latin typeface="BISansCond" pitchFamily="2" charset="0"/>
            </a:endParaRPr>
          </a:p>
        </p:txBody>
      </p:sp>
      <p:sp>
        <p:nvSpPr>
          <p:cNvPr id="38" name="Rectangle 37"/>
          <p:cNvSpPr/>
          <p:nvPr/>
        </p:nvSpPr>
        <p:spPr bwMode="auto">
          <a:xfrm>
            <a:off x="312451" y="1623603"/>
            <a:ext cx="233082" cy="242047"/>
          </a:xfrm>
          <a:prstGeom prst="rect">
            <a:avLst/>
          </a:prstGeom>
          <a:solidFill>
            <a:srgbClr val="009A46"/>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300" b="1" i="0" u="none" strike="noStrike" cap="none" normalizeH="0" baseline="0" smtClean="0">
              <a:ln>
                <a:noFill/>
              </a:ln>
              <a:solidFill>
                <a:schemeClr val="tx1"/>
              </a:solidFill>
              <a:effectLst/>
              <a:latin typeface="BISansCond" pitchFamily="2" charset="0"/>
            </a:endParaRPr>
          </a:p>
        </p:txBody>
      </p:sp>
      <p:sp>
        <p:nvSpPr>
          <p:cNvPr id="42" name="TextBox 41"/>
          <p:cNvSpPr txBox="1"/>
          <p:nvPr/>
        </p:nvSpPr>
        <p:spPr>
          <a:xfrm>
            <a:off x="545533" y="1587750"/>
            <a:ext cx="1518364" cy="292388"/>
          </a:xfrm>
          <a:prstGeom prst="rect">
            <a:avLst/>
          </a:prstGeom>
          <a:noFill/>
        </p:spPr>
        <p:txBody>
          <a:bodyPr wrap="none" rtlCol="0">
            <a:spAutoFit/>
          </a:bodyPr>
          <a:lstStyle/>
          <a:p>
            <a:r>
              <a:rPr lang="en-GB" sz="1300" b="1" dirty="0" err="1">
                <a:latin typeface="+mj-lt"/>
              </a:rPr>
              <a:t>R</a:t>
            </a:r>
            <a:r>
              <a:rPr lang="en-GB" sz="1300" b="1" dirty="0" err="1" smtClean="0">
                <a:latin typeface="+mj-lt"/>
              </a:rPr>
              <a:t>elapser</a:t>
            </a:r>
            <a:r>
              <a:rPr lang="en-GB" sz="1300" b="1" dirty="0" smtClean="0">
                <a:latin typeface="+mj-lt"/>
              </a:rPr>
              <a:t> &lt;</a:t>
            </a:r>
            <a:r>
              <a:rPr lang="en-GB" sz="1300" b="1" dirty="0" err="1" smtClean="0">
                <a:latin typeface="+mj-lt"/>
              </a:rPr>
              <a:t>LLoQ</a:t>
            </a:r>
            <a:r>
              <a:rPr lang="en-GB" sz="1300" b="1" dirty="0" smtClean="0">
                <a:latin typeface="+mj-lt"/>
              </a:rPr>
              <a:t> </a:t>
            </a:r>
            <a:endParaRPr lang="en-GB" sz="1300" b="1" dirty="0">
              <a:latin typeface="+mj-lt"/>
            </a:endParaRPr>
          </a:p>
        </p:txBody>
      </p:sp>
      <p:sp>
        <p:nvSpPr>
          <p:cNvPr id="43" name="TextBox 42"/>
          <p:cNvSpPr txBox="1"/>
          <p:nvPr/>
        </p:nvSpPr>
        <p:spPr>
          <a:xfrm>
            <a:off x="3118078" y="1587749"/>
            <a:ext cx="1907895" cy="292388"/>
          </a:xfrm>
          <a:prstGeom prst="rect">
            <a:avLst/>
          </a:prstGeom>
          <a:noFill/>
        </p:spPr>
        <p:txBody>
          <a:bodyPr wrap="none" rtlCol="0">
            <a:spAutoFit/>
          </a:bodyPr>
          <a:lstStyle/>
          <a:p>
            <a:r>
              <a:rPr lang="en-GB" sz="1300" b="1" dirty="0" err="1" smtClean="0">
                <a:latin typeface="+mj-lt"/>
              </a:rPr>
              <a:t>Relapser</a:t>
            </a:r>
            <a:r>
              <a:rPr lang="en-GB" sz="1300" b="1" dirty="0" smtClean="0">
                <a:latin typeface="+mj-lt"/>
              </a:rPr>
              <a:t> </a:t>
            </a:r>
            <a:r>
              <a:rPr lang="en-GB" sz="1300" b="1" dirty="0">
                <a:latin typeface="+mj-lt"/>
              </a:rPr>
              <a:t>&lt;</a:t>
            </a:r>
            <a:r>
              <a:rPr lang="en-GB" sz="1300" b="1" dirty="0" err="1" smtClean="0">
                <a:latin typeface="+mj-lt"/>
              </a:rPr>
              <a:t>LLoQ</a:t>
            </a:r>
            <a:r>
              <a:rPr lang="en-GB" sz="1300" b="1" dirty="0" smtClean="0">
                <a:latin typeface="+mj-lt"/>
              </a:rPr>
              <a:t> </a:t>
            </a:r>
            <a:r>
              <a:rPr lang="en-GB" sz="1300" b="1" dirty="0">
                <a:latin typeface="+mj-lt"/>
              </a:rPr>
              <a:t>TND</a:t>
            </a:r>
          </a:p>
        </p:txBody>
      </p:sp>
      <p:sp>
        <p:nvSpPr>
          <p:cNvPr id="46" name="TextBox 45"/>
          <p:cNvSpPr txBox="1"/>
          <p:nvPr/>
        </p:nvSpPr>
        <p:spPr>
          <a:xfrm>
            <a:off x="4085088" y="2620231"/>
            <a:ext cx="284052" cy="307777"/>
          </a:xfrm>
          <a:prstGeom prst="rect">
            <a:avLst/>
          </a:prstGeom>
          <a:noFill/>
        </p:spPr>
        <p:txBody>
          <a:bodyPr wrap="none" rtlCol="0">
            <a:spAutoFit/>
          </a:bodyPr>
          <a:lstStyle/>
          <a:p>
            <a:r>
              <a:rPr lang="en-GB" dirty="0" smtClean="0">
                <a:solidFill>
                  <a:srgbClr val="000000"/>
                </a:solidFill>
                <a:latin typeface="Arial" pitchFamily="34" charset="0"/>
                <a:cs typeface="Arial" pitchFamily="34" charset="0"/>
              </a:rPr>
              <a:t>a</a:t>
            </a:r>
            <a:endParaRPr lang="en-US" dirty="0">
              <a:solidFill>
                <a:srgbClr val="000000"/>
              </a:solidFill>
              <a:latin typeface="Arial" pitchFamily="34" charset="0"/>
              <a:cs typeface="Arial" pitchFamily="34" charset="0"/>
            </a:endParaRPr>
          </a:p>
        </p:txBody>
      </p:sp>
      <p:sp>
        <p:nvSpPr>
          <p:cNvPr id="47" name="TextBox 46"/>
          <p:cNvSpPr txBox="1"/>
          <p:nvPr/>
        </p:nvSpPr>
        <p:spPr>
          <a:xfrm>
            <a:off x="7774768" y="2029000"/>
            <a:ext cx="284052" cy="307777"/>
          </a:xfrm>
          <a:prstGeom prst="rect">
            <a:avLst/>
          </a:prstGeom>
          <a:noFill/>
        </p:spPr>
        <p:txBody>
          <a:bodyPr wrap="none" rtlCol="0">
            <a:spAutoFit/>
          </a:bodyPr>
          <a:lstStyle/>
          <a:p>
            <a:r>
              <a:rPr lang="en-GB" dirty="0" smtClean="0">
                <a:solidFill>
                  <a:srgbClr val="000000"/>
                </a:solidFill>
                <a:latin typeface="Arial" pitchFamily="34" charset="0"/>
                <a:cs typeface="Arial" pitchFamily="34" charset="0"/>
              </a:rPr>
              <a:t>a</a:t>
            </a:r>
            <a:endParaRPr lang="en-US" dirty="0">
              <a:solidFill>
                <a:srgbClr val="000000"/>
              </a:solidFill>
              <a:latin typeface="Arial" pitchFamily="34" charset="0"/>
              <a:cs typeface="Arial" pitchFamily="34" charset="0"/>
            </a:endParaRPr>
          </a:p>
        </p:txBody>
      </p:sp>
      <p:grpSp>
        <p:nvGrpSpPr>
          <p:cNvPr id="8" name="Group 7"/>
          <p:cNvGrpSpPr/>
          <p:nvPr/>
        </p:nvGrpSpPr>
        <p:grpSpPr>
          <a:xfrm>
            <a:off x="3805716" y="5150139"/>
            <a:ext cx="481780" cy="461665"/>
            <a:chOff x="3980326" y="5976313"/>
            <a:chExt cx="481780" cy="461665"/>
          </a:xfrm>
        </p:grpSpPr>
        <p:sp>
          <p:nvSpPr>
            <p:cNvPr id="5" name="Rectangle 4"/>
            <p:cNvSpPr/>
            <p:nvPr/>
          </p:nvSpPr>
          <p:spPr bwMode="auto">
            <a:xfrm>
              <a:off x="4050131" y="6028169"/>
              <a:ext cx="321276" cy="355452"/>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400" b="0" i="0" u="none" strike="noStrike" cap="none" normalizeH="0" baseline="0" smtClean="0">
                <a:ln>
                  <a:noFill/>
                </a:ln>
                <a:solidFill>
                  <a:schemeClr val="tx1"/>
                </a:solidFill>
                <a:effectLst/>
                <a:latin typeface="BISansCond" pitchFamily="2" charset="0"/>
              </a:endParaRPr>
            </a:p>
          </p:txBody>
        </p:sp>
        <p:sp>
          <p:nvSpPr>
            <p:cNvPr id="48" name="TextBox 47"/>
            <p:cNvSpPr txBox="1"/>
            <p:nvPr/>
          </p:nvSpPr>
          <p:spPr>
            <a:xfrm>
              <a:off x="3980326" y="5976313"/>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108/142</a:t>
              </a:r>
              <a:endParaRPr lang="en-US" sz="1200" b="1" dirty="0">
                <a:latin typeface="Arial" pitchFamily="34" charset="0"/>
                <a:cs typeface="Arial" pitchFamily="34" charset="0"/>
              </a:endParaRPr>
            </a:p>
          </p:txBody>
        </p:sp>
      </p:grpSp>
      <p:grpSp>
        <p:nvGrpSpPr>
          <p:cNvPr id="50" name="Group 49"/>
          <p:cNvGrpSpPr/>
          <p:nvPr/>
        </p:nvGrpSpPr>
        <p:grpSpPr>
          <a:xfrm>
            <a:off x="7485683" y="5117742"/>
            <a:ext cx="481780" cy="461665"/>
            <a:chOff x="3980326" y="5976313"/>
            <a:chExt cx="481780" cy="461665"/>
          </a:xfrm>
        </p:grpSpPr>
        <p:sp>
          <p:nvSpPr>
            <p:cNvPr id="51" name="Rectangle 50"/>
            <p:cNvSpPr/>
            <p:nvPr/>
          </p:nvSpPr>
          <p:spPr bwMode="auto">
            <a:xfrm>
              <a:off x="4050131" y="6028169"/>
              <a:ext cx="321276" cy="355452"/>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400" b="0" i="0" u="none" strike="noStrike" cap="none" normalizeH="0" baseline="0" smtClean="0">
                <a:ln>
                  <a:noFill/>
                </a:ln>
                <a:solidFill>
                  <a:schemeClr val="tx1"/>
                </a:solidFill>
                <a:effectLst/>
                <a:latin typeface="BISansCond" pitchFamily="2" charset="0"/>
              </a:endParaRPr>
            </a:p>
          </p:txBody>
        </p:sp>
        <p:sp>
          <p:nvSpPr>
            <p:cNvPr id="52" name="TextBox 51"/>
            <p:cNvSpPr txBox="1"/>
            <p:nvPr/>
          </p:nvSpPr>
          <p:spPr>
            <a:xfrm>
              <a:off x="3980326" y="5976313"/>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132/142</a:t>
              </a:r>
              <a:endParaRPr lang="en-US" sz="1200" b="1" dirty="0">
                <a:latin typeface="Arial" pitchFamily="34" charset="0"/>
                <a:cs typeface="Arial" pitchFamily="34" charset="0"/>
              </a:endParaRPr>
            </a:p>
          </p:txBody>
        </p:sp>
      </p:grpSp>
      <p:sp>
        <p:nvSpPr>
          <p:cNvPr id="2" name="TextBox 1"/>
          <p:cNvSpPr txBox="1"/>
          <p:nvPr/>
        </p:nvSpPr>
        <p:spPr>
          <a:xfrm>
            <a:off x="5516161" y="1254125"/>
            <a:ext cx="3422732" cy="292388"/>
          </a:xfrm>
          <a:prstGeom prst="rect">
            <a:avLst/>
          </a:prstGeom>
          <a:noFill/>
        </p:spPr>
        <p:txBody>
          <a:bodyPr wrap="none" rtlCol="0">
            <a:spAutoFit/>
          </a:bodyPr>
          <a:lstStyle/>
          <a:p>
            <a:r>
              <a:rPr lang="en-GB" sz="1300" b="1" dirty="0" smtClean="0">
                <a:latin typeface="+mj-lt"/>
              </a:rPr>
              <a:t>Mono-infected patients, </a:t>
            </a:r>
            <a:r>
              <a:rPr lang="en-GB" sz="1300" b="1" dirty="0">
                <a:latin typeface="+mj-lt"/>
              </a:rPr>
              <a:t>SILEN-C1 </a:t>
            </a:r>
            <a:r>
              <a:rPr lang="en-GB" sz="1300" b="1" dirty="0" smtClean="0">
                <a:latin typeface="+mj-lt"/>
              </a:rPr>
              <a:t>study:</a:t>
            </a:r>
            <a:endParaRPr lang="en-US" sz="1300" b="1" dirty="0">
              <a:latin typeface="+mj-lt"/>
            </a:endParaRPr>
          </a:p>
        </p:txBody>
      </p:sp>
    </p:spTree>
    <p:extLst>
      <p:ext uri="{BB962C8B-B14F-4D97-AF65-F5344CB8AC3E}">
        <p14:creationId xmlns="" xmlns:p14="http://schemas.microsoft.com/office/powerpoint/2010/main" val="1923316197"/>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 xmlns:p14="http://schemas.microsoft.com/office/powerpoint/2010/main" val="2829893277"/>
              </p:ext>
            </p:extLst>
          </p:nvPr>
        </p:nvGraphicFramePr>
        <p:xfrm>
          <a:off x="2411887" y="2017059"/>
          <a:ext cx="8152873" cy="396632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rot="16200000">
            <a:off x="760015" y="3785203"/>
            <a:ext cx="3017045" cy="369332"/>
          </a:xfrm>
          <a:prstGeom prst="rect">
            <a:avLst/>
          </a:prstGeom>
          <a:noFill/>
        </p:spPr>
        <p:txBody>
          <a:bodyPr wrap="square" rtlCol="0">
            <a:spAutoFit/>
          </a:bodyPr>
          <a:lstStyle/>
          <a:p>
            <a:r>
              <a:rPr lang="en-GB" sz="1800" dirty="0" smtClean="0">
                <a:solidFill>
                  <a:srgbClr val="000000"/>
                </a:solidFill>
                <a:latin typeface="Arial" pitchFamily="34" charset="0"/>
                <a:cs typeface="Arial" pitchFamily="34" charset="0"/>
              </a:rPr>
              <a:t>Proportion of patients (%)</a:t>
            </a:r>
            <a:endParaRPr lang="en-US" sz="1800" dirty="0">
              <a:solidFill>
                <a:srgbClr val="000000"/>
              </a:solidFill>
              <a:latin typeface="Arial" pitchFamily="34" charset="0"/>
              <a:cs typeface="Arial" pitchFamily="34" charset="0"/>
            </a:endParaRPr>
          </a:p>
        </p:txBody>
      </p:sp>
      <p:sp>
        <p:nvSpPr>
          <p:cNvPr id="22" name="TextBox 21"/>
          <p:cNvSpPr txBox="1"/>
          <p:nvPr/>
        </p:nvSpPr>
        <p:spPr>
          <a:xfrm>
            <a:off x="3430374" y="5135246"/>
            <a:ext cx="528643" cy="461665"/>
          </a:xfrm>
          <a:prstGeom prst="rect">
            <a:avLst/>
          </a:prstGeom>
          <a:noFill/>
        </p:spPr>
        <p:txBody>
          <a:bodyPr wrap="square" rtlCol="0">
            <a:spAutoFit/>
          </a:bodyPr>
          <a:lstStyle/>
          <a:p>
            <a:r>
              <a:rPr lang="en-GB" sz="1200" b="1" dirty="0" smtClean="0">
                <a:solidFill>
                  <a:srgbClr val="FFFFFF"/>
                </a:solidFill>
                <a:latin typeface="Arial" pitchFamily="34" charset="0"/>
                <a:cs typeface="Arial" pitchFamily="34" charset="0"/>
              </a:rPr>
              <a:t>184/</a:t>
            </a:r>
            <a:br>
              <a:rPr lang="en-GB" sz="1200" b="1" dirty="0" smtClean="0">
                <a:solidFill>
                  <a:srgbClr val="FFFFFF"/>
                </a:solidFill>
                <a:latin typeface="Arial" pitchFamily="34" charset="0"/>
                <a:cs typeface="Arial" pitchFamily="34" charset="0"/>
              </a:rPr>
            </a:br>
            <a:r>
              <a:rPr lang="en-GB" sz="1200" b="1" dirty="0" smtClean="0">
                <a:solidFill>
                  <a:srgbClr val="FFFFFF"/>
                </a:solidFill>
                <a:latin typeface="Arial" pitchFamily="34" charset="0"/>
                <a:cs typeface="Arial" pitchFamily="34" charset="0"/>
              </a:rPr>
              <a:t>239</a:t>
            </a:r>
            <a:endParaRPr lang="en-US" sz="1200" b="1" dirty="0">
              <a:solidFill>
                <a:srgbClr val="FFFFFF"/>
              </a:solidFill>
              <a:latin typeface="Arial" pitchFamily="34" charset="0"/>
              <a:cs typeface="Arial" pitchFamily="34" charset="0"/>
            </a:endParaRPr>
          </a:p>
        </p:txBody>
      </p:sp>
      <p:sp>
        <p:nvSpPr>
          <p:cNvPr id="24" name="TextBox 23"/>
          <p:cNvSpPr txBox="1"/>
          <p:nvPr/>
        </p:nvSpPr>
        <p:spPr>
          <a:xfrm>
            <a:off x="4066685" y="5135246"/>
            <a:ext cx="481780" cy="461665"/>
          </a:xfrm>
          <a:prstGeom prst="rect">
            <a:avLst/>
          </a:prstGeom>
          <a:noFill/>
        </p:spPr>
        <p:txBody>
          <a:bodyPr wrap="square" rtlCol="0">
            <a:spAutoFit/>
          </a:bodyPr>
          <a:lstStyle/>
          <a:p>
            <a:r>
              <a:rPr lang="en-GB" sz="1200" b="1" dirty="0" smtClean="0">
                <a:solidFill>
                  <a:srgbClr val="000000"/>
                </a:solidFill>
                <a:latin typeface="Arial" pitchFamily="34" charset="0"/>
                <a:cs typeface="Arial" pitchFamily="34" charset="0"/>
              </a:rPr>
              <a:t>61/</a:t>
            </a:r>
            <a:br>
              <a:rPr lang="en-GB" sz="1200" b="1" dirty="0" smtClean="0">
                <a:solidFill>
                  <a:srgbClr val="000000"/>
                </a:solidFill>
                <a:latin typeface="Arial" pitchFamily="34" charset="0"/>
                <a:cs typeface="Arial" pitchFamily="34" charset="0"/>
              </a:rPr>
            </a:br>
            <a:r>
              <a:rPr lang="en-GB" sz="1200" b="1" dirty="0" smtClean="0">
                <a:solidFill>
                  <a:srgbClr val="000000"/>
                </a:solidFill>
                <a:latin typeface="Arial" pitchFamily="34" charset="0"/>
                <a:cs typeface="Arial" pitchFamily="34" charset="0"/>
              </a:rPr>
              <a:t>69</a:t>
            </a:r>
            <a:endParaRPr lang="en-US" sz="1200" b="1" dirty="0">
              <a:solidFill>
                <a:srgbClr val="000000"/>
              </a:solidFill>
              <a:latin typeface="Arial" pitchFamily="34" charset="0"/>
              <a:cs typeface="Arial" pitchFamily="34" charset="0"/>
            </a:endParaRPr>
          </a:p>
        </p:txBody>
      </p:sp>
      <p:sp>
        <p:nvSpPr>
          <p:cNvPr id="44" name="Title 1"/>
          <p:cNvSpPr txBox="1">
            <a:spLocks/>
          </p:cNvSpPr>
          <p:nvPr/>
        </p:nvSpPr>
        <p:spPr bwMode="auto">
          <a:xfrm>
            <a:off x="366714" y="222250"/>
            <a:ext cx="8405813" cy="676275"/>
          </a:xfrm>
          <a:prstGeom prst="rect">
            <a:avLst/>
          </a:prstGeom>
          <a:solidFill>
            <a:schemeClr val="accent1"/>
          </a:solidFill>
          <a:ln w="9525">
            <a:noFill/>
            <a:miter lim="800000"/>
            <a:headEnd/>
            <a:tailEnd/>
          </a:ln>
          <a:effec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400">
                <a:solidFill>
                  <a:schemeClr val="bg1"/>
                </a:solidFill>
                <a:latin typeface="+mj-lt"/>
                <a:ea typeface="+mj-ea"/>
                <a:cs typeface="+mj-cs"/>
              </a:defRPr>
            </a:lvl1pPr>
            <a:lvl2pPr algn="l" rtl="0" eaLnBrk="1" fontAlgn="base" hangingPunct="1">
              <a:spcBef>
                <a:spcPct val="0"/>
              </a:spcBef>
              <a:spcAft>
                <a:spcPct val="0"/>
              </a:spcAft>
              <a:defRPr sz="2400">
                <a:solidFill>
                  <a:schemeClr val="bg1"/>
                </a:solidFill>
                <a:latin typeface="BISansCond" pitchFamily="2" charset="0"/>
              </a:defRPr>
            </a:lvl2pPr>
            <a:lvl3pPr algn="l" rtl="0" eaLnBrk="1" fontAlgn="base" hangingPunct="1">
              <a:spcBef>
                <a:spcPct val="0"/>
              </a:spcBef>
              <a:spcAft>
                <a:spcPct val="0"/>
              </a:spcAft>
              <a:defRPr sz="2400">
                <a:solidFill>
                  <a:schemeClr val="bg1"/>
                </a:solidFill>
                <a:latin typeface="BISansCond" pitchFamily="2" charset="0"/>
              </a:defRPr>
            </a:lvl3pPr>
            <a:lvl4pPr algn="l" rtl="0" eaLnBrk="1" fontAlgn="base" hangingPunct="1">
              <a:spcBef>
                <a:spcPct val="0"/>
              </a:spcBef>
              <a:spcAft>
                <a:spcPct val="0"/>
              </a:spcAft>
              <a:defRPr sz="2400">
                <a:solidFill>
                  <a:schemeClr val="bg1"/>
                </a:solidFill>
                <a:latin typeface="BISansCond" pitchFamily="2" charset="0"/>
              </a:defRPr>
            </a:lvl4pPr>
            <a:lvl5pPr algn="l" rtl="0" eaLnBrk="1" fontAlgn="base" hangingPunct="1">
              <a:spcBef>
                <a:spcPct val="0"/>
              </a:spcBef>
              <a:spcAft>
                <a:spcPct val="0"/>
              </a:spcAft>
              <a:defRPr sz="2400">
                <a:solidFill>
                  <a:schemeClr val="bg1"/>
                </a:solidFill>
                <a:latin typeface="BISansCond" pitchFamily="2" charset="0"/>
              </a:defRPr>
            </a:lvl5pPr>
            <a:lvl6pPr marL="457200" algn="l" rtl="0" eaLnBrk="1" fontAlgn="base" hangingPunct="1">
              <a:spcBef>
                <a:spcPct val="0"/>
              </a:spcBef>
              <a:spcAft>
                <a:spcPct val="0"/>
              </a:spcAft>
              <a:defRPr sz="2400">
                <a:solidFill>
                  <a:schemeClr val="bg1"/>
                </a:solidFill>
                <a:latin typeface="BISansCond" pitchFamily="2" charset="0"/>
              </a:defRPr>
            </a:lvl6pPr>
            <a:lvl7pPr marL="914400" algn="l" rtl="0" eaLnBrk="1" fontAlgn="base" hangingPunct="1">
              <a:spcBef>
                <a:spcPct val="0"/>
              </a:spcBef>
              <a:spcAft>
                <a:spcPct val="0"/>
              </a:spcAft>
              <a:defRPr sz="2400">
                <a:solidFill>
                  <a:schemeClr val="bg1"/>
                </a:solidFill>
                <a:latin typeface="BISansCond" pitchFamily="2" charset="0"/>
              </a:defRPr>
            </a:lvl7pPr>
            <a:lvl8pPr marL="1371600" algn="l" rtl="0" eaLnBrk="1" fontAlgn="base" hangingPunct="1">
              <a:spcBef>
                <a:spcPct val="0"/>
              </a:spcBef>
              <a:spcAft>
                <a:spcPct val="0"/>
              </a:spcAft>
              <a:defRPr sz="2400">
                <a:solidFill>
                  <a:schemeClr val="bg1"/>
                </a:solidFill>
                <a:latin typeface="BISansCond" pitchFamily="2" charset="0"/>
              </a:defRPr>
            </a:lvl8pPr>
            <a:lvl9pPr marL="1828800" algn="l" rtl="0" eaLnBrk="1" fontAlgn="base" hangingPunct="1">
              <a:spcBef>
                <a:spcPct val="0"/>
              </a:spcBef>
              <a:spcAft>
                <a:spcPct val="0"/>
              </a:spcAft>
              <a:defRPr sz="2400">
                <a:solidFill>
                  <a:schemeClr val="bg1"/>
                </a:solidFill>
                <a:latin typeface="BISansCond" pitchFamily="2" charset="0"/>
              </a:defRPr>
            </a:lvl9pPr>
          </a:lstStyle>
          <a:p>
            <a:r>
              <a:rPr lang="en-GB" b="1" dirty="0" smtClean="0">
                <a:solidFill>
                  <a:srgbClr val="FFFFFF"/>
                </a:solidFill>
                <a:cs typeface="Arial" pitchFamily="34" charset="0"/>
              </a:rPr>
              <a:t>Response guided therapy criteria (ETS) in </a:t>
            </a:r>
          </a:p>
          <a:p>
            <a:r>
              <a:rPr lang="en-GB" b="1" dirty="0" err="1" smtClean="0">
                <a:solidFill>
                  <a:srgbClr val="FFFFFF"/>
                </a:solidFill>
                <a:cs typeface="Arial" pitchFamily="34" charset="0"/>
              </a:rPr>
              <a:t>STARTVerso</a:t>
            </a:r>
            <a:r>
              <a:rPr lang="en-GB" b="1" dirty="0" smtClean="0">
                <a:solidFill>
                  <a:srgbClr val="FFFFFF"/>
                </a:solidFill>
                <a:cs typeface="Arial" pitchFamily="34" charset="0"/>
              </a:rPr>
              <a:t> 4</a:t>
            </a:r>
            <a:endParaRPr lang="en-US" sz="2000" b="1" dirty="0">
              <a:solidFill>
                <a:srgbClr val="FFFFFF"/>
              </a:solidFill>
              <a:cs typeface="Arial" pitchFamily="34" charset="0"/>
            </a:endParaRPr>
          </a:p>
        </p:txBody>
      </p:sp>
      <p:sp>
        <p:nvSpPr>
          <p:cNvPr id="33" name="Rectangle 32"/>
          <p:cNvSpPr/>
          <p:nvPr/>
        </p:nvSpPr>
        <p:spPr bwMode="auto">
          <a:xfrm>
            <a:off x="2868034" y="1244596"/>
            <a:ext cx="233082" cy="242047"/>
          </a:xfrm>
          <a:prstGeom prst="rect">
            <a:avLst/>
          </a:prstGeom>
          <a:solidFill>
            <a:srgbClr val="A2D668"/>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endParaRPr lang="en-GB" sz="1300" b="1" smtClean="0">
              <a:solidFill>
                <a:srgbClr val="000000"/>
              </a:solidFill>
            </a:endParaRPr>
          </a:p>
        </p:txBody>
      </p:sp>
      <p:sp>
        <p:nvSpPr>
          <p:cNvPr id="34" name="Rectangle 33"/>
          <p:cNvSpPr/>
          <p:nvPr/>
        </p:nvSpPr>
        <p:spPr bwMode="auto">
          <a:xfrm>
            <a:off x="527767" y="1244596"/>
            <a:ext cx="233082" cy="242047"/>
          </a:xfrm>
          <a:prstGeom prst="rect">
            <a:avLst/>
          </a:prstGeom>
          <a:solidFill>
            <a:schemeClr val="tx2">
              <a:lumMod val="75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endParaRPr lang="en-GB" sz="1300" b="1" smtClean="0">
              <a:solidFill>
                <a:srgbClr val="000000"/>
              </a:solidFill>
            </a:endParaRPr>
          </a:p>
        </p:txBody>
      </p:sp>
      <p:sp>
        <p:nvSpPr>
          <p:cNvPr id="35" name="TextBox 34"/>
          <p:cNvSpPr txBox="1"/>
          <p:nvPr/>
        </p:nvSpPr>
        <p:spPr>
          <a:xfrm>
            <a:off x="760849" y="1208743"/>
            <a:ext cx="1514004" cy="292388"/>
          </a:xfrm>
          <a:prstGeom prst="rect">
            <a:avLst/>
          </a:prstGeom>
          <a:noFill/>
        </p:spPr>
        <p:txBody>
          <a:bodyPr wrap="none" rtlCol="0">
            <a:spAutoFit/>
          </a:bodyPr>
          <a:lstStyle/>
          <a:p>
            <a:r>
              <a:rPr lang="en-GB" sz="1300" b="1" dirty="0" smtClean="0">
                <a:solidFill>
                  <a:srgbClr val="000000"/>
                </a:solidFill>
                <a:latin typeface="Arial"/>
              </a:rPr>
              <a:t>Treatment-naïve</a:t>
            </a:r>
            <a:endParaRPr lang="en-GB" sz="1300" b="1" dirty="0">
              <a:solidFill>
                <a:srgbClr val="000000"/>
              </a:solidFill>
              <a:latin typeface="Arial"/>
            </a:endParaRPr>
          </a:p>
        </p:txBody>
      </p:sp>
      <p:sp>
        <p:nvSpPr>
          <p:cNvPr id="36" name="TextBox 35"/>
          <p:cNvSpPr txBox="1"/>
          <p:nvPr/>
        </p:nvSpPr>
        <p:spPr>
          <a:xfrm>
            <a:off x="3118083" y="1208742"/>
            <a:ext cx="889987" cy="292388"/>
          </a:xfrm>
          <a:prstGeom prst="rect">
            <a:avLst/>
          </a:prstGeom>
          <a:noFill/>
        </p:spPr>
        <p:txBody>
          <a:bodyPr wrap="none" rtlCol="0">
            <a:spAutoFit/>
          </a:bodyPr>
          <a:lstStyle/>
          <a:p>
            <a:r>
              <a:rPr lang="en-GB" sz="1300" b="1" dirty="0" err="1" smtClean="0">
                <a:solidFill>
                  <a:srgbClr val="000000"/>
                </a:solidFill>
                <a:latin typeface="Arial"/>
              </a:rPr>
              <a:t>Relapser</a:t>
            </a:r>
            <a:endParaRPr lang="en-GB" sz="1300" b="1" dirty="0">
              <a:solidFill>
                <a:srgbClr val="000000"/>
              </a:solidFill>
              <a:latin typeface="Arial"/>
            </a:endParaRPr>
          </a:p>
        </p:txBody>
      </p:sp>
      <p:cxnSp>
        <p:nvCxnSpPr>
          <p:cNvPr id="8" name="Straight Connector 7"/>
          <p:cNvCxnSpPr/>
          <p:nvPr/>
        </p:nvCxnSpPr>
        <p:spPr bwMode="auto">
          <a:xfrm>
            <a:off x="3215640" y="5762308"/>
            <a:ext cx="1642110" cy="0"/>
          </a:xfrm>
          <a:prstGeom prst="line">
            <a:avLst/>
          </a:prstGeom>
          <a:solidFill>
            <a:schemeClr val="bg1"/>
          </a:solidFill>
          <a:ln w="9525" cap="flat" cmpd="sng" algn="ctr">
            <a:solidFill>
              <a:schemeClr val="bg1">
                <a:lumMod val="65000"/>
              </a:schemeClr>
            </a:solidFill>
            <a:prstDash val="solid"/>
            <a:round/>
            <a:headEnd type="none" w="med" len="med"/>
            <a:tailEnd type="none" w="med" len="med"/>
          </a:ln>
          <a:effectLst/>
        </p:spPr>
      </p:cxnSp>
      <p:sp>
        <p:nvSpPr>
          <p:cNvPr id="9" name="TextBox 8"/>
          <p:cNvSpPr txBox="1"/>
          <p:nvPr/>
        </p:nvSpPr>
        <p:spPr>
          <a:xfrm>
            <a:off x="5282449" y="2461346"/>
            <a:ext cx="3110403" cy="1015663"/>
          </a:xfrm>
          <a:prstGeom prst="rect">
            <a:avLst/>
          </a:prstGeom>
          <a:noFill/>
        </p:spPr>
        <p:txBody>
          <a:bodyPr wrap="none" rtlCol="0">
            <a:spAutoFit/>
          </a:bodyPr>
          <a:lstStyle/>
          <a:p>
            <a:r>
              <a:rPr lang="en-GB" sz="2000" b="1" dirty="0" smtClean="0">
                <a:latin typeface="+mj-lt"/>
              </a:rPr>
              <a:t>ETS criteria: </a:t>
            </a:r>
            <a:r>
              <a:rPr lang="en-GB" sz="2000" dirty="0" smtClean="0">
                <a:latin typeface="+mj-lt"/>
              </a:rPr>
              <a:t/>
            </a:r>
            <a:br>
              <a:rPr lang="en-GB" sz="2000" dirty="0" smtClean="0">
                <a:latin typeface="+mj-lt"/>
              </a:rPr>
            </a:br>
            <a:r>
              <a:rPr lang="en-GB" sz="2000" dirty="0" smtClean="0">
                <a:latin typeface="+mj-lt"/>
              </a:rPr>
              <a:t>Wk </a:t>
            </a:r>
            <a:r>
              <a:rPr lang="en-GB" sz="2000" dirty="0">
                <a:latin typeface="+mj-lt"/>
              </a:rPr>
              <a:t>4 HCV RNA &lt;</a:t>
            </a:r>
            <a:r>
              <a:rPr lang="en-GB" sz="2000" dirty="0" err="1" smtClean="0">
                <a:latin typeface="+mj-lt"/>
              </a:rPr>
              <a:t>LLoQ</a:t>
            </a:r>
            <a:r>
              <a:rPr lang="en-GB" sz="2000" dirty="0" smtClean="0">
                <a:latin typeface="+mj-lt"/>
              </a:rPr>
              <a:t>,   </a:t>
            </a:r>
            <a:br>
              <a:rPr lang="en-GB" sz="2000" dirty="0" smtClean="0">
                <a:latin typeface="+mj-lt"/>
              </a:rPr>
            </a:br>
            <a:r>
              <a:rPr lang="en-GB" sz="2000" dirty="0" smtClean="0">
                <a:latin typeface="+mj-lt"/>
              </a:rPr>
              <a:t>+ Wk </a:t>
            </a:r>
            <a:r>
              <a:rPr lang="en-GB" sz="2000" dirty="0">
                <a:latin typeface="+mj-lt"/>
              </a:rPr>
              <a:t>8 </a:t>
            </a:r>
            <a:r>
              <a:rPr lang="en-GB" sz="2000" dirty="0" smtClean="0">
                <a:latin typeface="+mj-lt"/>
              </a:rPr>
              <a:t>&lt;LLOQ, TND</a:t>
            </a:r>
            <a:endParaRPr lang="en-GB" sz="2000" dirty="0">
              <a:latin typeface="+mj-lt"/>
            </a:endParaRPr>
          </a:p>
        </p:txBody>
      </p:sp>
      <p:sp>
        <p:nvSpPr>
          <p:cNvPr id="10" name="TextBox 9"/>
          <p:cNvSpPr txBox="1"/>
          <p:nvPr/>
        </p:nvSpPr>
        <p:spPr>
          <a:xfrm>
            <a:off x="270592" y="6391275"/>
            <a:ext cx="1887055" cy="400110"/>
          </a:xfrm>
          <a:prstGeom prst="rect">
            <a:avLst/>
          </a:prstGeom>
          <a:noFill/>
        </p:spPr>
        <p:txBody>
          <a:bodyPr wrap="none" rtlCol="0">
            <a:spAutoFit/>
          </a:bodyPr>
          <a:lstStyle/>
          <a:p>
            <a:r>
              <a:rPr lang="en-GB" sz="1000" baseline="30000" dirty="0" err="1">
                <a:solidFill>
                  <a:srgbClr val="000000"/>
                </a:solidFill>
                <a:latin typeface="Arial"/>
                <a:cs typeface="Arial" pitchFamily="34" charset="0"/>
              </a:rPr>
              <a:t>a</a:t>
            </a:r>
            <a:r>
              <a:rPr lang="en-GB" sz="1000" dirty="0" err="1" smtClean="0">
                <a:solidFill>
                  <a:srgbClr val="000000"/>
                </a:solidFill>
                <a:latin typeface="Arial"/>
                <a:cs typeface="Arial" pitchFamily="34" charset="0"/>
              </a:rPr>
              <a:t>Data</a:t>
            </a:r>
            <a:r>
              <a:rPr lang="en-GB" sz="1000" dirty="0" smtClean="0">
                <a:solidFill>
                  <a:srgbClr val="000000"/>
                </a:solidFill>
                <a:latin typeface="Arial"/>
                <a:cs typeface="Arial" pitchFamily="34" charset="0"/>
              </a:rPr>
              <a:t> </a:t>
            </a:r>
            <a:r>
              <a:rPr lang="en-GB" sz="1000" dirty="0">
                <a:solidFill>
                  <a:srgbClr val="000000"/>
                </a:solidFill>
                <a:latin typeface="Arial"/>
                <a:cs typeface="Arial" pitchFamily="34" charset="0"/>
              </a:rPr>
              <a:t>missing for 4 </a:t>
            </a:r>
            <a:r>
              <a:rPr lang="en-GB" sz="1000" dirty="0" smtClean="0">
                <a:solidFill>
                  <a:srgbClr val="000000"/>
                </a:solidFill>
                <a:latin typeface="Arial"/>
                <a:cs typeface="Arial" pitchFamily="34" charset="0"/>
              </a:rPr>
              <a:t>patients.</a:t>
            </a:r>
          </a:p>
          <a:p>
            <a:r>
              <a:rPr lang="en-US" sz="1000" dirty="0" smtClean="0">
                <a:latin typeface="+mn-lt"/>
              </a:rPr>
              <a:t>ETS, early </a:t>
            </a:r>
            <a:r>
              <a:rPr lang="en-US" sz="1000" dirty="0">
                <a:latin typeface="+mn-lt"/>
              </a:rPr>
              <a:t>treatment success </a:t>
            </a:r>
          </a:p>
        </p:txBody>
      </p:sp>
      <p:sp>
        <p:nvSpPr>
          <p:cNvPr id="11" name="TextBox 10"/>
          <p:cNvSpPr txBox="1"/>
          <p:nvPr/>
        </p:nvSpPr>
        <p:spPr>
          <a:xfrm>
            <a:off x="3667125" y="2581275"/>
            <a:ext cx="269626" cy="276999"/>
          </a:xfrm>
          <a:prstGeom prst="rect">
            <a:avLst/>
          </a:prstGeom>
          <a:noFill/>
        </p:spPr>
        <p:txBody>
          <a:bodyPr wrap="none" rtlCol="0">
            <a:spAutoFit/>
          </a:bodyPr>
          <a:lstStyle/>
          <a:p>
            <a:r>
              <a:rPr lang="en-GB" sz="1200" dirty="0">
                <a:latin typeface="+mj-lt"/>
              </a:rPr>
              <a:t>a</a:t>
            </a:r>
            <a:endParaRPr lang="en-US" sz="1200" dirty="0">
              <a:latin typeface="+mj-lt"/>
            </a:endParaRPr>
          </a:p>
        </p:txBody>
      </p:sp>
      <p:grpSp>
        <p:nvGrpSpPr>
          <p:cNvPr id="4" name="Group 3"/>
          <p:cNvGrpSpPr/>
          <p:nvPr/>
        </p:nvGrpSpPr>
        <p:grpSpPr>
          <a:xfrm>
            <a:off x="6194548" y="3523211"/>
            <a:ext cx="699230" cy="1005641"/>
            <a:chOff x="6141998" y="4476302"/>
            <a:chExt cx="699230" cy="1005641"/>
          </a:xfrm>
        </p:grpSpPr>
        <p:sp>
          <p:nvSpPr>
            <p:cNvPr id="2" name="TextBox 1"/>
            <p:cNvSpPr txBox="1"/>
            <p:nvPr/>
          </p:nvSpPr>
          <p:spPr>
            <a:xfrm>
              <a:off x="6141998" y="5081833"/>
              <a:ext cx="699230" cy="400110"/>
            </a:xfrm>
            <a:prstGeom prst="rect">
              <a:avLst/>
            </a:prstGeom>
            <a:noFill/>
          </p:spPr>
          <p:txBody>
            <a:bodyPr wrap="none" rtlCol="0">
              <a:spAutoFit/>
            </a:bodyPr>
            <a:lstStyle/>
            <a:p>
              <a:r>
                <a:rPr lang="en-GB" sz="2000" b="1" dirty="0" smtClean="0">
                  <a:latin typeface="+mj-lt"/>
                </a:rPr>
                <a:t>YES</a:t>
              </a:r>
              <a:endParaRPr lang="en-US" sz="2000" b="1" dirty="0">
                <a:latin typeface="+mj-lt"/>
              </a:endParaRPr>
            </a:p>
          </p:txBody>
        </p:sp>
        <p:sp>
          <p:nvSpPr>
            <p:cNvPr id="3" name="Down Arrow 2"/>
            <p:cNvSpPr/>
            <p:nvPr/>
          </p:nvSpPr>
          <p:spPr bwMode="auto">
            <a:xfrm>
              <a:off x="6379380" y="4476302"/>
              <a:ext cx="250166" cy="47525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BISansCond" pitchFamily="2" charset="0"/>
              </a:endParaRPr>
            </a:p>
          </p:txBody>
        </p:sp>
      </p:grpSp>
      <p:sp>
        <p:nvSpPr>
          <p:cNvPr id="18" name="Down Arrow 17"/>
          <p:cNvSpPr/>
          <p:nvPr/>
        </p:nvSpPr>
        <p:spPr bwMode="auto">
          <a:xfrm>
            <a:off x="6431930" y="4560382"/>
            <a:ext cx="250166" cy="47525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BISansCond" pitchFamily="2" charset="0"/>
            </a:endParaRPr>
          </a:p>
        </p:txBody>
      </p:sp>
      <p:sp>
        <p:nvSpPr>
          <p:cNvPr id="19" name="TextBox 18"/>
          <p:cNvSpPr txBox="1"/>
          <p:nvPr/>
        </p:nvSpPr>
        <p:spPr>
          <a:xfrm>
            <a:off x="4931320" y="5105221"/>
            <a:ext cx="3315013" cy="830997"/>
          </a:xfrm>
          <a:prstGeom prst="rect">
            <a:avLst/>
          </a:prstGeom>
          <a:noFill/>
        </p:spPr>
        <p:txBody>
          <a:bodyPr wrap="square" rtlCol="0">
            <a:spAutoFit/>
          </a:bodyPr>
          <a:lstStyle/>
          <a:p>
            <a:r>
              <a:rPr lang="en-US" dirty="0" smtClean="0"/>
              <a:t> </a:t>
            </a:r>
            <a:r>
              <a:rPr lang="en-US" sz="1600" dirty="0" smtClean="0">
                <a:latin typeface="+mn-lt"/>
              </a:rPr>
              <a:t>50%  Stop treatment at week 24</a:t>
            </a:r>
          </a:p>
          <a:p>
            <a:r>
              <a:rPr lang="en-US" sz="1600" dirty="0" smtClean="0">
                <a:latin typeface="+mn-lt"/>
              </a:rPr>
              <a:t> 50% continue with </a:t>
            </a:r>
            <a:r>
              <a:rPr lang="en-US" sz="1600" dirty="0" err="1" smtClean="0">
                <a:latin typeface="+mn-lt"/>
              </a:rPr>
              <a:t>pegIFN</a:t>
            </a:r>
            <a:r>
              <a:rPr lang="en-US" sz="1600" dirty="0" smtClean="0">
                <a:latin typeface="+mn-lt"/>
              </a:rPr>
              <a:t>/RBV   through week 48</a:t>
            </a:r>
            <a:endParaRPr lang="en-US" sz="1600" dirty="0">
              <a:latin typeface="+mn-lt"/>
            </a:endParaRPr>
          </a:p>
        </p:txBody>
      </p:sp>
    </p:spTree>
    <p:extLst>
      <p:ext uri="{BB962C8B-B14F-4D97-AF65-F5344CB8AC3E}">
        <p14:creationId xmlns="" xmlns:p14="http://schemas.microsoft.com/office/powerpoint/2010/main" val="2860850801"/>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and conclusions</a:t>
            </a:r>
            <a:endParaRPr lang="en-US" dirty="0"/>
          </a:p>
        </p:txBody>
      </p:sp>
      <p:sp>
        <p:nvSpPr>
          <p:cNvPr id="3" name="Content Placeholder 2"/>
          <p:cNvSpPr>
            <a:spLocks noGrp="1"/>
          </p:cNvSpPr>
          <p:nvPr>
            <p:ph idx="1"/>
          </p:nvPr>
        </p:nvSpPr>
        <p:spPr>
          <a:xfrm>
            <a:off x="358775" y="1258887"/>
            <a:ext cx="8434388" cy="5468937"/>
          </a:xfrm>
        </p:spPr>
        <p:txBody>
          <a:bodyPr vert="horz" lIns="91440" tIns="45720" rIns="91440" bIns="45720" rtlCol="0">
            <a:normAutofit fontScale="92500" lnSpcReduction="10000"/>
          </a:bodyPr>
          <a:lstStyle/>
          <a:p>
            <a:pPr>
              <a:lnSpc>
                <a:spcPct val="110000"/>
              </a:lnSpc>
            </a:pPr>
            <a:r>
              <a:rPr lang="en-GB" b="1" dirty="0" smtClean="0"/>
              <a:t>AEs were comparable </a:t>
            </a:r>
            <a:r>
              <a:rPr lang="en-GB" b="1" dirty="0"/>
              <a:t>to </a:t>
            </a:r>
            <a:r>
              <a:rPr lang="en-GB" b="1" dirty="0" smtClean="0"/>
              <a:t>those with faldaprevir </a:t>
            </a:r>
            <a:r>
              <a:rPr lang="en-GB" b="1" dirty="0"/>
              <a:t>and </a:t>
            </a:r>
            <a:r>
              <a:rPr lang="en-GB" b="1" dirty="0" err="1"/>
              <a:t>p</a:t>
            </a:r>
            <a:r>
              <a:rPr lang="en-GB" b="1" dirty="0" err="1" smtClean="0"/>
              <a:t>egIFN</a:t>
            </a:r>
            <a:r>
              <a:rPr lang="en-GB" b="1" dirty="0" smtClean="0"/>
              <a:t>/RBV </a:t>
            </a:r>
            <a:r>
              <a:rPr lang="en-GB" b="1" dirty="0"/>
              <a:t>in HCV </a:t>
            </a:r>
            <a:r>
              <a:rPr lang="en-GB" b="1" dirty="0" smtClean="0"/>
              <a:t>mono-infected patients</a:t>
            </a:r>
          </a:p>
          <a:p>
            <a:pPr>
              <a:lnSpc>
                <a:spcPct val="110000"/>
              </a:lnSpc>
            </a:pPr>
            <a:r>
              <a:rPr lang="en-GB" b="1" dirty="0" smtClean="0"/>
              <a:t>ETS was observed in 80% of patients</a:t>
            </a:r>
          </a:p>
          <a:p>
            <a:pPr lvl="1">
              <a:lnSpc>
                <a:spcPct val="110000"/>
              </a:lnSpc>
            </a:pPr>
            <a:r>
              <a:rPr lang="en-GB" sz="2000" b="1" dirty="0" smtClean="0"/>
              <a:t>Half of these patients will stop treatment at Week 24</a:t>
            </a:r>
          </a:p>
          <a:p>
            <a:pPr>
              <a:lnSpc>
                <a:spcPct val="110000"/>
              </a:lnSpc>
            </a:pPr>
            <a:r>
              <a:rPr lang="en-GB" b="1" dirty="0" smtClean="0"/>
              <a:t>12-week </a:t>
            </a:r>
            <a:r>
              <a:rPr lang="en-GB" b="1" dirty="0"/>
              <a:t>data show high rates of early </a:t>
            </a:r>
            <a:r>
              <a:rPr lang="en-GB" b="1" dirty="0" err="1"/>
              <a:t>virologic</a:t>
            </a:r>
            <a:r>
              <a:rPr lang="en-GB" b="1" dirty="0"/>
              <a:t> response to faldaprevir + </a:t>
            </a:r>
            <a:r>
              <a:rPr lang="en-GB" b="1" dirty="0" err="1"/>
              <a:t>pegIFN</a:t>
            </a:r>
            <a:r>
              <a:rPr lang="en-GB" b="1" dirty="0"/>
              <a:t>/RBV</a:t>
            </a:r>
          </a:p>
          <a:p>
            <a:pPr>
              <a:lnSpc>
                <a:spcPct val="110000"/>
              </a:lnSpc>
            </a:pPr>
            <a:endParaRPr lang="en-GB" b="1" dirty="0"/>
          </a:p>
          <a:p>
            <a:pPr>
              <a:lnSpc>
                <a:spcPct val="110000"/>
              </a:lnSpc>
            </a:pPr>
            <a:endParaRPr lang="en-GB" b="1" dirty="0"/>
          </a:p>
          <a:p>
            <a:pPr>
              <a:lnSpc>
                <a:spcPct val="110000"/>
              </a:lnSpc>
            </a:pPr>
            <a:endParaRPr lang="en-GB" b="1" dirty="0"/>
          </a:p>
          <a:p>
            <a:pPr>
              <a:lnSpc>
                <a:spcPct val="110000"/>
              </a:lnSpc>
            </a:pPr>
            <a:endParaRPr lang="en-GB" b="1" dirty="0"/>
          </a:p>
          <a:p>
            <a:pPr>
              <a:lnSpc>
                <a:spcPct val="110000"/>
              </a:lnSpc>
            </a:pPr>
            <a:r>
              <a:rPr lang="en-GB" b="1" dirty="0"/>
              <a:t>Interim data compare well with early response rates in </a:t>
            </a:r>
            <a:br>
              <a:rPr lang="en-GB" b="1" dirty="0"/>
            </a:br>
            <a:r>
              <a:rPr lang="en-GB" b="1" dirty="0"/>
              <a:t>mono-infected patients </a:t>
            </a:r>
          </a:p>
          <a:p>
            <a:pPr>
              <a:lnSpc>
                <a:spcPct val="110000"/>
              </a:lnSpc>
            </a:pPr>
            <a:r>
              <a:rPr lang="en-GB" b="1" dirty="0"/>
              <a:t>Sustained </a:t>
            </a:r>
            <a:r>
              <a:rPr lang="en-GB" b="1" dirty="0" err="1"/>
              <a:t>virologic</a:t>
            </a:r>
            <a:r>
              <a:rPr lang="en-GB" b="1" dirty="0"/>
              <a:t> response data will be used to determine the feasibility of response-guided therapy with faldaprevir</a:t>
            </a:r>
          </a:p>
          <a:p>
            <a:endParaRPr lang="en-GB" sz="2200" b="1" dirty="0" smtClean="0"/>
          </a:p>
          <a:p>
            <a:pPr marL="523875" indent="-358775"/>
            <a:endParaRPr lang="en-US" b="1" dirty="0"/>
          </a:p>
        </p:txBody>
      </p:sp>
      <p:graphicFrame>
        <p:nvGraphicFramePr>
          <p:cNvPr id="4" name="Table 3"/>
          <p:cNvGraphicFramePr>
            <a:graphicFrameLocks noGrp="1"/>
          </p:cNvGraphicFramePr>
          <p:nvPr>
            <p:extLst>
              <p:ext uri="{D42A27DB-BD31-4B8C-83A1-F6EECF244321}">
                <p14:modId xmlns="" xmlns:p14="http://schemas.microsoft.com/office/powerpoint/2010/main" val="2391128113"/>
              </p:ext>
            </p:extLst>
          </p:nvPr>
        </p:nvGraphicFramePr>
        <p:xfrm>
          <a:off x="787400" y="3593483"/>
          <a:ext cx="7540669" cy="1010920"/>
        </p:xfrm>
        <a:graphic>
          <a:graphicData uri="http://schemas.openxmlformats.org/drawingml/2006/table">
            <a:tbl>
              <a:tblPr firstRow="1" bandRow="1">
                <a:tableStyleId>{5C22544A-7EE6-4342-B048-85BDC9FD1C3A}</a:tableStyleId>
              </a:tblPr>
              <a:tblGrid>
                <a:gridCol w="4051881"/>
                <a:gridCol w="2039816"/>
                <a:gridCol w="1448972"/>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dirty="0" smtClean="0">
                          <a:solidFill>
                            <a:schemeClr val="tx1"/>
                          </a:solidFill>
                        </a:rPr>
                        <a:t>Overall reductions in HCV RNA</a:t>
                      </a:r>
                    </a:p>
                  </a:txBody>
                  <a:tcPr>
                    <a:noFill/>
                  </a:tcPr>
                </a:tc>
                <a:tc>
                  <a:txBody>
                    <a:bodyPr/>
                    <a:lstStyle/>
                    <a:p>
                      <a:r>
                        <a:rPr lang="en-GB" sz="1800" b="1" dirty="0" smtClean="0">
                          <a:solidFill>
                            <a:schemeClr val="tx1"/>
                          </a:solidFill>
                        </a:rPr>
                        <a:t>Treatment-naïve</a:t>
                      </a:r>
                      <a:endParaRPr lang="en-US" dirty="0">
                        <a:solidFill>
                          <a:schemeClr val="tx1"/>
                        </a:solidFill>
                      </a:endParaRPr>
                    </a:p>
                  </a:txBody>
                  <a:tcPr>
                    <a:noFill/>
                  </a:tcPr>
                </a:tc>
                <a:tc>
                  <a:txBody>
                    <a:bodyPr/>
                    <a:lstStyle/>
                    <a:p>
                      <a:r>
                        <a:rPr lang="en-GB" dirty="0" err="1" smtClean="0">
                          <a:solidFill>
                            <a:schemeClr val="tx1"/>
                          </a:solidFill>
                        </a:rPr>
                        <a:t>Relapsers</a:t>
                      </a:r>
                      <a:endParaRPr lang="en-US" dirty="0">
                        <a:solidFill>
                          <a:schemeClr val="tx1"/>
                        </a:solidFill>
                      </a:endParaRPr>
                    </a:p>
                  </a:txBody>
                  <a:tcPr>
                    <a:noFill/>
                  </a:tcPr>
                </a:tc>
              </a:tr>
              <a:tr h="370840">
                <a:tc>
                  <a:txBody>
                    <a:bodyPr/>
                    <a:lstStyle/>
                    <a:p>
                      <a:r>
                        <a:rPr lang="en-GB" b="1" dirty="0" smtClean="0">
                          <a:solidFill>
                            <a:schemeClr val="tx1"/>
                          </a:solidFill>
                        </a:rPr>
                        <a:t>Week 4 &lt;</a:t>
                      </a:r>
                      <a:r>
                        <a:rPr lang="en-GB" b="1" dirty="0" err="1" smtClean="0">
                          <a:solidFill>
                            <a:schemeClr val="tx1"/>
                          </a:solidFill>
                        </a:rPr>
                        <a:t>LLoQ</a:t>
                      </a:r>
                      <a:r>
                        <a:rPr lang="en-GB" b="1" dirty="0" smtClean="0">
                          <a:solidFill>
                            <a:schemeClr val="tx1"/>
                          </a:solidFill>
                        </a:rPr>
                        <a:t> :</a:t>
                      </a:r>
                    </a:p>
                    <a:p>
                      <a:r>
                        <a:rPr lang="en-GB" b="1" baseline="0" dirty="0" smtClean="0">
                          <a:solidFill>
                            <a:schemeClr val="tx1"/>
                          </a:solidFill>
                        </a:rPr>
                        <a:t>Week 12 &lt;</a:t>
                      </a:r>
                      <a:r>
                        <a:rPr lang="en-GB" b="1" baseline="0" dirty="0" err="1" smtClean="0">
                          <a:solidFill>
                            <a:schemeClr val="tx1"/>
                          </a:solidFill>
                        </a:rPr>
                        <a:t>LLoQ</a:t>
                      </a:r>
                      <a:r>
                        <a:rPr lang="en-GB" b="1" baseline="0" dirty="0" smtClean="0">
                          <a:solidFill>
                            <a:schemeClr val="tx1"/>
                          </a:solidFill>
                        </a:rPr>
                        <a:t> TND:</a:t>
                      </a:r>
                      <a:endParaRPr lang="en-GB" b="1" dirty="0" smtClean="0">
                        <a:solidFill>
                          <a:schemeClr val="tx1"/>
                        </a:solidFill>
                      </a:endParaRPr>
                    </a:p>
                  </a:txBody>
                  <a:tcPr>
                    <a:noFill/>
                  </a:tcPr>
                </a:tc>
                <a:tc>
                  <a:txBody>
                    <a:bodyPr/>
                    <a:lstStyle/>
                    <a:p>
                      <a:pPr algn="ctr"/>
                      <a:r>
                        <a:rPr lang="en-GB" b="1" baseline="0" dirty="0" smtClean="0">
                          <a:solidFill>
                            <a:schemeClr val="tx1"/>
                          </a:solidFill>
                        </a:rPr>
                        <a:t>80%</a:t>
                      </a:r>
                    </a:p>
                    <a:p>
                      <a:pPr algn="ctr"/>
                      <a:r>
                        <a:rPr lang="en-GB" b="1" baseline="0" dirty="0" smtClean="0">
                          <a:solidFill>
                            <a:schemeClr val="tx1"/>
                          </a:solidFill>
                        </a:rPr>
                        <a:t>82%</a:t>
                      </a:r>
                      <a:endParaRPr lang="en-US" b="1" dirty="0">
                        <a:solidFill>
                          <a:schemeClr val="tx1"/>
                        </a:solidFill>
                      </a:endParaRPr>
                    </a:p>
                  </a:txBody>
                  <a:tcPr>
                    <a:noFill/>
                  </a:tcPr>
                </a:tc>
                <a:tc>
                  <a:txBody>
                    <a:bodyPr/>
                    <a:lstStyle/>
                    <a:p>
                      <a:pPr algn="ctr"/>
                      <a:r>
                        <a:rPr lang="en-GB" b="1" dirty="0" smtClean="0">
                          <a:solidFill>
                            <a:schemeClr val="tx1"/>
                          </a:solidFill>
                        </a:rPr>
                        <a:t>91%</a:t>
                      </a:r>
                    </a:p>
                    <a:p>
                      <a:pPr algn="ctr"/>
                      <a:r>
                        <a:rPr lang="en-GB" b="1" dirty="0" smtClean="0">
                          <a:solidFill>
                            <a:schemeClr val="tx1"/>
                          </a:solidFill>
                        </a:rPr>
                        <a:t>91%</a:t>
                      </a:r>
                      <a:endParaRPr lang="en-US" b="1" dirty="0">
                        <a:solidFill>
                          <a:schemeClr val="tx1"/>
                        </a:solidFill>
                      </a:endParaRPr>
                    </a:p>
                  </a:txBody>
                  <a:tcPr>
                    <a:noFill/>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79511" y="1178447"/>
            <a:ext cx="8568952" cy="5509200"/>
          </a:xfrm>
          <a:prstGeom prst="rect">
            <a:avLst/>
          </a:prstGeom>
        </p:spPr>
        <p:txBody>
          <a:bodyPr wrap="square">
            <a:spAutoFit/>
          </a:bodyPr>
          <a:lstStyle/>
          <a:p>
            <a:pPr marL="342900" indent="-342900" defTabSz="8610600" eaLnBrk="1" hangingPunct="1">
              <a:spcBef>
                <a:spcPct val="80000"/>
              </a:spcBef>
              <a:buClr>
                <a:srgbClr val="669999"/>
              </a:buClr>
              <a:buFont typeface="Arial" pitchFamily="34" charset="0"/>
              <a:buChar char="•"/>
            </a:pPr>
            <a:r>
              <a:rPr lang="en-GB" sz="1600" b="1" kern="0" dirty="0" smtClean="0">
                <a:solidFill>
                  <a:srgbClr val="000000"/>
                </a:solidFill>
                <a:latin typeface="Arial" pitchFamily="34" charset="0"/>
                <a:cs typeface="Arial" pitchFamily="34" charset="0"/>
              </a:rPr>
              <a:t>Patients, </a:t>
            </a:r>
            <a:r>
              <a:rPr lang="en-GB" sz="1600" b="1" kern="0" dirty="0">
                <a:solidFill>
                  <a:srgbClr val="000000"/>
                </a:solidFill>
                <a:latin typeface="Arial" pitchFamily="34" charset="0"/>
                <a:cs typeface="Arial" pitchFamily="34" charset="0"/>
              </a:rPr>
              <a:t>and study investigators and site staff at </a:t>
            </a:r>
            <a:r>
              <a:rPr lang="en-GB" sz="1600" b="1" kern="0" dirty="0" smtClean="0">
                <a:solidFill>
                  <a:srgbClr val="000000"/>
                </a:solidFill>
                <a:latin typeface="Arial" pitchFamily="34" charset="0"/>
                <a:cs typeface="Arial" pitchFamily="34" charset="0"/>
              </a:rPr>
              <a:t>67 </a:t>
            </a:r>
            <a:r>
              <a:rPr lang="en-GB" sz="1600" b="1" kern="0" dirty="0">
                <a:solidFill>
                  <a:srgbClr val="000000"/>
                </a:solidFill>
                <a:latin typeface="Arial" pitchFamily="34" charset="0"/>
                <a:cs typeface="Arial" pitchFamily="34" charset="0"/>
              </a:rPr>
              <a:t>study </a:t>
            </a:r>
            <a:r>
              <a:rPr lang="en-US" sz="1600" b="1" kern="0" dirty="0" smtClean="0">
                <a:solidFill>
                  <a:srgbClr val="000000"/>
                </a:solidFill>
                <a:latin typeface="Arial" pitchFamily="34" charset="0"/>
                <a:cs typeface="Arial" pitchFamily="34" charset="0"/>
              </a:rPr>
              <a:t>centers</a:t>
            </a:r>
            <a:r>
              <a:rPr lang="en-GB" sz="1600" b="1" kern="0" dirty="0" smtClean="0">
                <a:solidFill>
                  <a:srgbClr val="000000"/>
                </a:solidFill>
                <a:latin typeface="Arial" pitchFamily="34" charset="0"/>
                <a:cs typeface="Arial" pitchFamily="34" charset="0"/>
              </a:rPr>
              <a:t>:</a:t>
            </a:r>
          </a:p>
          <a:p>
            <a:pPr marL="342900" indent="-342900" defTabSz="8610600" eaLnBrk="1" hangingPunct="1">
              <a:spcBef>
                <a:spcPct val="80000"/>
              </a:spcBef>
              <a:buClr>
                <a:srgbClr val="669999"/>
              </a:buClr>
              <a:buFont typeface="Arial" pitchFamily="34" charset="0"/>
              <a:buChar char="•"/>
            </a:pPr>
            <a:endParaRPr lang="en-GB" sz="1600" b="1" kern="0" dirty="0" smtClean="0">
              <a:solidFill>
                <a:srgbClr val="000000"/>
              </a:solidFill>
              <a:latin typeface="Arial" pitchFamily="34" charset="0"/>
              <a:cs typeface="Arial" pitchFamily="34" charset="0"/>
            </a:endParaRPr>
          </a:p>
          <a:p>
            <a:pPr marL="342900" indent="-342900" defTabSz="8610600" eaLnBrk="1" hangingPunct="1">
              <a:spcBef>
                <a:spcPct val="80000"/>
              </a:spcBef>
              <a:buClr>
                <a:srgbClr val="669999"/>
              </a:buClr>
              <a:buFont typeface="Arial" pitchFamily="34" charset="0"/>
              <a:buChar char="•"/>
            </a:pPr>
            <a:endParaRPr lang="en-GB" sz="1600" b="1" kern="0" dirty="0">
              <a:solidFill>
                <a:srgbClr val="000000"/>
              </a:solidFill>
              <a:latin typeface="Arial" pitchFamily="34" charset="0"/>
              <a:cs typeface="Arial" pitchFamily="34" charset="0"/>
            </a:endParaRPr>
          </a:p>
          <a:p>
            <a:pPr marL="342900" indent="-342900" defTabSz="8610600" eaLnBrk="1" hangingPunct="1">
              <a:spcBef>
                <a:spcPct val="80000"/>
              </a:spcBef>
              <a:buClr>
                <a:srgbClr val="669999"/>
              </a:buClr>
              <a:buFont typeface="Arial" pitchFamily="34" charset="0"/>
              <a:buChar char="•"/>
            </a:pPr>
            <a:endParaRPr lang="en-GB" sz="1600" b="1" kern="0" dirty="0" smtClean="0">
              <a:solidFill>
                <a:srgbClr val="000000"/>
              </a:solidFill>
              <a:latin typeface="Arial" pitchFamily="34" charset="0"/>
              <a:cs typeface="Arial" pitchFamily="34" charset="0"/>
            </a:endParaRPr>
          </a:p>
          <a:p>
            <a:pPr marL="342900" indent="-342900" defTabSz="8610600" eaLnBrk="1" hangingPunct="1">
              <a:spcBef>
                <a:spcPct val="80000"/>
              </a:spcBef>
              <a:buClr>
                <a:srgbClr val="669999"/>
              </a:buClr>
              <a:buFont typeface="Arial" pitchFamily="34" charset="0"/>
              <a:buChar char="•"/>
            </a:pPr>
            <a:endParaRPr lang="en-GB" sz="1600" b="1" kern="0" dirty="0">
              <a:solidFill>
                <a:srgbClr val="000000"/>
              </a:solidFill>
              <a:latin typeface="Arial" pitchFamily="34" charset="0"/>
              <a:cs typeface="Arial" pitchFamily="34" charset="0"/>
            </a:endParaRPr>
          </a:p>
          <a:p>
            <a:pPr marL="342900" indent="-342900" defTabSz="8610600" eaLnBrk="1" hangingPunct="1">
              <a:spcBef>
                <a:spcPct val="80000"/>
              </a:spcBef>
              <a:buClr>
                <a:srgbClr val="669999"/>
              </a:buClr>
              <a:buFont typeface="Arial" pitchFamily="34" charset="0"/>
              <a:buChar char="•"/>
            </a:pPr>
            <a:endParaRPr lang="en-GB" sz="1600" b="1" kern="0" dirty="0" smtClean="0">
              <a:solidFill>
                <a:srgbClr val="000000"/>
              </a:solidFill>
              <a:latin typeface="Arial" pitchFamily="34" charset="0"/>
              <a:cs typeface="Arial" pitchFamily="34" charset="0"/>
            </a:endParaRPr>
          </a:p>
          <a:p>
            <a:pPr marL="342900" indent="-342900" defTabSz="8610600" eaLnBrk="1" hangingPunct="1">
              <a:spcBef>
                <a:spcPct val="80000"/>
              </a:spcBef>
              <a:buClr>
                <a:srgbClr val="669999"/>
              </a:buClr>
              <a:buFont typeface="Arial" pitchFamily="34" charset="0"/>
              <a:buChar char="•"/>
            </a:pPr>
            <a:endParaRPr lang="en-GB" sz="1600" b="1" kern="0" dirty="0">
              <a:solidFill>
                <a:srgbClr val="000000"/>
              </a:solidFill>
              <a:latin typeface="Arial" pitchFamily="34" charset="0"/>
              <a:cs typeface="Arial" pitchFamily="34" charset="0"/>
            </a:endParaRPr>
          </a:p>
          <a:p>
            <a:pPr marL="342900" indent="-342900" defTabSz="8610600" eaLnBrk="1" hangingPunct="1">
              <a:spcBef>
                <a:spcPct val="80000"/>
              </a:spcBef>
              <a:buClr>
                <a:srgbClr val="669999"/>
              </a:buClr>
              <a:buFont typeface="Arial" pitchFamily="34" charset="0"/>
              <a:buChar char="•"/>
            </a:pPr>
            <a:endParaRPr lang="en-GB" sz="1600" b="1" kern="0" dirty="0" smtClean="0">
              <a:solidFill>
                <a:srgbClr val="000000"/>
              </a:solidFill>
              <a:latin typeface="Arial" pitchFamily="34" charset="0"/>
              <a:cs typeface="Arial" pitchFamily="34" charset="0"/>
            </a:endParaRPr>
          </a:p>
          <a:p>
            <a:pPr marL="342900" indent="-342900" defTabSz="8610600" eaLnBrk="1" hangingPunct="1">
              <a:spcBef>
                <a:spcPct val="80000"/>
              </a:spcBef>
              <a:buClr>
                <a:srgbClr val="669999"/>
              </a:buClr>
              <a:buFont typeface="Arial" pitchFamily="34" charset="0"/>
              <a:buChar char="•"/>
            </a:pPr>
            <a:endParaRPr lang="en-GB" sz="1600" b="1" kern="0" dirty="0">
              <a:solidFill>
                <a:srgbClr val="000000"/>
              </a:solidFill>
              <a:latin typeface="Arial" pitchFamily="34" charset="0"/>
              <a:cs typeface="Arial" pitchFamily="34" charset="0"/>
            </a:endParaRPr>
          </a:p>
          <a:p>
            <a:pPr marL="342900" indent="-342900" defTabSz="8610600" eaLnBrk="1" hangingPunct="1">
              <a:spcBef>
                <a:spcPct val="80000"/>
              </a:spcBef>
              <a:buClr>
                <a:srgbClr val="669999"/>
              </a:buClr>
              <a:buFont typeface="Arial" pitchFamily="34" charset="0"/>
              <a:buChar char="•"/>
            </a:pPr>
            <a:endParaRPr lang="en-GB" sz="1600" b="1" kern="0" dirty="0" smtClean="0">
              <a:solidFill>
                <a:srgbClr val="000000"/>
              </a:solidFill>
              <a:latin typeface="Arial" pitchFamily="34" charset="0"/>
              <a:cs typeface="Arial" pitchFamily="34" charset="0"/>
            </a:endParaRPr>
          </a:p>
          <a:p>
            <a:pPr marL="342900" indent="-342900" defTabSz="8610600" eaLnBrk="1" hangingPunct="1">
              <a:spcBef>
                <a:spcPct val="80000"/>
              </a:spcBef>
              <a:buClr>
                <a:srgbClr val="669999"/>
              </a:buClr>
              <a:buFont typeface="Arial" pitchFamily="34" charset="0"/>
              <a:buChar char="•"/>
            </a:pPr>
            <a:endParaRPr lang="en-GB" sz="1600" b="1" kern="0" dirty="0">
              <a:solidFill>
                <a:srgbClr val="000000"/>
              </a:solidFill>
              <a:latin typeface="Arial" pitchFamily="34" charset="0"/>
              <a:cs typeface="Arial" pitchFamily="34" charset="0"/>
            </a:endParaRPr>
          </a:p>
          <a:p>
            <a:pPr marL="342900" indent="-342900" defTabSz="8610600" eaLnBrk="1" hangingPunct="1">
              <a:spcBef>
                <a:spcPts val="0"/>
              </a:spcBef>
              <a:buClr>
                <a:srgbClr val="669999"/>
              </a:buClr>
              <a:buFont typeface="Arial" pitchFamily="34" charset="0"/>
              <a:buChar char="•"/>
            </a:pPr>
            <a:r>
              <a:rPr lang="en-GB" sz="1600" b="1" kern="0" dirty="0" smtClean="0">
                <a:solidFill>
                  <a:srgbClr val="000000"/>
                </a:solidFill>
                <a:latin typeface="Arial" pitchFamily="34" charset="0"/>
                <a:cs typeface="Arial" pitchFamily="34" charset="0"/>
              </a:rPr>
              <a:t>Boehringer </a:t>
            </a:r>
            <a:r>
              <a:rPr lang="en-GB" sz="1600" b="1" kern="0" dirty="0">
                <a:solidFill>
                  <a:srgbClr val="000000"/>
                </a:solidFill>
                <a:latin typeface="Arial" pitchFamily="34" charset="0"/>
                <a:cs typeface="Arial" pitchFamily="34" charset="0"/>
              </a:rPr>
              <a:t>Ingelheim for sponsoring the study and the </a:t>
            </a:r>
            <a:r>
              <a:rPr lang="en-GB" sz="1600" b="1" kern="0" dirty="0" err="1" smtClean="0">
                <a:solidFill>
                  <a:srgbClr val="000000"/>
                </a:solidFill>
                <a:latin typeface="Arial" pitchFamily="34" charset="0"/>
                <a:cs typeface="Arial" pitchFamily="34" charset="0"/>
              </a:rPr>
              <a:t>Boehringer</a:t>
            </a:r>
            <a:r>
              <a:rPr lang="en-GB" sz="1600" b="1" kern="0" dirty="0" smtClean="0">
                <a:solidFill>
                  <a:srgbClr val="000000"/>
                </a:solidFill>
                <a:latin typeface="Arial" pitchFamily="34" charset="0"/>
                <a:cs typeface="Arial" pitchFamily="34" charset="0"/>
              </a:rPr>
              <a:t> </a:t>
            </a:r>
            <a:r>
              <a:rPr lang="en-GB" sz="1600" b="1" kern="0" dirty="0" err="1" smtClean="0">
                <a:solidFill>
                  <a:srgbClr val="000000"/>
                </a:solidFill>
                <a:latin typeface="Arial" pitchFamily="34" charset="0"/>
                <a:cs typeface="Arial" pitchFamily="34" charset="0"/>
              </a:rPr>
              <a:t>Ingelheim</a:t>
            </a:r>
            <a:r>
              <a:rPr lang="en-GB" sz="1600" b="1" kern="0" smtClean="0">
                <a:solidFill>
                  <a:srgbClr val="000000"/>
                </a:solidFill>
                <a:latin typeface="Arial" pitchFamily="34" charset="0"/>
                <a:cs typeface="Arial" pitchFamily="34" charset="0"/>
              </a:rPr>
              <a:t>  </a:t>
            </a:r>
            <a:r>
              <a:rPr lang="en-GB" sz="1600" b="1" kern="0" dirty="0">
                <a:solidFill>
                  <a:srgbClr val="000000"/>
                </a:solidFill>
                <a:latin typeface="Arial" pitchFamily="34" charset="0"/>
                <a:cs typeface="Arial" pitchFamily="34" charset="0"/>
              </a:rPr>
              <a:t>1220.19 team </a:t>
            </a:r>
          </a:p>
          <a:p>
            <a:pPr marL="342900" indent="-342900" defTabSz="8610600" eaLnBrk="1" hangingPunct="1">
              <a:spcBef>
                <a:spcPts val="0"/>
              </a:spcBef>
              <a:buClr>
                <a:srgbClr val="669999"/>
              </a:buClr>
              <a:buFont typeface="Arial" pitchFamily="34" charset="0"/>
              <a:buChar char="•"/>
            </a:pPr>
            <a:r>
              <a:rPr lang="en-GB" sz="1600" b="1" kern="0" dirty="0" smtClean="0">
                <a:solidFill>
                  <a:srgbClr val="000000"/>
                </a:solidFill>
                <a:latin typeface="Arial" pitchFamily="34" charset="0"/>
                <a:cs typeface="Arial" pitchFamily="34" charset="0"/>
              </a:rPr>
              <a:t>The external </a:t>
            </a:r>
            <a:r>
              <a:rPr lang="en-GB" sz="1600" b="1" kern="0" dirty="0">
                <a:solidFill>
                  <a:srgbClr val="000000"/>
                </a:solidFill>
                <a:latin typeface="Arial" pitchFamily="34" charset="0"/>
                <a:cs typeface="Arial" pitchFamily="34" charset="0"/>
              </a:rPr>
              <a:t>Data Monitoring </a:t>
            </a:r>
            <a:r>
              <a:rPr lang="en-GB" sz="1600" b="1" kern="0" dirty="0" smtClean="0">
                <a:solidFill>
                  <a:srgbClr val="000000"/>
                </a:solidFill>
                <a:latin typeface="Arial" pitchFamily="34" charset="0"/>
                <a:cs typeface="Arial" pitchFamily="34" charset="0"/>
              </a:rPr>
              <a:t>Committee</a:t>
            </a:r>
            <a:endParaRPr lang="en-US" sz="1600" b="1" kern="0" dirty="0">
              <a:solidFill>
                <a:srgbClr val="000000"/>
              </a:solidFill>
              <a:latin typeface="Arial" pitchFamily="34" charset="0"/>
              <a:cs typeface="Arial" pitchFamily="34" charset="0"/>
            </a:endParaRPr>
          </a:p>
        </p:txBody>
      </p:sp>
      <p:sp>
        <p:nvSpPr>
          <p:cNvPr id="2" name="Title 1"/>
          <p:cNvSpPr>
            <a:spLocks noGrp="1"/>
          </p:cNvSpPr>
          <p:nvPr>
            <p:ph type="title"/>
          </p:nvPr>
        </p:nvSpPr>
        <p:spPr/>
        <p:txBody>
          <a:bodyPr/>
          <a:lstStyle/>
          <a:p>
            <a:r>
              <a:rPr lang="en-GB" dirty="0" smtClean="0"/>
              <a:t>Acknowledgments</a:t>
            </a:r>
            <a:endParaRPr lang="en-US" dirty="0"/>
          </a:p>
        </p:txBody>
      </p:sp>
      <p:graphicFrame>
        <p:nvGraphicFramePr>
          <p:cNvPr id="15" name="Content Placeholder 14"/>
          <p:cNvGraphicFramePr>
            <a:graphicFrameLocks noGrp="1"/>
          </p:cNvGraphicFramePr>
          <p:nvPr>
            <p:ph idx="1"/>
            <p:extLst>
              <p:ext uri="{D42A27DB-BD31-4B8C-83A1-F6EECF244321}">
                <p14:modId xmlns="" xmlns:p14="http://schemas.microsoft.com/office/powerpoint/2010/main" val="2476422822"/>
              </p:ext>
            </p:extLst>
          </p:nvPr>
        </p:nvGraphicFramePr>
        <p:xfrm>
          <a:off x="638175" y="1904714"/>
          <a:ext cx="8277225" cy="3888000"/>
        </p:xfrm>
        <a:graphic>
          <a:graphicData uri="http://schemas.openxmlformats.org/drawingml/2006/table">
            <a:tbl>
              <a:tblPr bandRow="1">
                <a:tableStyleId>{2D5ABB26-0587-4C30-8999-92F81FD0307C}</a:tableStyleId>
              </a:tblPr>
              <a:tblGrid>
                <a:gridCol w="2041525"/>
                <a:gridCol w="1692275"/>
                <a:gridCol w="1679575"/>
                <a:gridCol w="1428750"/>
                <a:gridCol w="1435100"/>
              </a:tblGrid>
              <a:tr h="216000">
                <a:tc>
                  <a:txBody>
                    <a:bodyPr/>
                    <a:lstStyle/>
                    <a:p>
                      <a:pPr marL="0" indent="0" algn="l">
                        <a:buFont typeface="+mj-lt"/>
                        <a:buNone/>
                      </a:pPr>
                      <a:r>
                        <a:rPr lang="en-GB" sz="1100" b="1" i="1" dirty="0" smtClean="0">
                          <a:solidFill>
                            <a:schemeClr val="tx1"/>
                          </a:solidFill>
                          <a:latin typeface="Arial" pitchFamily="34" charset="0"/>
                          <a:cs typeface="Arial" pitchFamily="34" charset="0"/>
                        </a:rPr>
                        <a:t>Brazil</a:t>
                      </a:r>
                      <a:endParaRPr lang="en-GB" sz="1100" b="1" i="1" dirty="0">
                        <a:solidFill>
                          <a:schemeClr val="tx1"/>
                        </a:solidFill>
                        <a:latin typeface="Arial" pitchFamily="34" charset="0"/>
                        <a:cs typeface="Arial" pitchFamily="34" charset="0"/>
                      </a:endParaRP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GB" sz="1100" u="none" strike="noStrike" kern="1200" cap="none" spc="0" normalizeH="0" baseline="0" noProof="0" dirty="0" smtClean="0">
                          <a:ln>
                            <a:noFill/>
                          </a:ln>
                          <a:solidFill>
                            <a:schemeClr val="tx1"/>
                          </a:solidFill>
                          <a:effectLst/>
                          <a:uLnTx/>
                          <a:uFillTx/>
                          <a:latin typeface="Arial" pitchFamily="34" charset="0"/>
                          <a:cs typeface="Arial" pitchFamily="34" charset="0"/>
                        </a:rPr>
                        <a:t>Hans </a:t>
                      </a:r>
                      <a:r>
                        <a:rPr lang="en-GB" sz="1100" u="none" strike="noStrike" dirty="0" err="1" smtClean="0">
                          <a:solidFill>
                            <a:schemeClr val="tx1"/>
                          </a:solidFill>
                          <a:effectLst/>
                          <a:latin typeface="Arial" pitchFamily="34" charset="0"/>
                          <a:cs typeface="Arial" pitchFamily="34" charset="0"/>
                        </a:rPr>
                        <a:t>Jäger</a:t>
                      </a:r>
                      <a:endParaRPr lang="en-GB" sz="1100" b="0" i="0" u="none" strike="noStrike" dirty="0" smtClean="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Josep</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Mallolas</a:t>
                      </a:r>
                      <a:endParaRPr lang="en-GB" sz="1100" u="none" strike="noStrike" dirty="0" smtClean="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Chloe </a:t>
                      </a:r>
                      <a:r>
                        <a:rPr lang="en-GB" sz="1100" u="none" strike="noStrike" dirty="0" err="1" smtClean="0">
                          <a:solidFill>
                            <a:schemeClr val="tx1"/>
                          </a:solidFill>
                          <a:effectLst/>
                          <a:latin typeface="Arial" pitchFamily="34" charset="0"/>
                          <a:cs typeface="Arial" pitchFamily="34" charset="0"/>
                        </a:rPr>
                        <a:t>Orkin</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Marina Nunez</a:t>
                      </a:r>
                      <a:endParaRPr lang="en-GB" sz="1100" b="0" i="0" u="none" strike="noStrike" dirty="0" smtClean="0">
                        <a:solidFill>
                          <a:schemeClr val="tx1"/>
                        </a:solidFill>
                        <a:effectLst/>
                        <a:latin typeface="Arial" pitchFamily="34" charset="0"/>
                        <a:cs typeface="Arial" pitchFamily="34" charset="0"/>
                      </a:endParaRP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Carlos Eduardo</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smtClean="0">
                          <a:solidFill>
                            <a:schemeClr val="tx1"/>
                          </a:solidFill>
                          <a:effectLst/>
                          <a:latin typeface="Arial" pitchFamily="34" charset="0"/>
                          <a:cs typeface="Arial" pitchFamily="34" charset="0"/>
                        </a:rPr>
                        <a:t>Brandão Mello</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Arastéh</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Keikawus</a:t>
                      </a:r>
                      <a:endParaRPr lang="en-GB" sz="1100" b="0" i="0" u="none" strike="noStrike" dirty="0" smtClean="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Juan Antonio Pineda</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Alison </a:t>
                      </a:r>
                      <a:r>
                        <a:rPr lang="en-GB" sz="1100" u="none" strike="noStrike" dirty="0" err="1" smtClean="0">
                          <a:solidFill>
                            <a:schemeClr val="tx1"/>
                          </a:solidFill>
                          <a:effectLst/>
                          <a:latin typeface="Arial" pitchFamily="34" charset="0"/>
                          <a:cs typeface="Arial" pitchFamily="34" charset="0"/>
                        </a:rPr>
                        <a:t>Uriel</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Gerald </a:t>
                      </a:r>
                      <a:r>
                        <a:rPr lang="en-GB" sz="1100" u="none" strike="noStrike" dirty="0" err="1" smtClean="0">
                          <a:solidFill>
                            <a:schemeClr val="tx1"/>
                          </a:solidFill>
                          <a:effectLst/>
                          <a:latin typeface="Arial" pitchFamily="34" charset="0"/>
                          <a:cs typeface="Arial" pitchFamily="34" charset="0"/>
                        </a:rPr>
                        <a:t>Pierone</a:t>
                      </a:r>
                      <a:endParaRPr lang="en-GB" sz="1100" b="0" i="0" u="none" strike="noStrike" dirty="0" smtClean="0">
                        <a:solidFill>
                          <a:schemeClr val="tx1"/>
                        </a:solidFill>
                        <a:effectLst/>
                        <a:latin typeface="Arial" pitchFamily="34" charset="0"/>
                        <a:cs typeface="Arial" pitchFamily="34" charset="0"/>
                      </a:endParaRP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Raymundo</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smtClean="0">
                          <a:solidFill>
                            <a:schemeClr val="tx1"/>
                          </a:solidFill>
                          <a:effectLst/>
                          <a:latin typeface="Arial" pitchFamily="34" charset="0"/>
                          <a:cs typeface="Arial" pitchFamily="34" charset="0"/>
                        </a:rPr>
                        <a:t>Ferreira </a:t>
                      </a:r>
                      <a:r>
                        <a:rPr lang="en-GB" sz="1100" u="none" strike="noStrike" dirty="0" err="1" smtClean="0">
                          <a:solidFill>
                            <a:schemeClr val="tx1"/>
                          </a:solidFill>
                          <a:effectLst/>
                          <a:latin typeface="Arial" pitchFamily="34" charset="0"/>
                          <a:cs typeface="Arial" pitchFamily="34" charset="0"/>
                        </a:rPr>
                        <a:t>Filho</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Hartwig</a:t>
                      </a:r>
                      <a:r>
                        <a:rPr lang="en-GB" sz="1100" u="none" strike="noStrike"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Klinker</a:t>
                      </a:r>
                      <a:endParaRPr lang="en-GB" sz="1100" b="0" i="0" u="none" strike="noStrike" dirty="0" smtClean="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Daniel Podzamczer</a:t>
                      </a:r>
                    </a:p>
                  </a:txBody>
                  <a:tcPr marL="0" marR="0" marT="0" marB="0"/>
                </a:tc>
                <a:tc>
                  <a:txBody>
                    <a:bodyPr/>
                    <a:lstStyle/>
                    <a:p>
                      <a:pPr marL="0" lvl="0" indent="0" algn="l"/>
                      <a:r>
                        <a:rPr lang="en-GB" sz="1100" b="1" i="1" dirty="0" smtClean="0">
                          <a:solidFill>
                            <a:schemeClr val="tx1"/>
                          </a:solidFill>
                          <a:latin typeface="Arial" pitchFamily="34" charset="0"/>
                          <a:cs typeface="Arial" pitchFamily="34" charset="0"/>
                        </a:rPr>
                        <a:t>United</a:t>
                      </a:r>
                      <a:r>
                        <a:rPr lang="en-GB" sz="1100" b="1" i="1" baseline="0" dirty="0" smtClean="0">
                          <a:solidFill>
                            <a:schemeClr val="tx1"/>
                          </a:solidFill>
                          <a:latin typeface="Arial" pitchFamily="34" charset="0"/>
                          <a:cs typeface="Arial" pitchFamily="34" charset="0"/>
                        </a:rPr>
                        <a:t> States</a:t>
                      </a:r>
                      <a:endParaRPr lang="en-GB" sz="1100" b="1" i="1" dirty="0">
                        <a:solidFill>
                          <a:schemeClr val="tx1"/>
                        </a:solidFill>
                        <a:latin typeface="Arial" pitchFamily="34" charset="0"/>
                        <a:cs typeface="Arial" pitchFamily="34" charset="0"/>
                      </a:endParaRPr>
                    </a:p>
                  </a:txBody>
                  <a:tcPr marL="0" marR="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Michael </a:t>
                      </a:r>
                      <a:r>
                        <a:rPr lang="en-GB" sz="1100" u="none" strike="noStrike" dirty="0" err="1" smtClean="0">
                          <a:solidFill>
                            <a:schemeClr val="tx1"/>
                          </a:solidFill>
                          <a:effectLst/>
                          <a:latin typeface="Arial" pitchFamily="34" charset="0"/>
                          <a:cs typeface="Arial" pitchFamily="34" charset="0"/>
                        </a:rPr>
                        <a:t>Saag</a:t>
                      </a:r>
                      <a:endParaRPr lang="en-GB" sz="1100" b="0" i="0" u="none" strike="noStrike" dirty="0" smtClean="0">
                        <a:solidFill>
                          <a:schemeClr val="tx1"/>
                        </a:solidFill>
                        <a:effectLst/>
                        <a:latin typeface="Arial" pitchFamily="34" charset="0"/>
                        <a:cs typeface="Arial" pitchFamily="34" charset="0"/>
                      </a:endParaRP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Paulo</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smtClean="0">
                          <a:solidFill>
                            <a:schemeClr val="tx1"/>
                          </a:solidFill>
                          <a:effectLst/>
                          <a:latin typeface="Arial" pitchFamily="34" charset="0"/>
                          <a:cs typeface="Arial" pitchFamily="34" charset="0"/>
                        </a:rPr>
                        <a:t>Ferreira</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Jürgen Kurt </a:t>
                      </a:r>
                      <a:r>
                        <a:rPr lang="en-GB" sz="1100" u="none" strike="noStrike" dirty="0" err="1" smtClean="0">
                          <a:solidFill>
                            <a:schemeClr val="tx1"/>
                          </a:solidFill>
                          <a:effectLst/>
                          <a:latin typeface="Arial" pitchFamily="34" charset="0"/>
                          <a:cs typeface="Arial" pitchFamily="34" charset="0"/>
                        </a:rPr>
                        <a:t>Rockstroh</a:t>
                      </a:r>
                      <a:endParaRPr lang="en-GB" sz="1100" b="0" i="0" u="none" strike="noStrike" dirty="0" smtClean="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Cristina</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Tural</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John Baxter</a:t>
                      </a:r>
                    </a:p>
                  </a:txBody>
                  <a:tcPr marL="0" marR="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Michael </a:t>
                      </a:r>
                      <a:r>
                        <a:rPr lang="en-GB" sz="1100" u="none" strike="noStrike" dirty="0" err="1" smtClean="0">
                          <a:solidFill>
                            <a:schemeClr val="tx1"/>
                          </a:solidFill>
                          <a:effectLst/>
                          <a:latin typeface="Arial" pitchFamily="34" charset="0"/>
                          <a:cs typeface="Arial" pitchFamily="34" charset="0"/>
                        </a:rPr>
                        <a:t>Somero</a:t>
                      </a:r>
                      <a:endParaRPr lang="en-GB" sz="1100" b="0" i="0" u="none" strike="noStrike" dirty="0" smtClean="0">
                        <a:solidFill>
                          <a:schemeClr val="tx1"/>
                        </a:solidFill>
                        <a:effectLst/>
                        <a:latin typeface="Arial" pitchFamily="34" charset="0"/>
                        <a:cs typeface="Arial" pitchFamily="34" charset="0"/>
                      </a:endParaRP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Juvencio</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smtClean="0">
                          <a:solidFill>
                            <a:schemeClr val="tx1"/>
                          </a:solidFill>
                          <a:effectLst/>
                          <a:latin typeface="Arial" pitchFamily="34" charset="0"/>
                          <a:cs typeface="Arial" pitchFamily="34" charset="0"/>
                        </a:rPr>
                        <a:t>Furtado</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algn="l"/>
                      <a:r>
                        <a:rPr lang="en-GB" sz="1100" b="1" i="1" dirty="0" smtClean="0">
                          <a:solidFill>
                            <a:schemeClr val="tx1"/>
                          </a:solidFill>
                          <a:latin typeface="Arial" pitchFamily="34" charset="0"/>
                          <a:cs typeface="Arial" pitchFamily="34" charset="0"/>
                        </a:rPr>
                        <a:t>Italy</a:t>
                      </a:r>
                      <a:endParaRPr lang="en-GB" sz="1100" b="1" i="1" dirty="0">
                        <a:solidFill>
                          <a:schemeClr val="tx1"/>
                        </a:solidFill>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Jorge Vergas</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Maurizio </a:t>
                      </a:r>
                      <a:r>
                        <a:rPr lang="en-GB" sz="1100" u="none" strike="noStrike" dirty="0" err="1" smtClean="0">
                          <a:solidFill>
                            <a:schemeClr val="tx1"/>
                          </a:solidFill>
                          <a:effectLst/>
                          <a:latin typeface="Arial" pitchFamily="34" charset="0"/>
                          <a:cs typeface="Arial" pitchFamily="34" charset="0"/>
                        </a:rPr>
                        <a:t>Bonacini</a:t>
                      </a:r>
                      <a:endParaRPr lang="en-GB" sz="1100" u="none" strike="noStrike" dirty="0" smtClean="0">
                        <a:solidFill>
                          <a:schemeClr val="tx1"/>
                        </a:solidFill>
                        <a:effectLst/>
                        <a:latin typeface="Arial" pitchFamily="34" charset="0"/>
                        <a:cs typeface="Arial" pitchFamily="34" charset="0"/>
                      </a:endParaRP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Richard Sterling</a:t>
                      </a:r>
                      <a:endParaRPr lang="en-GB" sz="1100" b="0" i="0" u="none" strike="noStrike" dirty="0" smtClean="0">
                        <a:solidFill>
                          <a:schemeClr val="tx1"/>
                        </a:solidFill>
                        <a:effectLst/>
                        <a:latin typeface="Arial" pitchFamily="34" charset="0"/>
                        <a:cs typeface="Arial" pitchFamily="34" charset="0"/>
                      </a:endParaRP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Beatriz</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Grinsztejn</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Giacchino</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Angarano</a:t>
                      </a:r>
                      <a:r>
                        <a:rPr lang="en-GB" sz="1100" u="none" strike="noStrike" dirty="0" smtClean="0">
                          <a:solidFill>
                            <a:schemeClr val="tx1"/>
                          </a:solidFill>
                          <a:effectLst/>
                          <a:latin typeface="Arial" pitchFamily="34" charset="0"/>
                          <a:cs typeface="Arial" pitchFamily="34" charset="0"/>
                        </a:rPr>
                        <a:t>,</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algn="l"/>
                      <a:r>
                        <a:rPr lang="en-GB" sz="1100" b="1" i="1" dirty="0" smtClean="0">
                          <a:solidFill>
                            <a:schemeClr val="tx1"/>
                          </a:solidFill>
                          <a:latin typeface="Arial" pitchFamily="34" charset="0"/>
                          <a:cs typeface="Arial" pitchFamily="34" charset="0"/>
                        </a:rPr>
                        <a:t>Switzerland</a:t>
                      </a:r>
                      <a:endParaRPr lang="en-GB" sz="1100" b="1" i="1" dirty="0">
                        <a:solidFill>
                          <a:schemeClr val="tx1"/>
                        </a:solidFill>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Cynthia Brinson</a:t>
                      </a: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Mark </a:t>
                      </a:r>
                      <a:r>
                        <a:rPr lang="en-GB" sz="1100" u="none" strike="noStrike" dirty="0" err="1" smtClean="0">
                          <a:solidFill>
                            <a:schemeClr val="tx1"/>
                          </a:solidFill>
                          <a:effectLst/>
                          <a:latin typeface="Arial" pitchFamily="34" charset="0"/>
                          <a:cs typeface="Arial" pitchFamily="34" charset="0"/>
                        </a:rPr>
                        <a:t>Sulkowski</a:t>
                      </a:r>
                      <a:endParaRPr lang="en-GB" sz="1100" b="0" i="0" u="none" strike="noStrike" dirty="0" smtClean="0">
                        <a:solidFill>
                          <a:schemeClr val="tx1"/>
                        </a:solidFill>
                        <a:effectLst/>
                        <a:latin typeface="Arial" pitchFamily="34" charset="0"/>
                        <a:cs typeface="Arial" pitchFamily="34" charset="0"/>
                      </a:endParaRP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Jose</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smtClean="0">
                          <a:solidFill>
                            <a:schemeClr val="tx1"/>
                          </a:solidFill>
                          <a:effectLst/>
                          <a:latin typeface="Arial" pitchFamily="34" charset="0"/>
                          <a:cs typeface="Arial" pitchFamily="34" charset="0"/>
                        </a:rPr>
                        <a:t>Madruga</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Andrea</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Antinori</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Manuel </a:t>
                      </a:r>
                      <a:r>
                        <a:rPr lang="en-GB" sz="1100" u="none" strike="noStrike" dirty="0" err="1" smtClean="0">
                          <a:solidFill>
                            <a:schemeClr val="tx1"/>
                          </a:solidFill>
                          <a:effectLst/>
                          <a:latin typeface="Arial" pitchFamily="34" charset="0"/>
                          <a:cs typeface="Arial" pitchFamily="34" charset="0"/>
                        </a:rPr>
                        <a:t>Battegay</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Douglas</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Dieterich</a:t>
                      </a:r>
                      <a:endParaRPr lang="en-GB" sz="1100" u="none" strike="noStrike" dirty="0" smtClean="0">
                        <a:solidFill>
                          <a:schemeClr val="tx1"/>
                        </a:solidFill>
                        <a:effectLst/>
                        <a:latin typeface="Arial" pitchFamily="34" charset="0"/>
                        <a:cs typeface="Arial" pitchFamily="34" charset="0"/>
                      </a:endParaRP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Andrew</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Talal</a:t>
                      </a:r>
                      <a:endParaRPr lang="en-GB" sz="1100" b="0" i="0" u="none" strike="noStrike" dirty="0" smtClean="0">
                        <a:solidFill>
                          <a:schemeClr val="tx1"/>
                        </a:solidFill>
                        <a:effectLst/>
                        <a:latin typeface="Arial" pitchFamily="34" charset="0"/>
                        <a:cs typeface="Arial" pitchFamily="34" charset="0"/>
                      </a:endParaRP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b="1" i="1" u="none" strike="noStrike" dirty="0" smtClean="0">
                          <a:solidFill>
                            <a:schemeClr val="tx1"/>
                          </a:solidFill>
                          <a:effectLst/>
                          <a:latin typeface="Arial" pitchFamily="34" charset="0"/>
                          <a:cs typeface="Arial" pitchFamily="34" charset="0"/>
                        </a:rPr>
                        <a:t>France</a:t>
                      </a:r>
                      <a:endParaRPr lang="en-GB" sz="1100" b="1" i="1" u="none" strike="noStrike" dirty="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Giovanni Di </a:t>
                      </a:r>
                      <a:r>
                        <a:rPr lang="en-GB" sz="1100" u="none" strike="noStrike" dirty="0" err="1" smtClean="0">
                          <a:solidFill>
                            <a:schemeClr val="tx1"/>
                          </a:solidFill>
                          <a:effectLst/>
                          <a:latin typeface="Arial" pitchFamily="34" charset="0"/>
                          <a:cs typeface="Arial" pitchFamily="34" charset="0"/>
                        </a:rPr>
                        <a:t>Perri</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Enos</a:t>
                      </a:r>
                      <a:r>
                        <a:rPr lang="en-GB" sz="1100" u="none" strike="noStrike" baseline="0" dirty="0" smtClean="0">
                          <a:solidFill>
                            <a:schemeClr val="tx1"/>
                          </a:solidFill>
                          <a:effectLst/>
                          <a:latin typeface="Arial" pitchFamily="34" charset="0"/>
                          <a:cs typeface="Arial" pitchFamily="34" charset="0"/>
                        </a:rPr>
                        <a:t> </a:t>
                      </a:r>
                      <a:r>
                        <a:rPr lang="en-GB" sz="1100" u="none" strike="noStrike" baseline="0" dirty="0" err="1" smtClean="0">
                          <a:solidFill>
                            <a:schemeClr val="tx1"/>
                          </a:solidFill>
                          <a:effectLst/>
                          <a:latin typeface="Arial" pitchFamily="34" charset="0"/>
                          <a:cs typeface="Arial" pitchFamily="34" charset="0"/>
                        </a:rPr>
                        <a:t>Bernasconi</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Richard Elion</a:t>
                      </a: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smtClean="0">
                          <a:solidFill>
                            <a:schemeClr val="tx1"/>
                          </a:solidFill>
                          <a:effectLst/>
                          <a:latin typeface="Arial" pitchFamily="34" charset="0"/>
                          <a:cs typeface="Arial" pitchFamily="34" charset="0"/>
                        </a:rPr>
                        <a:t>Kristen Marks</a:t>
                      </a: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Marc </a:t>
                      </a:r>
                      <a:r>
                        <a:rPr lang="en-GB" sz="1100" u="none" strike="noStrike" dirty="0" err="1" smtClean="0">
                          <a:solidFill>
                            <a:schemeClr val="tx1"/>
                          </a:solidFill>
                          <a:effectLst/>
                          <a:latin typeface="Arial" pitchFamily="34" charset="0"/>
                          <a:cs typeface="Arial" pitchFamily="34" charset="0"/>
                        </a:rPr>
                        <a:t>Bourliere</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Gaetano</a:t>
                      </a:r>
                      <a:r>
                        <a:rPr lang="en-GB" sz="1100" u="none" strike="noStrike" baseline="0" dirty="0" smtClean="0">
                          <a:solidFill>
                            <a:schemeClr val="tx1"/>
                          </a:solidFill>
                          <a:effectLst/>
                          <a:latin typeface="Arial" pitchFamily="34" charset="0"/>
                          <a:cs typeface="Arial" pitchFamily="34" charset="0"/>
                        </a:rPr>
                        <a:t> </a:t>
                      </a:r>
                      <a:r>
                        <a:rPr lang="en-GB" sz="1100" u="none" strike="noStrike" baseline="0" dirty="0" err="1" smtClean="0">
                          <a:solidFill>
                            <a:schemeClr val="tx1"/>
                          </a:solidFill>
                          <a:effectLst/>
                          <a:latin typeface="Arial" pitchFamily="34" charset="0"/>
                          <a:cs typeface="Arial" pitchFamily="34" charset="0"/>
                        </a:rPr>
                        <a:t>Filice</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Jan Fehr</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Jerome Ernst</a:t>
                      </a: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0" i="0" u="none" strike="noStrike" dirty="0" smtClean="0">
                        <a:solidFill>
                          <a:schemeClr val="tx1"/>
                        </a:solidFill>
                        <a:effectLst/>
                        <a:latin typeface="Arial" pitchFamily="34" charset="0"/>
                        <a:cs typeface="Arial" pitchFamily="34" charset="0"/>
                      </a:endParaRP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Laurent</a:t>
                      </a:r>
                      <a:r>
                        <a:rPr lang="en-GB" sz="1100" u="none" strike="noStrike" baseline="0" dirty="0" smtClean="0">
                          <a:solidFill>
                            <a:schemeClr val="tx1"/>
                          </a:solidFill>
                          <a:effectLst/>
                          <a:latin typeface="Arial" pitchFamily="34" charset="0"/>
                          <a:cs typeface="Arial" pitchFamily="34" charset="0"/>
                        </a:rPr>
                        <a:t> </a:t>
                      </a:r>
                      <a:r>
                        <a:rPr lang="en-GB" sz="1100" u="none" strike="noStrike" baseline="0" dirty="0" err="1" smtClean="0">
                          <a:solidFill>
                            <a:schemeClr val="tx1"/>
                          </a:solidFill>
                          <a:effectLst/>
                          <a:latin typeface="Arial" pitchFamily="34" charset="0"/>
                          <a:cs typeface="Arial" pitchFamily="34" charset="0"/>
                        </a:rPr>
                        <a:t>Cotte</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Francesco</a:t>
                      </a:r>
                      <a:r>
                        <a:rPr lang="en-GB" sz="1100" u="none" strike="noStrike" baseline="0" dirty="0" smtClean="0">
                          <a:solidFill>
                            <a:schemeClr val="tx1"/>
                          </a:solidFill>
                          <a:effectLst/>
                          <a:latin typeface="Arial" pitchFamily="34" charset="0"/>
                          <a:cs typeface="Arial" pitchFamily="34" charset="0"/>
                        </a:rPr>
                        <a:t> </a:t>
                      </a:r>
                      <a:r>
                        <a:rPr lang="en-GB" sz="1100" u="none" strike="noStrike" baseline="0" dirty="0" err="1" smtClean="0">
                          <a:solidFill>
                            <a:schemeClr val="tx1"/>
                          </a:solidFill>
                          <a:effectLst/>
                          <a:latin typeface="Arial" pitchFamily="34" charset="0"/>
                          <a:cs typeface="Arial" pitchFamily="34" charset="0"/>
                        </a:rPr>
                        <a:t>Mazzotta</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Andri</a:t>
                      </a:r>
                      <a:r>
                        <a:rPr lang="en-GB" sz="1100" u="none" strike="noStrike" dirty="0" smtClean="0">
                          <a:solidFill>
                            <a:schemeClr val="tx1"/>
                          </a:solidFill>
                          <a:effectLst/>
                          <a:latin typeface="Arial" pitchFamily="34" charset="0"/>
                          <a:cs typeface="Arial" pitchFamily="34" charset="0"/>
                        </a:rPr>
                        <a:t> Rauch</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Douglas G. Fish</a:t>
                      </a: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0" i="0" u="none" strike="noStrike" dirty="0" smtClean="0">
                        <a:solidFill>
                          <a:schemeClr val="tx1"/>
                        </a:solidFill>
                        <a:effectLst/>
                        <a:latin typeface="Arial" pitchFamily="34" charset="0"/>
                        <a:cs typeface="Arial" pitchFamily="34" charset="0"/>
                      </a:endParaRP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Pierre-Marie</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smtClean="0">
                          <a:solidFill>
                            <a:schemeClr val="tx1"/>
                          </a:solidFill>
                          <a:effectLst/>
                          <a:latin typeface="Arial" pitchFamily="34" charset="0"/>
                          <a:cs typeface="Arial" pitchFamily="34" charset="0"/>
                        </a:rPr>
                        <a:t>Girard</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Paola </a:t>
                      </a:r>
                      <a:r>
                        <a:rPr lang="en-GB" sz="1100" u="none" strike="noStrike" dirty="0" err="1" smtClean="0">
                          <a:solidFill>
                            <a:schemeClr val="tx1"/>
                          </a:solidFill>
                          <a:effectLst/>
                          <a:latin typeface="Arial" pitchFamily="34" charset="0"/>
                          <a:cs typeface="Arial" pitchFamily="34" charset="0"/>
                        </a:rPr>
                        <a:t>Nasta</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b="1" i="1" u="none" strike="noStrike" dirty="0" smtClean="0">
                          <a:solidFill>
                            <a:schemeClr val="tx1"/>
                          </a:solidFill>
                          <a:effectLst/>
                          <a:latin typeface="Arial" pitchFamily="34" charset="0"/>
                          <a:cs typeface="Arial" pitchFamily="34" charset="0"/>
                        </a:rPr>
                        <a:t>United Kingdom</a:t>
                      </a: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Federico </a:t>
                      </a:r>
                      <a:r>
                        <a:rPr lang="en-GB" sz="1100" u="none" strike="noStrike" dirty="0" err="1" smtClean="0">
                          <a:solidFill>
                            <a:schemeClr val="tx1"/>
                          </a:solidFill>
                          <a:effectLst/>
                          <a:latin typeface="Arial" pitchFamily="34" charset="0"/>
                          <a:cs typeface="Arial" pitchFamily="34" charset="0"/>
                        </a:rPr>
                        <a:t>Hinestrosa</a:t>
                      </a:r>
                      <a:endParaRPr lang="en-GB" sz="1100" u="none" strike="noStrike" dirty="0" smtClean="0">
                        <a:solidFill>
                          <a:schemeClr val="tx1"/>
                        </a:solidFill>
                        <a:effectLst/>
                        <a:latin typeface="Arial" pitchFamily="34" charset="0"/>
                        <a:cs typeface="Arial" pitchFamily="34" charset="0"/>
                      </a:endParaRPr>
                    </a:p>
                  </a:txBody>
                  <a:tcPr marL="0" marR="0" marT="0" marB="0"/>
                </a:tc>
                <a:tc>
                  <a:txBody>
                    <a:bodyPr/>
                    <a:lstStyle/>
                    <a:p>
                      <a:endParaRPr lang="en-GB" sz="1100" dirty="0">
                        <a:solidFill>
                          <a:schemeClr val="tx1"/>
                        </a:solidFill>
                        <a:latin typeface="Arial" pitchFamily="34" charset="0"/>
                        <a:cs typeface="Arial" pitchFamily="34" charset="0"/>
                      </a:endParaRP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Caroline</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Lascoux-Combe</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Massimo </a:t>
                      </a:r>
                      <a:r>
                        <a:rPr lang="en-GB" sz="1100" u="none" strike="noStrike" dirty="0" err="1" smtClean="0">
                          <a:solidFill>
                            <a:schemeClr val="tx1"/>
                          </a:solidFill>
                          <a:effectLst/>
                          <a:latin typeface="Arial" pitchFamily="34" charset="0"/>
                          <a:cs typeface="Arial" pitchFamily="34" charset="0"/>
                        </a:rPr>
                        <a:t>Puoti</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err="1" smtClean="0">
                          <a:solidFill>
                            <a:schemeClr val="tx1"/>
                          </a:solidFill>
                          <a:effectLst/>
                          <a:latin typeface="Arial" pitchFamily="34" charset="0"/>
                          <a:cs typeface="Arial" pitchFamily="34" charset="0"/>
                        </a:rPr>
                        <a:t>Kosh</a:t>
                      </a:r>
                      <a:r>
                        <a:rPr lang="en-GB" sz="1100" u="none" strike="noStrike"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Agarwal</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Mamta</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smtClean="0">
                          <a:solidFill>
                            <a:schemeClr val="tx1"/>
                          </a:solidFill>
                          <a:effectLst/>
                          <a:latin typeface="Arial" pitchFamily="34" charset="0"/>
                          <a:cs typeface="Arial" pitchFamily="34" charset="0"/>
                        </a:rPr>
                        <a:t>Jain</a:t>
                      </a: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0" i="0" u="none" strike="noStrike" dirty="0" smtClean="0">
                        <a:solidFill>
                          <a:schemeClr val="tx1"/>
                        </a:solidFill>
                        <a:effectLst/>
                        <a:latin typeface="Arial" pitchFamily="34" charset="0"/>
                        <a:cs typeface="Arial" pitchFamily="34" charset="0"/>
                      </a:endParaRPr>
                    </a:p>
                  </a:txBody>
                  <a:tcPr marL="0" marR="0" marT="0" marB="0"/>
                </a:tc>
              </a:tr>
              <a:tr h="216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Marc-Antoine</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Valantin</a:t>
                      </a:r>
                      <a:endParaRPr lang="en-GB" sz="1100" u="none" strike="noStrike" dirty="0" smtClean="0">
                        <a:solidFill>
                          <a:schemeClr val="tx1"/>
                        </a:solidFill>
                        <a:effectLst/>
                        <a:latin typeface="Arial" pitchFamily="34" charset="0"/>
                        <a:cs typeface="Arial" pitchFamily="34" charset="0"/>
                      </a:endParaRPr>
                    </a:p>
                  </a:txBody>
                  <a:tcPr marL="0" marR="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i="1" dirty="0" smtClean="0">
                          <a:solidFill>
                            <a:schemeClr val="tx1"/>
                          </a:solidFill>
                          <a:latin typeface="Arial" pitchFamily="34" charset="0"/>
                          <a:cs typeface="Arial" pitchFamily="34" charset="0"/>
                        </a:rPr>
                        <a:t>Spain</a:t>
                      </a: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Sanjay </a:t>
                      </a:r>
                      <a:r>
                        <a:rPr lang="en-GB" sz="1100" u="none" strike="noStrike" dirty="0" err="1" smtClean="0">
                          <a:solidFill>
                            <a:schemeClr val="tx1"/>
                          </a:solidFill>
                          <a:effectLst/>
                          <a:latin typeface="Arial" pitchFamily="34" charset="0"/>
                          <a:cs typeface="Arial" pitchFamily="34" charset="0"/>
                        </a:rPr>
                        <a:t>Bhagani</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Anthony </a:t>
                      </a:r>
                      <a:r>
                        <a:rPr lang="en-GB" sz="1100" u="none" strike="noStrike" dirty="0" err="1" smtClean="0">
                          <a:solidFill>
                            <a:schemeClr val="tx1"/>
                          </a:solidFill>
                          <a:effectLst/>
                          <a:latin typeface="Arial" pitchFamily="34" charset="0"/>
                          <a:cs typeface="Arial" pitchFamily="34" charset="0"/>
                        </a:rPr>
                        <a:t>LaMarca</a:t>
                      </a:r>
                      <a:endParaRPr lang="en-GB" sz="1100" b="0" i="0" u="none" strike="noStrike" dirty="0" smtClean="0">
                        <a:solidFill>
                          <a:schemeClr val="tx1"/>
                        </a:solidFill>
                        <a:effectLst/>
                        <a:latin typeface="Arial" pitchFamily="34" charset="0"/>
                        <a:cs typeface="Arial" pitchFamily="34" charset="0"/>
                      </a:endParaRPr>
                    </a:p>
                  </a:txBody>
                  <a:tcPr marL="0" marR="0" marT="0" marB="0"/>
                </a:tc>
                <a:tc>
                  <a:txBody>
                    <a:bodyPr/>
                    <a:lstStyle/>
                    <a:p>
                      <a:endParaRPr lang="en-GB" sz="1100" dirty="0">
                        <a:solidFill>
                          <a:schemeClr val="tx1"/>
                        </a:solidFill>
                        <a:latin typeface="Arial" pitchFamily="34" charset="0"/>
                        <a:cs typeface="Arial" pitchFamily="34" charset="0"/>
                      </a:endParaRPr>
                    </a:p>
                  </a:txBody>
                  <a:tcPr marL="0" marR="0" marT="0" marB="0"/>
                </a:tc>
              </a:tr>
              <a:tr h="216000">
                <a:tc>
                  <a:txBody>
                    <a:bodyPr/>
                    <a:lstStyle/>
                    <a:p>
                      <a:pPr lvl="0" algn="l"/>
                      <a:r>
                        <a:rPr lang="en-GB" sz="1100" b="1" i="1" dirty="0" smtClean="0">
                          <a:solidFill>
                            <a:schemeClr val="tx1"/>
                          </a:solidFill>
                          <a:latin typeface="Arial" pitchFamily="34" charset="0"/>
                          <a:cs typeface="Arial" pitchFamily="34" charset="0"/>
                        </a:rPr>
                        <a:t>Germany</a:t>
                      </a:r>
                      <a:endParaRPr lang="en-GB" sz="1100" b="1" i="1" dirty="0">
                        <a:solidFill>
                          <a:schemeClr val="tx1"/>
                        </a:solidFill>
                        <a:latin typeface="Arial" pitchFamily="34" charset="0"/>
                        <a:cs typeface="Arial" pitchFamily="34" charset="0"/>
                      </a:endParaRPr>
                    </a:p>
                  </a:txBody>
                  <a:tcPr marL="0" marR="0" marT="0"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Francisco</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smtClean="0">
                          <a:solidFill>
                            <a:schemeClr val="tx1"/>
                          </a:solidFill>
                          <a:effectLst/>
                          <a:latin typeface="Arial" pitchFamily="34" charset="0"/>
                          <a:cs typeface="Arial" pitchFamily="34" charset="0"/>
                        </a:rPr>
                        <a:t>Blanco</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algn="l" fontAlgn="b"/>
                      <a:r>
                        <a:rPr lang="en-GB" sz="1100" u="none" strike="noStrike" dirty="0" smtClean="0">
                          <a:solidFill>
                            <a:schemeClr val="tx1"/>
                          </a:solidFill>
                          <a:effectLst/>
                          <a:latin typeface="Arial" pitchFamily="34" charset="0"/>
                          <a:cs typeface="Arial" pitchFamily="34" charset="0"/>
                        </a:rPr>
                        <a:t>Martin Fisher</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Eric </a:t>
                      </a:r>
                      <a:r>
                        <a:rPr lang="en-GB" sz="1100" u="none" strike="noStrike" dirty="0" err="1" smtClean="0">
                          <a:solidFill>
                            <a:schemeClr val="tx1"/>
                          </a:solidFill>
                          <a:effectLst/>
                          <a:latin typeface="Arial" pitchFamily="34" charset="0"/>
                          <a:cs typeface="Arial" pitchFamily="34" charset="0"/>
                        </a:rPr>
                        <a:t>Lawitz</a:t>
                      </a:r>
                      <a:endParaRPr lang="en-GB" sz="1100" b="0" i="0" u="none" strike="noStrike" dirty="0" smtClean="0">
                        <a:solidFill>
                          <a:schemeClr val="tx1"/>
                        </a:solidFill>
                        <a:effectLst/>
                        <a:latin typeface="Arial" pitchFamily="34" charset="0"/>
                        <a:cs typeface="Arial" pitchFamily="34" charset="0"/>
                      </a:endParaRPr>
                    </a:p>
                  </a:txBody>
                  <a:tcPr marL="0" marR="0" marT="0" marB="0"/>
                </a:tc>
                <a:tc>
                  <a:txBody>
                    <a:bodyPr/>
                    <a:lstStyle/>
                    <a:p>
                      <a:endParaRPr lang="en-GB" sz="1100" dirty="0">
                        <a:solidFill>
                          <a:schemeClr val="tx1"/>
                        </a:solidFill>
                        <a:latin typeface="Arial" pitchFamily="34" charset="0"/>
                        <a:cs typeface="Arial" pitchFamily="34" charset="0"/>
                      </a:endParaRPr>
                    </a:p>
                  </a:txBody>
                  <a:tcPr marL="0" marR="0" marT="0" marB="0"/>
                </a:tc>
              </a:tr>
              <a:tr h="21600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Johannes</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Bogner</a:t>
                      </a:r>
                      <a:endParaRPr lang="en-GB" sz="1100" b="0" i="0" u="none" strike="noStrike" dirty="0" smtClean="0">
                        <a:solidFill>
                          <a:schemeClr val="tx1"/>
                        </a:solidFill>
                        <a:effectLst/>
                        <a:latin typeface="Arial" pitchFamily="34" charset="0"/>
                        <a:cs typeface="Arial" pitchFamily="34" charset="0"/>
                      </a:endParaRPr>
                    </a:p>
                  </a:txBody>
                  <a:tcPr marL="0" marR="0" marT="0" marB="0"/>
                </a:tc>
                <a:tc>
                  <a:txBody>
                    <a:bodyPr/>
                    <a:lstStyle/>
                    <a:p>
                      <a:pPr lvl="0" algn="l" fontAlgn="b"/>
                      <a:r>
                        <a:rPr lang="en-GB" sz="1100" u="none" strike="noStrike" dirty="0" smtClean="0">
                          <a:solidFill>
                            <a:schemeClr val="tx1"/>
                          </a:solidFill>
                          <a:effectLst/>
                          <a:latin typeface="Arial" pitchFamily="34" charset="0"/>
                          <a:cs typeface="Arial" pitchFamily="34" charset="0"/>
                        </a:rPr>
                        <a:t>Manuel </a:t>
                      </a:r>
                      <a:r>
                        <a:rPr lang="en-GB" sz="1100" u="none" strike="noStrike" dirty="0" err="1" smtClean="0">
                          <a:solidFill>
                            <a:schemeClr val="tx1"/>
                          </a:solidFill>
                          <a:effectLst/>
                          <a:latin typeface="Arial" pitchFamily="34" charset="0"/>
                          <a:cs typeface="Arial" pitchFamily="34" charset="0"/>
                        </a:rPr>
                        <a:t>Crespo</a:t>
                      </a:r>
                      <a:r>
                        <a:rPr lang="en-GB" sz="1100" u="none" strike="noStrike" dirty="0" smtClean="0">
                          <a:solidFill>
                            <a:schemeClr val="tx1"/>
                          </a:solidFill>
                          <a:effectLst/>
                          <a:latin typeface="Arial" pitchFamily="34" charset="0"/>
                          <a:cs typeface="Arial" pitchFamily="34" charset="0"/>
                        </a:rPr>
                        <a:t>,</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Ranjababu</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Kulasegaram</a:t>
                      </a:r>
                      <a:endParaRPr lang="en-GB" sz="1100" b="0" i="0" u="none" strike="noStrike" dirty="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Cheryl McDonald</a:t>
                      </a:r>
                    </a:p>
                  </a:txBody>
                  <a:tcPr marL="0" marR="0" marT="0" marB="0"/>
                </a:tc>
                <a:tc>
                  <a:txBody>
                    <a:bodyPr/>
                    <a:lstStyle/>
                    <a:p>
                      <a:endParaRPr lang="en-GB" sz="1100" dirty="0">
                        <a:solidFill>
                          <a:schemeClr val="tx1"/>
                        </a:solidFill>
                        <a:latin typeface="Arial" pitchFamily="34" charset="0"/>
                        <a:cs typeface="Arial" pitchFamily="34" charset="0"/>
                      </a:endParaRPr>
                    </a:p>
                  </a:txBody>
                  <a:tcPr marL="0" marR="0" marT="0" marB="0"/>
                </a:tc>
              </a:tr>
              <a:tr h="21600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Christian</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smtClean="0">
                          <a:solidFill>
                            <a:schemeClr val="tx1"/>
                          </a:solidFill>
                          <a:effectLst/>
                          <a:latin typeface="Arial" pitchFamily="34" charset="0"/>
                          <a:cs typeface="Arial" pitchFamily="34" charset="0"/>
                        </a:rPr>
                        <a:t>Hoffmann</a:t>
                      </a:r>
                      <a:endParaRPr lang="en-GB" sz="1100" b="0" i="0" u="none" strike="noStrike" dirty="0" smtClean="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Josep</a:t>
                      </a:r>
                      <a:r>
                        <a:rPr lang="en-GB" sz="1100" u="none" strike="noStrike"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Guardiola</a:t>
                      </a:r>
                      <a:endParaRPr lang="en-GB" sz="1100" u="none" strike="noStrike" dirty="0" smtClean="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Clifford </a:t>
                      </a:r>
                      <a:r>
                        <a:rPr lang="en-GB" sz="1100" u="none" strike="noStrike" dirty="0" err="1" smtClean="0">
                          <a:solidFill>
                            <a:schemeClr val="tx1"/>
                          </a:solidFill>
                          <a:effectLst/>
                          <a:latin typeface="Arial" pitchFamily="34" charset="0"/>
                          <a:cs typeface="Arial" pitchFamily="34" charset="0"/>
                        </a:rPr>
                        <a:t>Leen</a:t>
                      </a:r>
                      <a:endParaRPr lang="en-GB" sz="1100" u="none" strike="noStrike" dirty="0" smtClean="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err="1" smtClean="0">
                          <a:solidFill>
                            <a:schemeClr val="tx1"/>
                          </a:solidFill>
                          <a:effectLst/>
                          <a:latin typeface="Arial" pitchFamily="34" charset="0"/>
                          <a:cs typeface="Arial" pitchFamily="34" charset="0"/>
                        </a:rPr>
                        <a:t>Karam</a:t>
                      </a:r>
                      <a:r>
                        <a:rPr lang="en-GB" sz="1100" u="none" strike="noStrike"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Mounzer</a:t>
                      </a:r>
                      <a:endParaRPr lang="en-GB" sz="1100" u="none" strike="noStrike" dirty="0" smtClean="0">
                        <a:solidFill>
                          <a:schemeClr val="tx1"/>
                        </a:solidFill>
                        <a:effectLst/>
                        <a:latin typeface="Arial" pitchFamily="34" charset="0"/>
                        <a:cs typeface="Arial" pitchFamily="34" charset="0"/>
                      </a:endParaRPr>
                    </a:p>
                  </a:txBody>
                  <a:tcPr marL="0" marR="0" marT="0" marB="0"/>
                </a:tc>
                <a:tc>
                  <a:txBody>
                    <a:bodyPr/>
                    <a:lstStyle/>
                    <a:p>
                      <a:endParaRPr lang="en-GB" sz="1100" dirty="0">
                        <a:solidFill>
                          <a:schemeClr val="tx1"/>
                        </a:solidFill>
                        <a:latin typeface="Arial" pitchFamily="34" charset="0"/>
                        <a:cs typeface="Arial" pitchFamily="34" charset="0"/>
                      </a:endParaRPr>
                    </a:p>
                  </a:txBody>
                  <a:tcPr marL="0" marR="0" marT="0" marB="0"/>
                </a:tc>
              </a:tr>
              <a:tr h="43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Patrick</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Ingiliz</a:t>
                      </a:r>
                      <a:endParaRPr lang="en-GB" sz="1100" u="none" strike="noStrike" dirty="0" smtClean="0">
                        <a:solidFill>
                          <a:schemeClr val="tx1"/>
                        </a:solidFill>
                        <a:effectLst/>
                        <a:latin typeface="Arial" pitchFamily="34" charset="0"/>
                        <a:cs typeface="Arial" pitchFamily="34" charset="0"/>
                      </a:endParaRP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Juan Carlos</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smtClean="0">
                          <a:solidFill>
                            <a:schemeClr val="tx1"/>
                          </a:solidFill>
                          <a:effectLst/>
                          <a:latin typeface="Arial" pitchFamily="34" charset="0"/>
                          <a:cs typeface="Arial" pitchFamily="34" charset="0"/>
                        </a:rPr>
                        <a:t>Lopez</a:t>
                      </a: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Mark Nelson</a:t>
                      </a: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u="none" strike="noStrike" dirty="0" smtClean="0">
                          <a:solidFill>
                            <a:schemeClr val="tx1"/>
                          </a:solidFill>
                          <a:effectLst/>
                          <a:latin typeface="Arial" pitchFamily="34" charset="0"/>
                          <a:cs typeface="Arial" pitchFamily="34" charset="0"/>
                        </a:rPr>
                        <a:t>Ronald</a:t>
                      </a:r>
                      <a:r>
                        <a:rPr lang="en-GB" sz="1100" u="none" strike="noStrike" baseline="0" dirty="0" smtClean="0">
                          <a:solidFill>
                            <a:schemeClr val="tx1"/>
                          </a:solidFill>
                          <a:effectLst/>
                          <a:latin typeface="Arial" pitchFamily="34" charset="0"/>
                          <a:cs typeface="Arial" pitchFamily="34" charset="0"/>
                        </a:rPr>
                        <a:t> </a:t>
                      </a:r>
                      <a:r>
                        <a:rPr lang="en-GB" sz="1100" u="none" strike="noStrike" dirty="0" err="1" smtClean="0">
                          <a:solidFill>
                            <a:schemeClr val="tx1"/>
                          </a:solidFill>
                          <a:effectLst/>
                          <a:latin typeface="Arial" pitchFamily="34" charset="0"/>
                          <a:cs typeface="Arial" pitchFamily="34" charset="0"/>
                        </a:rPr>
                        <a:t>Nahass</a:t>
                      </a:r>
                      <a:endParaRPr lang="en-GB" sz="1100" u="none" strike="noStrike" dirty="0" smtClean="0">
                        <a:solidFill>
                          <a:schemeClr val="tx1"/>
                        </a:solidFill>
                        <a:effectLst/>
                        <a:latin typeface="Arial" pitchFamily="34" charset="0"/>
                        <a:cs typeface="Arial" pitchFamily="34" charset="0"/>
                      </a:endParaRPr>
                    </a:p>
                  </a:txBody>
                  <a:tcPr marL="0" marR="0" marT="0" marB="0"/>
                </a:tc>
                <a:tc>
                  <a:txBody>
                    <a:bodyPr/>
                    <a:lstStyle/>
                    <a:p>
                      <a:endParaRPr lang="en-GB" sz="1100" dirty="0">
                        <a:solidFill>
                          <a:schemeClr val="tx1"/>
                        </a:solidFill>
                        <a:latin typeface="Arial" pitchFamily="34" charset="0"/>
                        <a:cs typeface="Arial" pitchFamily="34" charset="0"/>
                      </a:endParaRPr>
                    </a:p>
                  </a:txBody>
                  <a:tcPr marL="0" marR="0" marT="0" marB="0"/>
                </a:tc>
              </a:tr>
            </a:tbl>
          </a:graphicData>
        </a:graphic>
      </p:graphicFrame>
    </p:spTree>
    <p:extLst>
      <p:ext uri="{BB962C8B-B14F-4D97-AF65-F5344CB8AC3E}">
        <p14:creationId xmlns="" xmlns:p14="http://schemas.microsoft.com/office/powerpoint/2010/main" val="85257381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Presenter disclosure</a:t>
            </a:r>
            <a:endParaRPr lang="en-US" dirty="0"/>
          </a:p>
        </p:txBody>
      </p:sp>
      <p:sp>
        <p:nvSpPr>
          <p:cNvPr id="8" name="Rectangle 3"/>
          <p:cNvSpPr txBox="1">
            <a:spLocks noGrp="1" noChangeArrowheads="1"/>
          </p:cNvSpPr>
          <p:nvPr>
            <p:ph idx="4294967295"/>
          </p:nvPr>
        </p:nvSpPr>
        <p:spPr>
          <a:xfrm>
            <a:off x="949720" y="2881313"/>
            <a:ext cx="7289113" cy="3579812"/>
          </a:xfrm>
          <a:prstGeom prst="rect">
            <a:avLst/>
          </a:prstGeom>
        </p:spPr>
        <p:txBody>
          <a:bodyPr>
            <a:normAutofit/>
          </a:bodyPr>
          <a:lstStyle/>
          <a:p>
            <a:pPr marL="0" marR="0" lvl="0" indent="0" algn="ctr" defTabSz="914400" rtl="0" eaLnBrk="1" fontAlgn="base" latinLnBrk="0" hangingPunct="1">
              <a:lnSpc>
                <a:spcPct val="100000"/>
              </a:lnSpc>
              <a:spcBef>
                <a:spcPct val="0"/>
              </a:spcBef>
              <a:spcAft>
                <a:spcPct val="10000"/>
              </a:spcAft>
              <a:buClrTx/>
              <a:buSzTx/>
              <a:buFontTx/>
              <a:buNone/>
              <a:tabLst/>
              <a:defRPr/>
            </a:pPr>
            <a:r>
              <a:rPr kumimoji="0" lang="en-US" sz="2400" b="1" i="0" u="none" strike="noStrike" kern="0" cap="none" spc="0" normalizeH="0" baseline="0" noProof="0" dirty="0" smtClean="0">
                <a:ln>
                  <a:noFill/>
                </a:ln>
                <a:effectLst/>
                <a:uLnTx/>
                <a:uFillTx/>
                <a:latin typeface="Arial" charset="0"/>
              </a:rPr>
              <a:t>I have had financial relationships within the last </a:t>
            </a:r>
            <a:br>
              <a:rPr kumimoji="0" lang="en-US" sz="2400" b="1" i="0" u="none" strike="noStrike" kern="0" cap="none" spc="0" normalizeH="0" baseline="0" noProof="0" dirty="0" smtClean="0">
                <a:ln>
                  <a:noFill/>
                </a:ln>
                <a:effectLst/>
                <a:uLnTx/>
                <a:uFillTx/>
                <a:latin typeface="Arial" charset="0"/>
              </a:rPr>
            </a:br>
            <a:r>
              <a:rPr kumimoji="0" lang="en-US" sz="2400" b="1" i="0" u="none" strike="noStrike" kern="0" cap="none" spc="0" normalizeH="0" baseline="0" noProof="0" dirty="0" smtClean="0">
                <a:ln>
                  <a:noFill/>
                </a:ln>
                <a:effectLst/>
                <a:uLnTx/>
                <a:uFillTx/>
                <a:latin typeface="Arial" charset="0"/>
              </a:rPr>
              <a:t>12 months relevant to my presentation with:</a:t>
            </a:r>
            <a:br>
              <a:rPr kumimoji="0" lang="en-US" sz="2400" b="1" i="0" u="none" strike="noStrike" kern="0" cap="none" spc="0" normalizeH="0" baseline="0" noProof="0" dirty="0" smtClean="0">
                <a:ln>
                  <a:noFill/>
                </a:ln>
                <a:effectLst/>
                <a:uLnTx/>
                <a:uFillTx/>
                <a:latin typeface="Arial" charset="0"/>
              </a:rPr>
            </a:br>
            <a:r>
              <a:rPr kumimoji="0" lang="en-GB" sz="2400" b="1" i="0" u="none" strike="noStrike" kern="0" cap="none" spc="0" normalizeH="0" baseline="0" noProof="0" dirty="0" smtClean="0">
                <a:ln>
                  <a:noFill/>
                </a:ln>
                <a:effectLst/>
                <a:uLnTx/>
                <a:uFillTx/>
                <a:latin typeface="Arial" charset="0"/>
              </a:rPr>
              <a:t>Boehringer Ingelheim Pharmaceuticals </a:t>
            </a:r>
            <a:r>
              <a:rPr kumimoji="0" lang="en-US" sz="2400" b="1" i="0" u="none" strike="noStrike" kern="0" cap="none" spc="0" normalizeH="0" baseline="0" noProof="0" dirty="0" smtClean="0">
                <a:ln>
                  <a:noFill/>
                </a:ln>
                <a:effectLst/>
                <a:uLnTx/>
                <a:uFillTx/>
                <a:latin typeface="Arial" charset="0"/>
              </a:rPr>
              <a:t> </a:t>
            </a:r>
          </a:p>
          <a:p>
            <a:pPr marL="0" marR="0" lvl="0" indent="0" algn="ctr" defTabSz="914400" rtl="0" eaLnBrk="1" fontAlgn="base" latinLnBrk="0" hangingPunct="1">
              <a:lnSpc>
                <a:spcPct val="100000"/>
              </a:lnSpc>
              <a:spcBef>
                <a:spcPct val="0"/>
              </a:spcBef>
              <a:spcAft>
                <a:spcPct val="10000"/>
              </a:spcAft>
              <a:buClrTx/>
              <a:buSzTx/>
              <a:buFontTx/>
              <a:buNone/>
              <a:tabLst/>
              <a:defRPr/>
            </a:pPr>
            <a:r>
              <a:rPr kumimoji="0" lang="en-US" sz="2400" b="1" i="0" u="none" strike="noStrike" kern="0" cap="none" spc="0" normalizeH="0" baseline="0" noProof="0" dirty="0" smtClean="0">
                <a:ln>
                  <a:noFill/>
                </a:ln>
                <a:effectLst/>
                <a:uLnTx/>
                <a:uFillTx/>
                <a:latin typeface="Arial" charset="0"/>
              </a:rPr>
              <a:t>AND</a:t>
            </a:r>
          </a:p>
          <a:p>
            <a:pPr marL="0" marR="0" lvl="0" indent="0" algn="ctr" defTabSz="914400" rtl="0" eaLnBrk="1" fontAlgn="base" latinLnBrk="0" hangingPunct="1">
              <a:lnSpc>
                <a:spcPct val="100000"/>
              </a:lnSpc>
              <a:spcBef>
                <a:spcPct val="0"/>
              </a:spcBef>
              <a:spcAft>
                <a:spcPct val="10000"/>
              </a:spcAft>
              <a:buClrTx/>
              <a:buSzTx/>
              <a:buFontTx/>
              <a:buNone/>
              <a:tabLst/>
              <a:defRPr/>
            </a:pPr>
            <a:r>
              <a:rPr kumimoji="0" lang="en-US" sz="2400" b="1" i="0" u="none" strike="noStrike" kern="0" cap="none" spc="0" normalizeH="0" baseline="0" noProof="0" dirty="0" smtClean="0">
                <a:ln>
                  <a:noFill/>
                </a:ln>
                <a:effectLst/>
                <a:uLnTx/>
                <a:uFillTx/>
                <a:latin typeface="Arial" charset="0"/>
              </a:rPr>
              <a:t>My presentation includes information on faldaprevir,</a:t>
            </a:r>
            <a:r>
              <a:rPr kumimoji="0" lang="en-US" sz="2400" b="1" i="0" u="none" strike="noStrike" kern="0" cap="none" spc="0" normalizeH="0" noProof="0" dirty="0" smtClean="0">
                <a:ln>
                  <a:noFill/>
                </a:ln>
                <a:effectLst/>
                <a:uLnTx/>
                <a:uFillTx/>
                <a:latin typeface="Arial" charset="0"/>
              </a:rPr>
              <a:t> which is an investigational compound and is not yet approved</a:t>
            </a:r>
            <a:r>
              <a:rPr kumimoji="0" lang="en-US" sz="2400" b="1" i="0" u="none" strike="noStrike" kern="0" cap="none" spc="0" normalizeH="0" baseline="0" noProof="0" dirty="0" smtClean="0">
                <a:ln>
                  <a:noFill/>
                </a:ln>
                <a:effectLst/>
                <a:uLnTx/>
                <a:uFillTx/>
                <a:latin typeface="Arial" charset="0"/>
              </a:rPr>
              <a:t> </a:t>
            </a:r>
            <a:br>
              <a:rPr kumimoji="0" lang="en-US" sz="2400" b="1" i="0" u="none" strike="noStrike" kern="0" cap="none" spc="0" normalizeH="0" baseline="0" noProof="0" dirty="0" smtClean="0">
                <a:ln>
                  <a:noFill/>
                </a:ln>
                <a:effectLst/>
                <a:uLnTx/>
                <a:uFillTx/>
                <a:latin typeface="Arial" charset="0"/>
              </a:rPr>
            </a:br>
            <a:endParaRPr kumimoji="0" lang="en-US" sz="2400" b="1" i="0" u="none" strike="noStrike" kern="0" cap="none" spc="0" normalizeH="0" baseline="0" noProof="0" dirty="0" smtClean="0">
              <a:ln>
                <a:noFill/>
              </a:ln>
              <a:effectLst/>
              <a:uLnTx/>
              <a:uFillTx/>
              <a:latin typeface="Arial" charset="0"/>
            </a:endParaRPr>
          </a:p>
        </p:txBody>
      </p:sp>
      <p:sp>
        <p:nvSpPr>
          <p:cNvPr id="7" name="Rectangle 2"/>
          <p:cNvSpPr txBox="1">
            <a:spLocks noChangeArrowheads="1"/>
          </p:cNvSpPr>
          <p:nvPr/>
        </p:nvSpPr>
        <p:spPr bwMode="auto">
          <a:xfrm>
            <a:off x="1790700" y="1128442"/>
            <a:ext cx="5573713" cy="1295400"/>
          </a:xfrm>
          <a:prstGeom prst="rect">
            <a:avLst/>
          </a:prstGeom>
          <a:noFill/>
          <a:ln w="9525">
            <a:solidFill>
              <a:schemeClr val="accent1"/>
            </a:solidFill>
            <a:miter lim="800000"/>
            <a:headEnd/>
            <a:tailEnd/>
          </a:ln>
        </p:spPr>
        <p:txBody>
          <a:bodyPr vert="horz" wrap="square" lIns="91440" tIns="45720" rIns="91440" bIns="45720" numCol="1" anchor="b"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0" cap="none" spc="0" normalizeH="0" baseline="0" noProof="0" dirty="0" smtClean="0">
                <a:ln>
                  <a:noFill/>
                </a:ln>
                <a:effectLst/>
                <a:uLnTx/>
                <a:uFillTx/>
                <a:latin typeface="Arial" charset="0"/>
                <a:ea typeface="+mj-ea"/>
                <a:cs typeface="Arial" charset="0"/>
              </a:rPr>
              <a:t>Douglas </a:t>
            </a:r>
            <a:r>
              <a:rPr kumimoji="0" lang="en-US" altLang="en-US" sz="2400" b="1" i="0" u="none" strike="noStrike" kern="0" cap="none" spc="0" normalizeH="0" baseline="0" noProof="0" dirty="0" err="1" smtClean="0">
                <a:ln>
                  <a:noFill/>
                </a:ln>
                <a:effectLst/>
                <a:uLnTx/>
                <a:uFillTx/>
                <a:latin typeface="Arial" charset="0"/>
                <a:ea typeface="+mj-ea"/>
                <a:cs typeface="Arial" charset="0"/>
              </a:rPr>
              <a:t>Dieterich</a:t>
            </a:r>
            <a:r>
              <a:rPr kumimoji="0" lang="en-US" sz="2400" b="1" i="0" u="none" strike="noStrike" kern="0" cap="none" spc="0" normalizeH="0" baseline="0" noProof="0" dirty="0" smtClean="0">
                <a:ln>
                  <a:noFill/>
                </a:ln>
                <a:effectLst/>
                <a:uLnTx/>
                <a:uFillTx/>
                <a:latin typeface="Arial" charset="0"/>
                <a:ea typeface="+mj-ea"/>
                <a:cs typeface="Arial" charset="0"/>
              </a:rPr>
              <a:t>, MD</a:t>
            </a:r>
            <a:br>
              <a:rPr kumimoji="0" lang="en-US" sz="2400" b="1" i="0" u="none" strike="noStrike" kern="0" cap="none" spc="0" normalizeH="0" baseline="0" noProof="0" dirty="0" smtClean="0">
                <a:ln>
                  <a:noFill/>
                </a:ln>
                <a:effectLst/>
                <a:uLnTx/>
                <a:uFillTx/>
                <a:latin typeface="Arial" charset="0"/>
                <a:ea typeface="+mj-ea"/>
                <a:cs typeface="Arial" charset="0"/>
              </a:rPr>
            </a:br>
            <a:r>
              <a:rPr kumimoji="0" lang="en-GB" altLang="en-US" sz="2400" b="1" i="0" u="none" strike="noStrike" kern="0" cap="none" spc="0" normalizeH="0" baseline="0" noProof="0" dirty="0" smtClean="0">
                <a:ln>
                  <a:noFill/>
                </a:ln>
                <a:effectLst/>
                <a:uLnTx/>
                <a:uFillTx/>
                <a:latin typeface="Arial" charset="0"/>
                <a:ea typeface="+mj-ea"/>
                <a:cs typeface="Arial" charset="0"/>
              </a:rPr>
              <a:t>Mount Sinai School of Medicine,</a:t>
            </a:r>
            <a:r>
              <a:rPr kumimoji="0" lang="en-US" altLang="en-US" sz="2400" b="1" i="0" u="none" strike="noStrike" kern="0" cap="none" spc="0" normalizeH="0" baseline="0" noProof="0" dirty="0" smtClean="0">
                <a:ln>
                  <a:noFill/>
                </a:ln>
                <a:effectLst/>
                <a:uLnTx/>
                <a:uFillTx/>
                <a:latin typeface="Arial" charset="0"/>
                <a:ea typeface="+mj-ea"/>
                <a:cs typeface="Arial" charset="0"/>
              </a:rPr>
              <a:t/>
            </a:r>
            <a:br>
              <a:rPr kumimoji="0" lang="en-US" altLang="en-US" sz="2400" b="1" i="0" u="none" strike="noStrike" kern="0" cap="none" spc="0" normalizeH="0" baseline="0" noProof="0" dirty="0" smtClean="0">
                <a:ln>
                  <a:noFill/>
                </a:ln>
                <a:effectLst/>
                <a:uLnTx/>
                <a:uFillTx/>
                <a:latin typeface="Arial" charset="0"/>
                <a:ea typeface="+mj-ea"/>
                <a:cs typeface="Arial" charset="0"/>
              </a:rPr>
            </a:br>
            <a:r>
              <a:rPr kumimoji="0" lang="en-GB" altLang="en-US" sz="2400" b="1" i="0" u="none" strike="noStrike" kern="0" cap="none" spc="0" normalizeH="0" baseline="0" noProof="0" dirty="0" smtClean="0">
                <a:ln>
                  <a:noFill/>
                </a:ln>
                <a:effectLst/>
                <a:uLnTx/>
                <a:uFillTx/>
                <a:latin typeface="Arial" charset="0"/>
                <a:ea typeface="+mj-ea"/>
                <a:cs typeface="Arial" charset="0"/>
              </a:rPr>
              <a:t>New York, USA</a:t>
            </a:r>
            <a:endParaRPr kumimoji="0" lang="en-US" altLang="en-US" sz="2400" b="1" i="0" u="none" strike="noStrike" kern="0" cap="none" spc="0" normalizeH="0" baseline="0" noProof="0" dirty="0" smtClean="0">
              <a:ln>
                <a:noFill/>
              </a:ln>
              <a:effectLst/>
              <a:uLnTx/>
              <a:uFillTx/>
              <a:latin typeface="Arial" charset="0"/>
              <a:ea typeface="+mj-ea"/>
              <a:cs typeface="Arial" charset="0"/>
            </a:endParaRPr>
          </a:p>
        </p:txBody>
      </p:sp>
    </p:spTree>
    <p:extLst>
      <p:ext uri="{BB962C8B-B14F-4D97-AF65-F5344CB8AC3E}">
        <p14:creationId xmlns="" xmlns:p14="http://schemas.microsoft.com/office/powerpoint/2010/main" val="3868319281"/>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 to </a:t>
            </a:r>
            <a:r>
              <a:rPr lang="en-US" b="1" dirty="0" smtClean="0"/>
              <a:t>faldaprevir</a:t>
            </a:r>
            <a:endParaRPr lang="en-GB" dirty="0"/>
          </a:p>
        </p:txBody>
      </p:sp>
      <p:sp>
        <p:nvSpPr>
          <p:cNvPr id="5" name="Content Placeholder 4"/>
          <p:cNvSpPr>
            <a:spLocks noGrp="1"/>
          </p:cNvSpPr>
          <p:nvPr>
            <p:ph sz="half" idx="2"/>
          </p:nvPr>
        </p:nvSpPr>
        <p:spPr>
          <a:xfrm>
            <a:off x="4114800" y="1258888"/>
            <a:ext cx="4752263" cy="4865687"/>
          </a:xfrm>
        </p:spPr>
        <p:txBody>
          <a:bodyPr>
            <a:normAutofit/>
          </a:bodyPr>
          <a:lstStyle/>
          <a:p>
            <a:pPr>
              <a:lnSpc>
                <a:spcPct val="125000"/>
              </a:lnSpc>
              <a:spcBef>
                <a:spcPts val="600"/>
              </a:spcBef>
            </a:pPr>
            <a:r>
              <a:rPr lang="en-GB" sz="1800" b="1" dirty="0" smtClean="0"/>
              <a:t>Faldaprevir is </a:t>
            </a:r>
            <a:r>
              <a:rPr lang="en-GB" sz="1800" b="1" dirty="0"/>
              <a:t>a potent and selective </a:t>
            </a:r>
            <a:r>
              <a:rPr lang="en-GB" sz="1800" b="1" dirty="0" smtClean="0"/>
              <a:t>inhibitor </a:t>
            </a:r>
            <a:r>
              <a:rPr lang="en-GB" sz="1800" b="1" dirty="0"/>
              <a:t>of the </a:t>
            </a:r>
            <a:r>
              <a:rPr lang="en-GB" sz="1800" b="1" dirty="0" smtClean="0"/>
              <a:t>HCV </a:t>
            </a:r>
            <a:r>
              <a:rPr lang="en-GB" sz="1800" b="1" dirty="0"/>
              <a:t>NS3/A4 protease </a:t>
            </a:r>
          </a:p>
          <a:p>
            <a:pPr marL="627063" lvl="1" indent="-265113">
              <a:lnSpc>
                <a:spcPct val="125000"/>
              </a:lnSpc>
              <a:spcBef>
                <a:spcPts val="600"/>
              </a:spcBef>
            </a:pPr>
            <a:r>
              <a:rPr lang="en-GB" sz="1600" b="1" dirty="0"/>
              <a:t>The pharmacokinetics of FDV allow </a:t>
            </a:r>
            <a:r>
              <a:rPr lang="en-GB" sz="1600" b="1" dirty="0" smtClean="0"/>
              <a:t/>
            </a:r>
            <a:br>
              <a:rPr lang="en-GB" sz="1600" b="1" dirty="0" smtClean="0"/>
            </a:br>
            <a:r>
              <a:rPr lang="en-GB" sz="1600" b="1" dirty="0" smtClean="0"/>
              <a:t>oral </a:t>
            </a:r>
            <a:r>
              <a:rPr lang="en-GB" sz="1600" b="1" dirty="0"/>
              <a:t>once daily administration</a:t>
            </a:r>
          </a:p>
          <a:p>
            <a:pPr>
              <a:lnSpc>
                <a:spcPct val="125000"/>
              </a:lnSpc>
              <a:spcBef>
                <a:spcPts val="600"/>
              </a:spcBef>
            </a:pPr>
            <a:r>
              <a:rPr lang="en-GB" sz="1800" b="1" dirty="0" smtClean="0"/>
              <a:t>Phase </a:t>
            </a:r>
            <a:r>
              <a:rPr lang="en-GB" sz="1800" b="1" dirty="0" err="1"/>
              <a:t>IIb</a:t>
            </a:r>
            <a:r>
              <a:rPr lang="en-GB" sz="1800" b="1" dirty="0"/>
              <a:t> data </a:t>
            </a:r>
            <a:r>
              <a:rPr lang="en-GB" sz="1800" b="1" dirty="0" smtClean="0"/>
              <a:t>demonstrated </a:t>
            </a:r>
            <a:r>
              <a:rPr lang="en-GB" sz="1800" b="1" dirty="0"/>
              <a:t>potent antiviral activity against HCV </a:t>
            </a:r>
            <a:r>
              <a:rPr lang="en-GB" sz="1800" b="1" dirty="0" smtClean="0"/>
              <a:t>GT-1 for: </a:t>
            </a:r>
            <a:endParaRPr lang="en-GB" sz="1800" b="1" dirty="0"/>
          </a:p>
          <a:p>
            <a:pPr marL="647700" lvl="1" indent="-285750">
              <a:lnSpc>
                <a:spcPct val="125000"/>
              </a:lnSpc>
              <a:spcBef>
                <a:spcPts val="600"/>
              </a:spcBef>
            </a:pPr>
            <a:r>
              <a:rPr lang="en-GB" sz="1600" b="1" dirty="0" smtClean="0"/>
              <a:t>Faldaprevir combined </a:t>
            </a:r>
            <a:r>
              <a:rPr lang="en-GB" sz="1600" b="1" dirty="0"/>
              <a:t>with </a:t>
            </a:r>
            <a:r>
              <a:rPr lang="en-GB" sz="1600" b="1" dirty="0" err="1"/>
              <a:t>p</a:t>
            </a:r>
            <a:r>
              <a:rPr lang="en-GB" sz="1600" b="1" dirty="0" err="1" smtClean="0"/>
              <a:t>egIFN</a:t>
            </a:r>
            <a:r>
              <a:rPr lang="en-GB" sz="1600" b="1" dirty="0" smtClean="0"/>
              <a:t>/RBV</a:t>
            </a:r>
          </a:p>
          <a:p>
            <a:pPr marL="647700" lvl="1" indent="-285750">
              <a:lnSpc>
                <a:spcPct val="125000"/>
              </a:lnSpc>
              <a:spcBef>
                <a:spcPts val="600"/>
              </a:spcBef>
            </a:pPr>
            <a:r>
              <a:rPr lang="en-GB" sz="1600" b="1" dirty="0" smtClean="0"/>
              <a:t>An </a:t>
            </a:r>
            <a:r>
              <a:rPr lang="en-GB" sz="1600" b="1" dirty="0"/>
              <a:t>IFN-free combination of </a:t>
            </a:r>
            <a:r>
              <a:rPr lang="en-GB" sz="1600" b="1" dirty="0" smtClean="0"/>
              <a:t>faldaprevir </a:t>
            </a:r>
            <a:r>
              <a:rPr lang="en-GB" sz="1600" b="1" dirty="0"/>
              <a:t>with </a:t>
            </a:r>
            <a:r>
              <a:rPr lang="en-GB" sz="1600" b="1" dirty="0" smtClean="0"/>
              <a:t>BI 207127 and </a:t>
            </a:r>
            <a:r>
              <a:rPr lang="en-GB" sz="1600" b="1" dirty="0"/>
              <a:t>RBV </a:t>
            </a:r>
          </a:p>
          <a:p>
            <a:pPr>
              <a:lnSpc>
                <a:spcPct val="125000"/>
              </a:lnSpc>
              <a:spcBef>
                <a:spcPts val="600"/>
              </a:spcBef>
            </a:pPr>
            <a:r>
              <a:rPr lang="en-GB" sz="1800" b="1" dirty="0"/>
              <a:t>Phase III </a:t>
            </a:r>
            <a:r>
              <a:rPr lang="en-GB" sz="1800" b="1" dirty="0" smtClean="0"/>
              <a:t>trials are </a:t>
            </a:r>
            <a:r>
              <a:rPr lang="en-GB" sz="1800" b="1" dirty="0" err="1" smtClean="0"/>
              <a:t>ongoing</a:t>
            </a:r>
            <a:r>
              <a:rPr lang="en-GB" sz="1800" b="1" dirty="0" smtClean="0"/>
              <a:t> for the </a:t>
            </a:r>
            <a:r>
              <a:rPr lang="en-GB" sz="1800" b="1" dirty="0" err="1" smtClean="0"/>
              <a:t>iFree</a:t>
            </a:r>
            <a:r>
              <a:rPr lang="en-GB" sz="1800" b="1" dirty="0" smtClean="0"/>
              <a:t> and </a:t>
            </a:r>
            <a:r>
              <a:rPr lang="en-GB" sz="1800" b="1" dirty="0" err="1"/>
              <a:t>i</a:t>
            </a:r>
            <a:r>
              <a:rPr lang="en-GB" sz="1800" b="1" dirty="0" err="1" smtClean="0"/>
              <a:t>Based</a:t>
            </a:r>
            <a:r>
              <a:rPr lang="en-GB" sz="1800" b="1" dirty="0"/>
              <a:t> faldaprevir clinical development </a:t>
            </a:r>
            <a:r>
              <a:rPr lang="en-GB" sz="1800" b="1" dirty="0" smtClean="0"/>
              <a:t>programs</a:t>
            </a:r>
            <a:endParaRPr lang="en-GB" sz="1800" dirty="0"/>
          </a:p>
        </p:txBody>
      </p:sp>
      <p:sp>
        <p:nvSpPr>
          <p:cNvPr id="4" name="Content Placeholder 4"/>
          <p:cNvSpPr txBox="1">
            <a:spLocks/>
          </p:cNvSpPr>
          <p:nvPr/>
        </p:nvSpPr>
        <p:spPr>
          <a:xfrm>
            <a:off x="4580200" y="1600200"/>
            <a:ext cx="4038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3366"/>
              </a:buClr>
              <a:buFont typeface="Arial" pitchFamily="34" charset="0"/>
              <a:buChar char="•"/>
              <a:defRPr sz="24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Clr>
                <a:srgbClr val="003366"/>
              </a:buClr>
              <a:buFont typeface="Arial" pitchFamily="34" charset="0"/>
              <a:buChar char="–"/>
              <a:defRPr sz="20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Clr>
                <a:srgbClr val="003366"/>
              </a:buClr>
              <a:buFont typeface="Arial" pitchFamily="34" charset="0"/>
              <a:buChar char="•"/>
              <a:defRPr sz="18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Clr>
                <a:srgbClr val="003366"/>
              </a:buClr>
              <a:buFont typeface="Arial" pitchFamily="34" charset="0"/>
              <a:buChar char="–"/>
              <a:defRPr sz="16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rgbClr val="003366"/>
              </a:buClr>
              <a:buFont typeface="Arial" pitchFamily="34" charset="0"/>
              <a:buChar char="»"/>
              <a:defRPr sz="14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endParaRPr lang="en-GB" dirty="0">
              <a:solidFill>
                <a:srgbClr val="000000"/>
              </a:solidFill>
            </a:endParaRPr>
          </a:p>
        </p:txBody>
      </p:sp>
      <p:pic>
        <p:nvPicPr>
          <p:cNvPr id="12" name="Picture 4"/>
          <p:cNvPicPr>
            <a:picLocks noChangeAspect="1" noChangeArrowheads="1"/>
          </p:cNvPicPr>
          <p:nvPr/>
        </p:nvPicPr>
        <p:blipFill>
          <a:blip r:embed="rId3" cstate="print">
            <a:extLst>
              <a:ext uri="{BEBA8EAE-BF5A-486C-A8C5-ECC9F3942E4B}">
                <a14:imgProps xmlns="" xmlns:a14="http://schemas.microsoft.com/office/drawing/2010/main">
                  <a14:imgLayer r:embed="rId4">
                    <a14:imgEffect>
                      <a14:backgroundRemoval t="9894" b="98940" l="12610" r="97654"/>
                    </a14:imgEffect>
                  </a14:imgLayer>
                </a14:imgProps>
              </a:ext>
            </a:extLst>
          </a:blip>
          <a:srcRect/>
          <a:stretch>
            <a:fillRect/>
          </a:stretch>
        </p:blipFill>
        <p:spPr bwMode="auto">
          <a:xfrm>
            <a:off x="635937" y="1600200"/>
            <a:ext cx="2936232" cy="2436815"/>
          </a:xfrm>
          <a:prstGeom prst="rect">
            <a:avLst/>
          </a:prstGeom>
          <a:ln w="9525">
            <a:noFill/>
            <a:miter lim="800000"/>
            <a:headEnd/>
            <a:tailEnd/>
          </a:ln>
        </p:spPr>
      </p:pic>
      <p:sp>
        <p:nvSpPr>
          <p:cNvPr id="15" name="TextBox 14"/>
          <p:cNvSpPr txBox="1"/>
          <p:nvPr/>
        </p:nvSpPr>
        <p:spPr>
          <a:xfrm>
            <a:off x="4315624" y="6069921"/>
            <a:ext cx="4551438" cy="707886"/>
          </a:xfrm>
          <a:prstGeom prst="rect">
            <a:avLst/>
          </a:prstGeom>
          <a:noFill/>
        </p:spPr>
        <p:txBody>
          <a:bodyPr wrap="square" rtlCol="0">
            <a:spAutoFit/>
          </a:bodyPr>
          <a:lstStyle/>
          <a:p>
            <a:pPr algn="r" eaLnBrk="1" fontAlgn="auto" hangingPunct="1">
              <a:spcBef>
                <a:spcPts val="0"/>
              </a:spcBef>
              <a:spcAft>
                <a:spcPts val="0"/>
              </a:spcAft>
            </a:pPr>
            <a:r>
              <a:rPr lang="en-GB" sz="1000" dirty="0" err="1" smtClean="0">
                <a:solidFill>
                  <a:prstClr val="black"/>
                </a:solidFill>
                <a:latin typeface="+mn-lt"/>
                <a:cs typeface="Arial" pitchFamily="34" charset="0"/>
              </a:rPr>
              <a:t>Llinàs</a:t>
            </a:r>
            <a:r>
              <a:rPr lang="en-GB" sz="1000" dirty="0" smtClean="0">
                <a:solidFill>
                  <a:prstClr val="black"/>
                </a:solidFill>
                <a:latin typeface="+mn-lt"/>
                <a:cs typeface="Arial" pitchFamily="34" charset="0"/>
              </a:rPr>
              <a:t>-Brunet M, et al. J Med </a:t>
            </a:r>
            <a:r>
              <a:rPr lang="en-GB" sz="1000" dirty="0" err="1" smtClean="0">
                <a:solidFill>
                  <a:prstClr val="black"/>
                </a:solidFill>
                <a:latin typeface="+mn-lt"/>
                <a:cs typeface="Arial" pitchFamily="34" charset="0"/>
              </a:rPr>
              <a:t>Chem</a:t>
            </a:r>
            <a:r>
              <a:rPr lang="en-GB" sz="1000" dirty="0" smtClean="0">
                <a:solidFill>
                  <a:prstClr val="black"/>
                </a:solidFill>
                <a:latin typeface="+mn-lt"/>
                <a:cs typeface="Arial" pitchFamily="34" charset="0"/>
              </a:rPr>
              <a:t> 2010;53:6466–6476;</a:t>
            </a:r>
            <a:br>
              <a:rPr lang="en-GB" sz="1000" dirty="0" smtClean="0">
                <a:solidFill>
                  <a:prstClr val="black"/>
                </a:solidFill>
                <a:latin typeface="+mn-lt"/>
                <a:cs typeface="Arial" pitchFamily="34" charset="0"/>
              </a:rPr>
            </a:br>
            <a:r>
              <a:rPr lang="en-GB" sz="1000" dirty="0" smtClean="0">
                <a:solidFill>
                  <a:prstClr val="black"/>
                </a:solidFill>
                <a:latin typeface="+mn-lt"/>
                <a:cs typeface="Arial" pitchFamily="34" charset="0"/>
              </a:rPr>
              <a:t>Lemke CT, et al. J </a:t>
            </a:r>
            <a:r>
              <a:rPr lang="en-GB" sz="1000" dirty="0" err="1" smtClean="0">
                <a:solidFill>
                  <a:prstClr val="black"/>
                </a:solidFill>
                <a:latin typeface="+mn-lt"/>
                <a:cs typeface="Arial" pitchFamily="34" charset="0"/>
              </a:rPr>
              <a:t>Biol</a:t>
            </a:r>
            <a:r>
              <a:rPr lang="en-GB" sz="1000" dirty="0" smtClean="0">
                <a:solidFill>
                  <a:prstClr val="black"/>
                </a:solidFill>
                <a:latin typeface="+mn-lt"/>
                <a:cs typeface="Arial" pitchFamily="34" charset="0"/>
              </a:rPr>
              <a:t> </a:t>
            </a:r>
            <a:r>
              <a:rPr lang="en-GB" sz="1000" dirty="0" err="1" smtClean="0">
                <a:solidFill>
                  <a:prstClr val="black"/>
                </a:solidFill>
                <a:latin typeface="+mn-lt"/>
                <a:cs typeface="Arial" pitchFamily="34" charset="0"/>
              </a:rPr>
              <a:t>Chem</a:t>
            </a:r>
            <a:r>
              <a:rPr lang="en-GB" sz="1000" dirty="0" smtClean="0">
                <a:solidFill>
                  <a:prstClr val="black"/>
                </a:solidFill>
                <a:latin typeface="+mn-lt"/>
                <a:cs typeface="Arial" pitchFamily="34" charset="0"/>
              </a:rPr>
              <a:t> 2011;286:11434–11443;</a:t>
            </a:r>
            <a:br>
              <a:rPr lang="en-GB" sz="1000" dirty="0" smtClean="0">
                <a:solidFill>
                  <a:prstClr val="black"/>
                </a:solidFill>
                <a:latin typeface="+mn-lt"/>
                <a:cs typeface="Arial" pitchFamily="34" charset="0"/>
              </a:rPr>
            </a:br>
            <a:r>
              <a:rPr lang="en-GB" sz="1000" dirty="0" err="1">
                <a:solidFill>
                  <a:prstClr val="black"/>
                </a:solidFill>
                <a:latin typeface="+mn-lt"/>
                <a:cs typeface="Arial" pitchFamily="34" charset="0"/>
              </a:rPr>
              <a:t>Sulkowski</a:t>
            </a:r>
            <a:r>
              <a:rPr lang="en-GB" sz="1000" dirty="0">
                <a:solidFill>
                  <a:prstClr val="black"/>
                </a:solidFill>
                <a:latin typeface="+mn-lt"/>
                <a:cs typeface="Arial" pitchFamily="34" charset="0"/>
              </a:rPr>
              <a:t> MS, et al. </a:t>
            </a:r>
            <a:r>
              <a:rPr lang="en-GB" sz="1000" dirty="0" err="1">
                <a:solidFill>
                  <a:prstClr val="black"/>
                </a:solidFill>
                <a:latin typeface="+mn-lt"/>
                <a:cs typeface="Arial" pitchFamily="34" charset="0"/>
              </a:rPr>
              <a:t>Hepatology</a:t>
            </a:r>
            <a:r>
              <a:rPr lang="en-GB" sz="1000" dirty="0">
                <a:solidFill>
                  <a:prstClr val="black"/>
                </a:solidFill>
                <a:latin typeface="+mn-lt"/>
                <a:cs typeface="Arial" pitchFamily="34" charset="0"/>
              </a:rPr>
              <a:t> 2013 Jan 28 [</a:t>
            </a:r>
            <a:r>
              <a:rPr lang="en-GB" sz="1000" dirty="0" err="1">
                <a:solidFill>
                  <a:prstClr val="black"/>
                </a:solidFill>
                <a:latin typeface="+mn-lt"/>
                <a:cs typeface="Arial" pitchFamily="34" charset="0"/>
              </a:rPr>
              <a:t>Epub</a:t>
            </a:r>
            <a:r>
              <a:rPr lang="en-GB" sz="1000" dirty="0">
                <a:solidFill>
                  <a:prstClr val="black"/>
                </a:solidFill>
                <a:latin typeface="+mn-lt"/>
                <a:cs typeface="Arial" pitchFamily="34" charset="0"/>
              </a:rPr>
              <a:t> ahead of print];</a:t>
            </a:r>
            <a:br>
              <a:rPr lang="en-GB" sz="1000" dirty="0">
                <a:solidFill>
                  <a:prstClr val="black"/>
                </a:solidFill>
                <a:latin typeface="+mn-lt"/>
                <a:cs typeface="Arial" pitchFamily="34" charset="0"/>
              </a:rPr>
            </a:br>
            <a:r>
              <a:rPr lang="en-GB" sz="1000" dirty="0" err="1">
                <a:solidFill>
                  <a:prstClr val="black"/>
                </a:solidFill>
                <a:latin typeface="+mn-lt"/>
                <a:cs typeface="Arial" pitchFamily="34" charset="0"/>
              </a:rPr>
              <a:t>Zeuzem</a:t>
            </a:r>
            <a:r>
              <a:rPr lang="en-GB" sz="1000" dirty="0">
                <a:solidFill>
                  <a:prstClr val="black"/>
                </a:solidFill>
                <a:latin typeface="+mn-lt"/>
                <a:cs typeface="Arial" pitchFamily="34" charset="0"/>
              </a:rPr>
              <a:t> </a:t>
            </a:r>
            <a:r>
              <a:rPr lang="en-GB" sz="1000" dirty="0" smtClean="0">
                <a:solidFill>
                  <a:prstClr val="black"/>
                </a:solidFill>
                <a:latin typeface="+mn-lt"/>
                <a:cs typeface="Arial" pitchFamily="34" charset="0"/>
              </a:rPr>
              <a:t>S, et al. </a:t>
            </a:r>
            <a:r>
              <a:rPr lang="en-GB" sz="1000" dirty="0">
                <a:solidFill>
                  <a:prstClr val="black"/>
                </a:solidFill>
                <a:latin typeface="+mn-lt"/>
                <a:cs typeface="Arial" pitchFamily="34" charset="0"/>
              </a:rPr>
              <a:t>AASLD Congress November </a:t>
            </a:r>
            <a:r>
              <a:rPr lang="en-GB" sz="1000" dirty="0" smtClean="0">
                <a:solidFill>
                  <a:prstClr val="black"/>
                </a:solidFill>
                <a:latin typeface="+mn-lt"/>
                <a:cs typeface="Arial" pitchFamily="34" charset="0"/>
              </a:rPr>
              <a:t>9–13</a:t>
            </a:r>
            <a:r>
              <a:rPr lang="en-GB" sz="1000" dirty="0">
                <a:solidFill>
                  <a:prstClr val="black"/>
                </a:solidFill>
                <a:latin typeface="+mn-lt"/>
                <a:cs typeface="Arial" pitchFamily="34" charset="0"/>
              </a:rPr>
              <a:t>, 2012 [</a:t>
            </a:r>
            <a:r>
              <a:rPr lang="en-GB" sz="1000" dirty="0" smtClean="0">
                <a:solidFill>
                  <a:prstClr val="black"/>
                </a:solidFill>
                <a:latin typeface="+mn-lt"/>
                <a:cs typeface="Arial" pitchFamily="34" charset="0"/>
              </a:rPr>
              <a:t>Abstract </a:t>
            </a:r>
            <a:r>
              <a:rPr lang="en-GB" sz="1000" dirty="0">
                <a:solidFill>
                  <a:prstClr val="black"/>
                </a:solidFill>
                <a:latin typeface="+mn-lt"/>
                <a:cs typeface="Arial" pitchFamily="34" charset="0"/>
              </a:rPr>
              <a:t>No. 232</a:t>
            </a:r>
            <a:r>
              <a:rPr lang="en-GB" sz="1000" dirty="0" smtClean="0">
                <a:solidFill>
                  <a:prstClr val="black"/>
                </a:solidFill>
                <a:latin typeface="+mn-lt"/>
                <a:cs typeface="Arial" pitchFamily="34" charset="0"/>
              </a:rPr>
              <a:t>].</a:t>
            </a:r>
          </a:p>
        </p:txBody>
      </p:sp>
      <p:sp>
        <p:nvSpPr>
          <p:cNvPr id="16" name="TextBox 15"/>
          <p:cNvSpPr txBox="1"/>
          <p:nvPr/>
        </p:nvSpPr>
        <p:spPr>
          <a:xfrm>
            <a:off x="269212" y="6174811"/>
            <a:ext cx="4881522" cy="553998"/>
          </a:xfrm>
          <a:prstGeom prst="rect">
            <a:avLst/>
          </a:prstGeom>
          <a:noFill/>
        </p:spPr>
        <p:txBody>
          <a:bodyPr wrap="square" rtlCol="0">
            <a:spAutoFit/>
          </a:bodyPr>
          <a:lstStyle/>
          <a:p>
            <a:pPr eaLnBrk="1" fontAlgn="auto" hangingPunct="1">
              <a:spcBef>
                <a:spcPts val="0"/>
              </a:spcBef>
              <a:spcAft>
                <a:spcPts val="0"/>
              </a:spcAft>
            </a:pPr>
            <a:r>
              <a:rPr lang="en-GB" sz="1000" dirty="0" smtClean="0">
                <a:solidFill>
                  <a:prstClr val="black"/>
                </a:solidFill>
                <a:latin typeface="+mn-lt"/>
                <a:cs typeface="Arial" pitchFamily="34" charset="0"/>
              </a:rPr>
              <a:t>GT, genotype; HCV</a:t>
            </a:r>
            <a:r>
              <a:rPr lang="en-GB" sz="1000" dirty="0">
                <a:solidFill>
                  <a:prstClr val="black"/>
                </a:solidFill>
                <a:latin typeface="+mn-lt"/>
                <a:cs typeface="Arial" pitchFamily="34" charset="0"/>
              </a:rPr>
              <a:t>, hepatitis C virus</a:t>
            </a:r>
            <a:r>
              <a:rPr lang="en-GB" sz="1000" dirty="0" smtClean="0">
                <a:solidFill>
                  <a:prstClr val="black"/>
                </a:solidFill>
                <a:latin typeface="+mn-lt"/>
                <a:cs typeface="Arial" pitchFamily="34" charset="0"/>
              </a:rPr>
              <a:t>;</a:t>
            </a:r>
          </a:p>
          <a:p>
            <a:pPr eaLnBrk="1" fontAlgn="auto" hangingPunct="1">
              <a:spcBef>
                <a:spcPts val="0"/>
              </a:spcBef>
              <a:spcAft>
                <a:spcPts val="0"/>
              </a:spcAft>
            </a:pPr>
            <a:r>
              <a:rPr lang="en-GB" sz="1000" dirty="0" smtClean="0">
                <a:solidFill>
                  <a:prstClr val="black"/>
                </a:solidFill>
                <a:latin typeface="+mn-lt"/>
                <a:cs typeface="Arial" pitchFamily="34" charset="0"/>
              </a:rPr>
              <a:t>IFN, interferon alpha; RBV, ribavirin;</a:t>
            </a:r>
          </a:p>
          <a:p>
            <a:pPr eaLnBrk="1" fontAlgn="auto" hangingPunct="1">
              <a:spcBef>
                <a:spcPts val="0"/>
              </a:spcBef>
              <a:spcAft>
                <a:spcPts val="0"/>
              </a:spcAft>
            </a:pPr>
            <a:r>
              <a:rPr lang="it-IT" sz="1000" dirty="0" smtClean="0">
                <a:solidFill>
                  <a:prstClr val="black"/>
                </a:solidFill>
                <a:latin typeface="+mn-lt"/>
                <a:cs typeface="Arial" pitchFamily="34" charset="0"/>
              </a:rPr>
              <a:t>BI </a:t>
            </a:r>
            <a:r>
              <a:rPr lang="it-IT" sz="1000" dirty="0">
                <a:solidFill>
                  <a:prstClr val="black"/>
                </a:solidFill>
                <a:latin typeface="+mn-lt"/>
                <a:cs typeface="Arial" pitchFamily="34" charset="0"/>
              </a:rPr>
              <a:t>207127, a non-nucleoside inhibitor of HCV RNA </a:t>
            </a:r>
            <a:r>
              <a:rPr lang="it-IT" sz="1000" dirty="0" smtClean="0">
                <a:solidFill>
                  <a:prstClr val="black"/>
                </a:solidFill>
                <a:latin typeface="+mn-lt"/>
                <a:cs typeface="Arial" pitchFamily="34" charset="0"/>
              </a:rPr>
              <a:t>polymerase</a:t>
            </a:r>
            <a:endParaRPr lang="en-GB" sz="1000" dirty="0">
              <a:solidFill>
                <a:prstClr val="black"/>
              </a:solidFill>
              <a:latin typeface="+mn-lt"/>
              <a:cs typeface="Arial" pitchFamily="34" charset="0"/>
            </a:endParaRPr>
          </a:p>
        </p:txBody>
      </p:sp>
      <p:sp>
        <p:nvSpPr>
          <p:cNvPr id="17" name="TextBox 16"/>
          <p:cNvSpPr txBox="1"/>
          <p:nvPr/>
        </p:nvSpPr>
        <p:spPr>
          <a:xfrm>
            <a:off x="594966" y="4229873"/>
            <a:ext cx="3362619" cy="1200329"/>
          </a:xfrm>
          <a:prstGeom prst="rect">
            <a:avLst/>
          </a:prstGeom>
          <a:noFill/>
        </p:spPr>
        <p:txBody>
          <a:bodyPr wrap="square" rtlCol="0">
            <a:spAutoFit/>
          </a:bodyPr>
          <a:lstStyle/>
          <a:p>
            <a:pPr algn="ctr" eaLnBrk="1" fontAlgn="auto" hangingPunct="1">
              <a:spcBef>
                <a:spcPts val="0"/>
              </a:spcBef>
              <a:spcAft>
                <a:spcPts val="0"/>
              </a:spcAft>
            </a:pPr>
            <a:r>
              <a:rPr lang="en-GB" sz="1800" b="1" dirty="0" smtClean="0">
                <a:solidFill>
                  <a:prstClr val="black"/>
                </a:solidFill>
                <a:latin typeface="+mn-lt"/>
                <a:cs typeface="Arial" pitchFamily="34" charset="0"/>
              </a:rPr>
              <a:t>Faldaprevir: </a:t>
            </a:r>
            <a:r>
              <a:rPr lang="en-GB" sz="1800" b="1" dirty="0">
                <a:solidFill>
                  <a:prstClr val="black"/>
                </a:solidFill>
                <a:latin typeface="+mn-lt"/>
                <a:cs typeface="Arial" pitchFamily="34" charset="0"/>
              </a:rPr>
              <a:t>Interaction with </a:t>
            </a:r>
            <a:r>
              <a:rPr lang="en-GB" sz="1800" b="1" dirty="0" smtClean="0">
                <a:solidFill>
                  <a:prstClr val="black"/>
                </a:solidFill>
                <a:latin typeface="+mn-lt"/>
                <a:cs typeface="Arial" pitchFamily="34" charset="0"/>
              </a:rPr>
              <a:t/>
            </a:r>
            <a:br>
              <a:rPr lang="en-GB" sz="1800" b="1" dirty="0" smtClean="0">
                <a:solidFill>
                  <a:prstClr val="black"/>
                </a:solidFill>
                <a:latin typeface="+mn-lt"/>
                <a:cs typeface="Arial" pitchFamily="34" charset="0"/>
              </a:rPr>
            </a:br>
            <a:r>
              <a:rPr lang="en-GB" sz="1800" b="1" dirty="0" smtClean="0">
                <a:solidFill>
                  <a:prstClr val="black"/>
                </a:solidFill>
                <a:latin typeface="+mn-lt"/>
                <a:cs typeface="Arial" pitchFamily="34" charset="0"/>
              </a:rPr>
              <a:t>NS3/4A </a:t>
            </a:r>
            <a:r>
              <a:rPr lang="en-GB" sz="1800" b="1" dirty="0">
                <a:solidFill>
                  <a:prstClr val="black"/>
                </a:solidFill>
                <a:latin typeface="+mn-lt"/>
                <a:cs typeface="Arial" pitchFamily="34" charset="0"/>
              </a:rPr>
              <a:t>protease </a:t>
            </a:r>
          </a:p>
          <a:p>
            <a:pPr algn="ctr" eaLnBrk="1" fontAlgn="auto" hangingPunct="1">
              <a:spcBef>
                <a:spcPts val="0"/>
              </a:spcBef>
              <a:spcAft>
                <a:spcPts val="0"/>
              </a:spcAft>
            </a:pPr>
            <a:r>
              <a:rPr lang="en-GB" sz="1200" b="1" i="1" dirty="0">
                <a:solidFill>
                  <a:prstClr val="black"/>
                </a:solidFill>
                <a:latin typeface="+mn-lt"/>
                <a:cs typeface="Arial" pitchFamily="34" charset="0"/>
              </a:rPr>
              <a:t>Green = </a:t>
            </a:r>
            <a:r>
              <a:rPr lang="en-GB" sz="1200" b="1" i="1" dirty="0" smtClean="0">
                <a:solidFill>
                  <a:prstClr val="black"/>
                </a:solidFill>
                <a:latin typeface="+mn-lt"/>
                <a:cs typeface="Arial" pitchFamily="34" charset="0"/>
              </a:rPr>
              <a:t>hydrophobic </a:t>
            </a:r>
            <a:br>
              <a:rPr lang="en-GB" sz="1200" b="1" i="1" dirty="0" smtClean="0">
                <a:solidFill>
                  <a:prstClr val="black"/>
                </a:solidFill>
                <a:latin typeface="+mn-lt"/>
                <a:cs typeface="Arial" pitchFamily="34" charset="0"/>
              </a:rPr>
            </a:br>
            <a:r>
              <a:rPr lang="en-GB" sz="1200" b="1" i="1" dirty="0" smtClean="0">
                <a:solidFill>
                  <a:prstClr val="black"/>
                </a:solidFill>
                <a:latin typeface="+mn-lt"/>
                <a:cs typeface="Arial" pitchFamily="34" charset="0"/>
              </a:rPr>
              <a:t>Blue </a:t>
            </a:r>
            <a:r>
              <a:rPr lang="en-GB" sz="1200" b="1" i="1" dirty="0">
                <a:solidFill>
                  <a:prstClr val="black"/>
                </a:solidFill>
                <a:latin typeface="+mn-lt"/>
                <a:cs typeface="Arial" pitchFamily="34" charset="0"/>
              </a:rPr>
              <a:t>= mildly </a:t>
            </a:r>
            <a:r>
              <a:rPr lang="en-GB" sz="1200" b="1" i="1" dirty="0" smtClean="0">
                <a:solidFill>
                  <a:prstClr val="black"/>
                </a:solidFill>
                <a:latin typeface="+mn-lt"/>
                <a:cs typeface="Arial" pitchFamily="34" charset="0"/>
              </a:rPr>
              <a:t>polar</a:t>
            </a:r>
            <a:br>
              <a:rPr lang="en-GB" sz="1200" b="1" i="1" dirty="0" smtClean="0">
                <a:solidFill>
                  <a:prstClr val="black"/>
                </a:solidFill>
                <a:latin typeface="+mn-lt"/>
                <a:cs typeface="Arial" pitchFamily="34" charset="0"/>
              </a:rPr>
            </a:br>
            <a:r>
              <a:rPr lang="en-GB" sz="1200" b="1" i="1" dirty="0" smtClean="0">
                <a:solidFill>
                  <a:prstClr val="black"/>
                </a:solidFill>
                <a:latin typeface="+mn-lt"/>
                <a:cs typeface="Arial" pitchFamily="34" charset="0"/>
              </a:rPr>
              <a:t>Purple </a:t>
            </a:r>
            <a:r>
              <a:rPr lang="en-GB" sz="1200" b="1" i="1" dirty="0">
                <a:solidFill>
                  <a:prstClr val="black"/>
                </a:solidFill>
                <a:latin typeface="+mn-lt"/>
                <a:cs typeface="Arial" pitchFamily="34" charset="0"/>
              </a:rPr>
              <a:t>= H bonding</a:t>
            </a:r>
          </a:p>
        </p:txBody>
      </p:sp>
    </p:spTree>
    <p:extLst>
      <p:ext uri="{BB962C8B-B14F-4D97-AF65-F5344CB8AC3E}">
        <p14:creationId xmlns="" xmlns:p14="http://schemas.microsoft.com/office/powerpoint/2010/main" val="2414716873"/>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687513" y="-80963"/>
            <a:ext cx="9144000" cy="0"/>
          </a:xfrm>
          <a:prstGeom prst="rect">
            <a:avLst/>
          </a:prstGeom>
          <a:noFill/>
          <a:ln w="9525">
            <a:noFill/>
            <a:miter lim="800000"/>
            <a:headEnd/>
            <a:tailEnd/>
          </a:ln>
        </p:spPr>
        <p:txBody>
          <a:bodyPr wrap="none" anchor="ctr">
            <a:spAutoFit/>
          </a:bodyPr>
          <a:lstStyle/>
          <a:p>
            <a:endParaRPr lang="fr-FR">
              <a:solidFill>
                <a:srgbClr val="000000"/>
              </a:solidFill>
              <a:ea typeface="ＭＳ Ｐゴシック" pitchFamily="34" charset="-128"/>
            </a:endParaRPr>
          </a:p>
        </p:txBody>
      </p:sp>
      <p:sp>
        <p:nvSpPr>
          <p:cNvPr id="6" name="Rectangle 5"/>
          <p:cNvSpPr>
            <a:spLocks noChangeArrowheads="1"/>
          </p:cNvSpPr>
          <p:nvPr/>
        </p:nvSpPr>
        <p:spPr bwMode="auto">
          <a:xfrm>
            <a:off x="1687513" y="-80963"/>
            <a:ext cx="9144000" cy="0"/>
          </a:xfrm>
          <a:prstGeom prst="rect">
            <a:avLst/>
          </a:prstGeom>
          <a:noFill/>
          <a:ln w="9525">
            <a:noFill/>
            <a:miter lim="800000"/>
            <a:headEnd/>
            <a:tailEnd/>
          </a:ln>
        </p:spPr>
        <p:txBody>
          <a:bodyPr wrap="none" anchor="ctr">
            <a:spAutoFit/>
          </a:bodyPr>
          <a:lstStyle/>
          <a:p>
            <a:endParaRPr lang="de-DE">
              <a:solidFill>
                <a:srgbClr val="006699"/>
              </a:solidFill>
              <a:ea typeface="ＭＳ Ｐゴシック" pitchFamily="34" charset="-128"/>
            </a:endParaRPr>
          </a:p>
        </p:txBody>
      </p:sp>
      <p:sp>
        <p:nvSpPr>
          <p:cNvPr id="7" name="AutoShape 43"/>
          <p:cNvSpPr>
            <a:spLocks noChangeAspect="1" noChangeArrowheads="1" noTextEdit="1"/>
          </p:cNvSpPr>
          <p:nvPr/>
        </p:nvSpPr>
        <p:spPr bwMode="auto">
          <a:xfrm>
            <a:off x="2046288" y="1469044"/>
            <a:ext cx="7065962" cy="4829175"/>
          </a:xfrm>
          <a:prstGeom prst="rect">
            <a:avLst/>
          </a:prstGeom>
          <a:noFill/>
          <a:ln w="9525">
            <a:noFill/>
            <a:miter lim="800000"/>
            <a:headEnd/>
            <a:tailEnd/>
          </a:ln>
        </p:spPr>
        <p:txBody>
          <a:bodyPr/>
          <a:lstStyle/>
          <a:p>
            <a:endParaRPr lang="en-US">
              <a:solidFill>
                <a:srgbClr val="000000"/>
              </a:solidFill>
            </a:endParaRPr>
          </a:p>
        </p:txBody>
      </p:sp>
      <p:sp>
        <p:nvSpPr>
          <p:cNvPr id="49" name="TextBox 48"/>
          <p:cNvSpPr txBox="1"/>
          <p:nvPr/>
        </p:nvSpPr>
        <p:spPr>
          <a:xfrm>
            <a:off x="763606" y="1204839"/>
            <a:ext cx="7551921" cy="584775"/>
          </a:xfrm>
          <a:prstGeom prst="rect">
            <a:avLst/>
          </a:prstGeom>
          <a:noFill/>
        </p:spPr>
        <p:txBody>
          <a:bodyPr wrap="square" rtlCol="0">
            <a:spAutoFit/>
          </a:bodyPr>
          <a:lstStyle/>
          <a:p>
            <a:pPr algn="ctr"/>
            <a:r>
              <a:rPr lang="en-US" sz="1600" b="1" dirty="0" smtClean="0">
                <a:solidFill>
                  <a:srgbClr val="000000"/>
                </a:solidFill>
                <a:latin typeface="Arial" pitchFamily="34" charset="0"/>
                <a:cs typeface="Arial" pitchFamily="34" charset="0"/>
              </a:rPr>
              <a:t>Phase III open-label, sponsor-blinded study in treatment-naïve and </a:t>
            </a:r>
            <a:r>
              <a:rPr lang="en-US" sz="1600" b="1" dirty="0" err="1" smtClean="0">
                <a:solidFill>
                  <a:srgbClr val="000000"/>
                </a:solidFill>
                <a:latin typeface="Arial" pitchFamily="34" charset="0"/>
                <a:cs typeface="Arial" pitchFamily="34" charset="0"/>
              </a:rPr>
              <a:t>relapser</a:t>
            </a:r>
            <a:r>
              <a:rPr lang="en-US" sz="1600" b="1" dirty="0" smtClean="0">
                <a:solidFill>
                  <a:srgbClr val="000000"/>
                </a:solidFill>
                <a:latin typeface="Arial" pitchFamily="34" charset="0"/>
                <a:cs typeface="Arial" pitchFamily="34" charset="0"/>
              </a:rPr>
              <a:t> patients with chronic HCV GT-1 and HIV infection</a:t>
            </a:r>
            <a:endParaRPr lang="en-US" sz="1600" b="1" dirty="0">
              <a:solidFill>
                <a:srgbClr val="000000"/>
              </a:solidFill>
              <a:latin typeface="Arial" pitchFamily="34" charset="0"/>
              <a:cs typeface="Arial" pitchFamily="34" charset="0"/>
            </a:endParaRPr>
          </a:p>
        </p:txBody>
      </p:sp>
      <p:sp>
        <p:nvSpPr>
          <p:cNvPr id="112" name="TextBox 111"/>
          <p:cNvSpPr txBox="1"/>
          <p:nvPr/>
        </p:nvSpPr>
        <p:spPr>
          <a:xfrm>
            <a:off x="270204" y="6238911"/>
            <a:ext cx="8713330" cy="553998"/>
          </a:xfrm>
          <a:prstGeom prst="rect">
            <a:avLst/>
          </a:prstGeom>
          <a:noFill/>
        </p:spPr>
        <p:txBody>
          <a:bodyPr wrap="square" rtlCol="0">
            <a:spAutoFit/>
          </a:bodyPr>
          <a:lstStyle/>
          <a:p>
            <a:r>
              <a:rPr lang="en-GB" sz="1000" dirty="0" err="1" smtClean="0">
                <a:solidFill>
                  <a:srgbClr val="000000"/>
                </a:solidFill>
                <a:latin typeface="Arial" pitchFamily="34" charset="0"/>
                <a:cs typeface="Arial" pitchFamily="34" charset="0"/>
              </a:rPr>
              <a:t>LLoQ</a:t>
            </a:r>
            <a:r>
              <a:rPr lang="en-GB" sz="1000" dirty="0">
                <a:solidFill>
                  <a:srgbClr val="000000"/>
                </a:solidFill>
                <a:latin typeface="Arial" pitchFamily="34" charset="0"/>
                <a:cs typeface="Arial" pitchFamily="34" charset="0"/>
              </a:rPr>
              <a:t>, lower limit of quantification  &lt;25 </a:t>
            </a:r>
            <a:r>
              <a:rPr lang="en-GB" sz="1000" dirty="0" smtClean="0">
                <a:solidFill>
                  <a:srgbClr val="000000"/>
                </a:solidFill>
                <a:latin typeface="Arial" pitchFamily="34" charset="0"/>
                <a:cs typeface="Arial" pitchFamily="34" charset="0"/>
              </a:rPr>
              <a:t>IU/</a:t>
            </a:r>
            <a:r>
              <a:rPr lang="en-GB" sz="1000" dirty="0" err="1" smtClean="0">
                <a:solidFill>
                  <a:srgbClr val="000000"/>
                </a:solidFill>
                <a:latin typeface="Arial" pitchFamily="34" charset="0"/>
                <a:cs typeface="Arial" pitchFamily="34" charset="0"/>
              </a:rPr>
              <a:t>mL</a:t>
            </a:r>
            <a:r>
              <a:rPr lang="en-GB" sz="1000" dirty="0" smtClean="0">
                <a:solidFill>
                  <a:srgbClr val="000000"/>
                </a:solidFill>
                <a:latin typeface="Arial" pitchFamily="34" charset="0"/>
                <a:cs typeface="Arial" pitchFamily="34" charset="0"/>
              </a:rPr>
              <a:t> HCV RNA; </a:t>
            </a:r>
            <a:r>
              <a:rPr lang="en-GB" sz="1000" dirty="0" err="1" smtClean="0">
                <a:solidFill>
                  <a:srgbClr val="000000"/>
                </a:solidFill>
                <a:latin typeface="Arial" pitchFamily="34" charset="0"/>
                <a:cs typeface="Arial" pitchFamily="34" charset="0"/>
              </a:rPr>
              <a:t>pegIFN</a:t>
            </a:r>
            <a:r>
              <a:rPr lang="en-GB" sz="1000" dirty="0" smtClean="0">
                <a:solidFill>
                  <a:srgbClr val="000000"/>
                </a:solidFill>
                <a:latin typeface="Arial" pitchFamily="34" charset="0"/>
                <a:cs typeface="Arial" pitchFamily="34" charset="0"/>
              </a:rPr>
              <a:t>: pegylated interferon alfa-2a 180 µg once weekly; QD, once daily;  SVR, sustained </a:t>
            </a:r>
            <a:r>
              <a:rPr lang="en-GB" sz="1000" dirty="0" err="1" smtClean="0">
                <a:solidFill>
                  <a:srgbClr val="000000"/>
                </a:solidFill>
                <a:latin typeface="Arial" pitchFamily="34" charset="0"/>
                <a:cs typeface="Arial" pitchFamily="34" charset="0"/>
              </a:rPr>
              <a:t>virologic</a:t>
            </a:r>
            <a:r>
              <a:rPr lang="en-GB" sz="1000" dirty="0" smtClean="0">
                <a:solidFill>
                  <a:srgbClr val="000000"/>
                </a:solidFill>
                <a:latin typeface="Arial" pitchFamily="34" charset="0"/>
                <a:cs typeface="Arial" pitchFamily="34" charset="0"/>
              </a:rPr>
              <a:t> response at 12 weeks after end of treatment.; ETS, early treatment success</a:t>
            </a:r>
          </a:p>
          <a:p>
            <a:r>
              <a:rPr lang="en-GB" sz="1000" dirty="0" smtClean="0">
                <a:solidFill>
                  <a:srgbClr val="000000"/>
                </a:solidFill>
                <a:latin typeface="Arial" pitchFamily="34" charset="0"/>
                <a:cs typeface="Arial" pitchFamily="34" charset="0"/>
              </a:rPr>
              <a:t>RBV: ribavirin 1000 or 1200 mg daily dose for body weight &lt;75 kg or ≥75 kg, respectively</a:t>
            </a:r>
          </a:p>
        </p:txBody>
      </p:sp>
      <p:sp>
        <p:nvSpPr>
          <p:cNvPr id="18" name="TextBox 17"/>
          <p:cNvSpPr txBox="1"/>
          <p:nvPr/>
        </p:nvSpPr>
        <p:spPr>
          <a:xfrm>
            <a:off x="422417" y="5206220"/>
            <a:ext cx="8562259" cy="646331"/>
          </a:xfrm>
          <a:prstGeom prst="rect">
            <a:avLst/>
          </a:prstGeom>
          <a:noFill/>
        </p:spPr>
        <p:txBody>
          <a:bodyPr wrap="square" rtlCol="0">
            <a:spAutoFit/>
          </a:bodyPr>
          <a:lstStyle/>
          <a:p>
            <a:pPr defTabSz="-719138">
              <a:tabLst>
                <a:tab pos="542925" algn="l"/>
              </a:tabLst>
            </a:pPr>
            <a:r>
              <a:rPr lang="en-GB" sz="1200" b="1" dirty="0" smtClean="0">
                <a:solidFill>
                  <a:srgbClr val="000000"/>
                </a:solidFill>
                <a:latin typeface="Arial"/>
              </a:rPr>
              <a:t>Patients  with </a:t>
            </a:r>
            <a:r>
              <a:rPr lang="en-GB" sz="1200" b="1" dirty="0" smtClean="0">
                <a:solidFill>
                  <a:srgbClr val="000000"/>
                </a:solidFill>
                <a:latin typeface="Arial" pitchFamily="34" charset="0"/>
                <a:cs typeface="Arial" pitchFamily="34" charset="0"/>
              </a:rPr>
              <a:t>HCV </a:t>
            </a:r>
            <a:r>
              <a:rPr lang="en-GB" sz="1200" b="1" dirty="0">
                <a:solidFill>
                  <a:srgbClr val="000000"/>
                </a:solidFill>
                <a:latin typeface="Arial" pitchFamily="34" charset="0"/>
                <a:cs typeface="Arial" pitchFamily="34" charset="0"/>
              </a:rPr>
              <a:t>RNA below </a:t>
            </a:r>
            <a:r>
              <a:rPr lang="en-GB" sz="1200" b="1" dirty="0" err="1" smtClean="0">
                <a:solidFill>
                  <a:srgbClr val="000000"/>
                </a:solidFill>
                <a:latin typeface="Arial" pitchFamily="34" charset="0"/>
                <a:cs typeface="Arial" pitchFamily="34" charset="0"/>
              </a:rPr>
              <a:t>LLoQ</a:t>
            </a:r>
            <a:r>
              <a:rPr lang="en-GB" sz="1200" b="1" dirty="0" smtClean="0">
                <a:solidFill>
                  <a:srgbClr val="000000"/>
                </a:solidFill>
                <a:latin typeface="Arial" pitchFamily="34" charset="0"/>
                <a:cs typeface="Arial" pitchFamily="34" charset="0"/>
              </a:rPr>
              <a:t>, at Week 4, and HCV </a:t>
            </a:r>
            <a:r>
              <a:rPr lang="en-GB" sz="1200" b="1" dirty="0">
                <a:solidFill>
                  <a:srgbClr val="000000"/>
                </a:solidFill>
                <a:latin typeface="Arial" pitchFamily="34" charset="0"/>
                <a:cs typeface="Arial" pitchFamily="34" charset="0"/>
              </a:rPr>
              <a:t>RNA </a:t>
            </a:r>
            <a:r>
              <a:rPr lang="en-GB" sz="1200" b="1" dirty="0" smtClean="0">
                <a:solidFill>
                  <a:srgbClr val="000000"/>
                </a:solidFill>
                <a:latin typeface="Arial" pitchFamily="34" charset="0"/>
                <a:cs typeface="Arial" pitchFamily="34" charset="0"/>
              </a:rPr>
              <a:t>below </a:t>
            </a:r>
            <a:r>
              <a:rPr lang="en-GB" sz="1200" b="1" dirty="0" err="1" smtClean="0">
                <a:solidFill>
                  <a:srgbClr val="000000"/>
                </a:solidFill>
                <a:latin typeface="Arial" pitchFamily="34" charset="0"/>
                <a:cs typeface="Arial" pitchFamily="34" charset="0"/>
              </a:rPr>
              <a:t>LLoQ</a:t>
            </a:r>
            <a:r>
              <a:rPr lang="en-GB" sz="1200" b="1" dirty="0" smtClean="0">
                <a:solidFill>
                  <a:srgbClr val="000000"/>
                </a:solidFill>
                <a:latin typeface="Arial" pitchFamily="34" charset="0"/>
                <a:cs typeface="Arial" pitchFamily="34" charset="0"/>
              </a:rPr>
              <a:t> target </a:t>
            </a:r>
            <a:r>
              <a:rPr lang="en-GB" sz="1200" b="1" dirty="0">
                <a:solidFill>
                  <a:srgbClr val="000000"/>
                </a:solidFill>
                <a:latin typeface="Arial" pitchFamily="34" charset="0"/>
                <a:cs typeface="Arial" pitchFamily="34" charset="0"/>
              </a:rPr>
              <a:t>not </a:t>
            </a:r>
            <a:r>
              <a:rPr lang="en-GB" sz="1200" b="1" dirty="0" smtClean="0">
                <a:solidFill>
                  <a:srgbClr val="000000"/>
                </a:solidFill>
                <a:latin typeface="Arial" pitchFamily="34" charset="0"/>
                <a:cs typeface="Arial" pitchFamily="34" charset="0"/>
              </a:rPr>
              <a:t>detected </a:t>
            </a:r>
            <a:r>
              <a:rPr lang="en-GB" sz="1200" b="1" dirty="0">
                <a:solidFill>
                  <a:srgbClr val="000000"/>
                </a:solidFill>
                <a:latin typeface="Arial" pitchFamily="34" charset="0"/>
                <a:cs typeface="Arial" pitchFamily="34" charset="0"/>
              </a:rPr>
              <a:t>at Week </a:t>
            </a:r>
            <a:r>
              <a:rPr lang="en-GB" sz="1200" b="1" dirty="0" smtClean="0">
                <a:solidFill>
                  <a:srgbClr val="000000"/>
                </a:solidFill>
                <a:latin typeface="Arial" pitchFamily="34" charset="0"/>
                <a:cs typeface="Arial" pitchFamily="34" charset="0"/>
              </a:rPr>
              <a:t>8  (=ETS) </a:t>
            </a:r>
            <a:r>
              <a:rPr lang="en-GB" sz="1200" b="1" dirty="0" smtClean="0">
                <a:solidFill>
                  <a:srgbClr val="000000"/>
                </a:solidFill>
                <a:latin typeface="Arial"/>
              </a:rPr>
              <a:t>will be re-randomized 1:1 at week 24 to stop treatment or continue </a:t>
            </a:r>
            <a:r>
              <a:rPr lang="en-GB" sz="1200" b="1" dirty="0" err="1" smtClean="0">
                <a:solidFill>
                  <a:srgbClr val="000000"/>
                </a:solidFill>
                <a:latin typeface="Arial"/>
              </a:rPr>
              <a:t>pegIFN</a:t>
            </a:r>
            <a:r>
              <a:rPr lang="en-GB" sz="1200" b="1" dirty="0" smtClean="0">
                <a:solidFill>
                  <a:srgbClr val="000000"/>
                </a:solidFill>
                <a:latin typeface="Arial"/>
              </a:rPr>
              <a:t>/RBV through week 48</a:t>
            </a:r>
          </a:p>
          <a:p>
            <a:pPr defTabSz="-719138">
              <a:tabLst>
                <a:tab pos="542925" algn="l"/>
              </a:tabLst>
            </a:pPr>
            <a:r>
              <a:rPr lang="en-GB" sz="1200" b="1" dirty="0" smtClean="0">
                <a:solidFill>
                  <a:srgbClr val="000000"/>
                </a:solidFill>
                <a:latin typeface="Arial"/>
              </a:rPr>
              <a:t>Patients who did not achieve ETS will continue </a:t>
            </a:r>
            <a:r>
              <a:rPr lang="en-GB" sz="1200" b="1" dirty="0" err="1" smtClean="0">
                <a:solidFill>
                  <a:srgbClr val="000000"/>
                </a:solidFill>
                <a:latin typeface="Arial"/>
              </a:rPr>
              <a:t>pegIFN</a:t>
            </a:r>
            <a:r>
              <a:rPr lang="en-GB" sz="1200" b="1" dirty="0" smtClean="0">
                <a:solidFill>
                  <a:srgbClr val="000000"/>
                </a:solidFill>
                <a:latin typeface="Arial"/>
              </a:rPr>
              <a:t>/RBV  through week 48</a:t>
            </a:r>
            <a:endParaRPr lang="en-US" sz="1200" b="1" dirty="0">
              <a:solidFill>
                <a:srgbClr val="000000"/>
              </a:solidFill>
              <a:latin typeface="Arial"/>
            </a:endParaRPr>
          </a:p>
        </p:txBody>
      </p:sp>
      <p:sp>
        <p:nvSpPr>
          <p:cNvPr id="8" name="Title 7"/>
          <p:cNvSpPr>
            <a:spLocks noGrp="1"/>
          </p:cNvSpPr>
          <p:nvPr>
            <p:ph type="title"/>
          </p:nvPr>
        </p:nvSpPr>
        <p:spPr/>
        <p:txBody>
          <a:bodyPr/>
          <a:lstStyle/>
          <a:p>
            <a:pPr lvl="0"/>
            <a:r>
              <a:rPr lang="en-US" dirty="0" err="1" smtClean="0"/>
              <a:t>STARTVerso</a:t>
            </a:r>
            <a:r>
              <a:rPr lang="en-US" dirty="0" smtClean="0"/>
              <a:t> 4: Study design (1)</a:t>
            </a:r>
            <a:endParaRPr lang="en-US" dirty="0"/>
          </a:p>
        </p:txBody>
      </p:sp>
      <p:sp>
        <p:nvSpPr>
          <p:cNvPr id="55" name="33 Conector"/>
          <p:cNvSpPr>
            <a:spLocks noChangeArrowheads="1"/>
          </p:cNvSpPr>
          <p:nvPr/>
        </p:nvSpPr>
        <p:spPr bwMode="auto">
          <a:xfrm>
            <a:off x="288627" y="5436186"/>
            <a:ext cx="146050" cy="168275"/>
          </a:xfrm>
          <a:prstGeom prst="flowChartConnector">
            <a:avLst/>
          </a:prstGeom>
          <a:solidFill>
            <a:srgbClr val="FF0000"/>
          </a:solidFill>
          <a:ln w="9525" algn="ctr">
            <a:solidFill>
              <a:schemeClr val="tx1"/>
            </a:solidFill>
            <a:round/>
            <a:headEnd/>
            <a:tailEnd/>
          </a:ln>
        </p:spPr>
        <p:txBody>
          <a:bodyPr lIns="0" tIns="0" rIns="0" bIns="0" anchor="ctr"/>
          <a:lstStyle/>
          <a:p>
            <a:endParaRPr lang="fr-FR">
              <a:solidFill>
                <a:srgbClr val="006699"/>
              </a:solidFill>
              <a:ea typeface="ＭＳ Ｐゴシック" pitchFamily="34" charset="-128"/>
            </a:endParaRPr>
          </a:p>
        </p:txBody>
      </p:sp>
      <p:sp>
        <p:nvSpPr>
          <p:cNvPr id="14" name="Rectangle 13"/>
          <p:cNvSpPr>
            <a:spLocks noChangeArrowheads="1"/>
          </p:cNvSpPr>
          <p:nvPr/>
        </p:nvSpPr>
        <p:spPr bwMode="auto">
          <a:xfrm>
            <a:off x="938563" y="3718269"/>
            <a:ext cx="3575440" cy="813426"/>
          </a:xfrm>
          <a:prstGeom prst="rect">
            <a:avLst/>
          </a:prstGeom>
          <a:solidFill>
            <a:srgbClr val="92D050"/>
          </a:solidFill>
          <a:ln w="19050">
            <a:solidFill>
              <a:srgbClr val="000000"/>
            </a:solidFill>
            <a:miter lim="800000"/>
            <a:headEnd/>
            <a:tailEnd/>
          </a:ln>
        </p:spPr>
        <p:txBody>
          <a:bodyPr lIns="87757" tIns="43880" rIns="87757" bIns="43880" anchor="ctr"/>
          <a:lstStyle/>
          <a:p>
            <a:pPr algn="ctr"/>
            <a:r>
              <a:rPr lang="en-GB" sz="1200" b="1" dirty="0" smtClean="0">
                <a:solidFill>
                  <a:srgbClr val="000000"/>
                </a:solidFill>
                <a:latin typeface="Arial" pitchFamily="34" charset="0"/>
                <a:ea typeface="MS Mincho" pitchFamily="49" charset="-128"/>
                <a:cs typeface="Arial" pitchFamily="34" charset="0"/>
              </a:rPr>
              <a:t>Faldaprevir 120 </a:t>
            </a:r>
            <a:r>
              <a:rPr lang="en-GB" sz="1200" b="1" dirty="0">
                <a:solidFill>
                  <a:srgbClr val="000000"/>
                </a:solidFill>
                <a:latin typeface="Arial" pitchFamily="34" charset="0"/>
                <a:ea typeface="MS Mincho" pitchFamily="49" charset="-128"/>
                <a:cs typeface="Arial" pitchFamily="34" charset="0"/>
              </a:rPr>
              <a:t>mg QD </a:t>
            </a:r>
            <a:endParaRPr lang="en-GB" sz="1200" b="1" dirty="0" smtClean="0">
              <a:solidFill>
                <a:srgbClr val="000000"/>
              </a:solidFill>
              <a:latin typeface="Arial" pitchFamily="34" charset="0"/>
              <a:ea typeface="MS Mincho" pitchFamily="49" charset="-128"/>
              <a:cs typeface="Arial" pitchFamily="34" charset="0"/>
            </a:endParaRPr>
          </a:p>
          <a:p>
            <a:pPr algn="ctr"/>
            <a:r>
              <a:rPr lang="en-GB" sz="1200" b="1" dirty="0" smtClean="0">
                <a:solidFill>
                  <a:srgbClr val="000000"/>
                </a:solidFill>
                <a:latin typeface="Arial" pitchFamily="34" charset="0"/>
                <a:ea typeface="MS Mincho" pitchFamily="49" charset="-128"/>
                <a:cs typeface="Arial" pitchFamily="34" charset="0"/>
              </a:rPr>
              <a:t>+ </a:t>
            </a:r>
            <a:r>
              <a:rPr lang="en-GB" sz="1200" b="1" dirty="0" err="1" smtClean="0">
                <a:solidFill>
                  <a:srgbClr val="000000"/>
                </a:solidFill>
                <a:latin typeface="Arial" pitchFamily="34" charset="0"/>
                <a:ea typeface="MS Mincho" pitchFamily="49" charset="-128"/>
                <a:cs typeface="Arial" pitchFamily="34" charset="0"/>
              </a:rPr>
              <a:t>pegIFN</a:t>
            </a:r>
            <a:r>
              <a:rPr lang="en-GB" sz="1200" b="1" dirty="0" smtClean="0">
                <a:solidFill>
                  <a:srgbClr val="000000"/>
                </a:solidFill>
                <a:latin typeface="Arial" pitchFamily="34" charset="0"/>
                <a:ea typeface="MS Mincho" pitchFamily="49" charset="-128"/>
                <a:cs typeface="Arial" pitchFamily="34" charset="0"/>
              </a:rPr>
              <a:t>/RBV</a:t>
            </a:r>
            <a:endParaRPr lang="en-GB" sz="1200" dirty="0">
              <a:solidFill>
                <a:srgbClr val="006699"/>
              </a:solidFill>
              <a:latin typeface="Arial" pitchFamily="34" charset="0"/>
              <a:ea typeface="MS Mincho" pitchFamily="49" charset="-128"/>
              <a:cs typeface="Arial" pitchFamily="34" charset="0"/>
            </a:endParaRPr>
          </a:p>
        </p:txBody>
      </p:sp>
      <p:sp>
        <p:nvSpPr>
          <p:cNvPr id="108" name="Line 6"/>
          <p:cNvSpPr>
            <a:spLocks noChangeShapeType="1"/>
          </p:cNvSpPr>
          <p:nvPr/>
        </p:nvSpPr>
        <p:spPr bwMode="auto">
          <a:xfrm>
            <a:off x="952154" y="4696896"/>
            <a:ext cx="7452943" cy="0"/>
          </a:xfrm>
          <a:prstGeom prst="line">
            <a:avLst/>
          </a:prstGeom>
          <a:noFill/>
          <a:ln w="28575">
            <a:solidFill>
              <a:schemeClr val="tx1"/>
            </a:solidFill>
            <a:round/>
            <a:headEnd/>
            <a:tailEnd type="triangle" w="lg" len="lg"/>
          </a:ln>
        </p:spPr>
        <p:txBody>
          <a:bodyPr wrap="none" lIns="90000" tIns="46800" rIns="90000" bIns="46800" anchor="ctr"/>
          <a:lstStyle/>
          <a:p>
            <a:endParaRPr lang="en-US">
              <a:solidFill>
                <a:srgbClr val="000000"/>
              </a:solidFill>
            </a:endParaRPr>
          </a:p>
        </p:txBody>
      </p:sp>
      <p:cxnSp>
        <p:nvCxnSpPr>
          <p:cNvPr id="11" name="Straight Connector 10"/>
          <p:cNvCxnSpPr/>
          <p:nvPr/>
        </p:nvCxnSpPr>
        <p:spPr bwMode="auto">
          <a:xfrm flipV="1">
            <a:off x="952154" y="4689436"/>
            <a:ext cx="0" cy="116019"/>
          </a:xfrm>
          <a:prstGeom prst="line">
            <a:avLst/>
          </a:prstGeom>
          <a:solidFill>
            <a:schemeClr val="bg1"/>
          </a:solidFill>
          <a:ln w="28575" cap="flat" cmpd="sng" algn="ctr">
            <a:solidFill>
              <a:schemeClr val="tx1"/>
            </a:solidFill>
            <a:prstDash val="solid"/>
            <a:round/>
            <a:headEnd type="none" w="med" len="med"/>
            <a:tailEnd type="none" w="med" len="med"/>
          </a:ln>
          <a:effectLst/>
        </p:spPr>
      </p:cxnSp>
      <p:cxnSp>
        <p:nvCxnSpPr>
          <p:cNvPr id="50" name="Straight Connector 49"/>
          <p:cNvCxnSpPr/>
          <p:nvPr/>
        </p:nvCxnSpPr>
        <p:spPr bwMode="auto">
          <a:xfrm flipV="1">
            <a:off x="2720420" y="4686035"/>
            <a:ext cx="0" cy="116019"/>
          </a:xfrm>
          <a:prstGeom prst="line">
            <a:avLst/>
          </a:prstGeom>
          <a:solidFill>
            <a:schemeClr val="bg1"/>
          </a:solidFill>
          <a:ln w="28575" cap="flat" cmpd="sng" algn="ctr">
            <a:solidFill>
              <a:schemeClr val="tx1"/>
            </a:solidFill>
            <a:prstDash val="solid"/>
            <a:round/>
            <a:headEnd type="none" w="med" len="med"/>
            <a:tailEnd type="none" w="med" len="med"/>
          </a:ln>
          <a:effectLst/>
        </p:spPr>
      </p:cxnSp>
      <p:cxnSp>
        <p:nvCxnSpPr>
          <p:cNvPr id="51" name="Straight Connector 50"/>
          <p:cNvCxnSpPr/>
          <p:nvPr/>
        </p:nvCxnSpPr>
        <p:spPr bwMode="auto">
          <a:xfrm flipV="1">
            <a:off x="4500354" y="4696896"/>
            <a:ext cx="0" cy="116019"/>
          </a:xfrm>
          <a:prstGeom prst="line">
            <a:avLst/>
          </a:prstGeom>
          <a:solidFill>
            <a:schemeClr val="bg1"/>
          </a:solidFill>
          <a:ln w="2857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flipV="1">
            <a:off x="8057975" y="4696896"/>
            <a:ext cx="0" cy="116019"/>
          </a:xfrm>
          <a:prstGeom prst="line">
            <a:avLst/>
          </a:prstGeom>
          <a:solidFill>
            <a:schemeClr val="bg1"/>
          </a:solidFill>
          <a:ln w="28575" cap="flat" cmpd="sng" algn="ctr">
            <a:solidFill>
              <a:schemeClr val="tx1"/>
            </a:solidFill>
            <a:prstDash val="solid"/>
            <a:round/>
            <a:headEnd type="none" w="med" len="med"/>
            <a:tailEnd type="none" w="med" len="med"/>
          </a:ln>
          <a:effectLst/>
        </p:spPr>
      </p:cxnSp>
      <p:sp>
        <p:nvSpPr>
          <p:cNvPr id="17" name="TextBox 16"/>
          <p:cNvSpPr txBox="1"/>
          <p:nvPr/>
        </p:nvSpPr>
        <p:spPr>
          <a:xfrm>
            <a:off x="588325" y="4778867"/>
            <a:ext cx="737420" cy="307777"/>
          </a:xfrm>
          <a:prstGeom prst="rect">
            <a:avLst/>
          </a:prstGeom>
          <a:noFill/>
        </p:spPr>
        <p:txBody>
          <a:bodyPr wrap="square" rtlCol="0">
            <a:spAutoFit/>
          </a:bodyPr>
          <a:lstStyle/>
          <a:p>
            <a:pPr algn="ctr"/>
            <a:r>
              <a:rPr lang="en-GB" dirty="0" smtClean="0">
                <a:solidFill>
                  <a:srgbClr val="000000"/>
                </a:solidFill>
                <a:latin typeface="Arial"/>
              </a:rPr>
              <a:t>Day 1</a:t>
            </a:r>
            <a:endParaRPr lang="en-US" dirty="0">
              <a:solidFill>
                <a:srgbClr val="000000"/>
              </a:solidFill>
              <a:latin typeface="Arial"/>
            </a:endParaRPr>
          </a:p>
        </p:txBody>
      </p:sp>
      <p:sp>
        <p:nvSpPr>
          <p:cNvPr id="62" name="TextBox 61"/>
          <p:cNvSpPr txBox="1"/>
          <p:nvPr/>
        </p:nvSpPr>
        <p:spPr>
          <a:xfrm>
            <a:off x="2130508" y="4778867"/>
            <a:ext cx="1194624" cy="307777"/>
          </a:xfrm>
          <a:prstGeom prst="rect">
            <a:avLst/>
          </a:prstGeom>
          <a:noFill/>
        </p:spPr>
        <p:txBody>
          <a:bodyPr wrap="square" rtlCol="0">
            <a:spAutoFit/>
          </a:bodyPr>
          <a:lstStyle/>
          <a:p>
            <a:pPr algn="ctr"/>
            <a:r>
              <a:rPr lang="en-GB" dirty="0" smtClean="0">
                <a:solidFill>
                  <a:srgbClr val="000000"/>
                </a:solidFill>
                <a:latin typeface="Arial"/>
              </a:rPr>
              <a:t>Week 12</a:t>
            </a:r>
            <a:endParaRPr lang="en-US" dirty="0">
              <a:solidFill>
                <a:srgbClr val="000000"/>
              </a:solidFill>
              <a:latin typeface="Arial"/>
            </a:endParaRPr>
          </a:p>
        </p:txBody>
      </p:sp>
      <p:sp>
        <p:nvSpPr>
          <p:cNvPr id="63" name="TextBox 62"/>
          <p:cNvSpPr txBox="1"/>
          <p:nvPr/>
        </p:nvSpPr>
        <p:spPr>
          <a:xfrm>
            <a:off x="3905776" y="4778867"/>
            <a:ext cx="1194624" cy="307777"/>
          </a:xfrm>
          <a:prstGeom prst="rect">
            <a:avLst/>
          </a:prstGeom>
          <a:noFill/>
        </p:spPr>
        <p:txBody>
          <a:bodyPr wrap="square" rtlCol="0">
            <a:spAutoFit/>
          </a:bodyPr>
          <a:lstStyle/>
          <a:p>
            <a:pPr algn="ctr"/>
            <a:r>
              <a:rPr lang="en-GB" dirty="0" smtClean="0">
                <a:solidFill>
                  <a:srgbClr val="000000"/>
                </a:solidFill>
                <a:latin typeface="Arial"/>
              </a:rPr>
              <a:t>Week 24</a:t>
            </a:r>
            <a:endParaRPr lang="en-US" dirty="0">
              <a:solidFill>
                <a:srgbClr val="000000"/>
              </a:solidFill>
              <a:latin typeface="Arial"/>
            </a:endParaRPr>
          </a:p>
        </p:txBody>
      </p:sp>
      <p:sp>
        <p:nvSpPr>
          <p:cNvPr id="64" name="TextBox 63"/>
          <p:cNvSpPr txBox="1"/>
          <p:nvPr/>
        </p:nvSpPr>
        <p:spPr>
          <a:xfrm>
            <a:off x="7467553" y="4778867"/>
            <a:ext cx="1194624" cy="307777"/>
          </a:xfrm>
          <a:prstGeom prst="rect">
            <a:avLst/>
          </a:prstGeom>
          <a:noFill/>
        </p:spPr>
        <p:txBody>
          <a:bodyPr wrap="square" rtlCol="0">
            <a:spAutoFit/>
          </a:bodyPr>
          <a:lstStyle/>
          <a:p>
            <a:pPr algn="ctr"/>
            <a:r>
              <a:rPr lang="en-GB" dirty="0" smtClean="0">
                <a:solidFill>
                  <a:srgbClr val="000000"/>
                </a:solidFill>
                <a:latin typeface="Arial"/>
              </a:rPr>
              <a:t>Week 48</a:t>
            </a:r>
            <a:endParaRPr lang="en-US" dirty="0">
              <a:solidFill>
                <a:srgbClr val="000000"/>
              </a:solidFill>
              <a:latin typeface="Arial"/>
            </a:endParaRPr>
          </a:p>
        </p:txBody>
      </p:sp>
      <p:cxnSp>
        <p:nvCxnSpPr>
          <p:cNvPr id="24" name="Straight Connector 23"/>
          <p:cNvCxnSpPr/>
          <p:nvPr/>
        </p:nvCxnSpPr>
        <p:spPr bwMode="auto">
          <a:xfrm>
            <a:off x="776327" y="3386193"/>
            <a:ext cx="162236" cy="0"/>
          </a:xfrm>
          <a:prstGeom prst="line">
            <a:avLst/>
          </a:prstGeom>
          <a:solidFill>
            <a:schemeClr val="bg1"/>
          </a:solidFill>
          <a:ln w="19050" cap="flat" cmpd="sng" algn="ctr">
            <a:solidFill>
              <a:schemeClr val="tx1"/>
            </a:solidFill>
            <a:prstDash val="solid"/>
            <a:round/>
            <a:headEnd type="none" w="med" len="med"/>
            <a:tailEnd type="none" w="med" len="med"/>
          </a:ln>
          <a:effectLst/>
        </p:spPr>
      </p:cxnSp>
      <p:sp>
        <p:nvSpPr>
          <p:cNvPr id="78" name="Rectangle 77"/>
          <p:cNvSpPr>
            <a:spLocks noChangeArrowheads="1"/>
          </p:cNvSpPr>
          <p:nvPr/>
        </p:nvSpPr>
        <p:spPr bwMode="auto">
          <a:xfrm>
            <a:off x="4505613" y="2208177"/>
            <a:ext cx="3559252" cy="407042"/>
          </a:xfrm>
          <a:prstGeom prst="rect">
            <a:avLst/>
          </a:prstGeom>
          <a:gradFill rotWithShape="0">
            <a:gsLst>
              <a:gs pos="0">
                <a:srgbClr val="FFFFFF"/>
              </a:gs>
              <a:gs pos="7001">
                <a:srgbClr val="E6E6E6"/>
              </a:gs>
              <a:gs pos="32001">
                <a:srgbClr val="7D8496"/>
              </a:gs>
              <a:gs pos="47000">
                <a:srgbClr val="E6E6E6"/>
              </a:gs>
              <a:gs pos="85001">
                <a:srgbClr val="7D8496"/>
              </a:gs>
              <a:gs pos="100000">
                <a:srgbClr val="E6E6E6"/>
              </a:gs>
            </a:gsLst>
            <a:lin ang="5400000"/>
          </a:gradFill>
          <a:ln w="19050">
            <a:solidFill>
              <a:schemeClr val="tx1"/>
            </a:solidFill>
            <a:prstDash val="solid"/>
            <a:miter lim="800000"/>
            <a:headEnd/>
            <a:tailEnd/>
          </a:ln>
        </p:spPr>
        <p:txBody>
          <a:bodyPr lIns="87757" tIns="86400" rIns="87757" bIns="43880" anchor="ctr"/>
          <a:lstStyle/>
          <a:p>
            <a:pPr algn="ctr"/>
            <a:r>
              <a:rPr lang="en-GB" sz="1200" b="1" dirty="0" err="1" smtClean="0">
                <a:solidFill>
                  <a:srgbClr val="000000"/>
                </a:solidFill>
                <a:latin typeface="Arial" pitchFamily="34" charset="0"/>
                <a:ea typeface="MS Mincho" pitchFamily="49" charset="-128"/>
                <a:cs typeface="Arial" pitchFamily="34" charset="0"/>
              </a:rPr>
              <a:t>pegIFN</a:t>
            </a:r>
            <a:r>
              <a:rPr lang="en-GB" sz="1200" b="1" dirty="0" smtClean="0">
                <a:solidFill>
                  <a:srgbClr val="000000"/>
                </a:solidFill>
                <a:latin typeface="Arial" pitchFamily="34" charset="0"/>
                <a:ea typeface="MS Mincho" pitchFamily="49" charset="-128"/>
                <a:cs typeface="Arial" pitchFamily="34" charset="0"/>
              </a:rPr>
              <a:t>/RBV</a:t>
            </a:r>
            <a:endParaRPr lang="en-GB" sz="1200" dirty="0">
              <a:solidFill>
                <a:srgbClr val="006699"/>
              </a:solidFill>
              <a:latin typeface="Arial" pitchFamily="34" charset="0"/>
              <a:ea typeface="MS Mincho" pitchFamily="49" charset="-128"/>
              <a:cs typeface="Arial" pitchFamily="34" charset="0"/>
            </a:endParaRPr>
          </a:p>
        </p:txBody>
      </p:sp>
      <p:sp>
        <p:nvSpPr>
          <p:cNvPr id="41" name="Rectangle 40"/>
          <p:cNvSpPr>
            <a:spLocks noChangeArrowheads="1"/>
          </p:cNvSpPr>
          <p:nvPr/>
        </p:nvSpPr>
        <p:spPr bwMode="auto">
          <a:xfrm>
            <a:off x="2733502" y="2620031"/>
            <a:ext cx="1783525" cy="409038"/>
          </a:xfrm>
          <a:prstGeom prst="rect">
            <a:avLst/>
          </a:prstGeom>
          <a:gradFill rotWithShape="0">
            <a:gsLst>
              <a:gs pos="0">
                <a:srgbClr val="FFFFFF"/>
              </a:gs>
              <a:gs pos="7001">
                <a:srgbClr val="E6E6E6"/>
              </a:gs>
              <a:gs pos="32001">
                <a:srgbClr val="7D8496"/>
              </a:gs>
              <a:gs pos="47000">
                <a:srgbClr val="E6E6E6"/>
              </a:gs>
              <a:gs pos="85001">
                <a:srgbClr val="7D8496"/>
              </a:gs>
              <a:gs pos="100000">
                <a:srgbClr val="E6E6E6"/>
              </a:gs>
            </a:gsLst>
            <a:lin ang="5400000"/>
          </a:gradFill>
          <a:ln w="19050">
            <a:solidFill>
              <a:srgbClr val="000000"/>
            </a:solidFill>
            <a:miter lim="800000"/>
            <a:headEnd/>
            <a:tailEnd/>
          </a:ln>
        </p:spPr>
        <p:txBody>
          <a:bodyPr lIns="87757" tIns="86400" rIns="87757" bIns="43880" anchor="ctr"/>
          <a:lstStyle/>
          <a:p>
            <a:pPr algn="ctr"/>
            <a:r>
              <a:rPr lang="en-GB" sz="1200" b="1" dirty="0" err="1">
                <a:solidFill>
                  <a:srgbClr val="000000"/>
                </a:solidFill>
                <a:latin typeface="Arial" pitchFamily="34" charset="0"/>
                <a:ea typeface="MS Mincho" pitchFamily="49" charset="-128"/>
                <a:cs typeface="Arial" pitchFamily="34" charset="0"/>
              </a:rPr>
              <a:t>p</a:t>
            </a:r>
            <a:r>
              <a:rPr lang="en-GB" sz="1200" b="1" dirty="0" err="1" smtClean="0">
                <a:solidFill>
                  <a:srgbClr val="000000"/>
                </a:solidFill>
                <a:latin typeface="Arial" pitchFamily="34" charset="0"/>
                <a:ea typeface="MS Mincho" pitchFamily="49" charset="-128"/>
                <a:cs typeface="Arial" pitchFamily="34" charset="0"/>
              </a:rPr>
              <a:t>egIFN</a:t>
            </a:r>
            <a:r>
              <a:rPr lang="en-GB" sz="1200" b="1" dirty="0" smtClean="0">
                <a:solidFill>
                  <a:srgbClr val="000000"/>
                </a:solidFill>
                <a:latin typeface="Arial" pitchFamily="34" charset="0"/>
                <a:ea typeface="MS Mincho" pitchFamily="49" charset="-128"/>
                <a:cs typeface="Arial" pitchFamily="34" charset="0"/>
              </a:rPr>
              <a:t>/RBV</a:t>
            </a:r>
            <a:endParaRPr lang="en-GB" sz="1200" dirty="0">
              <a:solidFill>
                <a:srgbClr val="006699"/>
              </a:solidFill>
              <a:latin typeface="Arial" pitchFamily="34" charset="0"/>
              <a:ea typeface="MS Mincho" pitchFamily="49" charset="-128"/>
              <a:cs typeface="Arial" pitchFamily="34" charset="0"/>
            </a:endParaRPr>
          </a:p>
        </p:txBody>
      </p:sp>
      <p:sp>
        <p:nvSpPr>
          <p:cNvPr id="56" name="Rectangle 55"/>
          <p:cNvSpPr>
            <a:spLocks noChangeArrowheads="1"/>
          </p:cNvSpPr>
          <p:nvPr/>
        </p:nvSpPr>
        <p:spPr bwMode="auto">
          <a:xfrm>
            <a:off x="2733503" y="2215322"/>
            <a:ext cx="1783525" cy="399897"/>
          </a:xfrm>
          <a:prstGeom prst="rect">
            <a:avLst/>
          </a:prstGeom>
          <a:solidFill>
            <a:srgbClr val="006699"/>
          </a:solidFill>
          <a:ln w="19050">
            <a:solidFill>
              <a:srgbClr val="000000"/>
            </a:solidFill>
            <a:miter lim="800000"/>
            <a:headEnd/>
            <a:tailEnd/>
          </a:ln>
        </p:spPr>
        <p:txBody>
          <a:bodyPr lIns="87757" tIns="43880" rIns="87757" bIns="43880" anchor="ctr"/>
          <a:lstStyle/>
          <a:p>
            <a:pPr algn="ctr"/>
            <a:r>
              <a:rPr lang="en-GB" sz="1100" b="1" dirty="0" smtClean="0">
                <a:solidFill>
                  <a:srgbClr val="FFFFFF"/>
                </a:solidFill>
                <a:latin typeface="Arial" pitchFamily="34" charset="0"/>
                <a:ea typeface="MS Mincho" pitchFamily="49" charset="-128"/>
                <a:cs typeface="Arial" pitchFamily="34" charset="0"/>
              </a:rPr>
              <a:t>Faldaprevir</a:t>
            </a:r>
            <a:r>
              <a:rPr lang="en-GB" sz="1100" b="1" dirty="0">
                <a:solidFill>
                  <a:srgbClr val="FFFFFF"/>
                </a:solidFill>
                <a:latin typeface="Arial" pitchFamily="34" charset="0"/>
                <a:ea typeface="MS Mincho" pitchFamily="49" charset="-128"/>
                <a:cs typeface="Arial" pitchFamily="34" charset="0"/>
              </a:rPr>
              <a:t> </a:t>
            </a:r>
            <a:r>
              <a:rPr lang="en-GB" sz="1100" b="1" dirty="0" smtClean="0">
                <a:solidFill>
                  <a:srgbClr val="FFFFFF"/>
                </a:solidFill>
                <a:latin typeface="Arial" pitchFamily="34" charset="0"/>
                <a:ea typeface="MS Mincho" pitchFamily="49" charset="-128"/>
                <a:cs typeface="Arial" pitchFamily="34" charset="0"/>
              </a:rPr>
              <a:t>240 mg </a:t>
            </a:r>
            <a:r>
              <a:rPr lang="en-GB" sz="1100" b="1" dirty="0">
                <a:solidFill>
                  <a:srgbClr val="FFFFFF"/>
                </a:solidFill>
                <a:latin typeface="Arial" pitchFamily="34" charset="0"/>
                <a:ea typeface="MS Mincho" pitchFamily="49" charset="-128"/>
                <a:cs typeface="Arial" pitchFamily="34" charset="0"/>
              </a:rPr>
              <a:t>QD + </a:t>
            </a:r>
            <a:r>
              <a:rPr lang="en-GB" sz="1100" b="1" dirty="0" err="1" smtClean="0">
                <a:solidFill>
                  <a:srgbClr val="FFFFFF"/>
                </a:solidFill>
                <a:latin typeface="Arial" pitchFamily="34" charset="0"/>
                <a:ea typeface="MS Mincho" pitchFamily="49" charset="-128"/>
                <a:cs typeface="Arial" pitchFamily="34" charset="0"/>
              </a:rPr>
              <a:t>pegIFN</a:t>
            </a:r>
            <a:r>
              <a:rPr lang="en-GB" sz="1100" b="1" dirty="0" smtClean="0">
                <a:solidFill>
                  <a:srgbClr val="FFFFFF"/>
                </a:solidFill>
                <a:latin typeface="Arial" pitchFamily="34" charset="0"/>
                <a:ea typeface="MS Mincho" pitchFamily="49" charset="-128"/>
                <a:cs typeface="Arial" pitchFamily="34" charset="0"/>
              </a:rPr>
              <a:t>/RBV</a:t>
            </a:r>
            <a:endParaRPr lang="en-GB" sz="1100" dirty="0">
              <a:solidFill>
                <a:srgbClr val="006699"/>
              </a:solidFill>
              <a:latin typeface="Arial" pitchFamily="34" charset="0"/>
              <a:ea typeface="MS Mincho" pitchFamily="49" charset="-128"/>
              <a:cs typeface="Arial" pitchFamily="34" charset="0"/>
            </a:endParaRPr>
          </a:p>
        </p:txBody>
      </p:sp>
      <p:sp>
        <p:nvSpPr>
          <p:cNvPr id="72" name="Rectangle 71"/>
          <p:cNvSpPr>
            <a:spLocks noChangeArrowheads="1"/>
          </p:cNvSpPr>
          <p:nvPr/>
        </p:nvSpPr>
        <p:spPr bwMode="auto">
          <a:xfrm>
            <a:off x="938563" y="2212763"/>
            <a:ext cx="1798493" cy="808840"/>
          </a:xfrm>
          <a:prstGeom prst="rect">
            <a:avLst/>
          </a:prstGeom>
          <a:solidFill>
            <a:srgbClr val="006699"/>
          </a:solidFill>
          <a:ln w="19050">
            <a:solidFill>
              <a:srgbClr val="000000"/>
            </a:solidFill>
            <a:miter lim="800000"/>
            <a:headEnd/>
            <a:tailEnd/>
          </a:ln>
        </p:spPr>
        <p:txBody>
          <a:bodyPr lIns="87757" tIns="43880" rIns="87757" bIns="43880" anchor="ctr"/>
          <a:lstStyle/>
          <a:p>
            <a:pPr algn="ctr"/>
            <a:r>
              <a:rPr lang="en-GB" sz="1100" b="1" dirty="0" smtClean="0">
                <a:solidFill>
                  <a:srgbClr val="FFFFFF"/>
                </a:solidFill>
                <a:latin typeface="Arial" pitchFamily="34" charset="0"/>
                <a:ea typeface="MS Mincho" pitchFamily="49" charset="-128"/>
                <a:cs typeface="Arial" pitchFamily="34" charset="0"/>
              </a:rPr>
              <a:t>Faldaprevir</a:t>
            </a:r>
            <a:r>
              <a:rPr lang="en-GB" sz="1100" b="1" dirty="0">
                <a:solidFill>
                  <a:srgbClr val="FFFFFF"/>
                </a:solidFill>
                <a:latin typeface="Arial" pitchFamily="34" charset="0"/>
                <a:ea typeface="MS Mincho" pitchFamily="49" charset="-128"/>
                <a:cs typeface="Arial" pitchFamily="34" charset="0"/>
              </a:rPr>
              <a:t> </a:t>
            </a:r>
            <a:r>
              <a:rPr lang="en-GB" sz="1100" b="1" dirty="0" smtClean="0">
                <a:solidFill>
                  <a:srgbClr val="FFFFFF"/>
                </a:solidFill>
                <a:latin typeface="Arial" pitchFamily="34" charset="0"/>
                <a:ea typeface="MS Mincho" pitchFamily="49" charset="-128"/>
                <a:cs typeface="Arial" pitchFamily="34" charset="0"/>
              </a:rPr>
              <a:t>240 mg </a:t>
            </a:r>
            <a:r>
              <a:rPr lang="en-GB" sz="1100" b="1" dirty="0">
                <a:solidFill>
                  <a:srgbClr val="FFFFFF"/>
                </a:solidFill>
                <a:latin typeface="Arial" pitchFamily="34" charset="0"/>
                <a:ea typeface="MS Mincho" pitchFamily="49" charset="-128"/>
                <a:cs typeface="Arial" pitchFamily="34" charset="0"/>
              </a:rPr>
              <a:t>QD + </a:t>
            </a:r>
            <a:r>
              <a:rPr lang="en-GB" sz="1100" b="1" dirty="0" err="1" smtClean="0">
                <a:solidFill>
                  <a:srgbClr val="FFFFFF"/>
                </a:solidFill>
                <a:latin typeface="Arial" pitchFamily="34" charset="0"/>
                <a:ea typeface="MS Mincho" pitchFamily="49" charset="-128"/>
                <a:cs typeface="Arial" pitchFamily="34" charset="0"/>
              </a:rPr>
              <a:t>pegIFN</a:t>
            </a:r>
            <a:r>
              <a:rPr lang="en-GB" sz="1100" b="1" dirty="0" smtClean="0">
                <a:solidFill>
                  <a:srgbClr val="FFFFFF"/>
                </a:solidFill>
                <a:latin typeface="Arial" pitchFamily="34" charset="0"/>
                <a:ea typeface="MS Mincho" pitchFamily="49" charset="-128"/>
                <a:cs typeface="Arial" pitchFamily="34" charset="0"/>
              </a:rPr>
              <a:t>/RBV</a:t>
            </a:r>
            <a:endParaRPr lang="en-GB" sz="1100" dirty="0">
              <a:solidFill>
                <a:srgbClr val="006699"/>
              </a:solidFill>
              <a:latin typeface="Arial" pitchFamily="34" charset="0"/>
              <a:ea typeface="MS Mincho" pitchFamily="49" charset="-128"/>
              <a:cs typeface="Arial" pitchFamily="34" charset="0"/>
            </a:endParaRPr>
          </a:p>
        </p:txBody>
      </p:sp>
      <p:sp>
        <p:nvSpPr>
          <p:cNvPr id="82" name="33 Conector"/>
          <p:cNvSpPr>
            <a:spLocks noChangeArrowheads="1"/>
          </p:cNvSpPr>
          <p:nvPr/>
        </p:nvSpPr>
        <p:spPr bwMode="auto">
          <a:xfrm>
            <a:off x="4444004" y="2540197"/>
            <a:ext cx="146050" cy="168275"/>
          </a:xfrm>
          <a:prstGeom prst="flowChartConnector">
            <a:avLst/>
          </a:prstGeom>
          <a:solidFill>
            <a:srgbClr val="FF0000"/>
          </a:solidFill>
          <a:ln w="9525" algn="ctr">
            <a:solidFill>
              <a:schemeClr val="tx1"/>
            </a:solidFill>
            <a:round/>
            <a:headEnd/>
            <a:tailEnd/>
          </a:ln>
        </p:spPr>
        <p:txBody>
          <a:bodyPr lIns="0" tIns="0" rIns="0" bIns="0" anchor="ctr"/>
          <a:lstStyle/>
          <a:p>
            <a:endParaRPr lang="fr-FR">
              <a:solidFill>
                <a:srgbClr val="006699"/>
              </a:solidFill>
              <a:ea typeface="ＭＳ Ｐゴシック" pitchFamily="34" charset="-128"/>
            </a:endParaRPr>
          </a:p>
        </p:txBody>
      </p:sp>
      <p:sp>
        <p:nvSpPr>
          <p:cNvPr id="34" name="Rectangle 33"/>
          <p:cNvSpPr>
            <a:spLocks noChangeArrowheads="1"/>
          </p:cNvSpPr>
          <p:nvPr/>
        </p:nvSpPr>
        <p:spPr bwMode="auto">
          <a:xfrm>
            <a:off x="4510237" y="3718268"/>
            <a:ext cx="3559252" cy="416157"/>
          </a:xfrm>
          <a:prstGeom prst="rect">
            <a:avLst/>
          </a:prstGeom>
          <a:gradFill rotWithShape="0">
            <a:gsLst>
              <a:gs pos="0">
                <a:srgbClr val="FFFFFF"/>
              </a:gs>
              <a:gs pos="7001">
                <a:srgbClr val="E6E6E6"/>
              </a:gs>
              <a:gs pos="32001">
                <a:srgbClr val="7D8496"/>
              </a:gs>
              <a:gs pos="47000">
                <a:srgbClr val="E6E6E6"/>
              </a:gs>
              <a:gs pos="85001">
                <a:srgbClr val="7D8496"/>
              </a:gs>
              <a:gs pos="100000">
                <a:srgbClr val="E6E6E6"/>
              </a:gs>
            </a:gsLst>
            <a:lin ang="5400000"/>
          </a:gradFill>
          <a:ln w="19050">
            <a:solidFill>
              <a:schemeClr val="tx1"/>
            </a:solidFill>
            <a:prstDash val="solid"/>
            <a:miter lim="800000"/>
            <a:headEnd/>
            <a:tailEnd/>
          </a:ln>
        </p:spPr>
        <p:txBody>
          <a:bodyPr lIns="87757" tIns="86400" rIns="87757" bIns="43880" anchor="ctr"/>
          <a:lstStyle/>
          <a:p>
            <a:pPr algn="ctr"/>
            <a:r>
              <a:rPr lang="en-GB" sz="1200" b="1" dirty="0" err="1" smtClean="0">
                <a:solidFill>
                  <a:srgbClr val="000000"/>
                </a:solidFill>
                <a:latin typeface="Arial" pitchFamily="34" charset="0"/>
                <a:ea typeface="MS Mincho" pitchFamily="49" charset="-128"/>
                <a:cs typeface="Arial" pitchFamily="34" charset="0"/>
              </a:rPr>
              <a:t>pegIFN</a:t>
            </a:r>
            <a:r>
              <a:rPr lang="en-GB" sz="1200" b="1" dirty="0" smtClean="0">
                <a:solidFill>
                  <a:srgbClr val="000000"/>
                </a:solidFill>
                <a:latin typeface="Arial" pitchFamily="34" charset="0"/>
                <a:ea typeface="MS Mincho" pitchFamily="49" charset="-128"/>
                <a:cs typeface="Arial" pitchFamily="34" charset="0"/>
              </a:rPr>
              <a:t>/RBV</a:t>
            </a:r>
            <a:endParaRPr lang="en-GB" sz="1200" dirty="0">
              <a:solidFill>
                <a:srgbClr val="006699"/>
              </a:solidFill>
              <a:latin typeface="Arial" pitchFamily="34" charset="0"/>
              <a:ea typeface="MS Mincho" pitchFamily="49" charset="-128"/>
              <a:cs typeface="Arial" pitchFamily="34" charset="0"/>
            </a:endParaRPr>
          </a:p>
        </p:txBody>
      </p:sp>
      <p:sp>
        <p:nvSpPr>
          <p:cNvPr id="36" name="33 Conector"/>
          <p:cNvSpPr>
            <a:spLocks noChangeArrowheads="1"/>
          </p:cNvSpPr>
          <p:nvPr/>
        </p:nvSpPr>
        <p:spPr bwMode="auto">
          <a:xfrm>
            <a:off x="4420920" y="4050289"/>
            <a:ext cx="146050" cy="168275"/>
          </a:xfrm>
          <a:prstGeom prst="flowChartConnector">
            <a:avLst/>
          </a:prstGeom>
          <a:solidFill>
            <a:srgbClr val="FF0000"/>
          </a:solidFill>
          <a:ln w="9525" algn="ctr">
            <a:solidFill>
              <a:schemeClr val="tx1"/>
            </a:solidFill>
            <a:round/>
            <a:headEnd/>
            <a:tailEnd/>
          </a:ln>
        </p:spPr>
        <p:txBody>
          <a:bodyPr lIns="0" tIns="0" rIns="0" bIns="0" anchor="ctr"/>
          <a:lstStyle/>
          <a:p>
            <a:endParaRPr lang="fr-FR">
              <a:solidFill>
                <a:srgbClr val="006699"/>
              </a:solidFill>
              <a:ea typeface="ＭＳ Ｐゴシック" pitchFamily="34" charset="-128"/>
            </a:endParaRPr>
          </a:p>
        </p:txBody>
      </p:sp>
      <p:cxnSp>
        <p:nvCxnSpPr>
          <p:cNvPr id="13" name="Straight Connector 12"/>
          <p:cNvCxnSpPr/>
          <p:nvPr/>
        </p:nvCxnSpPr>
        <p:spPr bwMode="auto">
          <a:xfrm>
            <a:off x="938563" y="2914499"/>
            <a:ext cx="0" cy="1011847"/>
          </a:xfrm>
          <a:prstGeom prst="line">
            <a:avLst/>
          </a:prstGeom>
          <a:solidFill>
            <a:schemeClr val="bg1"/>
          </a:solidFill>
          <a:ln w="19050" cap="flat" cmpd="sng" algn="ctr">
            <a:solidFill>
              <a:schemeClr val="tx1"/>
            </a:solidFill>
            <a:prstDash val="solid"/>
            <a:round/>
            <a:headEnd type="none" w="med" len="med"/>
            <a:tailEnd type="none" w="med" len="med"/>
          </a:ln>
          <a:effectLst/>
        </p:spPr>
      </p:cxnSp>
      <p:sp>
        <p:nvSpPr>
          <p:cNvPr id="54" name="TextBox 53"/>
          <p:cNvSpPr txBox="1"/>
          <p:nvPr/>
        </p:nvSpPr>
        <p:spPr>
          <a:xfrm>
            <a:off x="1740836" y="3196207"/>
            <a:ext cx="1995282" cy="276999"/>
          </a:xfrm>
          <a:prstGeom prst="rect">
            <a:avLst/>
          </a:prstGeom>
          <a:solidFill>
            <a:srgbClr val="FFFF00"/>
          </a:solidFill>
          <a:ln>
            <a:solidFill>
              <a:schemeClr val="tx1"/>
            </a:solidFill>
          </a:ln>
        </p:spPr>
        <p:txBody>
          <a:bodyPr wrap="square" rtlCol="0">
            <a:spAutoFit/>
          </a:bodyPr>
          <a:lstStyle/>
          <a:p>
            <a:pPr algn="ctr"/>
            <a:r>
              <a:rPr lang="en-GB" sz="1200" b="1" dirty="0" smtClean="0">
                <a:solidFill>
                  <a:srgbClr val="000000"/>
                </a:solidFill>
                <a:latin typeface="Arial"/>
              </a:rPr>
              <a:t>Randomization 1:1</a:t>
            </a:r>
            <a:endParaRPr lang="en-US" sz="1200" b="1" dirty="0">
              <a:solidFill>
                <a:srgbClr val="000000"/>
              </a:solidFill>
              <a:latin typeface="Arial"/>
            </a:endParaRPr>
          </a:p>
        </p:txBody>
      </p:sp>
      <p:sp>
        <p:nvSpPr>
          <p:cNvPr id="30" name="Rectangle 29"/>
          <p:cNvSpPr/>
          <p:nvPr/>
        </p:nvSpPr>
        <p:spPr bwMode="auto">
          <a:xfrm>
            <a:off x="2711183" y="2208177"/>
            <a:ext cx="68039" cy="98803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endParaRPr lang="en-US" smtClean="0">
              <a:solidFill>
                <a:srgbClr val="000000"/>
              </a:solidFill>
            </a:endParaRPr>
          </a:p>
        </p:txBody>
      </p:sp>
      <p:sp>
        <p:nvSpPr>
          <p:cNvPr id="40" name="TextBox 86"/>
          <p:cNvSpPr txBox="1"/>
          <p:nvPr/>
        </p:nvSpPr>
        <p:spPr>
          <a:xfrm>
            <a:off x="3963203" y="1789980"/>
            <a:ext cx="2335896" cy="307777"/>
          </a:xfrm>
          <a:prstGeom prst="rect">
            <a:avLst/>
          </a:prstGeom>
          <a:noFill/>
          <a:ln w="25400">
            <a:noFill/>
          </a:ln>
        </p:spPr>
        <p:txBody>
          <a:bodyPr wrap="none" rtlCol="0">
            <a:spAutoFit/>
          </a:bodyPr>
          <a:lstStyle>
            <a:defPPr>
              <a:defRPr lang="en-US"/>
            </a:defPPr>
            <a:lvl1pPr algn="l" rtl="0" eaLnBrk="0" fontAlgn="base" hangingPunct="0">
              <a:spcBef>
                <a:spcPct val="0"/>
              </a:spcBef>
              <a:spcAft>
                <a:spcPct val="0"/>
              </a:spcAft>
              <a:defRPr sz="1400" kern="1200">
                <a:solidFill>
                  <a:schemeClr val="tx1"/>
                </a:solidFill>
                <a:latin typeface="BISansCond" pitchFamily="2" charset="0"/>
                <a:ea typeface="+mn-ea"/>
                <a:cs typeface="+mn-cs"/>
              </a:defRPr>
            </a:lvl1pPr>
            <a:lvl2pPr marL="457200" algn="l" rtl="0" eaLnBrk="0" fontAlgn="base" hangingPunct="0">
              <a:spcBef>
                <a:spcPct val="0"/>
              </a:spcBef>
              <a:spcAft>
                <a:spcPct val="0"/>
              </a:spcAft>
              <a:defRPr sz="1400" kern="1200">
                <a:solidFill>
                  <a:schemeClr val="tx1"/>
                </a:solidFill>
                <a:latin typeface="BISansCond" pitchFamily="2" charset="0"/>
                <a:ea typeface="+mn-ea"/>
                <a:cs typeface="+mn-cs"/>
              </a:defRPr>
            </a:lvl2pPr>
            <a:lvl3pPr marL="914400" algn="l" rtl="0" eaLnBrk="0" fontAlgn="base" hangingPunct="0">
              <a:spcBef>
                <a:spcPct val="0"/>
              </a:spcBef>
              <a:spcAft>
                <a:spcPct val="0"/>
              </a:spcAft>
              <a:defRPr sz="1400" kern="1200">
                <a:solidFill>
                  <a:schemeClr val="tx1"/>
                </a:solidFill>
                <a:latin typeface="BISansCond" pitchFamily="2" charset="0"/>
                <a:ea typeface="+mn-ea"/>
                <a:cs typeface="+mn-cs"/>
              </a:defRPr>
            </a:lvl3pPr>
            <a:lvl4pPr marL="1371600" algn="l" rtl="0" eaLnBrk="0" fontAlgn="base" hangingPunct="0">
              <a:spcBef>
                <a:spcPct val="0"/>
              </a:spcBef>
              <a:spcAft>
                <a:spcPct val="0"/>
              </a:spcAft>
              <a:defRPr sz="1400" kern="1200">
                <a:solidFill>
                  <a:schemeClr val="tx1"/>
                </a:solidFill>
                <a:latin typeface="BISansCond" pitchFamily="2" charset="0"/>
                <a:ea typeface="+mn-ea"/>
                <a:cs typeface="+mn-cs"/>
              </a:defRPr>
            </a:lvl4pPr>
            <a:lvl5pPr marL="1828800" algn="l" rtl="0" eaLnBrk="0" fontAlgn="base" hangingPunct="0">
              <a:spcBef>
                <a:spcPct val="0"/>
              </a:spcBef>
              <a:spcAft>
                <a:spcPct val="0"/>
              </a:spcAft>
              <a:defRPr sz="1400" kern="1200">
                <a:solidFill>
                  <a:schemeClr val="tx1"/>
                </a:solidFill>
                <a:latin typeface="BISansCond" pitchFamily="2" charset="0"/>
                <a:ea typeface="+mn-ea"/>
                <a:cs typeface="+mn-cs"/>
              </a:defRPr>
            </a:lvl5pPr>
            <a:lvl6pPr marL="2286000" algn="l" defTabSz="914400" rtl="0" eaLnBrk="1" latinLnBrk="0" hangingPunct="1">
              <a:defRPr sz="1400" kern="1200">
                <a:solidFill>
                  <a:schemeClr val="tx1"/>
                </a:solidFill>
                <a:latin typeface="BISansCond" pitchFamily="2" charset="0"/>
                <a:ea typeface="+mn-ea"/>
                <a:cs typeface="+mn-cs"/>
              </a:defRPr>
            </a:lvl6pPr>
            <a:lvl7pPr marL="2743200" algn="l" defTabSz="914400" rtl="0" eaLnBrk="1" latinLnBrk="0" hangingPunct="1">
              <a:defRPr sz="1400" kern="1200">
                <a:solidFill>
                  <a:schemeClr val="tx1"/>
                </a:solidFill>
                <a:latin typeface="BISansCond" pitchFamily="2" charset="0"/>
                <a:ea typeface="+mn-ea"/>
                <a:cs typeface="+mn-cs"/>
              </a:defRPr>
            </a:lvl7pPr>
            <a:lvl8pPr marL="3200400" algn="l" defTabSz="914400" rtl="0" eaLnBrk="1" latinLnBrk="0" hangingPunct="1">
              <a:defRPr sz="1400" kern="1200">
                <a:solidFill>
                  <a:schemeClr val="tx1"/>
                </a:solidFill>
                <a:latin typeface="BISansCond" pitchFamily="2" charset="0"/>
                <a:ea typeface="+mn-ea"/>
                <a:cs typeface="+mn-cs"/>
              </a:defRPr>
            </a:lvl8pPr>
            <a:lvl9pPr marL="3657600" algn="l" defTabSz="914400" rtl="0" eaLnBrk="1" latinLnBrk="0" hangingPunct="1">
              <a:defRPr sz="1400" kern="1200">
                <a:solidFill>
                  <a:schemeClr val="tx1"/>
                </a:solidFill>
                <a:latin typeface="BISansCond" pitchFamily="2" charset="0"/>
                <a:ea typeface="+mn-ea"/>
                <a:cs typeface="+mn-cs"/>
              </a:defRPr>
            </a:lvl9pPr>
          </a:lstStyle>
          <a:p>
            <a:r>
              <a:rPr lang="en-US" b="1" dirty="0" smtClean="0">
                <a:solidFill>
                  <a:srgbClr val="0070C0"/>
                </a:solidFill>
                <a:latin typeface="+mn-lt"/>
              </a:rPr>
              <a:t>Primary endpoint: SVR12</a:t>
            </a:r>
            <a:endParaRPr lang="en-US" b="1" dirty="0">
              <a:solidFill>
                <a:srgbClr val="0070C0"/>
              </a:solidFill>
              <a:latin typeface="+mn-lt"/>
            </a:endParaRPr>
          </a:p>
        </p:txBody>
      </p:sp>
      <p:cxnSp>
        <p:nvCxnSpPr>
          <p:cNvPr id="53" name="Straight Arrow Connector 52"/>
          <p:cNvCxnSpPr/>
          <p:nvPr/>
        </p:nvCxnSpPr>
        <p:spPr bwMode="auto">
          <a:xfrm>
            <a:off x="2743406" y="1944325"/>
            <a:ext cx="0" cy="263852"/>
          </a:xfrm>
          <a:prstGeom prst="straightConnector1">
            <a:avLst/>
          </a:prstGeom>
          <a:solidFill>
            <a:schemeClr val="bg1"/>
          </a:solidFill>
          <a:ln w="38100" cap="flat" cmpd="sng" algn="ctr">
            <a:solidFill>
              <a:srgbClr val="0070C0"/>
            </a:solidFill>
            <a:prstDash val="solid"/>
            <a:round/>
            <a:headEnd type="none" w="med" len="med"/>
            <a:tailEnd type="arrow"/>
          </a:ln>
          <a:effectLst/>
        </p:spPr>
      </p:cxnSp>
      <p:sp>
        <p:nvSpPr>
          <p:cNvPr id="57" name="TextBox 86"/>
          <p:cNvSpPr txBox="1"/>
          <p:nvPr/>
        </p:nvSpPr>
        <p:spPr>
          <a:xfrm>
            <a:off x="874367" y="1789980"/>
            <a:ext cx="1199367" cy="307777"/>
          </a:xfrm>
          <a:prstGeom prst="rect">
            <a:avLst/>
          </a:prstGeom>
          <a:noFill/>
          <a:ln w="25400">
            <a:noFill/>
          </a:ln>
        </p:spPr>
        <p:txBody>
          <a:bodyPr wrap="none" rtlCol="0">
            <a:spAutoFit/>
          </a:bodyPr>
          <a:lstStyle>
            <a:defPPr>
              <a:defRPr lang="en-US"/>
            </a:defPPr>
            <a:lvl1pPr algn="l" rtl="0" eaLnBrk="0" fontAlgn="base" hangingPunct="0">
              <a:spcBef>
                <a:spcPct val="0"/>
              </a:spcBef>
              <a:spcAft>
                <a:spcPct val="0"/>
              </a:spcAft>
              <a:defRPr sz="1400" kern="1200">
                <a:solidFill>
                  <a:schemeClr val="tx1"/>
                </a:solidFill>
                <a:latin typeface="BISansCond" pitchFamily="2" charset="0"/>
                <a:ea typeface="+mn-ea"/>
                <a:cs typeface="+mn-cs"/>
              </a:defRPr>
            </a:lvl1pPr>
            <a:lvl2pPr marL="457200" algn="l" rtl="0" eaLnBrk="0" fontAlgn="base" hangingPunct="0">
              <a:spcBef>
                <a:spcPct val="0"/>
              </a:spcBef>
              <a:spcAft>
                <a:spcPct val="0"/>
              </a:spcAft>
              <a:defRPr sz="1400" kern="1200">
                <a:solidFill>
                  <a:schemeClr val="tx1"/>
                </a:solidFill>
                <a:latin typeface="BISansCond" pitchFamily="2" charset="0"/>
                <a:ea typeface="+mn-ea"/>
                <a:cs typeface="+mn-cs"/>
              </a:defRPr>
            </a:lvl2pPr>
            <a:lvl3pPr marL="914400" algn="l" rtl="0" eaLnBrk="0" fontAlgn="base" hangingPunct="0">
              <a:spcBef>
                <a:spcPct val="0"/>
              </a:spcBef>
              <a:spcAft>
                <a:spcPct val="0"/>
              </a:spcAft>
              <a:defRPr sz="1400" kern="1200">
                <a:solidFill>
                  <a:schemeClr val="tx1"/>
                </a:solidFill>
                <a:latin typeface="BISansCond" pitchFamily="2" charset="0"/>
                <a:ea typeface="+mn-ea"/>
                <a:cs typeface="+mn-cs"/>
              </a:defRPr>
            </a:lvl3pPr>
            <a:lvl4pPr marL="1371600" algn="l" rtl="0" eaLnBrk="0" fontAlgn="base" hangingPunct="0">
              <a:spcBef>
                <a:spcPct val="0"/>
              </a:spcBef>
              <a:spcAft>
                <a:spcPct val="0"/>
              </a:spcAft>
              <a:defRPr sz="1400" kern="1200">
                <a:solidFill>
                  <a:schemeClr val="tx1"/>
                </a:solidFill>
                <a:latin typeface="BISansCond" pitchFamily="2" charset="0"/>
                <a:ea typeface="+mn-ea"/>
                <a:cs typeface="+mn-cs"/>
              </a:defRPr>
            </a:lvl4pPr>
            <a:lvl5pPr marL="1828800" algn="l" rtl="0" eaLnBrk="0" fontAlgn="base" hangingPunct="0">
              <a:spcBef>
                <a:spcPct val="0"/>
              </a:spcBef>
              <a:spcAft>
                <a:spcPct val="0"/>
              </a:spcAft>
              <a:defRPr sz="1400" kern="1200">
                <a:solidFill>
                  <a:schemeClr val="tx1"/>
                </a:solidFill>
                <a:latin typeface="BISansCond" pitchFamily="2" charset="0"/>
                <a:ea typeface="+mn-ea"/>
                <a:cs typeface="+mn-cs"/>
              </a:defRPr>
            </a:lvl5pPr>
            <a:lvl6pPr marL="2286000" algn="l" defTabSz="914400" rtl="0" eaLnBrk="1" latinLnBrk="0" hangingPunct="1">
              <a:defRPr sz="1400" kern="1200">
                <a:solidFill>
                  <a:schemeClr val="tx1"/>
                </a:solidFill>
                <a:latin typeface="BISansCond" pitchFamily="2" charset="0"/>
                <a:ea typeface="+mn-ea"/>
                <a:cs typeface="+mn-cs"/>
              </a:defRPr>
            </a:lvl6pPr>
            <a:lvl7pPr marL="2743200" algn="l" defTabSz="914400" rtl="0" eaLnBrk="1" latinLnBrk="0" hangingPunct="1">
              <a:defRPr sz="1400" kern="1200">
                <a:solidFill>
                  <a:schemeClr val="tx1"/>
                </a:solidFill>
                <a:latin typeface="BISansCond" pitchFamily="2" charset="0"/>
                <a:ea typeface="+mn-ea"/>
                <a:cs typeface="+mn-cs"/>
              </a:defRPr>
            </a:lvl7pPr>
            <a:lvl8pPr marL="3200400" algn="l" defTabSz="914400" rtl="0" eaLnBrk="1" latinLnBrk="0" hangingPunct="1">
              <a:defRPr sz="1400" kern="1200">
                <a:solidFill>
                  <a:schemeClr val="tx1"/>
                </a:solidFill>
                <a:latin typeface="BISansCond" pitchFamily="2" charset="0"/>
                <a:ea typeface="+mn-ea"/>
                <a:cs typeface="+mn-cs"/>
              </a:defRPr>
            </a:lvl8pPr>
            <a:lvl9pPr marL="3657600" algn="l" defTabSz="914400" rtl="0" eaLnBrk="1" latinLnBrk="0" hangingPunct="1">
              <a:defRPr sz="1400" kern="1200">
                <a:solidFill>
                  <a:schemeClr val="tx1"/>
                </a:solidFill>
                <a:latin typeface="BISansCond" pitchFamily="2" charset="0"/>
                <a:ea typeface="+mn-ea"/>
                <a:cs typeface="+mn-cs"/>
              </a:defRPr>
            </a:lvl9pPr>
          </a:lstStyle>
          <a:p>
            <a:r>
              <a:rPr lang="en-US" b="1" dirty="0" smtClean="0">
                <a:solidFill>
                  <a:srgbClr val="0070C0"/>
                </a:solidFill>
                <a:latin typeface="+mn-lt"/>
              </a:rPr>
              <a:t>Interim data</a:t>
            </a:r>
            <a:endParaRPr lang="en-US" b="1" dirty="0">
              <a:solidFill>
                <a:srgbClr val="0070C0"/>
              </a:solidFill>
              <a:latin typeface="+mn-lt"/>
            </a:endParaRPr>
          </a:p>
        </p:txBody>
      </p:sp>
      <p:cxnSp>
        <p:nvCxnSpPr>
          <p:cNvPr id="61" name="Straight Connector 60"/>
          <p:cNvCxnSpPr/>
          <p:nvPr/>
        </p:nvCxnSpPr>
        <p:spPr bwMode="auto">
          <a:xfrm>
            <a:off x="2088710" y="1943869"/>
            <a:ext cx="674643" cy="1941"/>
          </a:xfrm>
          <a:prstGeom prst="line">
            <a:avLst/>
          </a:prstGeom>
          <a:solidFill>
            <a:schemeClr val="bg1"/>
          </a:solidFill>
          <a:ln w="38100" cap="flat" cmpd="sng" algn="ctr">
            <a:solidFill>
              <a:srgbClr val="0070C0"/>
            </a:solidFill>
            <a:prstDash val="solid"/>
            <a:round/>
            <a:headEnd type="none" w="med" len="med"/>
            <a:tailEnd type="none" w="med" len="med"/>
          </a:ln>
          <a:effectLst/>
        </p:spPr>
      </p:cxnSp>
    </p:spTree>
    <p:extLst>
      <p:ext uri="{BB962C8B-B14F-4D97-AF65-F5344CB8AC3E}">
        <p14:creationId xmlns="" xmlns:p14="http://schemas.microsoft.com/office/powerpoint/2010/main" val="2205477661"/>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Arrow Connector 32"/>
          <p:cNvCxnSpPr>
            <a:stCxn id="47" idx="2"/>
          </p:cNvCxnSpPr>
          <p:nvPr/>
        </p:nvCxnSpPr>
        <p:spPr bwMode="auto">
          <a:xfrm>
            <a:off x="7784310" y="3675564"/>
            <a:ext cx="1804" cy="1319887"/>
          </a:xfrm>
          <a:prstGeom prst="straightConnector1">
            <a:avLst/>
          </a:prstGeom>
          <a:solidFill>
            <a:schemeClr val="bg1"/>
          </a:solidFill>
          <a:ln w="9525" cap="flat" cmpd="sng" algn="ctr">
            <a:solidFill>
              <a:schemeClr val="tx1"/>
            </a:solidFill>
            <a:prstDash val="solid"/>
            <a:round/>
            <a:headEnd type="none" w="med" len="med"/>
            <a:tailEnd type="arrow"/>
          </a:ln>
          <a:effectLst/>
        </p:spPr>
      </p:cxnSp>
      <p:cxnSp>
        <p:nvCxnSpPr>
          <p:cNvPr id="27" name="Straight Arrow Connector 26"/>
          <p:cNvCxnSpPr>
            <a:stCxn id="19" idx="2"/>
          </p:cNvCxnSpPr>
          <p:nvPr/>
        </p:nvCxnSpPr>
        <p:spPr bwMode="auto">
          <a:xfrm>
            <a:off x="5707082" y="3675574"/>
            <a:ext cx="13860" cy="1333737"/>
          </a:xfrm>
          <a:prstGeom prst="straightConnector1">
            <a:avLst/>
          </a:prstGeom>
          <a:solidFill>
            <a:schemeClr val="bg1"/>
          </a:solidFill>
          <a:ln w="9525" cap="flat" cmpd="sng" algn="ctr">
            <a:solidFill>
              <a:schemeClr val="tx1"/>
            </a:solidFill>
            <a:prstDash val="solid"/>
            <a:round/>
            <a:headEnd type="none" w="med" len="med"/>
            <a:tailEnd type="arrow"/>
          </a:ln>
          <a:effectLst/>
        </p:spPr>
      </p:cxnSp>
      <p:cxnSp>
        <p:nvCxnSpPr>
          <p:cNvPr id="31" name="Straight Arrow Connector 30"/>
          <p:cNvCxnSpPr>
            <a:stCxn id="49" idx="2"/>
          </p:cNvCxnSpPr>
          <p:nvPr/>
        </p:nvCxnSpPr>
        <p:spPr bwMode="auto">
          <a:xfrm>
            <a:off x="3954110" y="3675564"/>
            <a:ext cx="8114" cy="1319887"/>
          </a:xfrm>
          <a:prstGeom prst="straightConnector1">
            <a:avLst/>
          </a:prstGeom>
          <a:solidFill>
            <a:schemeClr val="bg1"/>
          </a:solidFill>
          <a:ln w="9525" cap="flat" cmpd="sng" algn="ctr">
            <a:solidFill>
              <a:schemeClr val="tx1"/>
            </a:solidFill>
            <a:prstDash val="solid"/>
            <a:round/>
            <a:headEnd type="none" w="med" len="med"/>
            <a:tailEnd type="arrow"/>
          </a:ln>
          <a:effectLst/>
        </p:spPr>
      </p:cxnSp>
      <p:cxnSp>
        <p:nvCxnSpPr>
          <p:cNvPr id="6" name="Straight Arrow Connector 5"/>
          <p:cNvCxnSpPr>
            <a:stCxn id="21" idx="2"/>
          </p:cNvCxnSpPr>
          <p:nvPr/>
        </p:nvCxnSpPr>
        <p:spPr bwMode="auto">
          <a:xfrm>
            <a:off x="2299839" y="3675574"/>
            <a:ext cx="0" cy="1319877"/>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2" name="Title 1"/>
          <p:cNvSpPr>
            <a:spLocks noGrp="1"/>
          </p:cNvSpPr>
          <p:nvPr>
            <p:ph type="title"/>
          </p:nvPr>
        </p:nvSpPr>
        <p:spPr/>
        <p:txBody>
          <a:bodyPr/>
          <a:lstStyle/>
          <a:p>
            <a:r>
              <a:rPr lang="en-US" dirty="0" err="1"/>
              <a:t>STARTVerso</a:t>
            </a:r>
            <a:r>
              <a:rPr lang="en-US" dirty="0"/>
              <a:t> 4: Study </a:t>
            </a:r>
            <a:r>
              <a:rPr lang="en-US" dirty="0" smtClean="0"/>
              <a:t>design (2)</a:t>
            </a:r>
            <a:endParaRPr lang="en-US" dirty="0"/>
          </a:p>
        </p:txBody>
      </p:sp>
      <p:sp>
        <p:nvSpPr>
          <p:cNvPr id="4" name="TextBox 3"/>
          <p:cNvSpPr txBox="1"/>
          <p:nvPr/>
        </p:nvSpPr>
        <p:spPr>
          <a:xfrm>
            <a:off x="1759678" y="3032150"/>
            <a:ext cx="1026544" cy="307777"/>
          </a:xfrm>
          <a:prstGeom prst="rect">
            <a:avLst/>
          </a:prstGeom>
          <a:noFill/>
        </p:spPr>
        <p:txBody>
          <a:bodyPr wrap="square" rtlCol="0">
            <a:spAutoFit/>
          </a:bodyPr>
          <a:lstStyle/>
          <a:p>
            <a:pPr algn="ctr"/>
            <a:r>
              <a:rPr lang="en-GB" b="1" dirty="0" smtClean="0">
                <a:latin typeface="+mn-lt"/>
              </a:rPr>
              <a:t>No ART</a:t>
            </a:r>
            <a:endParaRPr lang="en-US" b="1" dirty="0">
              <a:latin typeface="+mn-lt"/>
            </a:endParaRPr>
          </a:p>
        </p:txBody>
      </p:sp>
      <p:sp>
        <p:nvSpPr>
          <p:cNvPr id="5" name="TextBox 4"/>
          <p:cNvSpPr txBox="1"/>
          <p:nvPr/>
        </p:nvSpPr>
        <p:spPr>
          <a:xfrm>
            <a:off x="3226982" y="2739940"/>
            <a:ext cx="1470673" cy="738664"/>
          </a:xfrm>
          <a:prstGeom prst="rect">
            <a:avLst/>
          </a:prstGeom>
          <a:noFill/>
          <a:ln>
            <a:noFill/>
          </a:ln>
        </p:spPr>
        <p:txBody>
          <a:bodyPr wrap="square" rtlCol="0">
            <a:spAutoFit/>
          </a:bodyPr>
          <a:lstStyle/>
          <a:p>
            <a:pPr algn="ctr"/>
            <a:r>
              <a:rPr lang="en-GB" b="1" dirty="0" smtClean="0">
                <a:latin typeface="+mn-lt"/>
              </a:rPr>
              <a:t>Raltegravir or</a:t>
            </a:r>
            <a:endParaRPr lang="en-GB" b="1" dirty="0">
              <a:latin typeface="+mn-lt"/>
            </a:endParaRPr>
          </a:p>
          <a:p>
            <a:pPr algn="ctr"/>
            <a:r>
              <a:rPr lang="en-GB" b="1" dirty="0" err="1" smtClean="0">
                <a:latin typeface="+mn-lt"/>
              </a:rPr>
              <a:t>maraviroc</a:t>
            </a:r>
            <a:endParaRPr lang="en-GB" b="1" dirty="0" smtClean="0">
              <a:latin typeface="+mn-lt"/>
            </a:endParaRPr>
          </a:p>
          <a:p>
            <a:pPr algn="ctr"/>
            <a:r>
              <a:rPr lang="en-GB" b="1" dirty="0" smtClean="0">
                <a:latin typeface="+mn-lt"/>
              </a:rPr>
              <a:t>based</a:t>
            </a:r>
            <a:endParaRPr lang="en-US" b="1" dirty="0">
              <a:latin typeface="+mn-lt"/>
            </a:endParaRPr>
          </a:p>
        </p:txBody>
      </p:sp>
      <p:sp>
        <p:nvSpPr>
          <p:cNvPr id="7" name="TextBox 6"/>
          <p:cNvSpPr txBox="1"/>
          <p:nvPr/>
        </p:nvSpPr>
        <p:spPr>
          <a:xfrm>
            <a:off x="1564501" y="4995451"/>
            <a:ext cx="3133153" cy="307777"/>
          </a:xfrm>
          <a:prstGeom prst="rect">
            <a:avLst/>
          </a:prstGeom>
          <a:noFill/>
          <a:ln>
            <a:solidFill>
              <a:schemeClr val="tx1"/>
            </a:solidFill>
          </a:ln>
        </p:spPr>
        <p:txBody>
          <a:bodyPr wrap="square" rtlCol="0">
            <a:spAutoFit/>
          </a:bodyPr>
          <a:lstStyle/>
          <a:p>
            <a:pPr algn="ctr"/>
            <a:r>
              <a:rPr lang="en-GB" b="1" dirty="0" smtClean="0">
                <a:latin typeface="+mn-lt"/>
              </a:rPr>
              <a:t>120 or 240 mg QD</a:t>
            </a:r>
            <a:endParaRPr lang="en-US" b="1" dirty="0">
              <a:latin typeface="+mn-lt"/>
            </a:endParaRPr>
          </a:p>
        </p:txBody>
      </p:sp>
      <p:sp>
        <p:nvSpPr>
          <p:cNvPr id="9" name="TextBox 8"/>
          <p:cNvSpPr txBox="1"/>
          <p:nvPr/>
        </p:nvSpPr>
        <p:spPr>
          <a:xfrm>
            <a:off x="5108677" y="2955747"/>
            <a:ext cx="1193233" cy="523220"/>
          </a:xfrm>
          <a:prstGeom prst="rect">
            <a:avLst/>
          </a:prstGeom>
          <a:noFill/>
          <a:ln>
            <a:noFill/>
          </a:ln>
        </p:spPr>
        <p:txBody>
          <a:bodyPr wrap="square" rtlCol="0" anchor="ctr">
            <a:spAutoFit/>
          </a:bodyPr>
          <a:lstStyle/>
          <a:p>
            <a:pPr algn="ctr"/>
            <a:r>
              <a:rPr lang="en-GB" b="1" dirty="0" smtClean="0">
                <a:latin typeface="+mn-lt"/>
              </a:rPr>
              <a:t>Efavirenz</a:t>
            </a:r>
          </a:p>
          <a:p>
            <a:pPr algn="ctr"/>
            <a:r>
              <a:rPr lang="en-GB" b="1" dirty="0" smtClean="0">
                <a:latin typeface="+mn-lt"/>
              </a:rPr>
              <a:t>based</a:t>
            </a:r>
          </a:p>
        </p:txBody>
      </p:sp>
      <p:sp>
        <p:nvSpPr>
          <p:cNvPr id="10" name="TextBox 9"/>
          <p:cNvSpPr txBox="1"/>
          <p:nvPr/>
        </p:nvSpPr>
        <p:spPr>
          <a:xfrm>
            <a:off x="6664094" y="2736207"/>
            <a:ext cx="2277374" cy="738664"/>
          </a:xfrm>
          <a:prstGeom prst="rect">
            <a:avLst/>
          </a:prstGeom>
          <a:noFill/>
          <a:ln>
            <a:noFill/>
          </a:ln>
        </p:spPr>
        <p:txBody>
          <a:bodyPr wrap="square" rtlCol="0">
            <a:spAutoFit/>
          </a:bodyPr>
          <a:lstStyle/>
          <a:p>
            <a:pPr algn="ctr"/>
            <a:r>
              <a:rPr lang="en-GB" b="1" dirty="0" err="1" smtClean="0">
                <a:latin typeface="+mn-lt"/>
              </a:rPr>
              <a:t>Darunavir</a:t>
            </a:r>
            <a:r>
              <a:rPr lang="en-GB" b="1" dirty="0" smtClean="0">
                <a:latin typeface="+mn-lt"/>
              </a:rPr>
              <a:t>/ritonavir or</a:t>
            </a:r>
            <a:endParaRPr lang="en-GB" b="1" dirty="0">
              <a:latin typeface="+mn-lt"/>
            </a:endParaRPr>
          </a:p>
          <a:p>
            <a:pPr algn="ctr"/>
            <a:r>
              <a:rPr lang="en-GB" b="1" dirty="0" err="1" smtClean="0">
                <a:latin typeface="+mn-lt"/>
              </a:rPr>
              <a:t>atazanavir</a:t>
            </a:r>
            <a:r>
              <a:rPr lang="en-GB" b="1" dirty="0" smtClean="0">
                <a:latin typeface="+mn-lt"/>
              </a:rPr>
              <a:t>/ritonavir</a:t>
            </a:r>
            <a:br>
              <a:rPr lang="en-GB" b="1" dirty="0" smtClean="0">
                <a:latin typeface="+mn-lt"/>
              </a:rPr>
            </a:br>
            <a:r>
              <a:rPr lang="en-GB" b="1" dirty="0" smtClean="0">
                <a:latin typeface="+mn-lt"/>
              </a:rPr>
              <a:t>based</a:t>
            </a:r>
            <a:endParaRPr lang="en-US" b="1" dirty="0">
              <a:latin typeface="+mn-lt"/>
            </a:endParaRPr>
          </a:p>
        </p:txBody>
      </p:sp>
      <p:sp>
        <p:nvSpPr>
          <p:cNvPr id="11" name="TextBox 10"/>
          <p:cNvSpPr txBox="1"/>
          <p:nvPr/>
        </p:nvSpPr>
        <p:spPr>
          <a:xfrm>
            <a:off x="192643" y="2951651"/>
            <a:ext cx="1125406" cy="523220"/>
          </a:xfrm>
          <a:prstGeom prst="rect">
            <a:avLst/>
          </a:prstGeom>
          <a:noFill/>
        </p:spPr>
        <p:txBody>
          <a:bodyPr wrap="square" rtlCol="0">
            <a:spAutoFit/>
          </a:bodyPr>
          <a:lstStyle/>
          <a:p>
            <a:pPr algn="ctr"/>
            <a:r>
              <a:rPr lang="en-GB" b="1" dirty="0" smtClean="0">
                <a:latin typeface="+mn-lt"/>
              </a:rPr>
              <a:t>ART regimen</a:t>
            </a:r>
            <a:endParaRPr lang="en-US" b="1" dirty="0">
              <a:latin typeface="+mn-lt"/>
            </a:endParaRPr>
          </a:p>
        </p:txBody>
      </p:sp>
      <p:sp>
        <p:nvSpPr>
          <p:cNvPr id="13" name="TextBox 12"/>
          <p:cNvSpPr txBox="1"/>
          <p:nvPr/>
        </p:nvSpPr>
        <p:spPr>
          <a:xfrm>
            <a:off x="161638" y="4872280"/>
            <a:ext cx="1187416" cy="523220"/>
          </a:xfrm>
          <a:prstGeom prst="rect">
            <a:avLst/>
          </a:prstGeom>
          <a:noFill/>
        </p:spPr>
        <p:txBody>
          <a:bodyPr wrap="square" rtlCol="0">
            <a:spAutoFit/>
          </a:bodyPr>
          <a:lstStyle/>
          <a:p>
            <a:pPr algn="ctr"/>
            <a:r>
              <a:rPr lang="en-GB" b="1" dirty="0" smtClean="0">
                <a:latin typeface="+mn-lt"/>
              </a:rPr>
              <a:t>Faldaprevir dosage</a:t>
            </a:r>
            <a:endParaRPr lang="en-US" b="1" dirty="0">
              <a:latin typeface="+mn-lt"/>
            </a:endParaRPr>
          </a:p>
        </p:txBody>
      </p:sp>
      <p:sp>
        <p:nvSpPr>
          <p:cNvPr id="19" name="Rectangle 18"/>
          <p:cNvSpPr/>
          <p:nvPr/>
        </p:nvSpPr>
        <p:spPr bwMode="auto">
          <a:xfrm>
            <a:off x="4971745" y="2706333"/>
            <a:ext cx="1470673" cy="969241"/>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BISansCond" pitchFamily="2" charset="0"/>
            </a:endParaRPr>
          </a:p>
        </p:txBody>
      </p:sp>
      <p:sp>
        <p:nvSpPr>
          <p:cNvPr id="21" name="Rectangle 20"/>
          <p:cNvSpPr/>
          <p:nvPr/>
        </p:nvSpPr>
        <p:spPr bwMode="auto">
          <a:xfrm>
            <a:off x="1564502" y="2721468"/>
            <a:ext cx="1470673" cy="95410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BISansCond" pitchFamily="2" charset="0"/>
            </a:endParaRPr>
          </a:p>
        </p:txBody>
      </p:sp>
      <p:sp>
        <p:nvSpPr>
          <p:cNvPr id="25" name="TextBox 24"/>
          <p:cNvSpPr txBox="1"/>
          <p:nvPr/>
        </p:nvSpPr>
        <p:spPr>
          <a:xfrm>
            <a:off x="1564503" y="4229258"/>
            <a:ext cx="3133152" cy="307777"/>
          </a:xfrm>
          <a:prstGeom prst="rect">
            <a:avLst/>
          </a:prstGeom>
          <a:solidFill>
            <a:srgbClr val="FFC000"/>
          </a:solidFill>
        </p:spPr>
        <p:txBody>
          <a:bodyPr wrap="square" rtlCol="0">
            <a:spAutoFit/>
          </a:bodyPr>
          <a:lstStyle/>
          <a:p>
            <a:pPr algn="ctr"/>
            <a:r>
              <a:rPr lang="en-GB" b="1" dirty="0" smtClean="0">
                <a:latin typeface="+mn-lt"/>
              </a:rPr>
              <a:t>RANDOMIZED</a:t>
            </a:r>
            <a:endParaRPr lang="en-US" b="1" dirty="0">
              <a:latin typeface="+mn-lt"/>
            </a:endParaRPr>
          </a:p>
        </p:txBody>
      </p:sp>
      <p:sp>
        <p:nvSpPr>
          <p:cNvPr id="35" name="TextBox 34"/>
          <p:cNvSpPr txBox="1"/>
          <p:nvPr/>
        </p:nvSpPr>
        <p:spPr>
          <a:xfrm>
            <a:off x="6654587" y="4995451"/>
            <a:ext cx="2277374" cy="307777"/>
          </a:xfrm>
          <a:prstGeom prst="rect">
            <a:avLst/>
          </a:prstGeom>
          <a:noFill/>
          <a:ln>
            <a:solidFill>
              <a:schemeClr val="tx1"/>
            </a:solidFill>
          </a:ln>
        </p:spPr>
        <p:txBody>
          <a:bodyPr wrap="square" rtlCol="0">
            <a:spAutoFit/>
          </a:bodyPr>
          <a:lstStyle/>
          <a:p>
            <a:pPr algn="ctr"/>
            <a:r>
              <a:rPr lang="en-GB" b="1" dirty="0" smtClean="0">
                <a:latin typeface="+mn-lt"/>
              </a:rPr>
              <a:t>120 mg QD</a:t>
            </a:r>
            <a:endParaRPr lang="en-US" b="1" dirty="0">
              <a:latin typeface="+mn-lt"/>
            </a:endParaRPr>
          </a:p>
        </p:txBody>
      </p:sp>
      <p:sp>
        <p:nvSpPr>
          <p:cNvPr id="37" name="TextBox 36"/>
          <p:cNvSpPr txBox="1"/>
          <p:nvPr/>
        </p:nvSpPr>
        <p:spPr>
          <a:xfrm>
            <a:off x="4971745" y="4995451"/>
            <a:ext cx="1470674" cy="307777"/>
          </a:xfrm>
          <a:prstGeom prst="rect">
            <a:avLst/>
          </a:prstGeom>
          <a:noFill/>
          <a:ln>
            <a:solidFill>
              <a:schemeClr val="tx1"/>
            </a:solidFill>
          </a:ln>
        </p:spPr>
        <p:txBody>
          <a:bodyPr wrap="square" rtlCol="0">
            <a:spAutoFit/>
          </a:bodyPr>
          <a:lstStyle/>
          <a:p>
            <a:pPr algn="ctr"/>
            <a:r>
              <a:rPr lang="en-GB" b="1" dirty="0" smtClean="0">
                <a:latin typeface="+mn-lt"/>
              </a:rPr>
              <a:t>240 mg QD</a:t>
            </a:r>
            <a:endParaRPr lang="en-US" b="1" dirty="0">
              <a:latin typeface="+mn-lt"/>
            </a:endParaRPr>
          </a:p>
        </p:txBody>
      </p:sp>
      <p:sp>
        <p:nvSpPr>
          <p:cNvPr id="44" name="TextBox 43"/>
          <p:cNvSpPr txBox="1"/>
          <p:nvPr/>
        </p:nvSpPr>
        <p:spPr>
          <a:xfrm>
            <a:off x="270301" y="6395203"/>
            <a:ext cx="8472483" cy="246221"/>
          </a:xfrm>
          <a:prstGeom prst="rect">
            <a:avLst/>
          </a:prstGeom>
          <a:noFill/>
        </p:spPr>
        <p:txBody>
          <a:bodyPr wrap="square" rtlCol="0">
            <a:spAutoFit/>
          </a:bodyPr>
          <a:lstStyle/>
          <a:p>
            <a:r>
              <a:rPr lang="en-GB" sz="1000" dirty="0" smtClean="0">
                <a:latin typeface="+mn-lt"/>
              </a:rPr>
              <a:t>ART, antiretroviral therapy; QD, once daily</a:t>
            </a:r>
            <a:endParaRPr lang="en-US" sz="1000" dirty="0">
              <a:latin typeface="+mn-lt"/>
            </a:endParaRPr>
          </a:p>
        </p:txBody>
      </p:sp>
      <p:sp>
        <p:nvSpPr>
          <p:cNvPr id="38" name="TextBox 37"/>
          <p:cNvSpPr txBox="1"/>
          <p:nvPr/>
        </p:nvSpPr>
        <p:spPr>
          <a:xfrm>
            <a:off x="4971745" y="4229257"/>
            <a:ext cx="3951250" cy="307777"/>
          </a:xfrm>
          <a:prstGeom prst="rect">
            <a:avLst/>
          </a:prstGeom>
          <a:solidFill>
            <a:srgbClr val="800080"/>
          </a:solidFill>
        </p:spPr>
        <p:txBody>
          <a:bodyPr wrap="square" rtlCol="0">
            <a:spAutoFit/>
          </a:bodyPr>
          <a:lstStyle/>
          <a:p>
            <a:pPr algn="ctr"/>
            <a:r>
              <a:rPr lang="en-GB" b="1" dirty="0" smtClean="0">
                <a:solidFill>
                  <a:schemeClr val="bg1"/>
                </a:solidFill>
                <a:latin typeface="+mn-lt"/>
              </a:rPr>
              <a:t>ALLOCATED</a:t>
            </a:r>
            <a:endParaRPr lang="en-US" b="1" dirty="0">
              <a:solidFill>
                <a:schemeClr val="bg1"/>
              </a:solidFill>
              <a:latin typeface="+mn-lt"/>
            </a:endParaRPr>
          </a:p>
        </p:txBody>
      </p:sp>
      <p:sp>
        <p:nvSpPr>
          <p:cNvPr id="47" name="Rectangle 46"/>
          <p:cNvSpPr/>
          <p:nvPr/>
        </p:nvSpPr>
        <p:spPr bwMode="auto">
          <a:xfrm>
            <a:off x="6645623" y="2721468"/>
            <a:ext cx="2277373" cy="95409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BISansCond" pitchFamily="2" charset="0"/>
            </a:endParaRPr>
          </a:p>
        </p:txBody>
      </p:sp>
      <p:sp>
        <p:nvSpPr>
          <p:cNvPr id="48" name="Rectangle 47"/>
          <p:cNvSpPr/>
          <p:nvPr/>
        </p:nvSpPr>
        <p:spPr bwMode="auto">
          <a:xfrm>
            <a:off x="4969956" y="2719047"/>
            <a:ext cx="1470673" cy="9565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BISansCond" pitchFamily="2" charset="0"/>
            </a:endParaRPr>
          </a:p>
        </p:txBody>
      </p:sp>
      <p:sp>
        <p:nvSpPr>
          <p:cNvPr id="49" name="Rectangle 48"/>
          <p:cNvSpPr/>
          <p:nvPr/>
        </p:nvSpPr>
        <p:spPr bwMode="auto">
          <a:xfrm>
            <a:off x="3210564" y="2721468"/>
            <a:ext cx="1487091" cy="95409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BISansCond" pitchFamily="2" charset="0"/>
            </a:endParaRPr>
          </a:p>
        </p:txBody>
      </p:sp>
      <p:sp>
        <p:nvSpPr>
          <p:cNvPr id="52" name="Content Placeholder 4"/>
          <p:cNvSpPr>
            <a:spLocks noGrp="1"/>
          </p:cNvSpPr>
          <p:nvPr>
            <p:ph sz="half" idx="4294967295"/>
          </p:nvPr>
        </p:nvSpPr>
        <p:spPr>
          <a:xfrm>
            <a:off x="253792" y="1343585"/>
            <a:ext cx="8523496" cy="1759544"/>
          </a:xfrm>
          <a:prstGeom prst="rect">
            <a:avLst/>
          </a:prstGeom>
        </p:spPr>
        <p:txBody>
          <a:bodyPr>
            <a:normAutofit/>
          </a:bodyPr>
          <a:lstStyle/>
          <a:p>
            <a:pPr>
              <a:spcBef>
                <a:spcPts val="600"/>
              </a:spcBef>
            </a:pPr>
            <a:r>
              <a:rPr lang="en-GB" sz="1800" b="1" dirty="0" smtClean="0"/>
              <a:t>HCV GT-1 infection, including compensated cirrhosis</a:t>
            </a:r>
          </a:p>
          <a:p>
            <a:pPr lvl="1">
              <a:spcBef>
                <a:spcPts val="600"/>
              </a:spcBef>
            </a:pPr>
            <a:r>
              <a:rPr lang="en-GB" sz="1600" b="1" dirty="0" smtClean="0"/>
              <a:t>HCV treatment-naive or </a:t>
            </a:r>
            <a:r>
              <a:rPr lang="en-GB" sz="1600" b="1" dirty="0" err="1" smtClean="0"/>
              <a:t>relapsers</a:t>
            </a:r>
            <a:endParaRPr lang="en-GB" sz="1600" b="1" dirty="0"/>
          </a:p>
        </p:txBody>
      </p:sp>
    </p:spTree>
    <p:extLst>
      <p:ext uri="{BB962C8B-B14F-4D97-AF65-F5344CB8AC3E}">
        <p14:creationId xmlns="" xmlns:p14="http://schemas.microsoft.com/office/powerpoint/2010/main" val="3900824335"/>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p:nvPr/>
        </p:nvCxnSpPr>
        <p:spPr bwMode="auto">
          <a:xfrm>
            <a:off x="5961529" y="3226562"/>
            <a:ext cx="288000" cy="0"/>
          </a:xfrm>
          <a:prstGeom prst="line">
            <a:avLst/>
          </a:prstGeom>
          <a:solidFill>
            <a:schemeClr val="bg1"/>
          </a:solidFill>
          <a:ln w="9525" cap="flat" cmpd="sng" algn="ctr">
            <a:solidFill>
              <a:schemeClr val="tx1"/>
            </a:solidFill>
            <a:prstDash val="solid"/>
            <a:round/>
            <a:headEnd type="none" w="med" len="med"/>
            <a:tailEnd type="none" w="med" len="med"/>
          </a:ln>
          <a:effectLst/>
        </p:spPr>
      </p:cxnSp>
      <p:cxnSp>
        <p:nvCxnSpPr>
          <p:cNvPr id="7" name="Straight Connector 6"/>
          <p:cNvCxnSpPr/>
          <p:nvPr/>
        </p:nvCxnSpPr>
        <p:spPr bwMode="auto">
          <a:xfrm>
            <a:off x="2850049" y="3226562"/>
            <a:ext cx="288000" cy="0"/>
          </a:xfrm>
          <a:prstGeom prst="line">
            <a:avLst/>
          </a:prstGeom>
          <a:solidFill>
            <a:schemeClr val="bg1"/>
          </a:solidFill>
          <a:ln w="9525" cap="flat" cmpd="sng" algn="ctr">
            <a:solidFill>
              <a:schemeClr val="tx1"/>
            </a:solidFill>
            <a:prstDash val="solid"/>
            <a:round/>
            <a:headEnd type="none" w="med" len="med"/>
            <a:tailEnd type="none" w="med" len="med"/>
          </a:ln>
          <a:effectLst/>
        </p:spPr>
      </p:cxnSp>
      <p:sp>
        <p:nvSpPr>
          <p:cNvPr id="2" name="Title 1"/>
          <p:cNvSpPr>
            <a:spLocks noGrp="1"/>
          </p:cNvSpPr>
          <p:nvPr>
            <p:ph type="title"/>
          </p:nvPr>
        </p:nvSpPr>
        <p:spPr>
          <a:xfrm>
            <a:off x="358775" y="295436"/>
            <a:ext cx="8418513" cy="676275"/>
          </a:xfrm>
        </p:spPr>
        <p:txBody>
          <a:bodyPr/>
          <a:lstStyle/>
          <a:p>
            <a:r>
              <a:rPr lang="en-GB" dirty="0" err="1" smtClean="0">
                <a:latin typeface="+mn-lt"/>
              </a:rPr>
              <a:t>STARTVerso</a:t>
            </a:r>
            <a:r>
              <a:rPr lang="en-GB" dirty="0" smtClean="0">
                <a:latin typeface="+mn-lt"/>
              </a:rPr>
              <a:t> 4: Patient disposition</a:t>
            </a:r>
            <a:br>
              <a:rPr lang="en-GB" dirty="0" smtClean="0">
                <a:latin typeface="+mn-lt"/>
              </a:rPr>
            </a:br>
            <a:r>
              <a:rPr lang="en-GB" sz="2000" dirty="0" smtClean="0">
                <a:latin typeface="+mn-lt"/>
              </a:rPr>
              <a:t>(Week 12 interim data)</a:t>
            </a:r>
            <a:endParaRPr lang="en-US" sz="2000" dirty="0">
              <a:latin typeface="+mn-lt"/>
            </a:endParaRPr>
          </a:p>
        </p:txBody>
      </p:sp>
      <p:sp>
        <p:nvSpPr>
          <p:cNvPr id="4" name="TextBox 3"/>
          <p:cNvSpPr txBox="1"/>
          <p:nvPr/>
        </p:nvSpPr>
        <p:spPr>
          <a:xfrm>
            <a:off x="3437511" y="1938588"/>
            <a:ext cx="2216600" cy="523220"/>
          </a:xfrm>
          <a:prstGeom prst="rect">
            <a:avLst/>
          </a:prstGeom>
          <a:solidFill>
            <a:schemeClr val="bg1"/>
          </a:solidFill>
          <a:ln w="12700">
            <a:solidFill>
              <a:schemeClr val="tx1"/>
            </a:solidFill>
          </a:ln>
        </p:spPr>
        <p:txBody>
          <a:bodyPr wrap="square" rtlCol="0">
            <a:spAutoFit/>
          </a:bodyPr>
          <a:lstStyle/>
          <a:p>
            <a:pPr algn="ctr"/>
            <a:r>
              <a:rPr lang="en-GB" b="1" dirty="0" smtClean="0">
                <a:solidFill>
                  <a:srgbClr val="7030A0"/>
                </a:solidFill>
                <a:latin typeface="+mn-lt"/>
              </a:rPr>
              <a:t>Allocated</a:t>
            </a:r>
            <a:r>
              <a:rPr lang="en-GB" b="1" dirty="0" smtClean="0">
                <a:latin typeface="+mn-lt"/>
              </a:rPr>
              <a:t>/</a:t>
            </a:r>
            <a:r>
              <a:rPr lang="en-GB" b="1" dirty="0" smtClean="0">
                <a:solidFill>
                  <a:srgbClr val="996633"/>
                </a:solidFill>
                <a:latin typeface="+mn-lt"/>
              </a:rPr>
              <a:t>Randomized</a:t>
            </a:r>
          </a:p>
          <a:p>
            <a:pPr algn="ctr"/>
            <a:r>
              <a:rPr lang="en-GB" b="1" dirty="0" smtClean="0">
                <a:latin typeface="+mn-lt"/>
              </a:rPr>
              <a:t>(</a:t>
            </a:r>
            <a:r>
              <a:rPr lang="en-GB" b="1" dirty="0" smtClean="0">
                <a:solidFill>
                  <a:srgbClr val="7030A0"/>
                </a:solidFill>
                <a:latin typeface="+mn-lt"/>
              </a:rPr>
              <a:t>N=153</a:t>
            </a:r>
            <a:r>
              <a:rPr lang="en-GB" b="1" dirty="0" smtClean="0">
                <a:latin typeface="+mn-lt"/>
              </a:rPr>
              <a:t>/</a:t>
            </a:r>
            <a:r>
              <a:rPr lang="en-GB" b="1" dirty="0" smtClean="0">
                <a:solidFill>
                  <a:srgbClr val="996633"/>
                </a:solidFill>
                <a:latin typeface="+mn-lt"/>
              </a:rPr>
              <a:t>N=157</a:t>
            </a:r>
            <a:r>
              <a:rPr lang="en-GB" b="1" dirty="0" smtClean="0">
                <a:latin typeface="+mn-lt"/>
              </a:rPr>
              <a:t>)</a:t>
            </a:r>
            <a:endParaRPr lang="en-US" b="1" dirty="0">
              <a:latin typeface="+mn-lt"/>
            </a:endParaRPr>
          </a:p>
        </p:txBody>
      </p:sp>
      <p:sp>
        <p:nvSpPr>
          <p:cNvPr id="6" name="TextBox 5"/>
          <p:cNvSpPr txBox="1"/>
          <p:nvPr/>
        </p:nvSpPr>
        <p:spPr>
          <a:xfrm>
            <a:off x="5792279" y="1484201"/>
            <a:ext cx="1632145" cy="430887"/>
          </a:xfrm>
          <a:prstGeom prst="rect">
            <a:avLst/>
          </a:prstGeom>
          <a:solidFill>
            <a:schemeClr val="bg1"/>
          </a:solidFill>
          <a:ln w="12700">
            <a:solidFill>
              <a:schemeClr val="tx1"/>
            </a:solidFill>
          </a:ln>
        </p:spPr>
        <p:txBody>
          <a:bodyPr wrap="square" rtlCol="0">
            <a:spAutoFit/>
          </a:bodyPr>
          <a:lstStyle/>
          <a:p>
            <a:pPr algn="ctr"/>
            <a:r>
              <a:rPr lang="en-GB" sz="1100" b="1" dirty="0" smtClean="0">
                <a:latin typeface="+mn-lt"/>
              </a:rPr>
              <a:t>Screen failure</a:t>
            </a:r>
          </a:p>
          <a:p>
            <a:pPr algn="ctr"/>
            <a:r>
              <a:rPr lang="en-GB" sz="1100" b="1" dirty="0" smtClean="0">
                <a:latin typeface="+mn-lt"/>
              </a:rPr>
              <a:t>(N=143)</a:t>
            </a:r>
            <a:endParaRPr lang="en-US" sz="1100" b="1" dirty="0">
              <a:latin typeface="+mn-lt"/>
            </a:endParaRPr>
          </a:p>
        </p:txBody>
      </p:sp>
      <p:cxnSp>
        <p:nvCxnSpPr>
          <p:cNvPr id="53" name="Straight Arrow Connector 52"/>
          <p:cNvCxnSpPr>
            <a:endCxn id="38" idx="0"/>
          </p:cNvCxnSpPr>
          <p:nvPr/>
        </p:nvCxnSpPr>
        <p:spPr bwMode="auto">
          <a:xfrm flipH="1">
            <a:off x="2306275" y="3528134"/>
            <a:ext cx="1" cy="1983221"/>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66" name="TextBox 65"/>
          <p:cNvSpPr txBox="1"/>
          <p:nvPr/>
        </p:nvSpPr>
        <p:spPr>
          <a:xfrm>
            <a:off x="270131" y="6238540"/>
            <a:ext cx="8425296" cy="553998"/>
          </a:xfrm>
          <a:prstGeom prst="rect">
            <a:avLst/>
          </a:prstGeom>
          <a:noFill/>
        </p:spPr>
        <p:txBody>
          <a:bodyPr wrap="square" rtlCol="0">
            <a:spAutoFit/>
          </a:bodyPr>
          <a:lstStyle/>
          <a:p>
            <a:r>
              <a:rPr lang="en-GB" sz="1000" baseline="30000" dirty="0" err="1" smtClean="0">
                <a:latin typeface="+mn-lt"/>
                <a:cs typeface="Arial" pitchFamily="34" charset="0"/>
              </a:rPr>
              <a:t>a</a:t>
            </a:r>
            <a:r>
              <a:rPr lang="en-GB" sz="1000" dirty="0" err="1" smtClean="0">
                <a:latin typeface="+mn-lt"/>
                <a:cs typeface="Arial" pitchFamily="34" charset="0"/>
              </a:rPr>
              <a:t>Includes</a:t>
            </a:r>
            <a:r>
              <a:rPr lang="en-GB" sz="1000" dirty="0" smtClean="0">
                <a:latin typeface="+mn-lt"/>
                <a:cs typeface="Arial" pitchFamily="34" charset="0"/>
              </a:rPr>
              <a:t>: viral </a:t>
            </a:r>
            <a:r>
              <a:rPr lang="en-GB" sz="1000" dirty="0">
                <a:latin typeface="+mn-lt"/>
                <a:cs typeface="Arial" pitchFamily="34" charset="0"/>
              </a:rPr>
              <a:t>rebound </a:t>
            </a:r>
            <a:r>
              <a:rPr lang="en-GB" sz="1000" dirty="0" smtClean="0">
                <a:latin typeface="+mn-lt"/>
                <a:cs typeface="Arial" pitchFamily="34" charset="0"/>
              </a:rPr>
              <a:t>≥1 log</a:t>
            </a:r>
            <a:r>
              <a:rPr lang="en-GB" sz="1000" baseline="-25000" dirty="0" smtClean="0">
                <a:latin typeface="+mn-lt"/>
                <a:cs typeface="Arial" pitchFamily="34" charset="0"/>
              </a:rPr>
              <a:t>10</a:t>
            </a:r>
            <a:r>
              <a:rPr lang="en-GB" sz="1000" dirty="0" smtClean="0">
                <a:latin typeface="+mn-lt"/>
                <a:cs typeface="Arial" pitchFamily="34" charset="0"/>
              </a:rPr>
              <a:t> HCV RNA from previous undetected level; lack </a:t>
            </a:r>
            <a:r>
              <a:rPr lang="en-GB" sz="1000" dirty="0">
                <a:latin typeface="+mn-lt"/>
                <a:cs typeface="Arial" pitchFamily="34" charset="0"/>
              </a:rPr>
              <a:t>of </a:t>
            </a:r>
            <a:r>
              <a:rPr lang="en-GB" sz="1000" dirty="0" smtClean="0">
                <a:latin typeface="+mn-lt"/>
                <a:cs typeface="Arial" pitchFamily="34" charset="0"/>
              </a:rPr>
              <a:t>HCV </a:t>
            </a:r>
            <a:r>
              <a:rPr lang="en-GB" sz="1000" dirty="0">
                <a:latin typeface="+mn-lt"/>
                <a:cs typeface="Arial" pitchFamily="34" charset="0"/>
              </a:rPr>
              <a:t>RNA reduction from baseline by </a:t>
            </a:r>
            <a:r>
              <a:rPr lang="en-GB" sz="1000" dirty="0" smtClean="0">
                <a:latin typeface="+mn-lt"/>
                <a:cs typeface="Arial" pitchFamily="34" charset="0"/>
              </a:rPr>
              <a:t>≥ </a:t>
            </a:r>
            <a:r>
              <a:rPr lang="en-GB" sz="1000" dirty="0">
                <a:latin typeface="+mn-lt"/>
                <a:cs typeface="Arial" pitchFamily="34" charset="0"/>
              </a:rPr>
              <a:t>2 </a:t>
            </a:r>
            <a:r>
              <a:rPr lang="en-GB" sz="1000" dirty="0" smtClean="0">
                <a:latin typeface="+mn-lt"/>
                <a:cs typeface="Arial" pitchFamily="34" charset="0"/>
              </a:rPr>
              <a:t>log</a:t>
            </a:r>
            <a:r>
              <a:rPr lang="en-GB" sz="1000" baseline="-25000" dirty="0" smtClean="0">
                <a:latin typeface="+mn-lt"/>
                <a:cs typeface="Arial" pitchFamily="34" charset="0"/>
              </a:rPr>
              <a:t>10</a:t>
            </a:r>
            <a:r>
              <a:rPr lang="en-GB" sz="1000" dirty="0" smtClean="0">
                <a:latin typeface="+mn-lt"/>
                <a:cs typeface="Arial" pitchFamily="34" charset="0"/>
              </a:rPr>
              <a:t> at Week 12; </a:t>
            </a:r>
            <a:br>
              <a:rPr lang="en-GB" sz="1000" dirty="0" smtClean="0">
                <a:latin typeface="+mn-lt"/>
                <a:cs typeface="Arial" pitchFamily="34" charset="0"/>
              </a:rPr>
            </a:br>
            <a:r>
              <a:rPr lang="en-GB" sz="1000" dirty="0" smtClean="0">
                <a:latin typeface="+mn-lt"/>
                <a:cs typeface="Arial" pitchFamily="34" charset="0"/>
              </a:rPr>
              <a:t>lack </a:t>
            </a:r>
            <a:r>
              <a:rPr lang="en-GB" sz="1000" dirty="0">
                <a:latin typeface="+mn-lt"/>
                <a:cs typeface="Arial" pitchFamily="34" charset="0"/>
              </a:rPr>
              <a:t>of viral response at </a:t>
            </a:r>
            <a:r>
              <a:rPr lang="en-GB" sz="1000" dirty="0" smtClean="0">
                <a:latin typeface="+mn-lt"/>
                <a:cs typeface="Arial" pitchFamily="34" charset="0"/>
              </a:rPr>
              <a:t>Week 24. </a:t>
            </a:r>
            <a:r>
              <a:rPr lang="en-GB" sz="1000" baseline="30000" dirty="0" err="1" smtClean="0">
                <a:latin typeface="+mn-lt"/>
                <a:cs typeface="Arial" pitchFamily="34" charset="0"/>
              </a:rPr>
              <a:t>b</a:t>
            </a:r>
            <a:r>
              <a:rPr lang="en-GB" sz="1000" dirty="0" err="1" smtClean="0">
                <a:latin typeface="+mn-lt"/>
                <a:cs typeface="Arial" pitchFamily="34" charset="0"/>
              </a:rPr>
              <a:t>Includes</a:t>
            </a:r>
            <a:r>
              <a:rPr lang="en-GB" sz="1000" dirty="0" smtClean="0">
                <a:latin typeface="+mn-lt"/>
                <a:cs typeface="Arial" pitchFamily="34" charset="0"/>
              </a:rPr>
              <a:t>: protocol violation, withdrawal </a:t>
            </a:r>
            <a:r>
              <a:rPr lang="en-GB" sz="1000" dirty="0">
                <a:latin typeface="+mn-lt"/>
                <a:cs typeface="Arial" pitchFamily="34" charset="0"/>
              </a:rPr>
              <a:t>by </a:t>
            </a:r>
            <a:r>
              <a:rPr lang="en-GB" sz="1000" dirty="0" smtClean="0">
                <a:latin typeface="+mn-lt"/>
                <a:cs typeface="Arial" pitchFamily="34" charset="0"/>
              </a:rPr>
              <a:t>subject, or other reasons</a:t>
            </a:r>
            <a:endParaRPr lang="en-GB" sz="1000" dirty="0">
              <a:latin typeface="+mn-lt"/>
              <a:cs typeface="Arial" pitchFamily="34" charset="0"/>
            </a:endParaRPr>
          </a:p>
          <a:p>
            <a:r>
              <a:rPr lang="en-GB" sz="1000" dirty="0" smtClean="0">
                <a:latin typeface="+mn-lt"/>
                <a:cs typeface="Arial" pitchFamily="34" charset="0"/>
              </a:rPr>
              <a:t>AE, adverse event;  ATZ, </a:t>
            </a:r>
            <a:r>
              <a:rPr lang="en-GB" sz="1000" dirty="0" err="1" smtClean="0">
                <a:latin typeface="+mn-lt"/>
                <a:cs typeface="Arial" pitchFamily="34" charset="0"/>
              </a:rPr>
              <a:t>atazanavir</a:t>
            </a:r>
            <a:r>
              <a:rPr lang="en-GB" sz="1000" dirty="0" smtClean="0">
                <a:latin typeface="+mn-lt"/>
                <a:cs typeface="Arial" pitchFamily="34" charset="0"/>
              </a:rPr>
              <a:t>; DRV, </a:t>
            </a:r>
            <a:r>
              <a:rPr lang="en-GB" sz="1000" dirty="0" err="1" smtClean="0">
                <a:latin typeface="+mn-lt"/>
                <a:cs typeface="Arial" pitchFamily="34" charset="0"/>
              </a:rPr>
              <a:t>darunavir</a:t>
            </a:r>
            <a:r>
              <a:rPr lang="en-GB" sz="1000" dirty="0" smtClean="0">
                <a:latin typeface="+mn-lt"/>
                <a:cs typeface="Arial" pitchFamily="34" charset="0"/>
              </a:rPr>
              <a:t>; EFV, </a:t>
            </a:r>
            <a:r>
              <a:rPr lang="en-GB" sz="1000" dirty="0" err="1" smtClean="0">
                <a:latin typeface="+mn-lt"/>
                <a:cs typeface="Arial" pitchFamily="34" charset="0"/>
              </a:rPr>
              <a:t>efavirenz</a:t>
            </a:r>
            <a:r>
              <a:rPr lang="en-GB" sz="1000" dirty="0" smtClean="0">
                <a:latin typeface="+mn-lt"/>
                <a:cs typeface="Arial" pitchFamily="34" charset="0"/>
              </a:rPr>
              <a:t>; r, ritonavir</a:t>
            </a:r>
            <a:endParaRPr lang="en-US" sz="1000" dirty="0">
              <a:latin typeface="+mn-lt"/>
              <a:cs typeface="Arial" pitchFamily="34" charset="0"/>
            </a:endParaRPr>
          </a:p>
        </p:txBody>
      </p:sp>
      <p:sp>
        <p:nvSpPr>
          <p:cNvPr id="38" name="TextBox 37"/>
          <p:cNvSpPr txBox="1"/>
          <p:nvPr/>
        </p:nvSpPr>
        <p:spPr>
          <a:xfrm>
            <a:off x="767659" y="5511355"/>
            <a:ext cx="3077232" cy="523220"/>
          </a:xfrm>
          <a:prstGeom prst="rect">
            <a:avLst/>
          </a:prstGeom>
          <a:solidFill>
            <a:schemeClr val="bg1"/>
          </a:solidFill>
          <a:ln w="12700">
            <a:solidFill>
              <a:schemeClr val="tx1"/>
            </a:solidFill>
          </a:ln>
        </p:spPr>
        <p:txBody>
          <a:bodyPr wrap="square" rtlCol="0">
            <a:spAutoFit/>
          </a:bodyPr>
          <a:lstStyle/>
          <a:p>
            <a:pPr algn="ctr"/>
            <a:r>
              <a:rPr lang="en-GB" b="1" dirty="0" smtClean="0">
                <a:latin typeface="+mn-lt"/>
              </a:rPr>
              <a:t>Completed 12 weeks of treatment</a:t>
            </a:r>
          </a:p>
          <a:p>
            <a:pPr algn="ctr"/>
            <a:r>
              <a:rPr lang="en-GB" b="1" dirty="0" smtClean="0">
                <a:latin typeface="+mn-lt"/>
              </a:rPr>
              <a:t>(N=176)</a:t>
            </a:r>
          </a:p>
        </p:txBody>
      </p:sp>
      <p:cxnSp>
        <p:nvCxnSpPr>
          <p:cNvPr id="44" name="Straight Arrow Connector 43"/>
          <p:cNvCxnSpPr/>
          <p:nvPr/>
        </p:nvCxnSpPr>
        <p:spPr bwMode="auto">
          <a:xfrm>
            <a:off x="6608351" y="3528134"/>
            <a:ext cx="0" cy="2004304"/>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42" name="TextBox 41"/>
          <p:cNvSpPr txBox="1"/>
          <p:nvPr/>
        </p:nvSpPr>
        <p:spPr>
          <a:xfrm>
            <a:off x="3128682" y="2789470"/>
            <a:ext cx="2832847" cy="738664"/>
          </a:xfrm>
          <a:prstGeom prst="rect">
            <a:avLst/>
          </a:prstGeom>
          <a:solidFill>
            <a:schemeClr val="bg1"/>
          </a:solidFill>
          <a:ln>
            <a:solidFill>
              <a:schemeClr val="tx1"/>
            </a:solidFill>
          </a:ln>
        </p:spPr>
        <p:txBody>
          <a:bodyPr wrap="square" rtlCol="0">
            <a:spAutoFit/>
          </a:bodyPr>
          <a:lstStyle/>
          <a:p>
            <a:pPr algn="ctr"/>
            <a:r>
              <a:rPr lang="en-GB" b="1" dirty="0" smtClean="0">
                <a:latin typeface="+mn-lt"/>
              </a:rPr>
              <a:t>Faldaprevir (120 or 240 mg QD) + </a:t>
            </a:r>
            <a:r>
              <a:rPr lang="en-GB" b="1" dirty="0" err="1" smtClean="0">
                <a:latin typeface="+mn-lt"/>
              </a:rPr>
              <a:t>pegIFN</a:t>
            </a:r>
            <a:r>
              <a:rPr lang="en-GB" b="1" dirty="0" smtClean="0">
                <a:latin typeface="+mn-lt"/>
              </a:rPr>
              <a:t>/RBV</a:t>
            </a:r>
          </a:p>
          <a:p>
            <a:pPr algn="ctr"/>
            <a:r>
              <a:rPr lang="en-GB" b="1" dirty="0" smtClean="0">
                <a:latin typeface="+mn-lt"/>
              </a:rPr>
              <a:t>(N=308)</a:t>
            </a:r>
            <a:endParaRPr lang="en-US" b="1" dirty="0">
              <a:latin typeface="+mn-lt"/>
            </a:endParaRPr>
          </a:p>
        </p:txBody>
      </p:sp>
      <p:sp>
        <p:nvSpPr>
          <p:cNvPr id="49" name="TextBox 48"/>
          <p:cNvSpPr txBox="1"/>
          <p:nvPr/>
        </p:nvSpPr>
        <p:spPr>
          <a:xfrm>
            <a:off x="3437511" y="1073761"/>
            <a:ext cx="2216600" cy="523220"/>
          </a:xfrm>
          <a:prstGeom prst="rect">
            <a:avLst/>
          </a:prstGeom>
          <a:solidFill>
            <a:schemeClr val="bg1"/>
          </a:solidFill>
          <a:ln>
            <a:solidFill>
              <a:schemeClr val="tx1"/>
            </a:solidFill>
          </a:ln>
        </p:spPr>
        <p:txBody>
          <a:bodyPr wrap="square" rtlCol="0">
            <a:spAutoFit/>
          </a:bodyPr>
          <a:lstStyle/>
          <a:p>
            <a:pPr algn="ctr"/>
            <a:r>
              <a:rPr lang="en-GB" b="1" dirty="0" smtClean="0">
                <a:latin typeface="+mn-lt"/>
              </a:rPr>
              <a:t>Screened</a:t>
            </a:r>
          </a:p>
          <a:p>
            <a:pPr algn="ctr"/>
            <a:r>
              <a:rPr lang="en-GB" b="1" dirty="0" smtClean="0">
                <a:latin typeface="+mn-lt"/>
              </a:rPr>
              <a:t>(N=453)</a:t>
            </a:r>
            <a:endParaRPr lang="en-US" b="1" dirty="0">
              <a:latin typeface="+mn-lt"/>
            </a:endParaRPr>
          </a:p>
        </p:txBody>
      </p:sp>
      <p:sp>
        <p:nvSpPr>
          <p:cNvPr id="57" name="TextBox 56"/>
          <p:cNvSpPr txBox="1"/>
          <p:nvPr/>
        </p:nvSpPr>
        <p:spPr>
          <a:xfrm>
            <a:off x="5809268" y="2297429"/>
            <a:ext cx="1615156" cy="430887"/>
          </a:xfrm>
          <a:prstGeom prst="rect">
            <a:avLst/>
          </a:prstGeom>
          <a:solidFill>
            <a:schemeClr val="bg1"/>
          </a:solidFill>
          <a:ln>
            <a:solidFill>
              <a:schemeClr val="tx1"/>
            </a:solidFill>
          </a:ln>
        </p:spPr>
        <p:txBody>
          <a:bodyPr wrap="square" rtlCol="0">
            <a:spAutoFit/>
          </a:bodyPr>
          <a:lstStyle/>
          <a:p>
            <a:pPr algn="ctr"/>
            <a:r>
              <a:rPr lang="en-GB" sz="1100" b="1" dirty="0" smtClean="0">
                <a:latin typeface="+mn-lt"/>
              </a:rPr>
              <a:t>Not treated</a:t>
            </a:r>
          </a:p>
          <a:p>
            <a:pPr algn="ctr"/>
            <a:r>
              <a:rPr lang="en-GB" sz="1100" b="1" dirty="0" smtClean="0">
                <a:latin typeface="+mn-lt"/>
              </a:rPr>
              <a:t>(N=2)</a:t>
            </a:r>
            <a:endParaRPr lang="en-US" sz="1100" b="1" dirty="0">
              <a:latin typeface="+mn-lt"/>
            </a:endParaRPr>
          </a:p>
        </p:txBody>
      </p:sp>
      <p:sp>
        <p:nvSpPr>
          <p:cNvPr id="72" name="TextBox 71"/>
          <p:cNvSpPr txBox="1"/>
          <p:nvPr/>
        </p:nvSpPr>
        <p:spPr>
          <a:xfrm>
            <a:off x="767659" y="3000002"/>
            <a:ext cx="2080009" cy="523220"/>
          </a:xfrm>
          <a:prstGeom prst="rect">
            <a:avLst/>
          </a:prstGeom>
          <a:solidFill>
            <a:schemeClr val="bg1"/>
          </a:solidFill>
          <a:ln>
            <a:solidFill>
              <a:schemeClr val="tx1"/>
            </a:solidFill>
          </a:ln>
        </p:spPr>
        <p:txBody>
          <a:bodyPr wrap="square" rtlCol="0">
            <a:spAutoFit/>
          </a:bodyPr>
          <a:lstStyle/>
          <a:p>
            <a:pPr algn="ctr"/>
            <a:r>
              <a:rPr lang="en-GB" b="1" dirty="0" smtClean="0">
                <a:solidFill>
                  <a:schemeClr val="accent2"/>
                </a:solidFill>
                <a:latin typeface="+mn-lt"/>
              </a:rPr>
              <a:t>HCV treatment-naïve</a:t>
            </a:r>
          </a:p>
          <a:p>
            <a:pPr algn="ctr"/>
            <a:r>
              <a:rPr lang="en-GB" b="1" dirty="0" smtClean="0">
                <a:latin typeface="+mn-lt"/>
              </a:rPr>
              <a:t>(N=239) </a:t>
            </a:r>
            <a:endParaRPr lang="en-US" b="1" dirty="0">
              <a:latin typeface="+mn-lt"/>
            </a:endParaRPr>
          </a:p>
        </p:txBody>
      </p:sp>
      <p:cxnSp>
        <p:nvCxnSpPr>
          <p:cNvPr id="77" name="Straight Arrow Connector 76"/>
          <p:cNvCxnSpPr/>
          <p:nvPr/>
        </p:nvCxnSpPr>
        <p:spPr bwMode="auto">
          <a:xfrm>
            <a:off x="4545811" y="1600846"/>
            <a:ext cx="1" cy="331106"/>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78" name="TextBox 77"/>
          <p:cNvSpPr txBox="1"/>
          <p:nvPr/>
        </p:nvSpPr>
        <p:spPr>
          <a:xfrm>
            <a:off x="6178293" y="3004914"/>
            <a:ext cx="1615156" cy="523220"/>
          </a:xfrm>
          <a:prstGeom prst="rect">
            <a:avLst/>
          </a:prstGeom>
          <a:solidFill>
            <a:schemeClr val="bg1"/>
          </a:solidFill>
          <a:ln>
            <a:solidFill>
              <a:schemeClr val="tx1"/>
            </a:solidFill>
          </a:ln>
        </p:spPr>
        <p:txBody>
          <a:bodyPr wrap="square" rtlCol="0">
            <a:spAutoFit/>
          </a:bodyPr>
          <a:lstStyle/>
          <a:p>
            <a:pPr algn="ctr"/>
            <a:r>
              <a:rPr lang="en-GB" b="1" dirty="0" err="1" smtClean="0">
                <a:solidFill>
                  <a:srgbClr val="00B050"/>
                </a:solidFill>
                <a:latin typeface="+mn-lt"/>
              </a:rPr>
              <a:t>Relapser</a:t>
            </a:r>
            <a:endParaRPr lang="en-GB" b="1" dirty="0" smtClean="0">
              <a:solidFill>
                <a:srgbClr val="00B050"/>
              </a:solidFill>
              <a:latin typeface="+mn-lt"/>
            </a:endParaRPr>
          </a:p>
          <a:p>
            <a:pPr algn="ctr"/>
            <a:r>
              <a:rPr lang="en-GB" b="1" dirty="0" smtClean="0">
                <a:latin typeface="+mn-lt"/>
              </a:rPr>
              <a:t>(N=69)</a:t>
            </a:r>
            <a:endParaRPr lang="en-US" b="1" dirty="0">
              <a:latin typeface="+mn-lt"/>
            </a:endParaRPr>
          </a:p>
        </p:txBody>
      </p:sp>
      <p:cxnSp>
        <p:nvCxnSpPr>
          <p:cNvPr id="80" name="Straight Arrow Connector 79"/>
          <p:cNvCxnSpPr/>
          <p:nvPr/>
        </p:nvCxnSpPr>
        <p:spPr bwMode="auto">
          <a:xfrm>
            <a:off x="4553183" y="2626703"/>
            <a:ext cx="1256085" cy="0"/>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86" name="TextBox 85"/>
          <p:cNvSpPr txBox="1"/>
          <p:nvPr/>
        </p:nvSpPr>
        <p:spPr>
          <a:xfrm>
            <a:off x="271477" y="3857968"/>
            <a:ext cx="1664900" cy="938719"/>
          </a:xfrm>
          <a:prstGeom prst="rect">
            <a:avLst/>
          </a:prstGeom>
          <a:solidFill>
            <a:schemeClr val="bg1"/>
          </a:solidFill>
          <a:ln w="12700">
            <a:solidFill>
              <a:schemeClr val="tx1"/>
            </a:solidFill>
          </a:ln>
        </p:spPr>
        <p:txBody>
          <a:bodyPr wrap="square" rtlCol="0">
            <a:spAutoFit/>
          </a:bodyPr>
          <a:lstStyle/>
          <a:p>
            <a:r>
              <a:rPr lang="en-GB" sz="1100" b="1" dirty="0" smtClean="0">
                <a:latin typeface="+mn-lt"/>
              </a:rPr>
              <a:t>Not available (N=18)</a:t>
            </a:r>
          </a:p>
          <a:p>
            <a:r>
              <a:rPr lang="en-GB" sz="1100" b="1" dirty="0" smtClean="0">
                <a:latin typeface="+mn-lt"/>
              </a:rPr>
              <a:t>Discontinued (N=45)</a:t>
            </a:r>
          </a:p>
          <a:p>
            <a:pPr defTabSz="180975"/>
            <a:r>
              <a:rPr lang="en-GB" sz="1100" b="1" dirty="0" smtClean="0">
                <a:latin typeface="+mn-lt"/>
              </a:rPr>
              <a:t>	15 Due to AE</a:t>
            </a:r>
          </a:p>
          <a:p>
            <a:pPr defTabSz="180975"/>
            <a:r>
              <a:rPr lang="en-GB" sz="1100" b="1" dirty="0" smtClean="0">
                <a:latin typeface="+mn-lt"/>
              </a:rPr>
              <a:t>	12 Lack of </a:t>
            </a:r>
            <a:r>
              <a:rPr lang="en-GB" sz="1100" b="1" dirty="0" err="1" smtClean="0">
                <a:latin typeface="+mn-lt"/>
              </a:rPr>
              <a:t>efficacy</a:t>
            </a:r>
            <a:r>
              <a:rPr lang="en-GB" sz="1100" b="1" baseline="30000" dirty="0" err="1" smtClean="0">
                <a:latin typeface="+mn-lt"/>
              </a:rPr>
              <a:t>a</a:t>
            </a:r>
            <a:endParaRPr lang="en-GB" sz="1100" b="1" baseline="30000" dirty="0" smtClean="0">
              <a:latin typeface="+mn-lt"/>
            </a:endParaRPr>
          </a:p>
          <a:p>
            <a:pPr defTabSz="180975"/>
            <a:r>
              <a:rPr lang="en-GB" sz="1100" b="1" dirty="0" smtClean="0">
                <a:latin typeface="+mn-lt"/>
              </a:rPr>
              <a:t>	18 Other </a:t>
            </a:r>
            <a:r>
              <a:rPr lang="en-GB" sz="1100" b="1" dirty="0" err="1" smtClean="0">
                <a:latin typeface="+mn-lt"/>
              </a:rPr>
              <a:t>reason</a:t>
            </a:r>
            <a:r>
              <a:rPr lang="en-GB" sz="1100" b="1" baseline="30000" dirty="0" err="1" smtClean="0">
                <a:latin typeface="+mn-lt"/>
              </a:rPr>
              <a:t>b</a:t>
            </a:r>
            <a:endParaRPr lang="en-US" sz="1100" b="1" baseline="30000" dirty="0">
              <a:latin typeface="+mn-lt"/>
            </a:endParaRPr>
          </a:p>
        </p:txBody>
      </p:sp>
      <p:sp>
        <p:nvSpPr>
          <p:cNvPr id="93" name="TextBox 92"/>
          <p:cNvSpPr txBox="1"/>
          <p:nvPr/>
        </p:nvSpPr>
        <p:spPr>
          <a:xfrm>
            <a:off x="7007671" y="3857968"/>
            <a:ext cx="1696382" cy="938719"/>
          </a:xfrm>
          <a:prstGeom prst="rect">
            <a:avLst/>
          </a:prstGeom>
          <a:solidFill>
            <a:schemeClr val="bg1"/>
          </a:solidFill>
          <a:ln w="12700">
            <a:solidFill>
              <a:schemeClr val="tx1"/>
            </a:solidFill>
          </a:ln>
        </p:spPr>
        <p:txBody>
          <a:bodyPr wrap="square" rtlCol="0">
            <a:spAutoFit/>
          </a:bodyPr>
          <a:lstStyle/>
          <a:p>
            <a:r>
              <a:rPr lang="en-GB" sz="1100" b="1" dirty="0" smtClean="0">
                <a:latin typeface="+mn-lt"/>
              </a:rPr>
              <a:t>Not available (N=4)</a:t>
            </a:r>
          </a:p>
          <a:p>
            <a:r>
              <a:rPr lang="en-GB" sz="1100" b="1" dirty="0" smtClean="0">
                <a:latin typeface="+mn-lt"/>
              </a:rPr>
              <a:t>Discontinued (N=7)</a:t>
            </a:r>
          </a:p>
          <a:p>
            <a:pPr defTabSz="180975"/>
            <a:r>
              <a:rPr lang="en-GB" sz="1100" b="1" dirty="0" smtClean="0">
                <a:latin typeface="+mn-lt"/>
              </a:rPr>
              <a:t>	3  </a:t>
            </a:r>
            <a:r>
              <a:rPr lang="en-GB" sz="1100" b="1" dirty="0">
                <a:latin typeface="+mn-lt"/>
              </a:rPr>
              <a:t>D</a:t>
            </a:r>
            <a:r>
              <a:rPr lang="en-GB" sz="1100" b="1" dirty="0" smtClean="0">
                <a:latin typeface="+mn-lt"/>
              </a:rPr>
              <a:t>ue to AE</a:t>
            </a:r>
          </a:p>
          <a:p>
            <a:pPr>
              <a:tabLst>
                <a:tab pos="180975" algn="l"/>
              </a:tabLst>
            </a:pPr>
            <a:r>
              <a:rPr lang="en-GB" sz="1100" b="1" dirty="0" smtClean="0">
                <a:latin typeface="+mn-lt"/>
              </a:rPr>
              <a:t>	1  Lack of </a:t>
            </a:r>
            <a:r>
              <a:rPr lang="en-GB" sz="1100" b="1" dirty="0" err="1" smtClean="0">
                <a:latin typeface="+mn-lt"/>
              </a:rPr>
              <a:t>efficacy</a:t>
            </a:r>
            <a:r>
              <a:rPr lang="en-GB" sz="1100" b="1" baseline="30000" dirty="0" err="1">
                <a:latin typeface="+mn-lt"/>
              </a:rPr>
              <a:t>a</a:t>
            </a:r>
            <a:endParaRPr lang="en-GB" sz="1100" b="1" dirty="0" smtClean="0">
              <a:latin typeface="+mn-lt"/>
            </a:endParaRPr>
          </a:p>
          <a:p>
            <a:pPr defTabSz="180975"/>
            <a:r>
              <a:rPr lang="en-GB" sz="1100" b="1" dirty="0" smtClean="0">
                <a:latin typeface="+mn-lt"/>
              </a:rPr>
              <a:t>	3  Other </a:t>
            </a:r>
            <a:r>
              <a:rPr lang="en-GB" sz="1100" b="1" dirty="0" err="1" smtClean="0">
                <a:latin typeface="+mn-lt"/>
              </a:rPr>
              <a:t>reason</a:t>
            </a:r>
            <a:r>
              <a:rPr lang="en-GB" sz="1100" b="1" baseline="30000" dirty="0" err="1">
                <a:latin typeface="+mn-lt"/>
              </a:rPr>
              <a:t>b</a:t>
            </a:r>
            <a:endParaRPr lang="en-GB" sz="1100" b="1" baseline="30000" dirty="0" smtClean="0">
              <a:latin typeface="+mn-lt"/>
            </a:endParaRPr>
          </a:p>
        </p:txBody>
      </p:sp>
      <p:cxnSp>
        <p:nvCxnSpPr>
          <p:cNvPr id="96" name="Straight Arrow Connector 95"/>
          <p:cNvCxnSpPr/>
          <p:nvPr/>
        </p:nvCxnSpPr>
        <p:spPr bwMode="auto">
          <a:xfrm>
            <a:off x="4545811" y="2461150"/>
            <a:ext cx="1" cy="331106"/>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106" name="TextBox 105"/>
          <p:cNvSpPr txBox="1"/>
          <p:nvPr/>
        </p:nvSpPr>
        <p:spPr>
          <a:xfrm>
            <a:off x="5081765" y="5511355"/>
            <a:ext cx="3077232" cy="523220"/>
          </a:xfrm>
          <a:prstGeom prst="rect">
            <a:avLst/>
          </a:prstGeom>
          <a:solidFill>
            <a:schemeClr val="bg1"/>
          </a:solidFill>
          <a:ln w="12700">
            <a:solidFill>
              <a:schemeClr val="tx1"/>
            </a:solidFill>
          </a:ln>
        </p:spPr>
        <p:txBody>
          <a:bodyPr wrap="square" rtlCol="0">
            <a:spAutoFit/>
          </a:bodyPr>
          <a:lstStyle/>
          <a:p>
            <a:pPr algn="ctr"/>
            <a:r>
              <a:rPr lang="en-GB" b="1" dirty="0" smtClean="0">
                <a:latin typeface="+mn-lt"/>
              </a:rPr>
              <a:t>Completed 12 weeks of treatment</a:t>
            </a:r>
          </a:p>
          <a:p>
            <a:pPr algn="ctr"/>
            <a:r>
              <a:rPr lang="en-GB" b="1" dirty="0" smtClean="0">
                <a:latin typeface="+mn-lt"/>
              </a:rPr>
              <a:t>(N=58)</a:t>
            </a:r>
          </a:p>
        </p:txBody>
      </p:sp>
      <p:cxnSp>
        <p:nvCxnSpPr>
          <p:cNvPr id="108" name="Straight Arrow Connector 107"/>
          <p:cNvCxnSpPr>
            <a:endCxn id="86" idx="3"/>
          </p:cNvCxnSpPr>
          <p:nvPr/>
        </p:nvCxnSpPr>
        <p:spPr bwMode="auto">
          <a:xfrm flipH="1">
            <a:off x="1936377" y="4327327"/>
            <a:ext cx="369900" cy="1"/>
          </a:xfrm>
          <a:prstGeom prst="straightConnector1">
            <a:avLst/>
          </a:prstGeom>
          <a:solidFill>
            <a:schemeClr val="bg1"/>
          </a:solidFill>
          <a:ln w="9525" cap="flat" cmpd="sng" algn="ctr">
            <a:solidFill>
              <a:schemeClr val="tx1"/>
            </a:solidFill>
            <a:prstDash val="solid"/>
            <a:round/>
            <a:headEnd type="none" w="med" len="med"/>
            <a:tailEnd type="arrow"/>
          </a:ln>
          <a:effectLst/>
        </p:spPr>
      </p:cxnSp>
      <p:cxnSp>
        <p:nvCxnSpPr>
          <p:cNvPr id="117" name="Straight Arrow Connector 116"/>
          <p:cNvCxnSpPr/>
          <p:nvPr/>
        </p:nvCxnSpPr>
        <p:spPr bwMode="auto">
          <a:xfrm>
            <a:off x="4538439" y="1757610"/>
            <a:ext cx="1256085" cy="555"/>
          </a:xfrm>
          <a:prstGeom prst="straightConnector1">
            <a:avLst/>
          </a:prstGeom>
          <a:solidFill>
            <a:schemeClr val="bg1"/>
          </a:solidFill>
          <a:ln w="9525" cap="flat" cmpd="sng" algn="ctr">
            <a:solidFill>
              <a:schemeClr val="tx1"/>
            </a:solidFill>
            <a:prstDash val="solid"/>
            <a:round/>
            <a:headEnd type="none" w="med" len="med"/>
            <a:tailEnd type="arrow"/>
          </a:ln>
          <a:effectLst/>
        </p:spPr>
      </p:cxnSp>
      <p:cxnSp>
        <p:nvCxnSpPr>
          <p:cNvPr id="34" name="Straight Arrow Connector 33"/>
          <p:cNvCxnSpPr>
            <a:endCxn id="93" idx="1"/>
          </p:cNvCxnSpPr>
          <p:nvPr/>
        </p:nvCxnSpPr>
        <p:spPr bwMode="auto">
          <a:xfrm>
            <a:off x="6615640" y="4327328"/>
            <a:ext cx="392031" cy="0"/>
          </a:xfrm>
          <a:prstGeom prst="straightConnector1">
            <a:avLst/>
          </a:prstGeom>
          <a:solidFill>
            <a:schemeClr val="bg1"/>
          </a:solidFill>
          <a:ln w="9525" cap="flat" cmpd="sng" algn="ctr">
            <a:solidFill>
              <a:schemeClr val="tx1"/>
            </a:solidFill>
            <a:prstDash val="solid"/>
            <a:round/>
            <a:headEnd type="none" w="med" len="med"/>
            <a:tailEnd type="arrow"/>
          </a:ln>
          <a:effectLst/>
        </p:spPr>
      </p:cxnSp>
    </p:spTree>
    <p:extLst>
      <p:ext uri="{BB962C8B-B14F-4D97-AF65-F5344CB8AC3E}">
        <p14:creationId xmlns="" xmlns:p14="http://schemas.microsoft.com/office/powerpoint/2010/main" val="31385661"/>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STARTVerso 4: Baseline characteristics</a:t>
            </a:r>
            <a:endParaRPr lang="en-US"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1089753414"/>
              </p:ext>
            </p:extLst>
          </p:nvPr>
        </p:nvGraphicFramePr>
        <p:xfrm>
          <a:off x="358775" y="1258888"/>
          <a:ext cx="8434388" cy="4722215"/>
        </p:xfrm>
        <a:graphic>
          <a:graphicData uri="http://schemas.openxmlformats.org/drawingml/2006/table">
            <a:tbl>
              <a:tblPr firstRow="1" bandRow="1">
                <a:tableStyleId>{5C22544A-7EE6-4342-B048-85BDC9FD1C3A}</a:tableStyleId>
              </a:tblPr>
              <a:tblGrid>
                <a:gridCol w="3756592"/>
                <a:gridCol w="1650433"/>
                <a:gridCol w="1536700"/>
                <a:gridCol w="1490663"/>
              </a:tblGrid>
              <a:tr h="612906">
                <a:tc>
                  <a:txBody>
                    <a:bodyPr/>
                    <a:lstStyle/>
                    <a:p>
                      <a:endParaRPr lang="en-US" sz="1400" dirty="0"/>
                    </a:p>
                  </a:txBody>
                  <a:tcPr marL="86138" marR="86138"/>
                </a:tc>
                <a:tc>
                  <a:txBody>
                    <a:bodyPr/>
                    <a:lstStyle/>
                    <a:p>
                      <a:pPr algn="ctr"/>
                      <a:r>
                        <a:rPr lang="en-GB" sz="1400" dirty="0" smtClean="0"/>
                        <a:t>Treatment-naïve</a:t>
                      </a:r>
                    </a:p>
                    <a:p>
                      <a:pPr algn="ctr"/>
                      <a:r>
                        <a:rPr lang="en-GB" sz="1400" dirty="0" smtClean="0"/>
                        <a:t>(N=239)</a:t>
                      </a:r>
                      <a:endParaRPr lang="en-US" sz="1400" dirty="0"/>
                    </a:p>
                  </a:txBody>
                  <a:tcPr marL="86138" marR="86138" anchor="ctr"/>
                </a:tc>
                <a:tc>
                  <a:txBody>
                    <a:bodyPr/>
                    <a:lstStyle/>
                    <a:p>
                      <a:pPr algn="ctr"/>
                      <a:r>
                        <a:rPr lang="en-GB" sz="1400" dirty="0" err="1" smtClean="0"/>
                        <a:t>Relapser</a:t>
                      </a:r>
                      <a:endParaRPr lang="en-GB" sz="1400" dirty="0" smtClean="0"/>
                    </a:p>
                    <a:p>
                      <a:pPr algn="ctr"/>
                      <a:r>
                        <a:rPr lang="en-GB" sz="1400" dirty="0" smtClean="0"/>
                        <a:t>(N=69)</a:t>
                      </a:r>
                      <a:endParaRPr lang="en-US" sz="1400" dirty="0"/>
                    </a:p>
                  </a:txBody>
                  <a:tcPr marL="86138" marR="86138" anchor="ctr"/>
                </a:tc>
                <a:tc>
                  <a:txBody>
                    <a:bodyPr/>
                    <a:lstStyle/>
                    <a:p>
                      <a:pPr algn="ctr"/>
                      <a:r>
                        <a:rPr lang="en-GB" sz="1400" dirty="0" smtClean="0"/>
                        <a:t>Total</a:t>
                      </a:r>
                    </a:p>
                    <a:p>
                      <a:pPr algn="ctr"/>
                      <a:r>
                        <a:rPr lang="en-GB" sz="1400" dirty="0" smtClean="0"/>
                        <a:t>(N=308)</a:t>
                      </a:r>
                      <a:endParaRPr lang="en-US" sz="1400" dirty="0"/>
                    </a:p>
                  </a:txBody>
                  <a:tcPr marL="86138" marR="86138" anchor="ctr"/>
                </a:tc>
              </a:tr>
              <a:tr h="357029">
                <a:tc>
                  <a:txBody>
                    <a:bodyPr/>
                    <a:lstStyle/>
                    <a:p>
                      <a:r>
                        <a:rPr lang="en-GB" sz="1400" b="1" dirty="0" smtClean="0"/>
                        <a:t>Age, years (mean)</a:t>
                      </a:r>
                      <a:endParaRPr lang="en-US" sz="1400" b="1" dirty="0"/>
                    </a:p>
                  </a:txBody>
                  <a:tcPr marL="86138" marR="86138"/>
                </a:tc>
                <a:tc>
                  <a:txBody>
                    <a:bodyPr/>
                    <a:lstStyle/>
                    <a:p>
                      <a:pPr algn="ctr"/>
                      <a:r>
                        <a:rPr lang="en-US" sz="1400" b="1" dirty="0" smtClean="0"/>
                        <a:t>47</a:t>
                      </a:r>
                      <a:endParaRPr lang="en-US" sz="1400" b="1" dirty="0"/>
                    </a:p>
                  </a:txBody>
                  <a:tcPr marL="86138" marR="86138"/>
                </a:tc>
                <a:tc>
                  <a:txBody>
                    <a:bodyPr/>
                    <a:lstStyle/>
                    <a:p>
                      <a:pPr algn="ctr"/>
                      <a:r>
                        <a:rPr lang="en-US" sz="1400" b="1" dirty="0" smtClean="0"/>
                        <a:t>47</a:t>
                      </a:r>
                      <a:endParaRPr lang="en-US" sz="1400" b="1" dirty="0"/>
                    </a:p>
                  </a:txBody>
                  <a:tcPr marL="86138" marR="86138"/>
                </a:tc>
                <a:tc>
                  <a:txBody>
                    <a:bodyPr/>
                    <a:lstStyle/>
                    <a:p>
                      <a:pPr algn="ctr"/>
                      <a:r>
                        <a:rPr lang="en-US" sz="1400" b="1" dirty="0" smtClean="0"/>
                        <a:t>47</a:t>
                      </a:r>
                      <a:endParaRPr lang="en-US" sz="1400" b="1" dirty="0"/>
                    </a:p>
                  </a:txBody>
                  <a:tcPr marL="86138" marR="86138"/>
                </a:tc>
              </a:tr>
              <a:tr h="357029">
                <a:tc>
                  <a:txBody>
                    <a:bodyPr/>
                    <a:lstStyle/>
                    <a:p>
                      <a:r>
                        <a:rPr lang="en-GB" sz="1400" b="1" dirty="0" smtClean="0"/>
                        <a:t>Male, n (%)</a:t>
                      </a:r>
                      <a:endParaRPr lang="en-US" sz="1400" b="1" dirty="0"/>
                    </a:p>
                  </a:txBody>
                  <a:tcPr marL="86138" marR="86138"/>
                </a:tc>
                <a:tc>
                  <a:txBody>
                    <a:bodyPr/>
                    <a:lstStyle/>
                    <a:p>
                      <a:pPr algn="ctr"/>
                      <a:r>
                        <a:rPr lang="en-US" sz="1400" b="1" dirty="0" smtClean="0"/>
                        <a:t>184 (77)</a:t>
                      </a:r>
                      <a:endParaRPr lang="en-US" sz="1400" b="1" dirty="0"/>
                    </a:p>
                  </a:txBody>
                  <a:tcPr marL="86138" marR="86138"/>
                </a:tc>
                <a:tc>
                  <a:txBody>
                    <a:bodyPr/>
                    <a:lstStyle/>
                    <a:p>
                      <a:pPr algn="ctr"/>
                      <a:r>
                        <a:rPr lang="en-US" sz="1400" b="1" dirty="0" smtClean="0"/>
                        <a:t>64 (93)</a:t>
                      </a:r>
                      <a:endParaRPr lang="en-US" sz="1400" b="1" dirty="0"/>
                    </a:p>
                  </a:txBody>
                  <a:tcPr marL="86138" marR="86138"/>
                </a:tc>
                <a:tc>
                  <a:txBody>
                    <a:bodyPr/>
                    <a:lstStyle/>
                    <a:p>
                      <a:pPr algn="ctr"/>
                      <a:r>
                        <a:rPr lang="en-US" sz="1400" b="1" dirty="0" smtClean="0"/>
                        <a:t>80</a:t>
                      </a:r>
                      <a:endParaRPr lang="en-US" sz="1400" b="1" dirty="0"/>
                    </a:p>
                  </a:txBody>
                  <a:tcPr marL="86138" marR="86138"/>
                </a:tc>
              </a:tr>
              <a:tr h="814573">
                <a:tc>
                  <a:txBody>
                    <a:bodyPr/>
                    <a:lstStyle/>
                    <a:p>
                      <a:pPr defTabSz="428625"/>
                      <a:r>
                        <a:rPr lang="en-GB" sz="1400" b="1" dirty="0" smtClean="0"/>
                        <a:t>Race, n</a:t>
                      </a:r>
                      <a:r>
                        <a:rPr lang="en-GB" sz="1400" b="1" baseline="0" dirty="0" smtClean="0"/>
                        <a:t> (%)	White</a:t>
                      </a:r>
                    </a:p>
                    <a:p>
                      <a:pPr defTabSz="428625"/>
                      <a:r>
                        <a:rPr lang="en-GB" sz="1400" b="1" baseline="0" dirty="0" smtClean="0"/>
                        <a:t>			Black or African American			</a:t>
                      </a:r>
                      <a:r>
                        <a:rPr lang="en-GB" sz="1400" b="1" baseline="0" dirty="0" err="1" smtClean="0"/>
                        <a:t>Other</a:t>
                      </a:r>
                      <a:r>
                        <a:rPr lang="en-GB" sz="1400" b="1" baseline="30000" dirty="0" err="1" smtClean="0"/>
                        <a:t>a</a:t>
                      </a:r>
                      <a:endParaRPr lang="en-GB" sz="1400" b="1" baseline="30000" dirty="0" smtClean="0"/>
                    </a:p>
                  </a:txBody>
                  <a:tcPr marL="86138" marR="86138"/>
                </a:tc>
                <a:tc>
                  <a:txBody>
                    <a:bodyPr/>
                    <a:lstStyle/>
                    <a:p>
                      <a:pPr algn="ctr">
                        <a:spcBef>
                          <a:spcPts val="0"/>
                        </a:spcBef>
                      </a:pPr>
                      <a:r>
                        <a:rPr lang="en-US" sz="1400" b="1" dirty="0" smtClean="0"/>
                        <a:t>179 (75)</a:t>
                      </a:r>
                    </a:p>
                    <a:p>
                      <a:pPr algn="ctr">
                        <a:spcBef>
                          <a:spcPts val="0"/>
                        </a:spcBef>
                      </a:pPr>
                      <a:r>
                        <a:rPr lang="en-US" sz="1400" b="1" dirty="0" smtClean="0"/>
                        <a:t>39 (16)</a:t>
                      </a:r>
                    </a:p>
                    <a:p>
                      <a:pPr algn="ctr">
                        <a:spcBef>
                          <a:spcPts val="0"/>
                        </a:spcBef>
                      </a:pPr>
                      <a:r>
                        <a:rPr lang="en-US" sz="1400" b="1" dirty="0" smtClean="0"/>
                        <a:t>21</a:t>
                      </a:r>
                      <a:r>
                        <a:rPr lang="en-US" sz="1400" b="1" baseline="0" dirty="0" smtClean="0"/>
                        <a:t> </a:t>
                      </a:r>
                      <a:r>
                        <a:rPr lang="en-US" sz="1400" b="1" dirty="0" smtClean="0"/>
                        <a:t>(9) </a:t>
                      </a:r>
                      <a:endParaRPr lang="en-US" sz="1400" b="1" dirty="0"/>
                    </a:p>
                  </a:txBody>
                  <a:tcPr marL="86138" marR="86138"/>
                </a:tc>
                <a:tc>
                  <a:txBody>
                    <a:bodyPr/>
                    <a:lstStyle/>
                    <a:p>
                      <a:pPr marL="0" indent="0" algn="ctr">
                        <a:buNone/>
                      </a:pPr>
                      <a:r>
                        <a:rPr lang="en-US" sz="1400" b="1" dirty="0" smtClean="0"/>
                        <a:t>63 (91)</a:t>
                      </a:r>
                    </a:p>
                    <a:p>
                      <a:pPr algn="ctr"/>
                      <a:r>
                        <a:rPr lang="en-US" sz="1400" b="1" dirty="0" smtClean="0"/>
                        <a:t>2 (3)</a:t>
                      </a:r>
                    </a:p>
                    <a:p>
                      <a:pPr algn="ctr"/>
                      <a:r>
                        <a:rPr lang="en-US" sz="1400" b="1" dirty="0" smtClean="0"/>
                        <a:t>4 (6)</a:t>
                      </a:r>
                      <a:endParaRPr lang="en-US" sz="1400" b="1" dirty="0"/>
                    </a:p>
                  </a:txBody>
                  <a:tcPr marL="86138" marR="86138"/>
                </a:tc>
                <a:tc>
                  <a:txBody>
                    <a:bodyPr/>
                    <a:lstStyle/>
                    <a:p>
                      <a:pPr algn="ctr"/>
                      <a:r>
                        <a:rPr lang="en-US" sz="1400" b="1" dirty="0" smtClean="0"/>
                        <a:t>79</a:t>
                      </a:r>
                    </a:p>
                    <a:p>
                      <a:pPr algn="ctr"/>
                      <a:r>
                        <a:rPr lang="en-US" sz="1400" b="1" dirty="0" smtClean="0"/>
                        <a:t>13</a:t>
                      </a:r>
                    </a:p>
                    <a:p>
                      <a:pPr algn="ctr"/>
                      <a:r>
                        <a:rPr lang="en-US" sz="1400" b="1" dirty="0" smtClean="0"/>
                        <a:t>  8</a:t>
                      </a:r>
                      <a:endParaRPr lang="en-US" sz="1400" b="1" dirty="0"/>
                    </a:p>
                  </a:txBody>
                  <a:tcPr marL="86138" marR="86138"/>
                </a:tc>
              </a:tr>
              <a:tr h="996646">
                <a:tc>
                  <a:txBody>
                    <a:bodyPr/>
                    <a:lstStyle/>
                    <a:p>
                      <a:pPr defTabSz="428625"/>
                      <a:r>
                        <a:rPr lang="en-GB" sz="1400" b="1" dirty="0" smtClean="0"/>
                        <a:t>ART,</a:t>
                      </a:r>
                      <a:r>
                        <a:rPr lang="en-GB" sz="1400" b="1" baseline="0" dirty="0" smtClean="0"/>
                        <a:t> </a:t>
                      </a:r>
                      <a:r>
                        <a:rPr lang="en-GB" sz="1400" b="1" dirty="0" smtClean="0"/>
                        <a:t> n (%)	</a:t>
                      </a:r>
                      <a:r>
                        <a:rPr lang="en-GB" sz="1400" b="1" baseline="0" dirty="0" smtClean="0"/>
                        <a:t>EFV-based</a:t>
                      </a:r>
                    </a:p>
                    <a:p>
                      <a:pPr defTabSz="428625"/>
                      <a:r>
                        <a:rPr lang="en-GB" sz="1400" b="1" baseline="0" dirty="0" smtClean="0"/>
                        <a:t>			ATZ/r- or DRV/r-based</a:t>
                      </a:r>
                    </a:p>
                    <a:p>
                      <a:pPr defTabSz="428625"/>
                      <a:r>
                        <a:rPr lang="en-GB" sz="1400" b="1" baseline="0" dirty="0" smtClean="0"/>
                        <a:t>			</a:t>
                      </a:r>
                      <a:r>
                        <a:rPr lang="en-GB" sz="1400" b="1" baseline="0" dirty="0" err="1" smtClean="0"/>
                        <a:t>Ral</a:t>
                      </a:r>
                      <a:r>
                        <a:rPr lang="en-GB" sz="1400" b="1" baseline="0" dirty="0" smtClean="0"/>
                        <a:t>-based and </a:t>
                      </a:r>
                      <a:r>
                        <a:rPr lang="en-GB" sz="1400" b="1" baseline="0" dirty="0" err="1" smtClean="0"/>
                        <a:t>other</a:t>
                      </a:r>
                      <a:r>
                        <a:rPr lang="en-GB" sz="1400" b="1" baseline="30000" dirty="0" err="1" smtClean="0"/>
                        <a:t>b</a:t>
                      </a:r>
                      <a:r>
                        <a:rPr lang="en-GB" sz="1400" b="1" baseline="30000" dirty="0" smtClean="0"/>
                        <a:t> </a:t>
                      </a:r>
                    </a:p>
                    <a:p>
                      <a:r>
                        <a:rPr lang="en-GB" sz="1400" b="1" baseline="0" dirty="0" smtClean="0"/>
                        <a:t>No ART (ARV-naïve), n (%)</a:t>
                      </a:r>
                      <a:endParaRPr lang="en-GB" sz="1400" b="1" dirty="0" smtClean="0"/>
                    </a:p>
                  </a:txBody>
                  <a:tcPr marL="86138" marR="86138"/>
                </a:tc>
                <a:tc>
                  <a:txBody>
                    <a:bodyPr/>
                    <a:lstStyle/>
                    <a:p>
                      <a:pPr algn="ctr"/>
                      <a:r>
                        <a:rPr lang="en-US" sz="1400" b="1" dirty="0" smtClean="0">
                          <a:solidFill>
                            <a:schemeClr val="tx1"/>
                          </a:solidFill>
                        </a:rPr>
                        <a:t>67 (28)</a:t>
                      </a:r>
                    </a:p>
                    <a:p>
                      <a:pPr algn="ctr"/>
                      <a:r>
                        <a:rPr lang="en-US" sz="1400" b="1" baseline="0" dirty="0" smtClean="0">
                          <a:solidFill>
                            <a:schemeClr val="tx1"/>
                          </a:solidFill>
                        </a:rPr>
                        <a:t>60 (25)</a:t>
                      </a:r>
                    </a:p>
                    <a:p>
                      <a:pPr algn="ctr"/>
                      <a:r>
                        <a:rPr lang="en-US" sz="1400" b="1" baseline="0" dirty="0" smtClean="0">
                          <a:solidFill>
                            <a:schemeClr val="tx1"/>
                          </a:solidFill>
                        </a:rPr>
                        <a:t>105 (44)</a:t>
                      </a:r>
                      <a:endParaRPr lang="en-US" sz="1400" b="1" dirty="0" smtClean="0">
                        <a:solidFill>
                          <a:schemeClr val="tx1"/>
                        </a:solidFill>
                      </a:endParaRPr>
                    </a:p>
                    <a:p>
                      <a:pPr algn="ctr"/>
                      <a:r>
                        <a:rPr lang="en-US" sz="1400" b="1" dirty="0" smtClean="0">
                          <a:solidFill>
                            <a:schemeClr val="tx1"/>
                          </a:solidFill>
                        </a:rPr>
                        <a:t>  7 (3)</a:t>
                      </a:r>
                      <a:endParaRPr lang="en-US" sz="1400" b="1" dirty="0">
                        <a:solidFill>
                          <a:schemeClr val="tx1"/>
                        </a:solidFill>
                      </a:endParaRPr>
                    </a:p>
                  </a:txBody>
                  <a:tcPr marL="86138" marR="86138"/>
                </a:tc>
                <a:tc>
                  <a:txBody>
                    <a:bodyPr/>
                    <a:lstStyle/>
                    <a:p>
                      <a:pPr algn="ctr"/>
                      <a:r>
                        <a:rPr lang="en-US" sz="1400" b="1" dirty="0" smtClean="0">
                          <a:solidFill>
                            <a:schemeClr val="tx1"/>
                          </a:solidFill>
                        </a:rPr>
                        <a:t>17 (25)</a:t>
                      </a:r>
                    </a:p>
                    <a:p>
                      <a:pPr algn="ctr"/>
                      <a:r>
                        <a:rPr lang="en-US" sz="1400" b="1" baseline="0" dirty="0" smtClean="0">
                          <a:solidFill>
                            <a:schemeClr val="tx1"/>
                          </a:solidFill>
                        </a:rPr>
                        <a:t>7 (10)</a:t>
                      </a:r>
                    </a:p>
                    <a:p>
                      <a:pPr algn="ctr"/>
                      <a:r>
                        <a:rPr lang="en-US" sz="1400" b="1" baseline="0" dirty="0" smtClean="0">
                          <a:solidFill>
                            <a:schemeClr val="tx1"/>
                          </a:solidFill>
                        </a:rPr>
                        <a:t>41 (59)</a:t>
                      </a:r>
                    </a:p>
                    <a:p>
                      <a:pPr algn="ctr"/>
                      <a:r>
                        <a:rPr lang="en-US" sz="1400" b="1" dirty="0" smtClean="0">
                          <a:solidFill>
                            <a:schemeClr val="tx1"/>
                          </a:solidFill>
                        </a:rPr>
                        <a:t>4 (6)</a:t>
                      </a:r>
                      <a:endParaRPr lang="en-US" sz="1400" b="1" dirty="0">
                        <a:solidFill>
                          <a:schemeClr val="tx1"/>
                        </a:solidFill>
                      </a:endParaRPr>
                    </a:p>
                  </a:txBody>
                  <a:tcPr marL="86138" marR="86138"/>
                </a:tc>
                <a:tc>
                  <a:txBody>
                    <a:bodyPr/>
                    <a:lstStyle/>
                    <a:p>
                      <a:pPr algn="ctr"/>
                      <a:r>
                        <a:rPr lang="en-US" sz="1400" b="1" dirty="0" smtClean="0">
                          <a:solidFill>
                            <a:schemeClr val="tx1"/>
                          </a:solidFill>
                        </a:rPr>
                        <a:t>84</a:t>
                      </a:r>
                      <a:r>
                        <a:rPr lang="en-US" sz="1400" b="1" baseline="0" dirty="0" smtClean="0">
                          <a:solidFill>
                            <a:schemeClr val="tx1"/>
                          </a:solidFill>
                        </a:rPr>
                        <a:t> </a:t>
                      </a:r>
                      <a:r>
                        <a:rPr lang="en-US" sz="1400" b="1" dirty="0" smtClean="0">
                          <a:solidFill>
                            <a:schemeClr val="tx1"/>
                          </a:solidFill>
                        </a:rPr>
                        <a:t>(27)</a:t>
                      </a:r>
                    </a:p>
                    <a:p>
                      <a:pPr algn="ctr"/>
                      <a:r>
                        <a:rPr lang="en-US" sz="1400" b="1" baseline="0" dirty="0" smtClean="0">
                          <a:solidFill>
                            <a:schemeClr val="tx1"/>
                          </a:solidFill>
                        </a:rPr>
                        <a:t>67 (22)</a:t>
                      </a:r>
                    </a:p>
                    <a:p>
                      <a:pPr algn="ctr"/>
                      <a:r>
                        <a:rPr lang="en-US" sz="1400" b="1" baseline="0" dirty="0" smtClean="0">
                          <a:solidFill>
                            <a:schemeClr val="tx1"/>
                          </a:solidFill>
                        </a:rPr>
                        <a:t>146 (47)</a:t>
                      </a:r>
                    </a:p>
                    <a:p>
                      <a:pPr algn="ctr"/>
                      <a:r>
                        <a:rPr lang="en-US" sz="1400" b="1" dirty="0" smtClean="0">
                          <a:solidFill>
                            <a:schemeClr val="tx1"/>
                          </a:solidFill>
                        </a:rPr>
                        <a:t>11 (4)</a:t>
                      </a:r>
                      <a:endParaRPr lang="en-US" sz="1400" b="1" dirty="0">
                        <a:solidFill>
                          <a:schemeClr val="tx1"/>
                        </a:solidFill>
                      </a:endParaRPr>
                    </a:p>
                  </a:txBody>
                  <a:tcPr marL="86138" marR="86138"/>
                </a:tc>
              </a:tr>
              <a:tr h="445066">
                <a:tc>
                  <a:txBody>
                    <a:bodyPr/>
                    <a:lstStyle/>
                    <a:p>
                      <a:r>
                        <a:rPr lang="en-US" sz="1400" b="1" dirty="0" smtClean="0"/>
                        <a:t>Mean baseline CD4</a:t>
                      </a:r>
                      <a:r>
                        <a:rPr lang="en-US" sz="1400" b="1" baseline="30000" dirty="0" smtClean="0"/>
                        <a:t>+</a:t>
                      </a:r>
                      <a:r>
                        <a:rPr lang="en-US" sz="1400" b="1" dirty="0" smtClean="0"/>
                        <a:t> T cell count, cells/µL</a:t>
                      </a:r>
                      <a:endParaRPr lang="en-US" sz="1400" b="1" dirty="0"/>
                    </a:p>
                  </a:txBody>
                  <a:tcPr marL="86138" marR="86138"/>
                </a:tc>
                <a:tc>
                  <a:txBody>
                    <a:bodyPr/>
                    <a:lstStyle/>
                    <a:p>
                      <a:pPr algn="ctr"/>
                      <a:r>
                        <a:rPr lang="en-US" sz="1400" b="1" dirty="0" smtClean="0"/>
                        <a:t>544</a:t>
                      </a:r>
                      <a:endParaRPr lang="en-US" sz="1400" b="1" dirty="0"/>
                    </a:p>
                  </a:txBody>
                  <a:tcPr marL="86138" marR="86138"/>
                </a:tc>
                <a:tc>
                  <a:txBody>
                    <a:bodyPr/>
                    <a:lstStyle/>
                    <a:p>
                      <a:pPr algn="ctr"/>
                      <a:r>
                        <a:rPr lang="en-US" sz="1400" b="1" dirty="0" smtClean="0"/>
                        <a:t>549</a:t>
                      </a:r>
                      <a:endParaRPr lang="en-US" sz="1400" b="1" dirty="0"/>
                    </a:p>
                  </a:txBody>
                  <a:tcPr marL="86138" marR="86138"/>
                </a:tc>
                <a:tc>
                  <a:txBody>
                    <a:bodyPr/>
                    <a:lstStyle/>
                    <a:p>
                      <a:pPr algn="ctr"/>
                      <a:r>
                        <a:rPr lang="en-US" sz="1400" b="1" dirty="0" smtClean="0"/>
                        <a:t>545</a:t>
                      </a:r>
                      <a:endParaRPr lang="en-US" sz="1400" b="1" dirty="0"/>
                    </a:p>
                  </a:txBody>
                  <a:tcPr marL="86138" marR="86138"/>
                </a:tc>
              </a:tr>
              <a:tr h="419100">
                <a:tc>
                  <a:txBody>
                    <a:bodyPr/>
                    <a:lstStyle/>
                    <a:p>
                      <a:r>
                        <a:rPr lang="en-GB" sz="1400" b="1" dirty="0" smtClean="0"/>
                        <a:t>Baseline</a:t>
                      </a:r>
                      <a:r>
                        <a:rPr lang="en-GB" sz="1400" b="1" baseline="0" dirty="0" smtClean="0"/>
                        <a:t> HCV RNA  ≥800 000 IU/mL,  n (%)</a:t>
                      </a:r>
                      <a:endParaRPr lang="en-US" sz="1400" b="1" dirty="0"/>
                    </a:p>
                  </a:txBody>
                  <a:tcPr marL="86138" marR="86138"/>
                </a:tc>
                <a:tc>
                  <a:txBody>
                    <a:bodyPr/>
                    <a:lstStyle/>
                    <a:p>
                      <a:pPr algn="ctr"/>
                      <a:r>
                        <a:rPr lang="en-US" sz="1400" b="1" dirty="0" smtClean="0"/>
                        <a:t>197 (82)</a:t>
                      </a:r>
                      <a:endParaRPr lang="en-US" sz="1400" b="1" dirty="0"/>
                    </a:p>
                  </a:txBody>
                  <a:tcPr marL="86138" marR="86138"/>
                </a:tc>
                <a:tc>
                  <a:txBody>
                    <a:bodyPr/>
                    <a:lstStyle/>
                    <a:p>
                      <a:pPr algn="ctr"/>
                      <a:r>
                        <a:rPr lang="en-US" sz="1400" b="1" dirty="0" smtClean="0"/>
                        <a:t>49 (71)</a:t>
                      </a:r>
                      <a:endParaRPr lang="en-US" sz="1400" b="1" dirty="0"/>
                    </a:p>
                  </a:txBody>
                  <a:tcPr marL="86138" marR="86138"/>
                </a:tc>
                <a:tc>
                  <a:txBody>
                    <a:bodyPr/>
                    <a:lstStyle/>
                    <a:p>
                      <a:pPr algn="ctr"/>
                      <a:r>
                        <a:rPr lang="en-US" sz="1400" b="1" dirty="0" smtClean="0"/>
                        <a:t>246 (80)</a:t>
                      </a:r>
                      <a:endParaRPr lang="en-US" sz="1400" b="1" dirty="0"/>
                    </a:p>
                  </a:txBody>
                  <a:tcPr marL="86138" marR="86138"/>
                </a:tc>
              </a:tr>
              <a:tr h="357029">
                <a:tc>
                  <a:txBody>
                    <a:bodyPr/>
                    <a:lstStyle/>
                    <a:p>
                      <a:r>
                        <a:rPr lang="en-GB" sz="1400" b="1" dirty="0" smtClean="0"/>
                        <a:t>HCV Genotype-1a,</a:t>
                      </a:r>
                      <a:r>
                        <a:rPr lang="en-GB" sz="1400" b="1" baseline="0" dirty="0" smtClean="0"/>
                        <a:t> </a:t>
                      </a:r>
                      <a:r>
                        <a:rPr lang="en-GB" sz="1400" b="1" dirty="0" smtClean="0"/>
                        <a:t>n (%)</a:t>
                      </a:r>
                    </a:p>
                  </a:txBody>
                  <a:tcPr marL="86138" marR="86138"/>
                </a:tc>
                <a:tc>
                  <a:txBody>
                    <a:bodyPr/>
                    <a:lstStyle/>
                    <a:p>
                      <a:pPr algn="ctr"/>
                      <a:r>
                        <a:rPr lang="en-US" sz="1400" b="1" dirty="0" smtClean="0"/>
                        <a:t>184 (77)</a:t>
                      </a:r>
                      <a:endParaRPr lang="en-US" sz="1400" b="1" dirty="0"/>
                    </a:p>
                  </a:txBody>
                  <a:tcPr marL="86138" marR="86138"/>
                </a:tc>
                <a:tc>
                  <a:txBody>
                    <a:bodyPr/>
                    <a:lstStyle/>
                    <a:p>
                      <a:pPr algn="ctr"/>
                      <a:r>
                        <a:rPr lang="en-US" sz="1400" b="1" dirty="0" smtClean="0"/>
                        <a:t>55 (80)</a:t>
                      </a:r>
                      <a:endParaRPr lang="en-US" sz="1400" b="1" dirty="0"/>
                    </a:p>
                  </a:txBody>
                  <a:tcPr marL="86138" marR="86138"/>
                </a:tc>
                <a:tc>
                  <a:txBody>
                    <a:bodyPr/>
                    <a:lstStyle/>
                    <a:p>
                      <a:pPr algn="ctr"/>
                      <a:r>
                        <a:rPr lang="en-US" sz="1400" b="1" dirty="0" smtClean="0"/>
                        <a:t> 239 (78)</a:t>
                      </a:r>
                      <a:endParaRPr lang="en-US" sz="1400" b="1" dirty="0"/>
                    </a:p>
                  </a:txBody>
                  <a:tcPr marL="86138" marR="86138"/>
                </a:tc>
              </a:tr>
              <a:tr h="362837">
                <a:tc>
                  <a:txBody>
                    <a:bodyPr/>
                    <a:lstStyle/>
                    <a:p>
                      <a:pPr defTabSz="428625"/>
                      <a:r>
                        <a:rPr lang="en-GB" sz="1400" b="1" dirty="0" smtClean="0"/>
                        <a:t>Cirrhosis F4</a:t>
                      </a:r>
                      <a:r>
                        <a:rPr lang="en-GB" sz="1400" b="1" baseline="0" dirty="0" smtClean="0"/>
                        <a:t> or </a:t>
                      </a:r>
                      <a:r>
                        <a:rPr lang="en-GB" sz="1400" b="1" baseline="0" dirty="0" err="1" smtClean="0"/>
                        <a:t>FibroScan</a:t>
                      </a:r>
                      <a:r>
                        <a:rPr lang="en-GB" sz="1400" b="1" baseline="0" dirty="0" smtClean="0"/>
                        <a:t> &gt;13 </a:t>
                      </a:r>
                      <a:r>
                        <a:rPr lang="en-GB" sz="1400" b="1" baseline="0" dirty="0" err="1" smtClean="0"/>
                        <a:t>kPa</a:t>
                      </a:r>
                      <a:r>
                        <a:rPr lang="en-GB" sz="1400" b="1" dirty="0" smtClean="0"/>
                        <a:t>, n (%)</a:t>
                      </a:r>
                      <a:r>
                        <a:rPr lang="en-GB" sz="1400" b="1" baseline="0" dirty="0" smtClean="0"/>
                        <a:t> </a:t>
                      </a:r>
                      <a:endParaRPr lang="en-GB" sz="1400" b="1" dirty="0" smtClean="0"/>
                    </a:p>
                  </a:txBody>
                  <a:tcPr marL="86138" marR="86138"/>
                </a:tc>
                <a:tc>
                  <a:txBody>
                    <a:bodyPr/>
                    <a:lstStyle/>
                    <a:p>
                      <a:pPr algn="ctr"/>
                      <a:r>
                        <a:rPr lang="en-US" sz="1400" b="1" dirty="0" smtClean="0"/>
                        <a:t>40 (17)</a:t>
                      </a:r>
                      <a:endParaRPr lang="en-US" sz="1400" b="1" dirty="0"/>
                    </a:p>
                  </a:txBody>
                  <a:tcPr marL="86138" marR="86138"/>
                </a:tc>
                <a:tc>
                  <a:txBody>
                    <a:bodyPr/>
                    <a:lstStyle/>
                    <a:p>
                      <a:pPr algn="ctr"/>
                      <a:r>
                        <a:rPr lang="en-US" sz="1400" b="1" dirty="0" smtClean="0"/>
                        <a:t>11 (16)</a:t>
                      </a:r>
                      <a:endParaRPr lang="en-US" sz="1400" b="1" dirty="0"/>
                    </a:p>
                  </a:txBody>
                  <a:tcPr marL="86138" marR="86138"/>
                </a:tc>
                <a:tc>
                  <a:txBody>
                    <a:bodyPr/>
                    <a:lstStyle/>
                    <a:p>
                      <a:pPr algn="ctr"/>
                      <a:r>
                        <a:rPr lang="en-US" sz="1400" b="1" dirty="0" smtClean="0"/>
                        <a:t>    51 (17)</a:t>
                      </a:r>
                      <a:endParaRPr lang="en-US" sz="1400" b="1" dirty="0"/>
                    </a:p>
                  </a:txBody>
                  <a:tcPr marL="86138" marR="86138"/>
                </a:tc>
              </a:tr>
            </a:tbl>
          </a:graphicData>
        </a:graphic>
      </p:graphicFrame>
      <p:sp>
        <p:nvSpPr>
          <p:cNvPr id="7" name="TextBox 6"/>
          <p:cNvSpPr txBox="1"/>
          <p:nvPr/>
        </p:nvSpPr>
        <p:spPr>
          <a:xfrm>
            <a:off x="267009" y="6240045"/>
            <a:ext cx="8493027" cy="553998"/>
          </a:xfrm>
          <a:prstGeom prst="rect">
            <a:avLst/>
          </a:prstGeom>
          <a:noFill/>
        </p:spPr>
        <p:txBody>
          <a:bodyPr wrap="square" rtlCol="0">
            <a:spAutoFit/>
          </a:bodyPr>
          <a:lstStyle/>
          <a:p>
            <a:r>
              <a:rPr lang="en-GB" sz="1000" baseline="30000" dirty="0" err="1" smtClean="0">
                <a:latin typeface="+mn-lt"/>
                <a:cs typeface="Arial" pitchFamily="34" charset="0"/>
              </a:rPr>
              <a:t>a</a:t>
            </a:r>
            <a:r>
              <a:rPr lang="en-GB" sz="1000" dirty="0" err="1" smtClean="0">
                <a:latin typeface="+mn-lt"/>
                <a:cs typeface="Arial" pitchFamily="34" charset="0"/>
              </a:rPr>
              <a:t>Includes</a:t>
            </a:r>
            <a:r>
              <a:rPr lang="en-GB" sz="1000" dirty="0" smtClean="0">
                <a:latin typeface="+mn-lt"/>
                <a:cs typeface="Arial" pitchFamily="34" charset="0"/>
              </a:rPr>
              <a:t> Asian, Native Hawaiian or other Pacific Islander, American Indian or Alaska Native, and missing  data.</a:t>
            </a:r>
            <a:br>
              <a:rPr lang="en-GB" sz="1000" dirty="0" smtClean="0">
                <a:latin typeface="+mn-lt"/>
                <a:cs typeface="Arial" pitchFamily="34" charset="0"/>
              </a:rPr>
            </a:br>
            <a:r>
              <a:rPr lang="en-GB" sz="1000" baseline="30000" dirty="0" err="1" smtClean="0">
                <a:latin typeface="+mn-lt"/>
                <a:cs typeface="Arial" pitchFamily="34" charset="0"/>
              </a:rPr>
              <a:t>b</a:t>
            </a:r>
            <a:r>
              <a:rPr lang="en-GB" sz="1000" dirty="0" err="1" smtClean="0">
                <a:latin typeface="+mn-lt"/>
                <a:cs typeface="Arial" pitchFamily="34" charset="0"/>
              </a:rPr>
              <a:t>Includes</a:t>
            </a:r>
            <a:r>
              <a:rPr lang="en-GB" sz="1000" dirty="0" smtClean="0">
                <a:latin typeface="+mn-lt"/>
                <a:cs typeface="Arial" pitchFamily="34" charset="0"/>
              </a:rPr>
              <a:t> </a:t>
            </a:r>
            <a:r>
              <a:rPr lang="en-GB" sz="1000" dirty="0">
                <a:latin typeface="+mn-lt"/>
                <a:cs typeface="Arial" pitchFamily="34" charset="0"/>
              </a:rPr>
              <a:t>1 patient taking </a:t>
            </a:r>
            <a:r>
              <a:rPr lang="en-GB" sz="1000" dirty="0" err="1" smtClean="0">
                <a:latin typeface="+mn-lt"/>
                <a:cs typeface="Arial" pitchFamily="34" charset="0"/>
              </a:rPr>
              <a:t>maraviroc</a:t>
            </a:r>
            <a:r>
              <a:rPr lang="en-GB" sz="1000" dirty="0" smtClean="0">
                <a:latin typeface="+mn-lt"/>
                <a:cs typeface="Arial" pitchFamily="34" charset="0"/>
              </a:rPr>
              <a:t> plus </a:t>
            </a:r>
            <a:r>
              <a:rPr lang="en-GB" sz="1000" dirty="0" err="1">
                <a:latin typeface="+mn-lt"/>
                <a:cs typeface="Arial" pitchFamily="34" charset="0"/>
              </a:rPr>
              <a:t>emtricitabine</a:t>
            </a:r>
            <a:r>
              <a:rPr lang="en-GB" sz="1000" dirty="0">
                <a:latin typeface="+mn-lt"/>
                <a:cs typeface="Arial" pitchFamily="34" charset="0"/>
              </a:rPr>
              <a:t>/</a:t>
            </a:r>
            <a:r>
              <a:rPr lang="en-GB" sz="1000" dirty="0" err="1">
                <a:latin typeface="+mn-lt"/>
                <a:cs typeface="Arial" pitchFamily="34" charset="0"/>
              </a:rPr>
              <a:t>tenofovir</a:t>
            </a:r>
            <a:r>
              <a:rPr lang="en-GB" sz="1000" dirty="0">
                <a:latin typeface="+mn-lt"/>
                <a:cs typeface="Arial" pitchFamily="34" charset="0"/>
              </a:rPr>
              <a:t> </a:t>
            </a:r>
            <a:r>
              <a:rPr lang="en-GB" sz="1000" dirty="0" err="1">
                <a:latin typeface="+mn-lt"/>
                <a:cs typeface="Arial" pitchFamily="34" charset="0"/>
              </a:rPr>
              <a:t>disoproxil</a:t>
            </a:r>
            <a:r>
              <a:rPr lang="en-GB" sz="1000" dirty="0">
                <a:latin typeface="+mn-lt"/>
                <a:cs typeface="Arial" pitchFamily="34" charset="0"/>
              </a:rPr>
              <a:t> </a:t>
            </a:r>
            <a:r>
              <a:rPr lang="en-GB" sz="1000" dirty="0" err="1">
                <a:latin typeface="+mn-lt"/>
                <a:cs typeface="Arial" pitchFamily="34" charset="0"/>
              </a:rPr>
              <a:t>fumarate</a:t>
            </a:r>
            <a:r>
              <a:rPr lang="en-GB" sz="1000" dirty="0">
                <a:latin typeface="+mn-lt"/>
                <a:cs typeface="Arial" pitchFamily="34" charset="0"/>
              </a:rPr>
              <a:t>, 1 patient taking </a:t>
            </a:r>
            <a:r>
              <a:rPr lang="en-GB" sz="1000" dirty="0" err="1">
                <a:latin typeface="+mn-lt"/>
                <a:cs typeface="Arial" pitchFamily="34" charset="0"/>
              </a:rPr>
              <a:t>emtricitabine</a:t>
            </a:r>
            <a:r>
              <a:rPr lang="en-GB" sz="1000" dirty="0">
                <a:latin typeface="+mn-lt"/>
                <a:cs typeface="Arial" pitchFamily="34" charset="0"/>
              </a:rPr>
              <a:t>/</a:t>
            </a:r>
            <a:r>
              <a:rPr lang="en-GB" sz="1000" dirty="0" err="1">
                <a:latin typeface="+mn-lt"/>
                <a:cs typeface="Arial" pitchFamily="34" charset="0"/>
              </a:rPr>
              <a:t>tenofovir</a:t>
            </a:r>
            <a:r>
              <a:rPr lang="en-GB" sz="1000" dirty="0">
                <a:latin typeface="+mn-lt"/>
                <a:cs typeface="Arial" pitchFamily="34" charset="0"/>
              </a:rPr>
              <a:t> </a:t>
            </a:r>
            <a:r>
              <a:rPr lang="en-GB" sz="1000" dirty="0" err="1">
                <a:latin typeface="+mn-lt"/>
                <a:cs typeface="Arial" pitchFamily="34" charset="0"/>
              </a:rPr>
              <a:t>disoproxil</a:t>
            </a:r>
            <a:r>
              <a:rPr lang="en-GB" sz="1000" dirty="0">
                <a:latin typeface="+mn-lt"/>
                <a:cs typeface="Arial" pitchFamily="34" charset="0"/>
              </a:rPr>
              <a:t> </a:t>
            </a:r>
            <a:r>
              <a:rPr lang="en-GB" sz="1000" dirty="0" err="1">
                <a:latin typeface="+mn-lt"/>
                <a:cs typeface="Arial" pitchFamily="34" charset="0"/>
              </a:rPr>
              <a:t>fumarate</a:t>
            </a:r>
            <a:r>
              <a:rPr lang="en-GB" sz="1000" dirty="0">
                <a:latin typeface="+mn-lt"/>
                <a:cs typeface="Arial" pitchFamily="34" charset="0"/>
              </a:rPr>
              <a:t> </a:t>
            </a:r>
            <a:r>
              <a:rPr lang="en-GB" sz="1000" dirty="0" smtClean="0">
                <a:latin typeface="+mn-lt"/>
                <a:cs typeface="Arial" pitchFamily="34" charset="0"/>
              </a:rPr>
              <a:t>only. </a:t>
            </a:r>
            <a:r>
              <a:rPr lang="en-GB" sz="1000" dirty="0" err="1" smtClean="0">
                <a:latin typeface="+mn-lt"/>
                <a:cs typeface="Arial" pitchFamily="34" charset="0"/>
              </a:rPr>
              <a:t>Ral</a:t>
            </a:r>
            <a:r>
              <a:rPr lang="en-GB" sz="1000" dirty="0" smtClean="0">
                <a:latin typeface="+mn-lt"/>
                <a:cs typeface="Arial" pitchFamily="34" charset="0"/>
              </a:rPr>
              <a:t>, </a:t>
            </a:r>
            <a:r>
              <a:rPr lang="en-GB" sz="1000" dirty="0" err="1" smtClean="0">
                <a:latin typeface="+mn-lt"/>
                <a:cs typeface="Arial" pitchFamily="34" charset="0"/>
              </a:rPr>
              <a:t>raltegravir</a:t>
            </a:r>
            <a:endParaRPr lang="en-GB" sz="1000" dirty="0" smtClean="0">
              <a:latin typeface="+mn-lt"/>
              <a:cs typeface="Arial" pitchFamily="34" charset="0"/>
            </a:endParaRPr>
          </a:p>
        </p:txBody>
      </p:sp>
    </p:spTree>
    <p:extLst>
      <p:ext uri="{BB962C8B-B14F-4D97-AF65-F5344CB8AC3E}">
        <p14:creationId xmlns="" xmlns:p14="http://schemas.microsoft.com/office/powerpoint/2010/main" val="4124145364"/>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GB" dirty="0" err="1" smtClean="0"/>
              <a:t>STARTVerso</a:t>
            </a:r>
            <a:r>
              <a:rPr lang="en-GB" dirty="0" smtClean="0"/>
              <a:t> 4: Interim safety and tolerability</a:t>
            </a:r>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828710594"/>
              </p:ext>
            </p:extLst>
          </p:nvPr>
        </p:nvGraphicFramePr>
        <p:xfrm>
          <a:off x="358774" y="1156890"/>
          <a:ext cx="8413085" cy="4861560"/>
        </p:xfrm>
        <a:graphic>
          <a:graphicData uri="http://schemas.openxmlformats.org/drawingml/2006/table">
            <a:tbl>
              <a:tblPr firstRow="1" bandRow="1">
                <a:tableStyleId>{5C22544A-7EE6-4342-B048-85BDC9FD1C3A}</a:tableStyleId>
              </a:tblPr>
              <a:tblGrid>
                <a:gridCol w="4195297"/>
                <a:gridCol w="4217788"/>
              </a:tblGrid>
              <a:tr h="301631">
                <a:tc>
                  <a:txBody>
                    <a:bodyPr/>
                    <a:lstStyle/>
                    <a:p>
                      <a:pPr marL="0" defTabSz="914400" rtl="0" eaLnBrk="1" latinLnBrk="0" hangingPunct="1"/>
                      <a:r>
                        <a:rPr lang="en-GB" sz="1500" b="1" kern="1200" dirty="0" smtClean="0">
                          <a:solidFill>
                            <a:schemeClr val="lt1"/>
                          </a:solidFill>
                          <a:latin typeface="+mj-lt"/>
                          <a:ea typeface="+mn-ea"/>
                          <a:cs typeface="+mn-cs"/>
                        </a:rPr>
                        <a:t>Most frequent AEs in &gt;20% of patients</a:t>
                      </a:r>
                      <a:endParaRPr lang="en-US" sz="1500" b="1" kern="1200" dirty="0" smtClean="0">
                        <a:solidFill>
                          <a:schemeClr val="lt1"/>
                        </a:solidFill>
                        <a:latin typeface="+mj-lt"/>
                        <a:ea typeface="+mn-ea"/>
                        <a:cs typeface="+mn-cs"/>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tc>
                  <a:txBody>
                    <a:bodyPr/>
                    <a:lstStyle/>
                    <a:p>
                      <a:pPr marL="0" algn="ctr" defTabSz="914400" rtl="0" eaLnBrk="1" latinLnBrk="0" hangingPunct="1"/>
                      <a:r>
                        <a:rPr lang="en-US" sz="1500" b="1" kern="1200" dirty="0" smtClean="0">
                          <a:solidFill>
                            <a:schemeClr val="lt1"/>
                          </a:solidFill>
                          <a:latin typeface="+mn-lt"/>
                          <a:ea typeface="+mn-ea"/>
                          <a:cs typeface="+mn-cs"/>
                        </a:rPr>
                        <a:t>No. of patients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tr>
              <a:tr h="1091618">
                <a:tc>
                  <a:txBody>
                    <a:bodyPr/>
                    <a:lstStyle/>
                    <a:p>
                      <a:r>
                        <a:rPr lang="en-GB" sz="1400" b="1" baseline="0" dirty="0" smtClean="0">
                          <a:solidFill>
                            <a:schemeClr val="tx1"/>
                          </a:solidFill>
                          <a:latin typeface="Arial" pitchFamily="34" charset="0"/>
                          <a:cs typeface="Arial" pitchFamily="34" charset="0"/>
                        </a:rPr>
                        <a:t>Nausea</a:t>
                      </a:r>
                    </a:p>
                    <a:p>
                      <a:r>
                        <a:rPr lang="en-GB" sz="1400" b="1" baseline="0" dirty="0" smtClean="0">
                          <a:solidFill>
                            <a:schemeClr val="tx1"/>
                          </a:solidFill>
                          <a:latin typeface="Arial" pitchFamily="34" charset="0"/>
                          <a:cs typeface="Arial" pitchFamily="34" charset="0"/>
                        </a:rPr>
                        <a:t>Fatigue</a:t>
                      </a:r>
                    </a:p>
                    <a:p>
                      <a:r>
                        <a:rPr lang="en-GB" sz="1400" b="1" baseline="0" dirty="0" err="1" smtClean="0">
                          <a:solidFill>
                            <a:schemeClr val="tx1"/>
                          </a:solidFill>
                          <a:latin typeface="Arial" pitchFamily="34" charset="0"/>
                          <a:cs typeface="Arial" pitchFamily="34" charset="0"/>
                        </a:rPr>
                        <a:t>Diarrhea</a:t>
                      </a:r>
                      <a:endParaRPr lang="en-GB" sz="1400" b="1" baseline="0" dirty="0" smtClean="0">
                        <a:solidFill>
                          <a:schemeClr val="tx1"/>
                        </a:solidFill>
                        <a:latin typeface="Arial" pitchFamily="34" charset="0"/>
                        <a:cs typeface="Arial" pitchFamily="34" charset="0"/>
                      </a:endParaRPr>
                    </a:p>
                    <a:p>
                      <a:r>
                        <a:rPr lang="en-GB" sz="1400" b="1" baseline="0" dirty="0" smtClean="0">
                          <a:solidFill>
                            <a:schemeClr val="tx1"/>
                          </a:solidFill>
                          <a:latin typeface="Arial" pitchFamily="34" charset="0"/>
                          <a:cs typeface="Arial" pitchFamily="34" charset="0"/>
                        </a:rPr>
                        <a:t>Headache</a:t>
                      </a:r>
                    </a:p>
                    <a:p>
                      <a:r>
                        <a:rPr lang="en-GB" sz="1400" b="1" baseline="0" dirty="0" smtClean="0">
                          <a:solidFill>
                            <a:schemeClr val="tx1"/>
                          </a:solidFill>
                          <a:latin typeface="Arial" pitchFamily="34" charset="0"/>
                          <a:cs typeface="Arial" pitchFamily="34" charset="0"/>
                        </a:rPr>
                        <a:t>Asthenia</a:t>
                      </a:r>
                    </a:p>
                  </a:txBody>
                  <a:tcPr>
                    <a:lnT w="38100" cmpd="sng">
                      <a:noFill/>
                    </a:lnT>
                    <a:solidFill>
                      <a:schemeClr val="accent5">
                        <a:alpha val="49000"/>
                      </a:schemeClr>
                    </a:solidFill>
                  </a:tcPr>
                </a:tc>
                <a:tc>
                  <a:txBody>
                    <a:bodyPr/>
                    <a:lstStyle/>
                    <a:p>
                      <a:pPr algn="ctr"/>
                      <a:r>
                        <a:rPr lang="en-US" sz="1400" b="1" dirty="0" smtClean="0">
                          <a:solidFill>
                            <a:schemeClr val="tx1"/>
                          </a:solidFill>
                          <a:latin typeface="Arial" pitchFamily="34" charset="0"/>
                          <a:cs typeface="Arial" pitchFamily="34" charset="0"/>
                        </a:rPr>
                        <a:t>113 (37)</a:t>
                      </a:r>
                    </a:p>
                    <a:p>
                      <a:pPr algn="ctr"/>
                      <a:r>
                        <a:rPr lang="en-US" sz="1400" b="1" dirty="0" smtClean="0">
                          <a:solidFill>
                            <a:schemeClr val="tx1"/>
                          </a:solidFill>
                          <a:latin typeface="Arial" pitchFamily="34" charset="0"/>
                          <a:cs typeface="Arial" pitchFamily="34" charset="0"/>
                        </a:rPr>
                        <a:t>102 (33)</a:t>
                      </a:r>
                    </a:p>
                    <a:p>
                      <a:pPr algn="ctr"/>
                      <a:r>
                        <a:rPr lang="en-US" sz="1400" b="1" dirty="0" smtClean="0">
                          <a:solidFill>
                            <a:schemeClr val="tx1"/>
                          </a:solidFill>
                          <a:latin typeface="Arial" pitchFamily="34" charset="0"/>
                          <a:cs typeface="Arial" pitchFamily="34" charset="0"/>
                        </a:rPr>
                        <a:t>83 (27)</a:t>
                      </a:r>
                    </a:p>
                    <a:p>
                      <a:pPr algn="ctr"/>
                      <a:r>
                        <a:rPr lang="en-US" sz="1400" b="1" dirty="0" smtClean="0">
                          <a:solidFill>
                            <a:schemeClr val="tx1"/>
                          </a:solidFill>
                          <a:latin typeface="Arial" pitchFamily="34" charset="0"/>
                          <a:cs typeface="Arial" pitchFamily="34" charset="0"/>
                        </a:rPr>
                        <a:t>71</a:t>
                      </a:r>
                      <a:r>
                        <a:rPr lang="en-US" sz="1400" b="1" baseline="0" dirty="0" smtClean="0">
                          <a:solidFill>
                            <a:schemeClr val="tx1"/>
                          </a:solidFill>
                          <a:latin typeface="Arial" pitchFamily="34" charset="0"/>
                          <a:cs typeface="Arial" pitchFamily="34" charset="0"/>
                        </a:rPr>
                        <a:t> </a:t>
                      </a:r>
                      <a:r>
                        <a:rPr lang="en-US" sz="1400" b="1" dirty="0" smtClean="0">
                          <a:solidFill>
                            <a:schemeClr val="tx1"/>
                          </a:solidFill>
                          <a:latin typeface="Arial" pitchFamily="34" charset="0"/>
                          <a:cs typeface="Arial" pitchFamily="34" charset="0"/>
                        </a:rPr>
                        <a:t>(23)</a:t>
                      </a:r>
                    </a:p>
                    <a:p>
                      <a:pPr algn="ctr"/>
                      <a:r>
                        <a:rPr lang="en-US" sz="1400" b="1" dirty="0" smtClean="0">
                          <a:solidFill>
                            <a:schemeClr val="tx1"/>
                          </a:solidFill>
                          <a:latin typeface="Arial" pitchFamily="34" charset="0"/>
                          <a:cs typeface="Arial" pitchFamily="34" charset="0"/>
                        </a:rPr>
                        <a:t>68 (22)</a:t>
                      </a:r>
                      <a:endParaRPr lang="en-US" sz="1400" b="1" dirty="0">
                        <a:solidFill>
                          <a:schemeClr val="tx1"/>
                        </a:solidFill>
                        <a:latin typeface="Arial" pitchFamily="34" charset="0"/>
                        <a:cs typeface="Arial" pitchFamily="34" charset="0"/>
                      </a:endParaRPr>
                    </a:p>
                  </a:txBody>
                  <a:tcPr>
                    <a:lnT w="38100" cmpd="sng">
                      <a:noFill/>
                    </a:lnT>
                    <a:solidFill>
                      <a:schemeClr val="accent5">
                        <a:alpha val="49000"/>
                      </a:schemeClr>
                    </a:solidFill>
                  </a:tcPr>
                </a:tc>
              </a:tr>
              <a:tr h="301631">
                <a:tc>
                  <a:txBody>
                    <a:bodyPr/>
                    <a:lstStyle/>
                    <a:p>
                      <a:pPr marL="0" defTabSz="914400" rtl="0" eaLnBrk="1" latinLnBrk="0" hangingPunct="1"/>
                      <a:r>
                        <a:rPr lang="en-GB" sz="1500" b="1" baseline="0" dirty="0" smtClean="0">
                          <a:solidFill>
                            <a:schemeClr val="bg1"/>
                          </a:solidFill>
                          <a:latin typeface="+mj-lt"/>
                          <a:cs typeface="Arial" pitchFamily="34" charset="0"/>
                        </a:rPr>
                        <a:t>Other AEs of interest</a:t>
                      </a:r>
                      <a:endParaRPr lang="en-US" sz="1500" b="1" kern="1200" dirty="0" smtClean="0">
                        <a:solidFill>
                          <a:schemeClr val="lt1"/>
                        </a:solidFill>
                        <a:latin typeface="+mj-lt"/>
                        <a:ea typeface="+mn-ea"/>
                        <a:cs typeface="+mn-cs"/>
                      </a:endParaRPr>
                    </a:p>
                  </a:txBody>
                  <a:tcPr>
                    <a:solidFill>
                      <a:schemeClr val="accent1"/>
                    </a:solidFill>
                  </a:tcPr>
                </a:tc>
                <a:tc>
                  <a:txBody>
                    <a:bodyPr/>
                    <a:lstStyle/>
                    <a:p>
                      <a:pPr marL="0" algn="ctr" defTabSz="914400" rtl="0" eaLnBrk="1" latinLnBrk="0" hangingPunct="1"/>
                      <a:r>
                        <a:rPr lang="en-US" sz="1500" b="1" kern="1200" dirty="0" smtClean="0">
                          <a:solidFill>
                            <a:schemeClr val="lt1"/>
                          </a:solidFill>
                          <a:latin typeface="+mj-lt"/>
                          <a:ea typeface="+mn-ea"/>
                          <a:cs typeface="+mn-cs"/>
                        </a:rPr>
                        <a:t>No. of patients (%)</a:t>
                      </a:r>
                    </a:p>
                  </a:txBody>
                  <a:tcPr>
                    <a:solidFill>
                      <a:schemeClr val="accent1"/>
                    </a:solidFill>
                  </a:tcPr>
                </a:tc>
              </a:tr>
              <a:tr h="8905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baseline="0" dirty="0" err="1" smtClean="0">
                          <a:latin typeface="Arial" pitchFamily="34" charset="0"/>
                          <a:cs typeface="Arial" pitchFamily="34" charset="0"/>
                        </a:rPr>
                        <a:t>Anemia</a:t>
                      </a:r>
                      <a:r>
                        <a:rPr lang="en-GB" sz="1400" b="1" baseline="0" dirty="0" smtClean="0">
                          <a:latin typeface="Arial" pitchFamily="34" charset="0"/>
                          <a:cs typeface="Arial" pitchFamily="34" charset="0"/>
                        </a:rPr>
                        <a:t>                                       </a:t>
                      </a:r>
                    </a:p>
                    <a:p>
                      <a:r>
                        <a:rPr lang="en-GB" sz="1400" b="1" baseline="0" dirty="0" err="1" smtClean="0">
                          <a:latin typeface="Arial" pitchFamily="34" charset="0"/>
                          <a:cs typeface="Arial" pitchFamily="34" charset="0"/>
                        </a:rPr>
                        <a:t>Neutropenia</a:t>
                      </a:r>
                      <a:r>
                        <a:rPr lang="en-GB" sz="1400" b="1" baseline="0" dirty="0" smtClean="0">
                          <a:latin typeface="Arial" pitchFamily="34" charset="0"/>
                          <a:cs typeface="Arial" pitchFamily="34" charset="0"/>
                        </a:rPr>
                        <a:t>                               </a:t>
                      </a:r>
                    </a:p>
                    <a:p>
                      <a:r>
                        <a:rPr lang="en-GB" sz="1400" b="1" baseline="0" dirty="0" smtClean="0">
                          <a:latin typeface="Arial" pitchFamily="34" charset="0"/>
                          <a:cs typeface="Arial" pitchFamily="34" charset="0"/>
                        </a:rPr>
                        <a:t>Rash                                          </a:t>
                      </a:r>
                    </a:p>
                    <a:p>
                      <a:r>
                        <a:rPr lang="en-GB" sz="1400" b="1" baseline="0" dirty="0" smtClean="0">
                          <a:latin typeface="Arial" pitchFamily="34" charset="0"/>
                          <a:cs typeface="Arial" pitchFamily="34" charset="0"/>
                        </a:rPr>
                        <a:t>Loss of HIV </a:t>
                      </a:r>
                      <a:r>
                        <a:rPr lang="en-GB" sz="1400" b="1" baseline="0" dirty="0" err="1" smtClean="0">
                          <a:latin typeface="Arial" pitchFamily="34" charset="0"/>
                          <a:cs typeface="Arial" pitchFamily="34" charset="0"/>
                        </a:rPr>
                        <a:t>suppression</a:t>
                      </a:r>
                      <a:r>
                        <a:rPr lang="en-GB" sz="1400" b="1" baseline="30000" dirty="0" err="1" smtClean="0">
                          <a:latin typeface="Arial" pitchFamily="34" charset="0"/>
                          <a:cs typeface="Arial" pitchFamily="34" charset="0"/>
                        </a:rPr>
                        <a:t>a</a:t>
                      </a:r>
                      <a:r>
                        <a:rPr lang="en-GB" sz="1400" b="1" baseline="0" dirty="0" smtClean="0">
                          <a:latin typeface="Arial" pitchFamily="34" charset="0"/>
                          <a:cs typeface="Arial" pitchFamily="34" charset="0"/>
                        </a:rPr>
                        <a:t>             </a:t>
                      </a:r>
                    </a:p>
                  </a:txBody>
                  <a:tcPr/>
                </a:tc>
                <a:tc>
                  <a:txBody>
                    <a:bodyPr/>
                    <a:lstStyle/>
                    <a:p>
                      <a:pPr algn="ctr"/>
                      <a:r>
                        <a:rPr lang="en-US" sz="1400" b="1" dirty="0" smtClean="0">
                          <a:solidFill>
                            <a:schemeClr val="tx1"/>
                          </a:solidFill>
                          <a:latin typeface="Arial" pitchFamily="34" charset="0"/>
                          <a:cs typeface="Arial" pitchFamily="34" charset="0"/>
                        </a:rPr>
                        <a:t>55 (18)</a:t>
                      </a:r>
                    </a:p>
                    <a:p>
                      <a:pPr algn="ctr"/>
                      <a:r>
                        <a:rPr lang="en-US" sz="1400" b="1" dirty="0" smtClean="0">
                          <a:solidFill>
                            <a:schemeClr val="tx1"/>
                          </a:solidFill>
                          <a:latin typeface="Arial" pitchFamily="34" charset="0"/>
                          <a:cs typeface="Arial" pitchFamily="34" charset="0"/>
                        </a:rPr>
                        <a:t>49 (16)</a:t>
                      </a:r>
                    </a:p>
                    <a:p>
                      <a:pPr algn="ctr"/>
                      <a:r>
                        <a:rPr lang="en-US" sz="1400" b="1" dirty="0" smtClean="0">
                          <a:solidFill>
                            <a:schemeClr val="tx1"/>
                          </a:solidFill>
                          <a:latin typeface="Arial" pitchFamily="34" charset="0"/>
                          <a:cs typeface="Arial" pitchFamily="34" charset="0"/>
                        </a:rPr>
                        <a:t>55 (18)</a:t>
                      </a:r>
                    </a:p>
                    <a:p>
                      <a:pPr algn="ctr"/>
                      <a:r>
                        <a:rPr lang="en-US" sz="1400" b="1" dirty="0" smtClean="0">
                          <a:solidFill>
                            <a:schemeClr val="tx1"/>
                          </a:solidFill>
                          <a:latin typeface="Arial" pitchFamily="34" charset="0"/>
                          <a:cs typeface="Arial" pitchFamily="34" charset="0"/>
                        </a:rPr>
                        <a:t>0</a:t>
                      </a:r>
                      <a:endParaRPr lang="en-US" sz="1400" b="1" dirty="0">
                        <a:solidFill>
                          <a:schemeClr val="tx1"/>
                        </a:solidFill>
                        <a:latin typeface="Arial" pitchFamily="34" charset="0"/>
                        <a:cs typeface="Arial" pitchFamily="34" charset="0"/>
                      </a:endParaRPr>
                    </a:p>
                  </a:txBody>
                  <a:tcPr/>
                </a:tc>
              </a:tr>
              <a:tr h="301631">
                <a:tc>
                  <a:txBody>
                    <a:bodyPr/>
                    <a:lstStyle/>
                    <a:p>
                      <a:r>
                        <a:rPr lang="en-GB" sz="1500" b="1" kern="1200" baseline="0" dirty="0" smtClean="0">
                          <a:solidFill>
                            <a:schemeClr val="bg1"/>
                          </a:solidFill>
                          <a:latin typeface="+mj-lt"/>
                          <a:ea typeface="+mn-ea"/>
                          <a:cs typeface="Arial" pitchFamily="34" charset="0"/>
                        </a:rPr>
                        <a:t>Most</a:t>
                      </a:r>
                      <a:r>
                        <a:rPr lang="en-GB" sz="1500" b="1" dirty="0" smtClean="0">
                          <a:latin typeface="+mj-lt"/>
                          <a:cs typeface="Arial" pitchFamily="34" charset="0"/>
                        </a:rPr>
                        <a:t> </a:t>
                      </a:r>
                      <a:r>
                        <a:rPr lang="en-GB" sz="1500" b="1" kern="1200" baseline="0" dirty="0" smtClean="0">
                          <a:solidFill>
                            <a:schemeClr val="bg1"/>
                          </a:solidFill>
                          <a:latin typeface="+mj-lt"/>
                          <a:ea typeface="+mn-ea"/>
                          <a:cs typeface="Arial" pitchFamily="34" charset="0"/>
                        </a:rPr>
                        <a:t>frequent serious AEs (&gt;1 patient)</a:t>
                      </a:r>
                    </a:p>
                  </a:txBody>
                  <a:tcPr>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b="1" kern="1200" baseline="0" dirty="0" smtClean="0">
                          <a:solidFill>
                            <a:schemeClr val="bg1"/>
                          </a:solidFill>
                          <a:latin typeface="Arial" pitchFamily="34" charset="0"/>
                          <a:ea typeface="+mn-ea"/>
                          <a:cs typeface="Arial" pitchFamily="34" charset="0"/>
                        </a:rPr>
                        <a:t>No. </a:t>
                      </a:r>
                      <a:r>
                        <a:rPr lang="en-US" sz="1500" b="1" kern="1200" baseline="0" smtClean="0">
                          <a:solidFill>
                            <a:schemeClr val="bg1"/>
                          </a:solidFill>
                          <a:latin typeface="Arial" pitchFamily="34" charset="0"/>
                          <a:ea typeface="+mn-ea"/>
                          <a:cs typeface="Arial" pitchFamily="34" charset="0"/>
                        </a:rPr>
                        <a:t>of patients (%)</a:t>
                      </a:r>
                      <a:endParaRPr lang="en-US" sz="1500" b="1" kern="1200" baseline="0" dirty="0" smtClean="0">
                        <a:solidFill>
                          <a:schemeClr val="bg1"/>
                        </a:solidFill>
                        <a:latin typeface="Arial" pitchFamily="34" charset="0"/>
                        <a:ea typeface="+mn-ea"/>
                        <a:cs typeface="Arial" pitchFamily="34" charset="0"/>
                      </a:endParaRPr>
                    </a:p>
                  </a:txBody>
                  <a:tcPr>
                    <a:solidFill>
                      <a:schemeClr val="accent1"/>
                    </a:solidFill>
                  </a:tcPr>
                </a:tc>
              </a:tr>
              <a:tr h="1694881">
                <a:tc>
                  <a:txBody>
                    <a:bodyPr/>
                    <a:lstStyle/>
                    <a:p>
                      <a:r>
                        <a:rPr lang="en-GB" sz="1400" b="1" baseline="0" dirty="0" smtClean="0">
                          <a:latin typeface="Arial" pitchFamily="34" charset="0"/>
                          <a:cs typeface="Arial" pitchFamily="34" charset="0"/>
                        </a:rPr>
                        <a:t>Pyrexia</a:t>
                      </a:r>
                    </a:p>
                    <a:p>
                      <a:r>
                        <a:rPr lang="en-GB" sz="1400" b="1" baseline="0" dirty="0" smtClean="0">
                          <a:latin typeface="Arial" pitchFamily="34" charset="0"/>
                          <a:cs typeface="Arial" pitchFamily="34" charset="0"/>
                        </a:rPr>
                        <a:t>Abdominal pain</a:t>
                      </a:r>
                    </a:p>
                    <a:p>
                      <a:r>
                        <a:rPr lang="en-GB" sz="1400" b="1" baseline="0" dirty="0" err="1" smtClean="0">
                          <a:latin typeface="Arial" pitchFamily="34" charset="0"/>
                          <a:cs typeface="Arial" pitchFamily="34" charset="0"/>
                        </a:rPr>
                        <a:t>Diarrhea</a:t>
                      </a:r>
                      <a:endParaRPr lang="en-GB" sz="1400" b="1" baseline="0" dirty="0" smtClean="0">
                        <a:latin typeface="Arial" pitchFamily="34" charset="0"/>
                        <a:cs typeface="Arial" pitchFamily="34" charset="0"/>
                      </a:endParaRPr>
                    </a:p>
                    <a:p>
                      <a:r>
                        <a:rPr lang="en-GB" sz="1400" b="1" baseline="0" dirty="0" smtClean="0">
                          <a:latin typeface="Arial" pitchFamily="34" charset="0"/>
                          <a:cs typeface="Arial" pitchFamily="34" charset="0"/>
                        </a:rPr>
                        <a:t>Gastroenteritis</a:t>
                      </a:r>
                    </a:p>
                    <a:p>
                      <a:r>
                        <a:rPr lang="en-GB" sz="1400" b="1" baseline="0" dirty="0" smtClean="0">
                          <a:latin typeface="Arial" pitchFamily="34" charset="0"/>
                          <a:cs typeface="Arial" pitchFamily="34" charset="0"/>
                        </a:rPr>
                        <a:t>Vomiting</a:t>
                      </a:r>
                    </a:p>
                    <a:p>
                      <a:r>
                        <a:rPr lang="en-GB" sz="1400" b="1" baseline="0" dirty="0" err="1" smtClean="0">
                          <a:latin typeface="Arial" pitchFamily="34" charset="0"/>
                          <a:cs typeface="Arial" pitchFamily="34" charset="0"/>
                        </a:rPr>
                        <a:t>Anemia</a:t>
                      </a:r>
                      <a:endParaRPr lang="en-GB" sz="1400" b="1" baseline="0" dirty="0" smtClean="0">
                        <a:latin typeface="Arial" pitchFamily="34" charset="0"/>
                        <a:cs typeface="Arial" pitchFamily="34" charset="0"/>
                      </a:endParaRPr>
                    </a:p>
                    <a:p>
                      <a:r>
                        <a:rPr lang="en-GB" sz="1400" b="1" baseline="0" dirty="0" smtClean="0">
                          <a:latin typeface="Arial" pitchFamily="34" charset="0"/>
                          <a:cs typeface="Arial" pitchFamily="34" charset="0"/>
                        </a:rPr>
                        <a:t>Rash</a:t>
                      </a:r>
                    </a:p>
                    <a:p>
                      <a:r>
                        <a:rPr lang="en-GB" sz="1400" b="1" baseline="0" dirty="0" smtClean="0">
                          <a:solidFill>
                            <a:schemeClr val="tx1"/>
                          </a:solidFill>
                          <a:latin typeface="Arial" pitchFamily="34" charset="0"/>
                          <a:cs typeface="Arial" pitchFamily="34" charset="0"/>
                        </a:rPr>
                        <a:t>Dehydration </a:t>
                      </a:r>
                    </a:p>
                  </a:txBody>
                  <a:tcPr/>
                </a:tc>
                <a:tc>
                  <a:txBody>
                    <a:bodyPr/>
                    <a:lstStyle/>
                    <a:p>
                      <a:pPr algn="ctr"/>
                      <a:r>
                        <a:rPr lang="en-US" sz="1400" b="1" dirty="0" smtClean="0">
                          <a:solidFill>
                            <a:schemeClr val="tx1"/>
                          </a:solidFill>
                          <a:latin typeface="Arial" pitchFamily="34" charset="0"/>
                          <a:cs typeface="Arial" pitchFamily="34" charset="0"/>
                        </a:rPr>
                        <a:t>4 (1)</a:t>
                      </a:r>
                    </a:p>
                    <a:p>
                      <a:pPr algn="ctr"/>
                      <a:r>
                        <a:rPr lang="en-US" sz="1400" b="1" dirty="0" smtClean="0">
                          <a:solidFill>
                            <a:schemeClr val="tx1"/>
                          </a:solidFill>
                          <a:latin typeface="Arial" pitchFamily="34" charset="0"/>
                          <a:cs typeface="Arial" pitchFamily="34" charset="0"/>
                        </a:rPr>
                        <a:t>3 (&lt;1)</a:t>
                      </a:r>
                    </a:p>
                    <a:p>
                      <a:pPr algn="ctr"/>
                      <a:r>
                        <a:rPr lang="en-US" sz="1400" b="1" dirty="0" smtClean="0">
                          <a:solidFill>
                            <a:schemeClr val="tx1"/>
                          </a:solidFill>
                          <a:latin typeface="Arial" pitchFamily="34" charset="0"/>
                          <a:cs typeface="Arial" pitchFamily="34" charset="0"/>
                        </a:rPr>
                        <a:t>3 (&lt;1)</a:t>
                      </a:r>
                    </a:p>
                    <a:p>
                      <a:pPr algn="ctr"/>
                      <a:r>
                        <a:rPr lang="en-US" sz="1400" b="1" dirty="0" smtClean="0">
                          <a:solidFill>
                            <a:schemeClr val="tx1"/>
                          </a:solidFill>
                          <a:latin typeface="Arial" pitchFamily="34" charset="0"/>
                          <a:cs typeface="Arial" pitchFamily="34" charset="0"/>
                        </a:rPr>
                        <a:t>2 (&lt;1)</a:t>
                      </a:r>
                    </a:p>
                    <a:p>
                      <a:pPr algn="ctr"/>
                      <a:r>
                        <a:rPr lang="en-US" sz="1400" b="1" dirty="0" smtClean="0">
                          <a:solidFill>
                            <a:schemeClr val="tx1"/>
                          </a:solidFill>
                          <a:latin typeface="Arial" pitchFamily="34" charset="0"/>
                          <a:cs typeface="Arial" pitchFamily="34" charset="0"/>
                        </a:rPr>
                        <a:t>2 (&lt;1)</a:t>
                      </a:r>
                    </a:p>
                    <a:p>
                      <a:pPr algn="ctr"/>
                      <a:r>
                        <a:rPr lang="en-US" sz="1400" b="1" dirty="0" smtClean="0">
                          <a:solidFill>
                            <a:schemeClr val="tx1"/>
                          </a:solidFill>
                          <a:latin typeface="Arial" pitchFamily="34" charset="0"/>
                          <a:cs typeface="Arial" pitchFamily="34" charset="0"/>
                        </a:rPr>
                        <a:t>2 (&lt;1)</a:t>
                      </a:r>
                    </a:p>
                    <a:p>
                      <a:pPr algn="ctr"/>
                      <a:r>
                        <a:rPr lang="en-US" sz="1400" b="1" dirty="0" smtClean="0">
                          <a:solidFill>
                            <a:schemeClr val="tx1"/>
                          </a:solidFill>
                          <a:latin typeface="Arial" pitchFamily="34" charset="0"/>
                          <a:cs typeface="Arial" pitchFamily="34" charset="0"/>
                        </a:rPr>
                        <a:t>2 (&lt;1)</a:t>
                      </a:r>
                    </a:p>
                    <a:p>
                      <a:pPr algn="ctr"/>
                      <a:r>
                        <a:rPr lang="en-US" sz="1400" b="1" dirty="0" smtClean="0">
                          <a:solidFill>
                            <a:schemeClr val="tx1"/>
                          </a:solidFill>
                          <a:latin typeface="Arial" pitchFamily="34" charset="0"/>
                          <a:cs typeface="Arial" pitchFamily="34" charset="0"/>
                        </a:rPr>
                        <a:t>2 (&lt;1)</a:t>
                      </a:r>
                      <a:endParaRPr lang="en-US" sz="1400" b="1" dirty="0">
                        <a:solidFill>
                          <a:schemeClr val="tx1"/>
                        </a:solidFill>
                        <a:latin typeface="Arial" pitchFamily="34" charset="0"/>
                        <a:cs typeface="Arial" pitchFamily="34" charset="0"/>
                      </a:endParaRPr>
                    </a:p>
                  </a:txBody>
                  <a:tcPr/>
                </a:tc>
              </a:tr>
            </a:tbl>
          </a:graphicData>
        </a:graphic>
      </p:graphicFrame>
      <p:sp>
        <p:nvSpPr>
          <p:cNvPr id="7" name="TextBox 6"/>
          <p:cNvSpPr txBox="1"/>
          <p:nvPr/>
        </p:nvSpPr>
        <p:spPr>
          <a:xfrm>
            <a:off x="268157" y="6396382"/>
            <a:ext cx="8486450" cy="400110"/>
          </a:xfrm>
          <a:prstGeom prst="rect">
            <a:avLst/>
          </a:prstGeom>
          <a:noFill/>
        </p:spPr>
        <p:txBody>
          <a:bodyPr wrap="square" rtlCol="0">
            <a:spAutoFit/>
          </a:bodyPr>
          <a:lstStyle/>
          <a:p>
            <a:r>
              <a:rPr lang="en-GB" sz="1000" baseline="30000" dirty="0" err="1" smtClean="0">
                <a:latin typeface="Arial" pitchFamily="34" charset="0"/>
                <a:cs typeface="Arial" pitchFamily="34" charset="0"/>
              </a:rPr>
              <a:t>a</a:t>
            </a:r>
            <a:r>
              <a:rPr lang="en-GB" sz="1000" dirty="0" err="1" smtClean="0">
                <a:latin typeface="Arial" pitchFamily="34" charset="0"/>
                <a:cs typeface="Arial" pitchFamily="34" charset="0"/>
              </a:rPr>
              <a:t>Increase</a:t>
            </a:r>
            <a:r>
              <a:rPr lang="en-GB" sz="1000" dirty="0" smtClean="0">
                <a:latin typeface="Arial" pitchFamily="34" charset="0"/>
                <a:cs typeface="Arial" pitchFamily="34" charset="0"/>
              </a:rPr>
              <a:t> of HIV plasma RNA &gt;200 copies/mL on two consecutive measurements from prior &lt;40 copies/mL</a:t>
            </a:r>
          </a:p>
          <a:p>
            <a:r>
              <a:rPr lang="en-GB" sz="1000" dirty="0" smtClean="0">
                <a:latin typeface="Arial" pitchFamily="34" charset="0"/>
                <a:cs typeface="Arial" pitchFamily="34" charset="0"/>
              </a:rPr>
              <a:t>Three deaths: </a:t>
            </a:r>
            <a:r>
              <a:rPr lang="en-GB" sz="1000" dirty="0" err="1" smtClean="0">
                <a:latin typeface="Arial" pitchFamily="34" charset="0"/>
                <a:cs typeface="Arial" pitchFamily="34" charset="0"/>
              </a:rPr>
              <a:t>dyspnea</a:t>
            </a:r>
            <a:r>
              <a:rPr lang="en-GB" sz="1000" dirty="0" smtClean="0">
                <a:latin typeface="Arial" pitchFamily="34" charset="0"/>
                <a:cs typeface="Arial" pitchFamily="34" charset="0"/>
              </a:rPr>
              <a:t>; </a:t>
            </a:r>
            <a:r>
              <a:rPr lang="en-GB" sz="1000" dirty="0" err="1" smtClean="0">
                <a:latin typeface="Arial" pitchFamily="34" charset="0"/>
                <a:cs typeface="Arial" pitchFamily="34" charset="0"/>
              </a:rPr>
              <a:t>hemorrhage</a:t>
            </a:r>
            <a:r>
              <a:rPr lang="en-GB" sz="1000" dirty="0" smtClean="0">
                <a:latin typeface="Arial" pitchFamily="34" charset="0"/>
                <a:cs typeface="Arial" pitchFamily="34" charset="0"/>
              </a:rPr>
              <a:t>, </a:t>
            </a:r>
            <a:r>
              <a:rPr lang="en-GB" sz="1000" dirty="0">
                <a:latin typeface="Arial" pitchFamily="34" charset="0"/>
                <a:cs typeface="Arial" pitchFamily="34" charset="0"/>
              </a:rPr>
              <a:t>cerebrovascular </a:t>
            </a:r>
            <a:r>
              <a:rPr lang="en-GB" sz="1000" dirty="0" smtClean="0">
                <a:latin typeface="Arial" pitchFamily="34" charset="0"/>
                <a:cs typeface="Arial" pitchFamily="34" charset="0"/>
              </a:rPr>
              <a:t>accident; Drug </a:t>
            </a:r>
            <a:r>
              <a:rPr lang="en-GB" sz="1000" dirty="0">
                <a:latin typeface="Arial" pitchFamily="34" charset="0"/>
                <a:cs typeface="Arial" pitchFamily="34" charset="0"/>
              </a:rPr>
              <a:t>reaction with eosinophilia and systemic symptoms</a:t>
            </a:r>
            <a:endParaRPr lang="en-GB" sz="1000" dirty="0" smtClean="0">
              <a:latin typeface="Arial" pitchFamily="34" charset="0"/>
              <a:cs typeface="Arial" pitchFamily="34" charset="0"/>
            </a:endParaRPr>
          </a:p>
        </p:txBody>
      </p:sp>
    </p:spTree>
    <p:extLst>
      <p:ext uri="{BB962C8B-B14F-4D97-AF65-F5344CB8AC3E}">
        <p14:creationId xmlns="" xmlns:p14="http://schemas.microsoft.com/office/powerpoint/2010/main" val="2524153640"/>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 xmlns:p14="http://schemas.microsoft.com/office/powerpoint/2010/main" val="4082684869"/>
              </p:ext>
            </p:extLst>
          </p:nvPr>
        </p:nvGraphicFramePr>
        <p:xfrm>
          <a:off x="735487" y="2017059"/>
          <a:ext cx="8152873" cy="396632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rot="16200000">
            <a:off x="-897335" y="3785203"/>
            <a:ext cx="3017045" cy="369332"/>
          </a:xfrm>
          <a:prstGeom prst="rect">
            <a:avLst/>
          </a:prstGeom>
          <a:noFill/>
        </p:spPr>
        <p:txBody>
          <a:bodyPr wrap="square" rtlCol="0">
            <a:spAutoFit/>
          </a:bodyPr>
          <a:lstStyle/>
          <a:p>
            <a:r>
              <a:rPr lang="en-GB" sz="1800" dirty="0" smtClean="0">
                <a:solidFill>
                  <a:srgbClr val="000000"/>
                </a:solidFill>
                <a:latin typeface="Arial" pitchFamily="34" charset="0"/>
                <a:cs typeface="Arial" pitchFamily="34" charset="0"/>
              </a:rPr>
              <a:t>Proportion of patients (%)</a:t>
            </a:r>
            <a:endParaRPr lang="en-US" sz="1800" dirty="0">
              <a:solidFill>
                <a:srgbClr val="000000"/>
              </a:solidFill>
              <a:latin typeface="Arial" pitchFamily="34" charset="0"/>
              <a:cs typeface="Arial" pitchFamily="34" charset="0"/>
            </a:endParaRPr>
          </a:p>
        </p:txBody>
      </p:sp>
      <p:sp>
        <p:nvSpPr>
          <p:cNvPr id="22" name="TextBox 21"/>
          <p:cNvSpPr txBox="1"/>
          <p:nvPr/>
        </p:nvSpPr>
        <p:spPr>
          <a:xfrm>
            <a:off x="1663219" y="5135246"/>
            <a:ext cx="528643" cy="461665"/>
          </a:xfrm>
          <a:prstGeom prst="rect">
            <a:avLst/>
          </a:prstGeom>
          <a:noFill/>
        </p:spPr>
        <p:txBody>
          <a:bodyPr wrap="square" rtlCol="0">
            <a:spAutoFit/>
          </a:bodyPr>
          <a:lstStyle/>
          <a:p>
            <a:r>
              <a:rPr lang="en-GB" sz="1200" b="1" dirty="0" smtClean="0">
                <a:solidFill>
                  <a:schemeClr val="bg1"/>
                </a:solidFill>
                <a:latin typeface="Arial" pitchFamily="34" charset="0"/>
                <a:cs typeface="Arial" pitchFamily="34" charset="0"/>
              </a:rPr>
              <a:t>191/</a:t>
            </a:r>
            <a:br>
              <a:rPr lang="en-GB" sz="1200" b="1" dirty="0" smtClean="0">
                <a:solidFill>
                  <a:schemeClr val="bg1"/>
                </a:solidFill>
                <a:latin typeface="Arial" pitchFamily="34" charset="0"/>
                <a:cs typeface="Arial" pitchFamily="34" charset="0"/>
              </a:rPr>
            </a:br>
            <a:r>
              <a:rPr lang="en-GB" sz="1200" b="1" dirty="0" smtClean="0">
                <a:solidFill>
                  <a:schemeClr val="bg1"/>
                </a:solidFill>
                <a:latin typeface="Arial" pitchFamily="34" charset="0"/>
                <a:cs typeface="Arial" pitchFamily="34" charset="0"/>
              </a:rPr>
              <a:t>239</a:t>
            </a:r>
            <a:endParaRPr lang="en-US" sz="1200" b="1" dirty="0">
              <a:solidFill>
                <a:schemeClr val="bg1"/>
              </a:solidFill>
              <a:latin typeface="Arial" pitchFamily="34" charset="0"/>
              <a:cs typeface="Arial" pitchFamily="34" charset="0"/>
            </a:endParaRPr>
          </a:p>
        </p:txBody>
      </p:sp>
      <p:sp>
        <p:nvSpPr>
          <p:cNvPr id="24" name="TextBox 23"/>
          <p:cNvSpPr txBox="1"/>
          <p:nvPr/>
        </p:nvSpPr>
        <p:spPr>
          <a:xfrm>
            <a:off x="2194755" y="5135246"/>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143/239</a:t>
            </a:r>
            <a:endParaRPr lang="en-US" sz="1200" b="1" dirty="0">
              <a:latin typeface="Arial" pitchFamily="34" charset="0"/>
              <a:cs typeface="Arial" pitchFamily="34" charset="0"/>
            </a:endParaRPr>
          </a:p>
        </p:txBody>
      </p:sp>
      <p:sp>
        <p:nvSpPr>
          <p:cNvPr id="3" name="TextBox 2"/>
          <p:cNvSpPr txBox="1"/>
          <p:nvPr/>
        </p:nvSpPr>
        <p:spPr>
          <a:xfrm>
            <a:off x="2171533" y="5836338"/>
            <a:ext cx="2025387" cy="400110"/>
          </a:xfrm>
          <a:prstGeom prst="rect">
            <a:avLst/>
          </a:prstGeom>
          <a:noFill/>
        </p:spPr>
        <p:txBody>
          <a:bodyPr wrap="square" rtlCol="0">
            <a:spAutoFit/>
          </a:bodyPr>
          <a:lstStyle/>
          <a:p>
            <a:pPr algn="ctr"/>
            <a:r>
              <a:rPr lang="en-GB" sz="2000" b="1" dirty="0" smtClean="0">
                <a:solidFill>
                  <a:srgbClr val="000000"/>
                </a:solidFill>
                <a:latin typeface="Arial" pitchFamily="34" charset="0"/>
                <a:cs typeface="Arial" pitchFamily="34" charset="0"/>
              </a:rPr>
              <a:t>Week 4</a:t>
            </a:r>
            <a:endParaRPr lang="en-US" sz="2000" b="1" dirty="0">
              <a:solidFill>
                <a:srgbClr val="000000"/>
              </a:solidFill>
              <a:latin typeface="Arial" pitchFamily="34" charset="0"/>
              <a:cs typeface="Arial" pitchFamily="34" charset="0"/>
            </a:endParaRPr>
          </a:p>
        </p:txBody>
      </p:sp>
      <p:sp>
        <p:nvSpPr>
          <p:cNvPr id="39" name="TextBox 38"/>
          <p:cNvSpPr txBox="1"/>
          <p:nvPr/>
        </p:nvSpPr>
        <p:spPr>
          <a:xfrm>
            <a:off x="5908440" y="5828114"/>
            <a:ext cx="2025387" cy="400110"/>
          </a:xfrm>
          <a:prstGeom prst="rect">
            <a:avLst/>
          </a:prstGeom>
          <a:noFill/>
        </p:spPr>
        <p:txBody>
          <a:bodyPr wrap="square" rtlCol="0">
            <a:spAutoFit/>
          </a:bodyPr>
          <a:lstStyle/>
          <a:p>
            <a:pPr algn="ctr"/>
            <a:r>
              <a:rPr lang="en-GB" sz="2000" b="1" dirty="0" smtClean="0">
                <a:solidFill>
                  <a:srgbClr val="000000"/>
                </a:solidFill>
                <a:latin typeface="Arial" pitchFamily="34" charset="0"/>
                <a:cs typeface="Arial" pitchFamily="34" charset="0"/>
              </a:rPr>
              <a:t>Week 12</a:t>
            </a:r>
            <a:endParaRPr lang="en-US" sz="2000" b="1" dirty="0">
              <a:solidFill>
                <a:srgbClr val="000000"/>
              </a:solidFill>
              <a:latin typeface="Arial" pitchFamily="34" charset="0"/>
              <a:cs typeface="Arial" pitchFamily="34" charset="0"/>
            </a:endParaRPr>
          </a:p>
        </p:txBody>
      </p:sp>
      <p:sp>
        <p:nvSpPr>
          <p:cNvPr id="40" name="TextBox 39"/>
          <p:cNvSpPr txBox="1"/>
          <p:nvPr/>
        </p:nvSpPr>
        <p:spPr>
          <a:xfrm>
            <a:off x="5355277" y="5135246"/>
            <a:ext cx="594566" cy="461665"/>
          </a:xfrm>
          <a:prstGeom prst="rect">
            <a:avLst/>
          </a:prstGeom>
          <a:noFill/>
        </p:spPr>
        <p:txBody>
          <a:bodyPr wrap="square" rtlCol="0">
            <a:spAutoFit/>
          </a:bodyPr>
          <a:lstStyle/>
          <a:p>
            <a:r>
              <a:rPr lang="en-GB" sz="1200" b="1" dirty="0" smtClean="0">
                <a:solidFill>
                  <a:schemeClr val="bg1"/>
                </a:solidFill>
                <a:latin typeface="Arial" pitchFamily="34" charset="0"/>
                <a:cs typeface="Arial" pitchFamily="34" charset="0"/>
              </a:rPr>
              <a:t>206/</a:t>
            </a:r>
            <a:br>
              <a:rPr lang="en-GB" sz="1200" b="1" dirty="0" smtClean="0">
                <a:solidFill>
                  <a:schemeClr val="bg1"/>
                </a:solidFill>
                <a:latin typeface="Arial" pitchFamily="34" charset="0"/>
                <a:cs typeface="Arial" pitchFamily="34" charset="0"/>
              </a:rPr>
            </a:br>
            <a:r>
              <a:rPr lang="en-GB" sz="1200" b="1" dirty="0" smtClean="0">
                <a:solidFill>
                  <a:schemeClr val="bg1"/>
                </a:solidFill>
                <a:latin typeface="Arial" pitchFamily="34" charset="0"/>
                <a:cs typeface="Arial" pitchFamily="34" charset="0"/>
              </a:rPr>
              <a:t>239</a:t>
            </a:r>
            <a:endParaRPr lang="en-US" sz="1200" b="1" dirty="0">
              <a:solidFill>
                <a:schemeClr val="bg1"/>
              </a:solidFill>
              <a:latin typeface="Arial" pitchFamily="34" charset="0"/>
              <a:cs typeface="Arial" pitchFamily="34" charset="0"/>
            </a:endParaRPr>
          </a:p>
        </p:txBody>
      </p:sp>
      <p:sp>
        <p:nvSpPr>
          <p:cNvPr id="41" name="TextBox 40"/>
          <p:cNvSpPr txBox="1"/>
          <p:nvPr/>
        </p:nvSpPr>
        <p:spPr>
          <a:xfrm>
            <a:off x="5905841" y="5135246"/>
            <a:ext cx="481780" cy="461665"/>
          </a:xfrm>
          <a:prstGeom prst="rect">
            <a:avLst/>
          </a:prstGeom>
          <a:noFill/>
        </p:spPr>
        <p:txBody>
          <a:bodyPr wrap="square" rtlCol="0">
            <a:spAutoFit/>
          </a:bodyPr>
          <a:lstStyle/>
          <a:p>
            <a:r>
              <a:rPr lang="en-GB" sz="1200" b="1" dirty="0" smtClean="0">
                <a:latin typeface="Arial" pitchFamily="34" charset="0"/>
                <a:cs typeface="Arial" pitchFamily="34" charset="0"/>
              </a:rPr>
              <a:t>195/239</a:t>
            </a:r>
            <a:endParaRPr lang="en-US" sz="1200" b="1" dirty="0">
              <a:latin typeface="Arial" pitchFamily="34" charset="0"/>
              <a:cs typeface="Arial" pitchFamily="34" charset="0"/>
            </a:endParaRPr>
          </a:p>
        </p:txBody>
      </p:sp>
      <p:sp>
        <p:nvSpPr>
          <p:cNvPr id="44" name="Title 1"/>
          <p:cNvSpPr txBox="1">
            <a:spLocks/>
          </p:cNvSpPr>
          <p:nvPr/>
        </p:nvSpPr>
        <p:spPr bwMode="auto">
          <a:xfrm>
            <a:off x="366714" y="311150"/>
            <a:ext cx="8405813" cy="676275"/>
          </a:xfrm>
          <a:prstGeom prst="rect">
            <a:avLst/>
          </a:prstGeom>
          <a:solidFill>
            <a:schemeClr val="accent1"/>
          </a:solidFill>
          <a:ln w="9525">
            <a:noFill/>
            <a:miter lim="800000"/>
            <a:headEnd/>
            <a:tailEnd/>
          </a:ln>
          <a:effec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400">
                <a:solidFill>
                  <a:schemeClr val="bg1"/>
                </a:solidFill>
                <a:latin typeface="+mj-lt"/>
                <a:ea typeface="+mj-ea"/>
                <a:cs typeface="+mj-cs"/>
              </a:defRPr>
            </a:lvl1pPr>
            <a:lvl2pPr algn="l" rtl="0" eaLnBrk="1" fontAlgn="base" hangingPunct="1">
              <a:spcBef>
                <a:spcPct val="0"/>
              </a:spcBef>
              <a:spcAft>
                <a:spcPct val="0"/>
              </a:spcAft>
              <a:defRPr sz="2400">
                <a:solidFill>
                  <a:schemeClr val="bg1"/>
                </a:solidFill>
                <a:latin typeface="BISansCond" pitchFamily="2" charset="0"/>
              </a:defRPr>
            </a:lvl2pPr>
            <a:lvl3pPr algn="l" rtl="0" eaLnBrk="1" fontAlgn="base" hangingPunct="1">
              <a:spcBef>
                <a:spcPct val="0"/>
              </a:spcBef>
              <a:spcAft>
                <a:spcPct val="0"/>
              </a:spcAft>
              <a:defRPr sz="2400">
                <a:solidFill>
                  <a:schemeClr val="bg1"/>
                </a:solidFill>
                <a:latin typeface="BISansCond" pitchFamily="2" charset="0"/>
              </a:defRPr>
            </a:lvl3pPr>
            <a:lvl4pPr algn="l" rtl="0" eaLnBrk="1" fontAlgn="base" hangingPunct="1">
              <a:spcBef>
                <a:spcPct val="0"/>
              </a:spcBef>
              <a:spcAft>
                <a:spcPct val="0"/>
              </a:spcAft>
              <a:defRPr sz="2400">
                <a:solidFill>
                  <a:schemeClr val="bg1"/>
                </a:solidFill>
                <a:latin typeface="BISansCond" pitchFamily="2" charset="0"/>
              </a:defRPr>
            </a:lvl4pPr>
            <a:lvl5pPr algn="l" rtl="0" eaLnBrk="1" fontAlgn="base" hangingPunct="1">
              <a:spcBef>
                <a:spcPct val="0"/>
              </a:spcBef>
              <a:spcAft>
                <a:spcPct val="0"/>
              </a:spcAft>
              <a:defRPr sz="2400">
                <a:solidFill>
                  <a:schemeClr val="bg1"/>
                </a:solidFill>
                <a:latin typeface="BISansCond" pitchFamily="2" charset="0"/>
              </a:defRPr>
            </a:lvl5pPr>
            <a:lvl6pPr marL="457200" algn="l" rtl="0" eaLnBrk="1" fontAlgn="base" hangingPunct="1">
              <a:spcBef>
                <a:spcPct val="0"/>
              </a:spcBef>
              <a:spcAft>
                <a:spcPct val="0"/>
              </a:spcAft>
              <a:defRPr sz="2400">
                <a:solidFill>
                  <a:schemeClr val="bg1"/>
                </a:solidFill>
                <a:latin typeface="BISansCond" pitchFamily="2" charset="0"/>
              </a:defRPr>
            </a:lvl6pPr>
            <a:lvl7pPr marL="914400" algn="l" rtl="0" eaLnBrk="1" fontAlgn="base" hangingPunct="1">
              <a:spcBef>
                <a:spcPct val="0"/>
              </a:spcBef>
              <a:spcAft>
                <a:spcPct val="0"/>
              </a:spcAft>
              <a:defRPr sz="2400">
                <a:solidFill>
                  <a:schemeClr val="bg1"/>
                </a:solidFill>
                <a:latin typeface="BISansCond" pitchFamily="2" charset="0"/>
              </a:defRPr>
            </a:lvl7pPr>
            <a:lvl8pPr marL="1371600" algn="l" rtl="0" eaLnBrk="1" fontAlgn="base" hangingPunct="1">
              <a:spcBef>
                <a:spcPct val="0"/>
              </a:spcBef>
              <a:spcAft>
                <a:spcPct val="0"/>
              </a:spcAft>
              <a:defRPr sz="2400">
                <a:solidFill>
                  <a:schemeClr val="bg1"/>
                </a:solidFill>
                <a:latin typeface="BISansCond" pitchFamily="2" charset="0"/>
              </a:defRPr>
            </a:lvl8pPr>
            <a:lvl9pPr marL="1828800" algn="l" rtl="0" eaLnBrk="1" fontAlgn="base" hangingPunct="1">
              <a:spcBef>
                <a:spcPct val="0"/>
              </a:spcBef>
              <a:spcAft>
                <a:spcPct val="0"/>
              </a:spcAft>
              <a:defRPr sz="2400">
                <a:solidFill>
                  <a:schemeClr val="bg1"/>
                </a:solidFill>
                <a:latin typeface="BISansCond" pitchFamily="2" charset="0"/>
              </a:defRPr>
            </a:lvl9pPr>
          </a:lstStyle>
          <a:p>
            <a:r>
              <a:rPr lang="en-GB" b="1" dirty="0" smtClean="0">
                <a:solidFill>
                  <a:srgbClr val="FFFFFF"/>
                </a:solidFill>
                <a:latin typeface="Arial" pitchFamily="34" charset="0"/>
                <a:cs typeface="Arial" pitchFamily="34" charset="0"/>
              </a:rPr>
              <a:t>Early </a:t>
            </a:r>
            <a:r>
              <a:rPr lang="en-GB" b="1" dirty="0" err="1" smtClean="0">
                <a:solidFill>
                  <a:srgbClr val="FFFFFF"/>
                </a:solidFill>
                <a:latin typeface="Arial" pitchFamily="34" charset="0"/>
                <a:cs typeface="Arial" pitchFamily="34" charset="0"/>
              </a:rPr>
              <a:t>virologic</a:t>
            </a:r>
            <a:r>
              <a:rPr lang="en-GB" b="1" dirty="0" smtClean="0">
                <a:solidFill>
                  <a:srgbClr val="FFFFFF"/>
                </a:solidFill>
                <a:latin typeface="Arial" pitchFamily="34" charset="0"/>
                <a:cs typeface="Arial" pitchFamily="34" charset="0"/>
              </a:rPr>
              <a:t> response in HIV/HCV co-infected patients: </a:t>
            </a:r>
            <a:r>
              <a:rPr lang="en-GB" sz="2000" b="1" dirty="0" smtClean="0">
                <a:solidFill>
                  <a:srgbClr val="FFFFFF"/>
                </a:solidFill>
                <a:latin typeface="Arial" pitchFamily="34" charset="0"/>
                <a:cs typeface="Arial" pitchFamily="34" charset="0"/>
              </a:rPr>
              <a:t>HCV treatment-naïve  </a:t>
            </a:r>
            <a:endParaRPr lang="en-US" sz="2000" b="1" dirty="0">
              <a:solidFill>
                <a:srgbClr val="FFFFFF"/>
              </a:solidFill>
              <a:latin typeface="Arial" pitchFamily="34" charset="0"/>
              <a:cs typeface="Arial" pitchFamily="34" charset="0"/>
            </a:endParaRPr>
          </a:p>
        </p:txBody>
      </p:sp>
      <p:sp>
        <p:nvSpPr>
          <p:cNvPr id="33" name="Rectangle 32"/>
          <p:cNvSpPr/>
          <p:nvPr/>
        </p:nvSpPr>
        <p:spPr bwMode="auto">
          <a:xfrm>
            <a:off x="2868034" y="1300868"/>
            <a:ext cx="233082" cy="242047"/>
          </a:xfrm>
          <a:prstGeom prst="rect">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300" b="1" i="0" u="none" strike="noStrike" cap="none" normalizeH="0" baseline="0" smtClean="0">
              <a:ln>
                <a:noFill/>
              </a:ln>
              <a:solidFill>
                <a:schemeClr val="tx1"/>
              </a:solidFill>
              <a:effectLst/>
              <a:latin typeface="BISansCond" pitchFamily="2" charset="0"/>
            </a:endParaRPr>
          </a:p>
        </p:txBody>
      </p:sp>
      <p:sp>
        <p:nvSpPr>
          <p:cNvPr id="34" name="Rectangle 33"/>
          <p:cNvSpPr/>
          <p:nvPr/>
        </p:nvSpPr>
        <p:spPr bwMode="auto">
          <a:xfrm>
            <a:off x="302679" y="1300868"/>
            <a:ext cx="233082" cy="242047"/>
          </a:xfrm>
          <a:prstGeom prst="rect">
            <a:avLst/>
          </a:prstGeom>
          <a:solidFill>
            <a:schemeClr val="accent2">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300" b="1" i="0" u="none" strike="noStrike" cap="none" normalizeH="0" baseline="0" smtClean="0">
              <a:ln>
                <a:noFill/>
              </a:ln>
              <a:solidFill>
                <a:schemeClr val="tx1"/>
              </a:solidFill>
              <a:effectLst/>
              <a:latin typeface="BISansCond" pitchFamily="2" charset="0"/>
            </a:endParaRPr>
          </a:p>
        </p:txBody>
      </p:sp>
      <p:sp>
        <p:nvSpPr>
          <p:cNvPr id="35" name="TextBox 34"/>
          <p:cNvSpPr txBox="1"/>
          <p:nvPr/>
        </p:nvSpPr>
        <p:spPr>
          <a:xfrm>
            <a:off x="535761" y="1265015"/>
            <a:ext cx="2095895" cy="292388"/>
          </a:xfrm>
          <a:prstGeom prst="rect">
            <a:avLst/>
          </a:prstGeom>
          <a:noFill/>
        </p:spPr>
        <p:txBody>
          <a:bodyPr wrap="none" rtlCol="0">
            <a:spAutoFit/>
          </a:bodyPr>
          <a:lstStyle/>
          <a:p>
            <a:r>
              <a:rPr lang="en-GB" sz="1300" b="1" dirty="0">
                <a:latin typeface="+mj-lt"/>
              </a:rPr>
              <a:t>T</a:t>
            </a:r>
            <a:r>
              <a:rPr lang="en-GB" sz="1300" b="1" dirty="0" smtClean="0">
                <a:latin typeface="+mj-lt"/>
              </a:rPr>
              <a:t>reatment-naïve &lt;</a:t>
            </a:r>
            <a:r>
              <a:rPr lang="en-GB" sz="1300" b="1" dirty="0" err="1" smtClean="0">
                <a:latin typeface="+mj-lt"/>
              </a:rPr>
              <a:t>LLoQ</a:t>
            </a:r>
            <a:r>
              <a:rPr lang="en-GB" sz="1300" b="1" dirty="0" smtClean="0">
                <a:latin typeface="+mj-lt"/>
              </a:rPr>
              <a:t> </a:t>
            </a:r>
            <a:endParaRPr lang="en-GB" sz="1300" b="1" dirty="0">
              <a:latin typeface="+mj-lt"/>
            </a:endParaRPr>
          </a:p>
        </p:txBody>
      </p:sp>
      <p:sp>
        <p:nvSpPr>
          <p:cNvPr id="36" name="TextBox 35"/>
          <p:cNvSpPr txBox="1"/>
          <p:nvPr/>
        </p:nvSpPr>
        <p:spPr>
          <a:xfrm>
            <a:off x="3118083" y="1265014"/>
            <a:ext cx="2485424" cy="292388"/>
          </a:xfrm>
          <a:prstGeom prst="rect">
            <a:avLst/>
          </a:prstGeom>
          <a:noFill/>
        </p:spPr>
        <p:txBody>
          <a:bodyPr wrap="none" rtlCol="0">
            <a:spAutoFit/>
          </a:bodyPr>
          <a:lstStyle/>
          <a:p>
            <a:r>
              <a:rPr lang="en-GB" sz="1300" b="1" dirty="0" smtClean="0">
                <a:latin typeface="+mj-lt"/>
              </a:rPr>
              <a:t>Treatment-naïve </a:t>
            </a:r>
            <a:r>
              <a:rPr lang="en-GB" sz="1300" b="1" dirty="0">
                <a:latin typeface="+mj-lt"/>
              </a:rPr>
              <a:t>&lt;</a:t>
            </a:r>
            <a:r>
              <a:rPr lang="en-GB" sz="1300" b="1" dirty="0" err="1" smtClean="0">
                <a:latin typeface="+mj-lt"/>
              </a:rPr>
              <a:t>LLoQ</a:t>
            </a:r>
            <a:r>
              <a:rPr lang="en-GB" sz="1300" b="1" dirty="0" smtClean="0">
                <a:latin typeface="+mj-lt"/>
              </a:rPr>
              <a:t> TND</a:t>
            </a:r>
            <a:endParaRPr lang="en-GB" sz="1300" b="1" dirty="0">
              <a:latin typeface="+mj-lt"/>
            </a:endParaRPr>
          </a:p>
        </p:txBody>
      </p:sp>
      <p:sp>
        <p:nvSpPr>
          <p:cNvPr id="2" name="TextBox 1"/>
          <p:cNvSpPr txBox="1"/>
          <p:nvPr/>
        </p:nvSpPr>
        <p:spPr>
          <a:xfrm>
            <a:off x="279988" y="6432434"/>
            <a:ext cx="1544012" cy="246221"/>
          </a:xfrm>
          <a:prstGeom prst="rect">
            <a:avLst/>
          </a:prstGeom>
          <a:noFill/>
        </p:spPr>
        <p:txBody>
          <a:bodyPr wrap="none" rtlCol="0">
            <a:spAutoFit/>
          </a:bodyPr>
          <a:lstStyle/>
          <a:p>
            <a:r>
              <a:rPr lang="en-GB" sz="1000" dirty="0" smtClean="0">
                <a:latin typeface="+mj-lt"/>
              </a:rPr>
              <a:t>TND target not detected</a:t>
            </a:r>
            <a:endParaRPr lang="en-US" sz="1000" dirty="0">
              <a:latin typeface="+mj-lt"/>
            </a:endParaRPr>
          </a:p>
        </p:txBody>
      </p:sp>
    </p:spTree>
    <p:extLst>
      <p:ext uri="{BB962C8B-B14F-4D97-AF65-F5344CB8AC3E}">
        <p14:creationId xmlns="" xmlns:p14="http://schemas.microsoft.com/office/powerpoint/2010/main" val="720059580"/>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2_BI corporate template">
  <a:themeElements>
    <a:clrScheme name="Custom 3">
      <a:dk1>
        <a:srgbClr val="000000"/>
      </a:dk1>
      <a:lt1>
        <a:srgbClr val="FFFFFF"/>
      </a:lt1>
      <a:dk2>
        <a:srgbClr val="8EB4DA"/>
      </a:dk2>
      <a:lt2>
        <a:srgbClr val="EBEBEB"/>
      </a:lt2>
      <a:accent1>
        <a:srgbClr val="003366"/>
      </a:accent1>
      <a:accent2>
        <a:srgbClr val="0066CC"/>
      </a:accent2>
      <a:accent3>
        <a:srgbClr val="FFFFFF"/>
      </a:accent3>
      <a:accent4>
        <a:srgbClr val="000000"/>
      </a:accent4>
      <a:accent5>
        <a:srgbClr val="AAADB8"/>
      </a:accent5>
      <a:accent6>
        <a:srgbClr val="005CB9"/>
      </a:accent6>
      <a:hlink>
        <a:srgbClr val="FF9900"/>
      </a:hlink>
      <a:folHlink>
        <a:srgbClr val="669999"/>
      </a:folHlink>
    </a:clrScheme>
    <a:fontScheme name="Arial ONL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BISansCond" pitchFamily="2"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BISansCond" pitchFamily="2" charset="0"/>
          </a:defRPr>
        </a:defPPr>
      </a:lstStyle>
    </a:lnDef>
  </a:objectDefaults>
  <a:extraClrSchemeLst>
    <a:extraClrScheme>
      <a:clrScheme name="Leere Präsentation 1">
        <a:dk1>
          <a:srgbClr val="000000"/>
        </a:dk1>
        <a:lt1>
          <a:srgbClr val="FFFFFF"/>
        </a:lt1>
        <a:dk2>
          <a:srgbClr val="8EB4DA"/>
        </a:dk2>
        <a:lt2>
          <a:srgbClr val="EBEBEB"/>
        </a:lt2>
        <a:accent1>
          <a:srgbClr val="003366"/>
        </a:accent1>
        <a:accent2>
          <a:srgbClr val="0066CC"/>
        </a:accent2>
        <a:accent3>
          <a:srgbClr val="FFFFFF"/>
        </a:accent3>
        <a:accent4>
          <a:srgbClr val="000000"/>
        </a:accent4>
        <a:accent5>
          <a:srgbClr val="AAADB8"/>
        </a:accent5>
        <a:accent6>
          <a:srgbClr val="005CB9"/>
        </a:accent6>
        <a:hlink>
          <a:srgbClr val="FF9900"/>
        </a:hlink>
        <a:folHlink>
          <a:srgbClr val="66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1417</Words>
  <Application>Microsoft Office PowerPoint</Application>
  <PresentationFormat>On-screen Show (4:3)</PresentationFormat>
  <Paragraphs>379</Paragraphs>
  <Slides>14</Slides>
  <Notes>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2_BI corporate template</vt:lpstr>
      <vt:lpstr>STARTVerso 4:  High rates of early virologic response in HCV genotype 1/HIV-co-infected patients treated  with faldaprevir plus pegIFN and RBV</vt:lpstr>
      <vt:lpstr>Presenter disclosure</vt:lpstr>
      <vt:lpstr>Introduction to faldaprevir</vt:lpstr>
      <vt:lpstr>STARTVerso 4: Study design (1)</vt:lpstr>
      <vt:lpstr>STARTVerso 4: Study design (2)</vt:lpstr>
      <vt:lpstr>STARTVerso 4: Patient disposition (Week 12 interim data)</vt:lpstr>
      <vt:lpstr>STARTVerso 4: Baseline characteristics</vt:lpstr>
      <vt:lpstr>STARTVerso 4: Interim safety and tolerability</vt:lpstr>
      <vt:lpstr>Slide 9</vt:lpstr>
      <vt:lpstr>Slide 10</vt:lpstr>
      <vt:lpstr>Slide 11</vt:lpstr>
      <vt:lpstr>Slide 12</vt:lpstr>
      <vt:lpstr>Summary and conclusions</vt:lpstr>
      <vt:lpstr>Acknowledgments</vt:lpstr>
    </vt:vector>
  </TitlesOfParts>
  <Manager>Sybille Genersch</Manager>
  <Company>Boehringer Ingelheim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jkort</dc:creator>
  <cp:keywords>ppt, master, template, netinstall, global roll-out, June 2009,</cp:keywords>
  <dc:description>re-design of existing templates, no fancy design, clean and reduced design, optimised area for the  for the presentation of the content, important is the content and its presentation not to provide a fancy platform for it</dc:description>
  <cp:lastModifiedBy>gallijo</cp:lastModifiedBy>
  <cp:revision>615</cp:revision>
  <cp:lastPrinted>2013-03-01T15:22:41Z</cp:lastPrinted>
  <dcterms:created xsi:type="dcterms:W3CDTF">2012-01-20T13:10:40Z</dcterms:created>
  <dcterms:modified xsi:type="dcterms:W3CDTF">2013-03-03T14:24:21Z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494076945</vt:i4>
  </property>
  <property fmtid="{D5CDD505-2E9C-101B-9397-08002B2CF9AE}" pid="4" name="_EmailSubject">
    <vt:lpwstr>CROI presentations</vt:lpwstr>
  </property>
  <property fmtid="{D5CDD505-2E9C-101B-9397-08002B2CF9AE}" pid="5" name="_AuthorEmail">
    <vt:lpwstr>john-paul.gallivan@boehringer-ingelheim.com</vt:lpwstr>
  </property>
  <property fmtid="{D5CDD505-2E9C-101B-9397-08002B2CF9AE}" pid="6" name="_AuthorEmailDisplayName">
    <vt:lpwstr>Gallivan,Dr.,John-Paul (TA_CIV) BIP-DE-I</vt:lpwstr>
  </property>
  <property fmtid="{D5CDD505-2E9C-101B-9397-08002B2CF9AE}" pid="7" name="_PreviousAdHocReviewCycleID">
    <vt:i4>-1726281418</vt:i4>
  </property>
</Properties>
</file>