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7"/>
  </p:notesMasterIdLst>
  <p:handoutMasterIdLst>
    <p:handoutMasterId r:id="rId18"/>
  </p:handoutMasterIdLst>
  <p:sldIdLst>
    <p:sldId id="473" r:id="rId6"/>
    <p:sldId id="507" r:id="rId7"/>
    <p:sldId id="511" r:id="rId8"/>
    <p:sldId id="512" r:id="rId9"/>
    <p:sldId id="454" r:id="rId10"/>
    <p:sldId id="513" r:id="rId11"/>
    <p:sldId id="504" r:id="rId12"/>
    <p:sldId id="517" r:id="rId13"/>
    <p:sldId id="505" r:id="rId14"/>
    <p:sldId id="516" r:id="rId15"/>
    <p:sldId id="508" r:id="rId16"/>
  </p:sldIdLst>
  <p:sldSz cx="12192000" cy="6858000"/>
  <p:notesSz cx="6858000" cy="9144000"/>
  <p:custDataLst>
    <p:tags r:id="rId19"/>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4" orient="horz" pos="3840" userDrawn="1">
          <p15:clr>
            <a:srgbClr val="A4A3A4"/>
          </p15:clr>
        </p15:guide>
        <p15:guide id="5" pos="3840" userDrawn="1">
          <p15:clr>
            <a:srgbClr val="A4A3A4"/>
          </p15:clr>
        </p15:guide>
        <p15:guide id="6" pos="384" userDrawn="1">
          <p15:clr>
            <a:srgbClr val="A4A3A4"/>
          </p15:clr>
        </p15:guide>
        <p15:guide id="7" pos="7296" userDrawn="1">
          <p15:clr>
            <a:srgbClr val="A4A3A4"/>
          </p15:clr>
        </p15:guide>
        <p15:guide id="8" orient="horz" pos="9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 Sawhney" initials="TS" lastIdx="0" clrIdx="0">
    <p:extLst/>
  </p:cmAuthor>
  <p:cmAuthor id="2" name="Sanchez gonzalez, Yuri S" initials="SgYS" lastIdx="8" clrIdx="1"/>
  <p:cmAuthor id="3" name="Andrew Bochner" initials="ALB" lastIdx="15" clrIdx="2">
    <p:extLst/>
  </p:cmAuthor>
  <p:cmAuthor id="4" name="Gabriela Dieguez" initials="GD"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E3"/>
    <a:srgbClr val="727A7D"/>
    <a:srgbClr val="8EA780"/>
    <a:srgbClr val="185FA7"/>
    <a:srgbClr val="A62140"/>
    <a:srgbClr val="084976"/>
    <a:srgbClr val="FF00B1"/>
    <a:srgbClr val="8FA780"/>
    <a:srgbClr val="5EA303"/>
    <a:srgbClr val="C2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2" autoAdjust="0"/>
    <p:restoredTop sz="96187" autoAdjust="0"/>
  </p:normalViewPr>
  <p:slideViewPr>
    <p:cSldViewPr>
      <p:cViewPr>
        <p:scale>
          <a:sx n="70" d="100"/>
          <a:sy n="70" d="100"/>
        </p:scale>
        <p:origin x="-72" y="-72"/>
      </p:cViewPr>
      <p:guideLst>
        <p:guide orient="horz" pos="2160"/>
        <p:guide orient="horz" pos="3840"/>
        <p:guide orient="horz" pos="960"/>
        <p:guide pos="3840"/>
        <p:guide pos="384"/>
        <p:guide pos="7296"/>
      </p:guideLst>
    </p:cSldViewPr>
  </p:slideViewPr>
  <p:outlineViewPr>
    <p:cViewPr>
      <p:scale>
        <a:sx n="33" d="100"/>
        <a:sy n="33" d="100"/>
      </p:scale>
      <p:origin x="0" y="22824"/>
    </p:cViewPr>
  </p:outlineViewPr>
  <p:notesTextViewPr>
    <p:cViewPr>
      <p:scale>
        <a:sx n="85" d="100"/>
        <a:sy n="85" d="100"/>
      </p:scale>
      <p:origin x="0" y="0"/>
    </p:cViewPr>
  </p:notesTextViewPr>
  <p:sorterViewPr>
    <p:cViewPr>
      <p:scale>
        <a:sx n="70" d="100"/>
        <a:sy n="70" d="100"/>
      </p:scale>
      <p:origin x="0" y="0"/>
    </p:cViewPr>
  </p:sorterViewPr>
  <p:notesViewPr>
    <p:cSldViewPr>
      <p:cViewPr varScale="1">
        <p:scale>
          <a:sx n="86" d="100"/>
          <a:sy n="86" d="100"/>
        </p:scale>
        <p:origin x="2536" y="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nynas1.milliman.com\hea\h1\ABB_BP_AbbVie\30_HCV%20Study\Work%20Papers\HCV%20mortality%20and%20Medicare-disability_For%20pp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nynas1.milliman.com\hea\h1\ABB_BP_AbbVie\30_HCV%20Study\Work%20Papers\HCV%20mortality%20and%20Medicare-disability_For%20pp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nynas1.milliman.com\hea\h1\ABB_BP_AbbVie\30_HCV%20Study\Work%20Papers\HCV%20mortality%20and%20Medicare-disability_For%20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82288945922"/>
          <c:y val="0.14871701647136615"/>
          <c:w val="0.70566873853344136"/>
          <c:h val="0.77475467439093337"/>
        </c:manualLayout>
      </c:layout>
      <c:barChart>
        <c:barDir val="col"/>
        <c:grouping val="clustered"/>
        <c:varyColors val="0"/>
        <c:ser>
          <c:idx val="1"/>
          <c:order val="0"/>
          <c:spPr>
            <a:solidFill>
              <a:srgbClr val="8EA780"/>
            </a:solidFill>
            <a:ln>
              <a:noFill/>
            </a:ln>
            <a:effectLst/>
          </c:spPr>
          <c:invertIfNegative val="0"/>
          <c:dPt>
            <c:idx val="0"/>
            <c:invertIfNegative val="0"/>
            <c:bubble3D val="0"/>
          </c:dPt>
          <c:dPt>
            <c:idx val="1"/>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'HCV Medicare Disability'!$A$22:$B$22</c:f>
              <c:strCache>
                <c:ptCount val="2"/>
                <c:pt idx="0">
                  <c:v>HCV Disabled</c:v>
                </c:pt>
                <c:pt idx="1">
                  <c:v>HCG Aged</c:v>
                </c:pt>
              </c:strCache>
            </c:strRef>
          </c:cat>
          <c:val>
            <c:numRef>
              <c:f>'HCV Medicare Disability'!$A$26:$B$26</c:f>
              <c:numCache>
                <c:formatCode>"$"#,##0</c:formatCode>
                <c:ptCount val="2"/>
                <c:pt idx="0">
                  <c:v>30700</c:v>
                </c:pt>
                <c:pt idx="1">
                  <c:v>29800</c:v>
                </c:pt>
              </c:numCache>
            </c:numRef>
          </c:val>
        </c:ser>
        <c:dLbls>
          <c:showLegendKey val="0"/>
          <c:showVal val="0"/>
          <c:showCatName val="0"/>
          <c:showSerName val="0"/>
          <c:showPercent val="0"/>
          <c:showBubbleSize val="0"/>
        </c:dLbls>
        <c:gapWidth val="50"/>
        <c:axId val="94839552"/>
        <c:axId val="94841088"/>
      </c:barChart>
      <c:catAx>
        <c:axId val="94839552"/>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94841088"/>
        <c:crosses val="autoZero"/>
        <c:auto val="1"/>
        <c:lblAlgn val="ctr"/>
        <c:lblOffset val="100"/>
        <c:noMultiLvlLbl val="0"/>
      </c:catAx>
      <c:valAx>
        <c:axId val="94841088"/>
        <c:scaling>
          <c:orientation val="minMax"/>
          <c:min val="0"/>
        </c:scaling>
        <c:delete val="0"/>
        <c:axPos val="l"/>
        <c:majorGridlines>
          <c:spPr>
            <a:ln w="9525" cap="flat" cmpd="sng" algn="ctr">
              <a:solidFill>
                <a:srgbClr val="8EA780"/>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sz="1400" b="1" i="0" baseline="0" dirty="0" smtClean="0">
                    <a:solidFill>
                      <a:schemeClr val="tx2"/>
                    </a:solidFill>
                    <a:effectLst/>
                  </a:rPr>
                  <a:t>Average Annual Medical Cost (2012)</a:t>
                </a:r>
                <a:endParaRPr lang="en-US" sz="1400" dirty="0">
                  <a:solidFill>
                    <a:schemeClr val="tx2"/>
                  </a:solidFill>
                  <a:effectLst/>
                </a:endParaRPr>
              </a:p>
            </c:rich>
          </c:tx>
          <c:layout>
            <c:manualLayout>
              <c:xMode val="edge"/>
              <c:yMode val="edge"/>
              <c:x val="2.1519532144009285E-2"/>
              <c:y val="0.16536791359723377"/>
            </c:manualLayout>
          </c:layout>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94839552"/>
        <c:crosses val="autoZero"/>
        <c:crossBetween val="between"/>
      </c:valAx>
      <c:spPr>
        <a:solidFill>
          <a:schemeClr val="bg1"/>
        </a:solidFill>
        <a:ln>
          <a:solidFill>
            <a:schemeClr val="tx2"/>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65443313085647E-3"/>
          <c:y val="6.0738749134034715E-2"/>
          <c:w val="0.89216161403061833"/>
          <c:h val="0.86129719928450665"/>
        </c:manualLayout>
      </c:layout>
      <c:barChart>
        <c:barDir val="col"/>
        <c:grouping val="clustered"/>
        <c:varyColors val="0"/>
        <c:ser>
          <c:idx val="0"/>
          <c:order val="0"/>
          <c:tx>
            <c:strRef>
              <c:f>'HCV Mortality'!$A$37</c:f>
              <c:strCache>
                <c:ptCount val="1"/>
                <c:pt idx="0">
                  <c:v>All HCV Patients</c:v>
                </c:pt>
              </c:strCache>
            </c:strRef>
          </c:tx>
          <c:spPr>
            <a:solidFill>
              <a:srgbClr val="0081E3"/>
            </a:solidFill>
            <a:ln>
              <a:noFill/>
            </a:ln>
            <a:effectLst/>
          </c:spPr>
          <c:invertIfNegative val="0"/>
          <c:dLbls>
            <c:dLbl>
              <c:idx val="0"/>
              <c:layout>
                <c:manualLayout>
                  <c:x val="0.34629649724682321"/>
                  <c:y val="7.8258980978836018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'HCV Mortality'!$A$37</c:f>
              <c:strCache>
                <c:ptCount val="1"/>
                <c:pt idx="0">
                  <c:v>All HCV Patients</c:v>
                </c:pt>
              </c:strCache>
            </c:strRef>
          </c:cat>
          <c:val>
            <c:numRef>
              <c:f>'HCV Mortality'!$B$37</c:f>
              <c:numCache>
                <c:formatCode>"$"#,##0_);[Red]\("$"#,##0\)</c:formatCode>
                <c:ptCount val="1"/>
                <c:pt idx="0">
                  <c:v>2528.7770137054008</c:v>
                </c:pt>
              </c:numCache>
            </c:numRef>
          </c:val>
        </c:ser>
        <c:dLbls>
          <c:showLegendKey val="0"/>
          <c:showVal val="0"/>
          <c:showCatName val="0"/>
          <c:showSerName val="0"/>
          <c:showPercent val="0"/>
          <c:showBubbleSize val="0"/>
        </c:dLbls>
        <c:gapWidth val="219"/>
        <c:overlap val="-27"/>
        <c:axId val="108358272"/>
        <c:axId val="108360064"/>
      </c:barChart>
      <c:catAx>
        <c:axId val="10835827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108360064"/>
        <c:crosses val="autoZero"/>
        <c:auto val="1"/>
        <c:lblAlgn val="ctr"/>
        <c:lblOffset val="100"/>
        <c:noMultiLvlLbl val="0"/>
      </c:catAx>
      <c:valAx>
        <c:axId val="108360064"/>
        <c:scaling>
          <c:orientation val="minMax"/>
          <c:max val="30000"/>
        </c:scaling>
        <c:delete val="1"/>
        <c:axPos val="l"/>
        <c:majorGridlines>
          <c:spPr>
            <a:ln w="9525" cap="flat" cmpd="sng" algn="ctr">
              <a:noFill/>
              <a:round/>
            </a:ln>
            <a:effectLst/>
          </c:spPr>
        </c:majorGridlines>
        <c:numFmt formatCode="&quot;$&quot;#,##0_);[Red]\(&quot;$&quot;#,##0\)" sourceLinked="1"/>
        <c:majorTickMark val="none"/>
        <c:minorTickMark val="none"/>
        <c:tickLblPos val="nextTo"/>
        <c:crossAx val="10835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330718715621"/>
          <c:y val="3.922625404217113E-2"/>
          <c:w val="0.87876692812843793"/>
          <c:h val="0.81866459754189314"/>
        </c:manualLayout>
      </c:layout>
      <c:barChart>
        <c:barDir val="col"/>
        <c:grouping val="clustered"/>
        <c:varyColors val="0"/>
        <c:ser>
          <c:idx val="1"/>
          <c:order val="0"/>
          <c:tx>
            <c:strRef>
              <c:f>'HCV Mortality'!$B$20</c:f>
              <c:strCache>
                <c:ptCount val="1"/>
                <c:pt idx="0">
                  <c:v>Monthly Cost per Patient (2012)</c:v>
                </c:pt>
              </c:strCache>
            </c:strRef>
          </c:tx>
          <c:spPr>
            <a:solidFill>
              <a:schemeClr val="tx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'HCV Mortality'!$A$21:$A$32</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'HCV Mortality'!$B$21:$B$32</c:f>
              <c:numCache>
                <c:formatCode>"$"#,##0</c:formatCode>
                <c:ptCount val="12"/>
                <c:pt idx="0">
                  <c:v>25567.58407801421</c:v>
                </c:pt>
                <c:pt idx="1">
                  <c:v>16434.124253731352</c:v>
                </c:pt>
                <c:pt idx="2">
                  <c:v>11478.702019704433</c:v>
                </c:pt>
                <c:pt idx="3">
                  <c:v>10666.270064171134</c:v>
                </c:pt>
                <c:pt idx="4">
                  <c:v>8027.4771800947847</c:v>
                </c:pt>
                <c:pt idx="5">
                  <c:v>6109.9486675461785</c:v>
                </c:pt>
                <c:pt idx="6">
                  <c:v>6210.7333843797878</c:v>
                </c:pt>
                <c:pt idx="7">
                  <c:v>4975.2718149466209</c:v>
                </c:pt>
                <c:pt idx="8">
                  <c:v>5560.1384855233855</c:v>
                </c:pt>
                <c:pt idx="9">
                  <c:v>4147.1159944751362</c:v>
                </c:pt>
                <c:pt idx="10">
                  <c:v>3732.0152244897954</c:v>
                </c:pt>
                <c:pt idx="11">
                  <c:v>4928.6409090909092</c:v>
                </c:pt>
              </c:numCache>
            </c:numRef>
          </c:val>
        </c:ser>
        <c:dLbls>
          <c:showLegendKey val="0"/>
          <c:showVal val="0"/>
          <c:showCatName val="0"/>
          <c:showSerName val="0"/>
          <c:showPercent val="0"/>
          <c:showBubbleSize val="0"/>
        </c:dLbls>
        <c:gapWidth val="40"/>
        <c:overlap val="-27"/>
        <c:axId val="107216896"/>
        <c:axId val="107218816"/>
      </c:barChart>
      <c:catAx>
        <c:axId val="10721689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Arial" panose="020B0604020202020204" pitchFamily="34" charset="0"/>
                    <a:ea typeface="+mn-ea"/>
                    <a:cs typeface="Arial" panose="020B0604020202020204" pitchFamily="34" charset="0"/>
                  </a:defRPr>
                </a:pPr>
                <a:r>
                  <a:rPr lang="en-US" b="1" dirty="0" smtClean="0"/>
                  <a:t>Months </a:t>
                </a:r>
                <a:r>
                  <a:rPr lang="en-US" b="1" dirty="0"/>
                  <a:t>Before Death</a:t>
                </a:r>
              </a:p>
            </c:rich>
          </c:tx>
          <c:layout>
            <c:manualLayout>
              <c:xMode val="edge"/>
              <c:yMode val="edge"/>
              <c:x val="0.4331215264435882"/>
              <c:y val="0.91813722915681917"/>
            </c:manualLayout>
          </c:layout>
          <c:overlay val="0"/>
          <c:spPr>
            <a:noFill/>
            <a:ln>
              <a:noFill/>
            </a:ln>
            <a:effectLst/>
          </c:spPr>
        </c:title>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07218816"/>
        <c:crosses val="autoZero"/>
        <c:auto val="1"/>
        <c:lblAlgn val="ctr"/>
        <c:lblOffset val="100"/>
        <c:noMultiLvlLbl val="0"/>
      </c:catAx>
      <c:valAx>
        <c:axId val="1072188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Arial" panose="020B0604020202020204" pitchFamily="34" charset="0"/>
                    <a:ea typeface="+mn-ea"/>
                    <a:cs typeface="Arial" panose="020B0604020202020204" pitchFamily="34" charset="0"/>
                  </a:defRPr>
                </a:pPr>
                <a:r>
                  <a:rPr lang="en-US" b="1" dirty="0" smtClean="0"/>
                  <a:t>Average Monthly </a:t>
                </a:r>
                <a:r>
                  <a:rPr lang="en-US" b="1" dirty="0"/>
                  <a:t>Cost Per </a:t>
                </a:r>
                <a:r>
                  <a:rPr lang="en-US" b="1" dirty="0" smtClean="0"/>
                  <a:t>Patient (2012)</a:t>
                </a:r>
                <a:endParaRPr lang="en-US" b="1" dirty="0"/>
              </a:p>
            </c:rich>
          </c:tx>
          <c:layout>
            <c:manualLayout>
              <c:xMode val="edge"/>
              <c:yMode val="edge"/>
              <c:x val="0"/>
              <c:y val="7.2787157727297908E-2"/>
            </c:manualLayout>
          </c:layout>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0721689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1400">
          <a:solidFill>
            <a:schemeClr val="tx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AFDE0-291B-40CA-9506-47E9F29453D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CBE09E1-D761-4C86-A191-0FDFCD5AE514}">
      <dgm:prSet/>
      <dgm:spPr>
        <a:solidFill>
          <a:schemeClr val="tx1"/>
        </a:solidFill>
      </dgm:spPr>
      <dgm:t>
        <a:bodyPr/>
        <a:lstStyle/>
        <a:p>
          <a:pPr rtl="0"/>
          <a:r>
            <a:rPr lang="en-US" dirty="0" smtClean="0"/>
            <a:t>Identify HCV status and liver disease stage</a:t>
          </a:r>
          <a:endParaRPr lang="en-US" dirty="0"/>
        </a:p>
      </dgm:t>
    </dgm:pt>
    <dgm:pt modelId="{518B8CEC-7A7D-4ADA-8C78-D24B736940ED}" type="parTrans" cxnId="{6526B64F-7390-4BB2-83C6-D42E83D76E11}">
      <dgm:prSet/>
      <dgm:spPr/>
      <dgm:t>
        <a:bodyPr/>
        <a:lstStyle/>
        <a:p>
          <a:endParaRPr lang="en-US"/>
        </a:p>
      </dgm:t>
    </dgm:pt>
    <dgm:pt modelId="{938531E2-DC30-4F32-80A3-D8174E4F7832}" type="sibTrans" cxnId="{6526B64F-7390-4BB2-83C6-D42E83D76E11}">
      <dgm:prSet/>
      <dgm:spPr/>
      <dgm:t>
        <a:bodyPr/>
        <a:lstStyle/>
        <a:p>
          <a:endParaRPr lang="en-US"/>
        </a:p>
      </dgm:t>
    </dgm:pt>
    <dgm:pt modelId="{B877E0CB-471A-47D4-9F4A-83EAEEF6D1DE}">
      <dgm:prSet/>
      <dgm:spPr>
        <a:solidFill>
          <a:schemeClr val="tx1"/>
        </a:solidFill>
      </dgm:spPr>
      <dgm:t>
        <a:bodyPr/>
        <a:lstStyle/>
        <a:p>
          <a:pPr rtl="0"/>
          <a:r>
            <a:rPr lang="en-US" dirty="0" smtClean="0"/>
            <a:t>Compare mortality for HCV-diagnosed to standard mortality rates</a:t>
          </a:r>
          <a:endParaRPr lang="en-US" dirty="0"/>
        </a:p>
      </dgm:t>
    </dgm:pt>
    <dgm:pt modelId="{D38105B5-FF83-48E7-808A-71BC7BBCC191}" type="parTrans" cxnId="{45E1FD50-7F53-4B49-A93B-3A72D250574C}">
      <dgm:prSet/>
      <dgm:spPr/>
      <dgm:t>
        <a:bodyPr/>
        <a:lstStyle/>
        <a:p>
          <a:endParaRPr lang="en-US"/>
        </a:p>
      </dgm:t>
    </dgm:pt>
    <dgm:pt modelId="{1CBED0C8-1C84-407F-ADC4-8BE2D3D55103}" type="sibTrans" cxnId="{45E1FD50-7F53-4B49-A93B-3A72D250574C}">
      <dgm:prSet/>
      <dgm:spPr/>
      <dgm:t>
        <a:bodyPr/>
        <a:lstStyle/>
        <a:p>
          <a:endParaRPr lang="en-US"/>
        </a:p>
      </dgm:t>
    </dgm:pt>
    <dgm:pt modelId="{BC3ABD91-D41B-4017-95F8-9467DC84A67C}">
      <dgm:prSet/>
      <dgm:spPr>
        <a:solidFill>
          <a:schemeClr val="tx1"/>
        </a:solidFill>
      </dgm:spPr>
      <dgm:t>
        <a:bodyPr/>
        <a:lstStyle/>
        <a:p>
          <a:pPr rtl="0"/>
          <a:r>
            <a:rPr lang="en-US" dirty="0" smtClean="0"/>
            <a:t>Compare rates of Medicare eligibility for HCV-diagnosed and general US population &lt;65 </a:t>
          </a:r>
          <a:endParaRPr lang="en-US" dirty="0"/>
        </a:p>
      </dgm:t>
    </dgm:pt>
    <dgm:pt modelId="{6155B393-7246-4291-B839-61578EE60301}" type="parTrans" cxnId="{D1F72B5A-57EB-4BDF-BC8C-0132F75033B8}">
      <dgm:prSet/>
      <dgm:spPr/>
      <dgm:t>
        <a:bodyPr/>
        <a:lstStyle/>
        <a:p>
          <a:endParaRPr lang="en-US"/>
        </a:p>
      </dgm:t>
    </dgm:pt>
    <dgm:pt modelId="{BAB2C1F5-613D-466C-A091-3AD446087AB4}" type="sibTrans" cxnId="{D1F72B5A-57EB-4BDF-BC8C-0132F75033B8}">
      <dgm:prSet/>
      <dgm:spPr/>
      <dgm:t>
        <a:bodyPr/>
        <a:lstStyle/>
        <a:p>
          <a:endParaRPr lang="en-US"/>
        </a:p>
      </dgm:t>
    </dgm:pt>
    <dgm:pt modelId="{1B948E5A-3B9C-454F-9FEE-88AEEF8F786E}">
      <dgm:prSet/>
      <dgm:spPr>
        <a:solidFill>
          <a:schemeClr val="tx1"/>
        </a:solidFill>
      </dgm:spPr>
      <dgm:t>
        <a:bodyPr/>
        <a:lstStyle/>
        <a:p>
          <a:pPr rtl="0"/>
          <a:r>
            <a:rPr lang="en-US" dirty="0" smtClean="0"/>
            <a:t>Tabulate Medicare costs for HCV-diagnosed</a:t>
          </a:r>
          <a:endParaRPr lang="en-US" dirty="0"/>
        </a:p>
      </dgm:t>
    </dgm:pt>
    <dgm:pt modelId="{5AA83DC0-C728-42FA-80FD-985DF725C694}" type="parTrans" cxnId="{C773D69F-E0AB-42FF-B4DA-9ED3FEFFBEF2}">
      <dgm:prSet/>
      <dgm:spPr/>
      <dgm:t>
        <a:bodyPr/>
        <a:lstStyle/>
        <a:p>
          <a:endParaRPr lang="en-US"/>
        </a:p>
      </dgm:t>
    </dgm:pt>
    <dgm:pt modelId="{0B25D1DF-C74A-445A-82C4-4118D8C85400}" type="sibTrans" cxnId="{C773D69F-E0AB-42FF-B4DA-9ED3FEFFBEF2}">
      <dgm:prSet/>
      <dgm:spPr/>
      <dgm:t>
        <a:bodyPr/>
        <a:lstStyle/>
        <a:p>
          <a:endParaRPr lang="en-US"/>
        </a:p>
      </dgm:t>
    </dgm:pt>
    <dgm:pt modelId="{4B20598C-2666-4880-A2B0-02C2C1B3E1F2}" type="pres">
      <dgm:prSet presAssocID="{0DEAFDE0-291B-40CA-9506-47E9F29453D5}" presName="CompostProcess" presStyleCnt="0">
        <dgm:presLayoutVars>
          <dgm:dir/>
          <dgm:resizeHandles val="exact"/>
        </dgm:presLayoutVars>
      </dgm:prSet>
      <dgm:spPr/>
      <dgm:t>
        <a:bodyPr/>
        <a:lstStyle/>
        <a:p>
          <a:endParaRPr lang="en-US"/>
        </a:p>
      </dgm:t>
    </dgm:pt>
    <dgm:pt modelId="{672D7FE3-D959-4FC7-A26C-96F849D1CCA6}" type="pres">
      <dgm:prSet presAssocID="{0DEAFDE0-291B-40CA-9506-47E9F29453D5}" presName="arrow" presStyleLbl="bgShp" presStyleIdx="0" presStyleCnt="1"/>
      <dgm:spPr/>
    </dgm:pt>
    <dgm:pt modelId="{6320CD88-48D3-4456-98AA-3AA76E0DF8A3}" type="pres">
      <dgm:prSet presAssocID="{0DEAFDE0-291B-40CA-9506-47E9F29453D5}" presName="linearProcess" presStyleCnt="0"/>
      <dgm:spPr/>
    </dgm:pt>
    <dgm:pt modelId="{B988D650-9D8F-4DFD-A651-58BF4102605B}" type="pres">
      <dgm:prSet presAssocID="{3CBE09E1-D761-4C86-A191-0FDFCD5AE514}" presName="textNode" presStyleLbl="node1" presStyleIdx="0" presStyleCnt="4">
        <dgm:presLayoutVars>
          <dgm:bulletEnabled val="1"/>
        </dgm:presLayoutVars>
      </dgm:prSet>
      <dgm:spPr/>
      <dgm:t>
        <a:bodyPr/>
        <a:lstStyle/>
        <a:p>
          <a:endParaRPr lang="en-US"/>
        </a:p>
      </dgm:t>
    </dgm:pt>
    <dgm:pt modelId="{9833F6C8-3544-4B5C-A506-1E8BCE341AEB}" type="pres">
      <dgm:prSet presAssocID="{938531E2-DC30-4F32-80A3-D8174E4F7832}" presName="sibTrans" presStyleCnt="0"/>
      <dgm:spPr/>
    </dgm:pt>
    <dgm:pt modelId="{1BE0BA38-774C-4A15-88C4-9AEE5D34F31B}" type="pres">
      <dgm:prSet presAssocID="{B877E0CB-471A-47D4-9F4A-83EAEEF6D1DE}" presName="textNode" presStyleLbl="node1" presStyleIdx="1" presStyleCnt="4">
        <dgm:presLayoutVars>
          <dgm:bulletEnabled val="1"/>
        </dgm:presLayoutVars>
      </dgm:prSet>
      <dgm:spPr/>
      <dgm:t>
        <a:bodyPr/>
        <a:lstStyle/>
        <a:p>
          <a:endParaRPr lang="en-US"/>
        </a:p>
      </dgm:t>
    </dgm:pt>
    <dgm:pt modelId="{991B5D0D-B1E2-48BA-A6DA-D1704E54E14A}" type="pres">
      <dgm:prSet presAssocID="{1CBED0C8-1C84-407F-ADC4-8BE2D3D55103}" presName="sibTrans" presStyleCnt="0"/>
      <dgm:spPr/>
    </dgm:pt>
    <dgm:pt modelId="{9D2DA35F-6A7D-4898-94DA-309F1EFA3C06}" type="pres">
      <dgm:prSet presAssocID="{BC3ABD91-D41B-4017-95F8-9467DC84A67C}" presName="textNode" presStyleLbl="node1" presStyleIdx="2" presStyleCnt="4">
        <dgm:presLayoutVars>
          <dgm:bulletEnabled val="1"/>
        </dgm:presLayoutVars>
      </dgm:prSet>
      <dgm:spPr/>
      <dgm:t>
        <a:bodyPr/>
        <a:lstStyle/>
        <a:p>
          <a:endParaRPr lang="en-US"/>
        </a:p>
      </dgm:t>
    </dgm:pt>
    <dgm:pt modelId="{5665CDBE-8465-4BA9-BADB-1D3CBE8016F3}" type="pres">
      <dgm:prSet presAssocID="{BAB2C1F5-613D-466C-A091-3AD446087AB4}" presName="sibTrans" presStyleCnt="0"/>
      <dgm:spPr/>
    </dgm:pt>
    <dgm:pt modelId="{0E3D03FD-00AD-4191-8043-7B1146DED5FD}" type="pres">
      <dgm:prSet presAssocID="{1B948E5A-3B9C-454F-9FEE-88AEEF8F786E}" presName="textNode" presStyleLbl="node1" presStyleIdx="3" presStyleCnt="4">
        <dgm:presLayoutVars>
          <dgm:bulletEnabled val="1"/>
        </dgm:presLayoutVars>
      </dgm:prSet>
      <dgm:spPr/>
      <dgm:t>
        <a:bodyPr/>
        <a:lstStyle/>
        <a:p>
          <a:endParaRPr lang="en-US"/>
        </a:p>
      </dgm:t>
    </dgm:pt>
  </dgm:ptLst>
  <dgm:cxnLst>
    <dgm:cxn modelId="{6526B64F-7390-4BB2-83C6-D42E83D76E11}" srcId="{0DEAFDE0-291B-40CA-9506-47E9F29453D5}" destId="{3CBE09E1-D761-4C86-A191-0FDFCD5AE514}" srcOrd="0" destOrd="0" parTransId="{518B8CEC-7A7D-4ADA-8C78-D24B736940ED}" sibTransId="{938531E2-DC30-4F32-80A3-D8174E4F7832}"/>
    <dgm:cxn modelId="{45E1FD50-7F53-4B49-A93B-3A72D250574C}" srcId="{0DEAFDE0-291B-40CA-9506-47E9F29453D5}" destId="{B877E0CB-471A-47D4-9F4A-83EAEEF6D1DE}" srcOrd="1" destOrd="0" parTransId="{D38105B5-FF83-48E7-808A-71BC7BBCC191}" sibTransId="{1CBED0C8-1C84-407F-ADC4-8BE2D3D55103}"/>
    <dgm:cxn modelId="{D1F72B5A-57EB-4BDF-BC8C-0132F75033B8}" srcId="{0DEAFDE0-291B-40CA-9506-47E9F29453D5}" destId="{BC3ABD91-D41B-4017-95F8-9467DC84A67C}" srcOrd="2" destOrd="0" parTransId="{6155B393-7246-4291-B839-61578EE60301}" sibTransId="{BAB2C1F5-613D-466C-A091-3AD446087AB4}"/>
    <dgm:cxn modelId="{3F206EB0-81D7-4E7B-9639-7F552A4BC809}" type="presOf" srcId="{3CBE09E1-D761-4C86-A191-0FDFCD5AE514}" destId="{B988D650-9D8F-4DFD-A651-58BF4102605B}" srcOrd="0" destOrd="0" presId="urn:microsoft.com/office/officeart/2005/8/layout/hProcess9"/>
    <dgm:cxn modelId="{326E973D-8A43-46F5-9E3B-9BED9B395547}" type="presOf" srcId="{1B948E5A-3B9C-454F-9FEE-88AEEF8F786E}" destId="{0E3D03FD-00AD-4191-8043-7B1146DED5FD}" srcOrd="0" destOrd="0" presId="urn:microsoft.com/office/officeart/2005/8/layout/hProcess9"/>
    <dgm:cxn modelId="{39B77261-5B5C-476A-81AD-7E18D7752430}" type="presOf" srcId="{0DEAFDE0-291B-40CA-9506-47E9F29453D5}" destId="{4B20598C-2666-4880-A2B0-02C2C1B3E1F2}" srcOrd="0" destOrd="0" presId="urn:microsoft.com/office/officeart/2005/8/layout/hProcess9"/>
    <dgm:cxn modelId="{C773D69F-E0AB-42FF-B4DA-9ED3FEFFBEF2}" srcId="{0DEAFDE0-291B-40CA-9506-47E9F29453D5}" destId="{1B948E5A-3B9C-454F-9FEE-88AEEF8F786E}" srcOrd="3" destOrd="0" parTransId="{5AA83DC0-C728-42FA-80FD-985DF725C694}" sibTransId="{0B25D1DF-C74A-445A-82C4-4118D8C85400}"/>
    <dgm:cxn modelId="{3B37F275-F4C3-4E06-8BDB-EABBDE2C84F4}" type="presOf" srcId="{B877E0CB-471A-47D4-9F4A-83EAEEF6D1DE}" destId="{1BE0BA38-774C-4A15-88C4-9AEE5D34F31B}" srcOrd="0" destOrd="0" presId="urn:microsoft.com/office/officeart/2005/8/layout/hProcess9"/>
    <dgm:cxn modelId="{377C034A-2223-4FE6-A447-6D2E40FAA9BE}" type="presOf" srcId="{BC3ABD91-D41B-4017-95F8-9467DC84A67C}" destId="{9D2DA35F-6A7D-4898-94DA-309F1EFA3C06}" srcOrd="0" destOrd="0" presId="urn:microsoft.com/office/officeart/2005/8/layout/hProcess9"/>
    <dgm:cxn modelId="{49413A39-AA07-44FF-9F6B-EE39855C7BB1}" type="presParOf" srcId="{4B20598C-2666-4880-A2B0-02C2C1B3E1F2}" destId="{672D7FE3-D959-4FC7-A26C-96F849D1CCA6}" srcOrd="0" destOrd="0" presId="urn:microsoft.com/office/officeart/2005/8/layout/hProcess9"/>
    <dgm:cxn modelId="{9F73FD34-DC14-46D6-B648-9AAFC511A7A1}" type="presParOf" srcId="{4B20598C-2666-4880-A2B0-02C2C1B3E1F2}" destId="{6320CD88-48D3-4456-98AA-3AA76E0DF8A3}" srcOrd="1" destOrd="0" presId="urn:microsoft.com/office/officeart/2005/8/layout/hProcess9"/>
    <dgm:cxn modelId="{CDD8D3BA-26D8-406B-A49B-6FB3E9634E54}" type="presParOf" srcId="{6320CD88-48D3-4456-98AA-3AA76E0DF8A3}" destId="{B988D650-9D8F-4DFD-A651-58BF4102605B}" srcOrd="0" destOrd="0" presId="urn:microsoft.com/office/officeart/2005/8/layout/hProcess9"/>
    <dgm:cxn modelId="{B471D6E5-06D1-4524-9BB9-2BEBCA2F9F9A}" type="presParOf" srcId="{6320CD88-48D3-4456-98AA-3AA76E0DF8A3}" destId="{9833F6C8-3544-4B5C-A506-1E8BCE341AEB}" srcOrd="1" destOrd="0" presId="urn:microsoft.com/office/officeart/2005/8/layout/hProcess9"/>
    <dgm:cxn modelId="{6245C880-313C-4322-BA9B-05863EE7D726}" type="presParOf" srcId="{6320CD88-48D3-4456-98AA-3AA76E0DF8A3}" destId="{1BE0BA38-774C-4A15-88C4-9AEE5D34F31B}" srcOrd="2" destOrd="0" presId="urn:microsoft.com/office/officeart/2005/8/layout/hProcess9"/>
    <dgm:cxn modelId="{1D465CE8-087B-43BE-A431-8DCF06108A20}" type="presParOf" srcId="{6320CD88-48D3-4456-98AA-3AA76E0DF8A3}" destId="{991B5D0D-B1E2-48BA-A6DA-D1704E54E14A}" srcOrd="3" destOrd="0" presId="urn:microsoft.com/office/officeart/2005/8/layout/hProcess9"/>
    <dgm:cxn modelId="{51D06290-95B2-4DFD-8D53-1EB114625847}" type="presParOf" srcId="{6320CD88-48D3-4456-98AA-3AA76E0DF8A3}" destId="{9D2DA35F-6A7D-4898-94DA-309F1EFA3C06}" srcOrd="4" destOrd="0" presId="urn:microsoft.com/office/officeart/2005/8/layout/hProcess9"/>
    <dgm:cxn modelId="{C2F26AC3-0FD4-415A-8D9E-FFA8F0BD120D}" type="presParOf" srcId="{6320CD88-48D3-4456-98AA-3AA76E0DF8A3}" destId="{5665CDBE-8465-4BA9-BADB-1D3CBE8016F3}" srcOrd="5" destOrd="0" presId="urn:microsoft.com/office/officeart/2005/8/layout/hProcess9"/>
    <dgm:cxn modelId="{9B0124DD-A9C7-4D8A-8972-A50D46B5C78E}" type="presParOf" srcId="{6320CD88-48D3-4456-98AA-3AA76E0DF8A3}" destId="{0E3D03FD-00AD-4191-8043-7B1146DED5F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EC239-BA74-4943-A5AB-A760CDE5F8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FC6B80-ECA0-4560-91DB-B3D84CD59205}">
      <dgm:prSet/>
      <dgm:spPr>
        <a:solidFill>
          <a:schemeClr val="tx1"/>
        </a:solidFill>
      </dgm:spPr>
      <dgm:t>
        <a:bodyPr/>
        <a:lstStyle/>
        <a:p>
          <a:pPr rtl="0"/>
          <a:r>
            <a:rPr lang="en-US" b="0" baseline="0" dirty="0" smtClean="0"/>
            <a:t>Medicare-covered HCV patients are associated with higher mortality rates than people of the same age and gender, but not with higher Medicare disability rates</a:t>
          </a:r>
          <a:endParaRPr lang="en-US" dirty="0"/>
        </a:p>
      </dgm:t>
    </dgm:pt>
    <dgm:pt modelId="{ABEFABC5-F850-458B-8B3F-583BA16E0107}" type="parTrans" cxnId="{B8C4E16F-5C2C-4D21-8177-6BB3A0216FF1}">
      <dgm:prSet/>
      <dgm:spPr/>
      <dgm:t>
        <a:bodyPr/>
        <a:lstStyle/>
        <a:p>
          <a:endParaRPr lang="en-US"/>
        </a:p>
      </dgm:t>
    </dgm:pt>
    <dgm:pt modelId="{DA7D9CC1-BD22-4CC9-9D7F-6EDD876E9A86}" type="sibTrans" cxnId="{B8C4E16F-5C2C-4D21-8177-6BB3A0216FF1}">
      <dgm:prSet/>
      <dgm:spPr/>
      <dgm:t>
        <a:bodyPr/>
        <a:lstStyle/>
        <a:p>
          <a:endParaRPr lang="en-US"/>
        </a:p>
      </dgm:t>
    </dgm:pt>
    <dgm:pt modelId="{6EBA0639-2D52-4DE7-A893-8C46A9B67783}">
      <dgm:prSet/>
      <dgm:spPr>
        <a:solidFill>
          <a:schemeClr val="accent2">
            <a:lumMod val="50000"/>
          </a:schemeClr>
        </a:solidFill>
      </dgm:spPr>
      <dgm:t>
        <a:bodyPr/>
        <a:lstStyle/>
        <a:p>
          <a:pPr rtl="0"/>
          <a:r>
            <a:rPr lang="en-US" b="0" baseline="0" dirty="0" smtClean="0"/>
            <a:t>Medicare disabled patients with HCV are 19 younger than Medicare aged (non-disabled) patients with HCV, but had similar average medical costs (about $30,000 per year)</a:t>
          </a:r>
          <a:endParaRPr lang="en-US" dirty="0"/>
        </a:p>
      </dgm:t>
    </dgm:pt>
    <dgm:pt modelId="{E4A56A9A-9B4E-44B8-95F5-BBEDCAFFF05D}" type="parTrans" cxnId="{4753DB27-8119-4E20-A0A2-723934F8C273}">
      <dgm:prSet/>
      <dgm:spPr/>
      <dgm:t>
        <a:bodyPr/>
        <a:lstStyle/>
        <a:p>
          <a:endParaRPr lang="en-US"/>
        </a:p>
      </dgm:t>
    </dgm:pt>
    <dgm:pt modelId="{2F298E7B-7AB3-453C-9949-2C3592D8E5D6}" type="sibTrans" cxnId="{4753DB27-8119-4E20-A0A2-723934F8C273}">
      <dgm:prSet/>
      <dgm:spPr/>
      <dgm:t>
        <a:bodyPr/>
        <a:lstStyle/>
        <a:p>
          <a:endParaRPr lang="en-US"/>
        </a:p>
      </dgm:t>
    </dgm:pt>
    <dgm:pt modelId="{C3F422BE-6B7E-4476-860C-AD75704090CB}">
      <dgm:prSet/>
      <dgm:spPr>
        <a:solidFill>
          <a:schemeClr val="accent2">
            <a:lumMod val="50000"/>
          </a:schemeClr>
        </a:solidFill>
      </dgm:spPr>
      <dgm:t>
        <a:bodyPr/>
        <a:lstStyle/>
        <a:p>
          <a:pPr rtl="0"/>
          <a:r>
            <a:rPr lang="en-US" b="0" baseline="0" dirty="0" smtClean="0"/>
            <a:t>Average medical costs for Medicare-covered HCV patients that died in 2012 are over $100,000 in the last year of life, and cost peaks in the last month of life at over $25,000</a:t>
          </a:r>
          <a:endParaRPr lang="en-US" dirty="0"/>
        </a:p>
      </dgm:t>
    </dgm:pt>
    <dgm:pt modelId="{E153AD70-BDC4-41CF-987B-6EF23F772CDD}" type="parTrans" cxnId="{B0BDF30E-E950-49C3-84C7-67A3162B48F5}">
      <dgm:prSet/>
      <dgm:spPr/>
      <dgm:t>
        <a:bodyPr/>
        <a:lstStyle/>
        <a:p>
          <a:endParaRPr lang="en-US"/>
        </a:p>
      </dgm:t>
    </dgm:pt>
    <dgm:pt modelId="{3AB78BEF-D904-4CF1-B3D4-96873FE8412E}" type="sibTrans" cxnId="{B0BDF30E-E950-49C3-84C7-67A3162B48F5}">
      <dgm:prSet/>
      <dgm:spPr/>
      <dgm:t>
        <a:bodyPr/>
        <a:lstStyle/>
        <a:p>
          <a:endParaRPr lang="en-US"/>
        </a:p>
      </dgm:t>
    </dgm:pt>
    <dgm:pt modelId="{92C08CF7-4EA3-42D0-88C3-0540DC637B2A}" type="pres">
      <dgm:prSet presAssocID="{153EC239-BA74-4943-A5AB-A760CDE5F82D}" presName="linear" presStyleCnt="0">
        <dgm:presLayoutVars>
          <dgm:animLvl val="lvl"/>
          <dgm:resizeHandles val="exact"/>
        </dgm:presLayoutVars>
      </dgm:prSet>
      <dgm:spPr/>
      <dgm:t>
        <a:bodyPr/>
        <a:lstStyle/>
        <a:p>
          <a:endParaRPr lang="en-US"/>
        </a:p>
      </dgm:t>
    </dgm:pt>
    <dgm:pt modelId="{99BA7396-F6CA-4B53-A708-B4762A5C2629}" type="pres">
      <dgm:prSet presAssocID="{A4FC6B80-ECA0-4560-91DB-B3D84CD59205}" presName="parentText" presStyleLbl="node1" presStyleIdx="0" presStyleCnt="3">
        <dgm:presLayoutVars>
          <dgm:chMax val="0"/>
          <dgm:bulletEnabled val="1"/>
        </dgm:presLayoutVars>
      </dgm:prSet>
      <dgm:spPr/>
      <dgm:t>
        <a:bodyPr/>
        <a:lstStyle/>
        <a:p>
          <a:endParaRPr lang="en-US"/>
        </a:p>
      </dgm:t>
    </dgm:pt>
    <dgm:pt modelId="{F4C15E1B-7EA6-47C0-8D9A-38064F5750AC}" type="pres">
      <dgm:prSet presAssocID="{DA7D9CC1-BD22-4CC9-9D7F-6EDD876E9A86}" presName="spacer" presStyleCnt="0"/>
      <dgm:spPr/>
    </dgm:pt>
    <dgm:pt modelId="{D637E6FC-A936-4050-BB8A-1E5E3B7D80FF}" type="pres">
      <dgm:prSet presAssocID="{6EBA0639-2D52-4DE7-A893-8C46A9B67783}" presName="parentText" presStyleLbl="node1" presStyleIdx="1" presStyleCnt="3">
        <dgm:presLayoutVars>
          <dgm:chMax val="0"/>
          <dgm:bulletEnabled val="1"/>
        </dgm:presLayoutVars>
      </dgm:prSet>
      <dgm:spPr/>
      <dgm:t>
        <a:bodyPr/>
        <a:lstStyle/>
        <a:p>
          <a:endParaRPr lang="en-US"/>
        </a:p>
      </dgm:t>
    </dgm:pt>
    <dgm:pt modelId="{23F58146-BC1C-47C3-BE38-3E63CD5171CB}" type="pres">
      <dgm:prSet presAssocID="{2F298E7B-7AB3-453C-9949-2C3592D8E5D6}" presName="spacer" presStyleCnt="0"/>
      <dgm:spPr/>
    </dgm:pt>
    <dgm:pt modelId="{11B8CE2D-569C-47D3-B6D2-2A5ADE4EDBEE}" type="pres">
      <dgm:prSet presAssocID="{C3F422BE-6B7E-4476-860C-AD75704090CB}" presName="parentText" presStyleLbl="node1" presStyleIdx="2" presStyleCnt="3">
        <dgm:presLayoutVars>
          <dgm:chMax val="0"/>
          <dgm:bulletEnabled val="1"/>
        </dgm:presLayoutVars>
      </dgm:prSet>
      <dgm:spPr/>
      <dgm:t>
        <a:bodyPr/>
        <a:lstStyle/>
        <a:p>
          <a:endParaRPr lang="en-US"/>
        </a:p>
      </dgm:t>
    </dgm:pt>
  </dgm:ptLst>
  <dgm:cxnLst>
    <dgm:cxn modelId="{B0BDF30E-E950-49C3-84C7-67A3162B48F5}" srcId="{153EC239-BA74-4943-A5AB-A760CDE5F82D}" destId="{C3F422BE-6B7E-4476-860C-AD75704090CB}" srcOrd="2" destOrd="0" parTransId="{E153AD70-BDC4-41CF-987B-6EF23F772CDD}" sibTransId="{3AB78BEF-D904-4CF1-B3D4-96873FE8412E}"/>
    <dgm:cxn modelId="{0F611933-D3D4-4166-8F89-14ED5BE44DFD}" type="presOf" srcId="{A4FC6B80-ECA0-4560-91DB-B3D84CD59205}" destId="{99BA7396-F6CA-4B53-A708-B4762A5C2629}" srcOrd="0" destOrd="0" presId="urn:microsoft.com/office/officeart/2005/8/layout/vList2"/>
    <dgm:cxn modelId="{4753DB27-8119-4E20-A0A2-723934F8C273}" srcId="{153EC239-BA74-4943-A5AB-A760CDE5F82D}" destId="{6EBA0639-2D52-4DE7-A893-8C46A9B67783}" srcOrd="1" destOrd="0" parTransId="{E4A56A9A-9B4E-44B8-95F5-BBEDCAFFF05D}" sibTransId="{2F298E7B-7AB3-453C-9949-2C3592D8E5D6}"/>
    <dgm:cxn modelId="{B8C4E16F-5C2C-4D21-8177-6BB3A0216FF1}" srcId="{153EC239-BA74-4943-A5AB-A760CDE5F82D}" destId="{A4FC6B80-ECA0-4560-91DB-B3D84CD59205}" srcOrd="0" destOrd="0" parTransId="{ABEFABC5-F850-458B-8B3F-583BA16E0107}" sibTransId="{DA7D9CC1-BD22-4CC9-9D7F-6EDD876E9A86}"/>
    <dgm:cxn modelId="{DDF71287-0E94-4D8B-AD1B-5D48127D8DEA}" type="presOf" srcId="{6EBA0639-2D52-4DE7-A893-8C46A9B67783}" destId="{D637E6FC-A936-4050-BB8A-1E5E3B7D80FF}" srcOrd="0" destOrd="0" presId="urn:microsoft.com/office/officeart/2005/8/layout/vList2"/>
    <dgm:cxn modelId="{E0E6B91F-C574-4DE6-A3CE-06505F3E530E}" type="presOf" srcId="{C3F422BE-6B7E-4476-860C-AD75704090CB}" destId="{11B8CE2D-569C-47D3-B6D2-2A5ADE4EDBEE}" srcOrd="0" destOrd="0" presId="urn:microsoft.com/office/officeart/2005/8/layout/vList2"/>
    <dgm:cxn modelId="{7B189ED3-9145-4770-8E0F-F624C86B6FFD}" type="presOf" srcId="{153EC239-BA74-4943-A5AB-A760CDE5F82D}" destId="{92C08CF7-4EA3-42D0-88C3-0540DC637B2A}" srcOrd="0" destOrd="0" presId="urn:microsoft.com/office/officeart/2005/8/layout/vList2"/>
    <dgm:cxn modelId="{46C9F4FF-FC39-4EFF-A3A2-CBF494E5DE69}" type="presParOf" srcId="{92C08CF7-4EA3-42D0-88C3-0540DC637B2A}" destId="{99BA7396-F6CA-4B53-A708-B4762A5C2629}" srcOrd="0" destOrd="0" presId="urn:microsoft.com/office/officeart/2005/8/layout/vList2"/>
    <dgm:cxn modelId="{9E25AB74-8236-4894-BBF3-3EEC325095A3}" type="presParOf" srcId="{92C08CF7-4EA3-42D0-88C3-0540DC637B2A}" destId="{F4C15E1B-7EA6-47C0-8D9A-38064F5750AC}" srcOrd="1" destOrd="0" presId="urn:microsoft.com/office/officeart/2005/8/layout/vList2"/>
    <dgm:cxn modelId="{47D19A80-8F16-4531-8E61-DC47E566BFF9}" type="presParOf" srcId="{92C08CF7-4EA3-42D0-88C3-0540DC637B2A}" destId="{D637E6FC-A936-4050-BB8A-1E5E3B7D80FF}" srcOrd="2" destOrd="0" presId="urn:microsoft.com/office/officeart/2005/8/layout/vList2"/>
    <dgm:cxn modelId="{0858ED13-CA10-4B1C-B763-A21A1A967E5E}" type="presParOf" srcId="{92C08CF7-4EA3-42D0-88C3-0540DC637B2A}" destId="{23F58146-BC1C-47C3-BE38-3E63CD5171CB}" srcOrd="3" destOrd="0" presId="urn:microsoft.com/office/officeart/2005/8/layout/vList2"/>
    <dgm:cxn modelId="{A5F1353A-692C-4702-8D99-6184EACA347D}" type="presParOf" srcId="{92C08CF7-4EA3-42D0-88C3-0540DC637B2A}" destId="{11B8CE2D-569C-47D3-B6D2-2A5ADE4EDB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7FE3-D959-4FC7-A26C-96F849D1CCA6}">
      <dsp:nvSpPr>
        <dsp:cNvPr id="0" name=""/>
        <dsp:cNvSpPr/>
      </dsp:nvSpPr>
      <dsp:spPr>
        <a:xfrm>
          <a:off x="794396" y="0"/>
          <a:ext cx="9003164" cy="51053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8D650-9D8F-4DFD-A651-58BF4102605B}">
      <dsp:nvSpPr>
        <dsp:cNvPr id="0" name=""/>
        <dsp:cNvSpPr/>
      </dsp:nvSpPr>
      <dsp:spPr>
        <a:xfrm>
          <a:off x="5301" y="1531619"/>
          <a:ext cx="2549724" cy="204215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Identify HCV status and liver disease stage</a:t>
          </a:r>
          <a:endParaRPr lang="en-US" sz="2100" kern="1200" dirty="0"/>
        </a:p>
      </dsp:txBody>
      <dsp:txXfrm>
        <a:off x="104991" y="1631309"/>
        <a:ext cx="2350344" cy="1842779"/>
      </dsp:txXfrm>
    </dsp:sp>
    <dsp:sp modelId="{1BE0BA38-774C-4A15-88C4-9AEE5D34F31B}">
      <dsp:nvSpPr>
        <dsp:cNvPr id="0" name=""/>
        <dsp:cNvSpPr/>
      </dsp:nvSpPr>
      <dsp:spPr>
        <a:xfrm>
          <a:off x="2682511" y="1531619"/>
          <a:ext cx="2549724" cy="204215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Compare mortality for HCV-diagnosed to standard mortality rates</a:t>
          </a:r>
          <a:endParaRPr lang="en-US" sz="2100" kern="1200" dirty="0"/>
        </a:p>
      </dsp:txBody>
      <dsp:txXfrm>
        <a:off x="2782201" y="1631309"/>
        <a:ext cx="2350344" cy="1842779"/>
      </dsp:txXfrm>
    </dsp:sp>
    <dsp:sp modelId="{9D2DA35F-6A7D-4898-94DA-309F1EFA3C06}">
      <dsp:nvSpPr>
        <dsp:cNvPr id="0" name=""/>
        <dsp:cNvSpPr/>
      </dsp:nvSpPr>
      <dsp:spPr>
        <a:xfrm>
          <a:off x="5359722" y="1531619"/>
          <a:ext cx="2549724" cy="204215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Compare rates of Medicare eligibility for HCV-diagnosed and general US population &lt;65 </a:t>
          </a:r>
          <a:endParaRPr lang="en-US" sz="2100" kern="1200" dirty="0"/>
        </a:p>
      </dsp:txBody>
      <dsp:txXfrm>
        <a:off x="5459412" y="1631309"/>
        <a:ext cx="2350344" cy="1842779"/>
      </dsp:txXfrm>
    </dsp:sp>
    <dsp:sp modelId="{0E3D03FD-00AD-4191-8043-7B1146DED5FD}">
      <dsp:nvSpPr>
        <dsp:cNvPr id="0" name=""/>
        <dsp:cNvSpPr/>
      </dsp:nvSpPr>
      <dsp:spPr>
        <a:xfrm>
          <a:off x="8036932" y="1531619"/>
          <a:ext cx="2549724" cy="204215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Tabulate Medicare costs for HCV-diagnosed</a:t>
          </a:r>
          <a:endParaRPr lang="en-US" sz="2100" kern="1200" dirty="0"/>
        </a:p>
      </dsp:txBody>
      <dsp:txXfrm>
        <a:off x="8136622" y="1631309"/>
        <a:ext cx="2350344" cy="1842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A7396-F6CA-4B53-A708-B4762A5C2629}">
      <dsp:nvSpPr>
        <dsp:cNvPr id="0" name=""/>
        <dsp:cNvSpPr/>
      </dsp:nvSpPr>
      <dsp:spPr>
        <a:xfrm>
          <a:off x="0" y="75914"/>
          <a:ext cx="9906000" cy="142155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kern="1200" baseline="0" dirty="0" smtClean="0"/>
            <a:t>Medicare-covered HCV patients are associated with higher mortality rates than people of the same age and gender, but not with higher Medicare disability rates</a:t>
          </a:r>
          <a:endParaRPr lang="en-US" sz="2700" kern="1200" dirty="0"/>
        </a:p>
      </dsp:txBody>
      <dsp:txXfrm>
        <a:off x="69394" y="145308"/>
        <a:ext cx="9767212" cy="1282762"/>
      </dsp:txXfrm>
    </dsp:sp>
    <dsp:sp modelId="{D637E6FC-A936-4050-BB8A-1E5E3B7D80FF}">
      <dsp:nvSpPr>
        <dsp:cNvPr id="0" name=""/>
        <dsp:cNvSpPr/>
      </dsp:nvSpPr>
      <dsp:spPr>
        <a:xfrm>
          <a:off x="0" y="1575224"/>
          <a:ext cx="9906000" cy="142155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kern="1200" baseline="0" dirty="0" smtClean="0"/>
            <a:t>Medicare disabled patients with HCV are 19 younger than Medicare aged (non-disabled) patients with HCV, but had similar average medical costs (about $30,000 per year)</a:t>
          </a:r>
          <a:endParaRPr lang="en-US" sz="2700" kern="1200" dirty="0"/>
        </a:p>
      </dsp:txBody>
      <dsp:txXfrm>
        <a:off x="69394" y="1644618"/>
        <a:ext cx="9767212" cy="1282762"/>
      </dsp:txXfrm>
    </dsp:sp>
    <dsp:sp modelId="{11B8CE2D-569C-47D3-B6D2-2A5ADE4EDBEE}">
      <dsp:nvSpPr>
        <dsp:cNvPr id="0" name=""/>
        <dsp:cNvSpPr/>
      </dsp:nvSpPr>
      <dsp:spPr>
        <a:xfrm>
          <a:off x="0" y="3074534"/>
          <a:ext cx="9906000" cy="142155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kern="1200" baseline="0" dirty="0" smtClean="0"/>
            <a:t>Average medical costs for Medicare-covered HCV patients that died in 2012 are over $100,000 in the last year of life, and cost peaks in the last month of life at over $25,000</a:t>
          </a:r>
          <a:endParaRPr lang="en-US" sz="2700" kern="1200" dirty="0"/>
        </a:p>
      </dsp:txBody>
      <dsp:txXfrm>
        <a:off x="69394" y="3143928"/>
        <a:ext cx="9767212"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11/9/2016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dirty="0"/>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dirty="0"/>
          </a:p>
        </p:txBody>
      </p:sp>
      <p:sp>
        <p:nvSpPr>
          <p:cNvPr id="2" name="Slide Image Placeholder 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3" name="Notes Placeholder 2"/>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8ABE7-2E59-B840-A11E-3AE96583F77F}" type="slidenum">
              <a:rPr lang="en-US" smtClean="0"/>
              <a:t>‹#›</a:t>
            </a:fld>
            <a:endParaRPr lang="en-US"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19" indent="-36575" algn="l" defTabSz="914377"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594" indent="-137157" algn="l" defTabSz="914377" rtl="0" eaLnBrk="1" latinLnBrk="0" hangingPunct="1">
      <a:spcBef>
        <a:spcPts val="600"/>
      </a:spcBef>
      <a:buFont typeface="Arial" panose="020B0604020202020204" pitchFamily="34" charset="0"/>
      <a:buChar char="–"/>
      <a:defRPr sz="1051" kern="1200">
        <a:solidFill>
          <a:schemeClr val="tx1"/>
        </a:solidFill>
        <a:latin typeface="+mn-lt"/>
        <a:ea typeface="+mn-ea"/>
        <a:cs typeface="+mn-cs"/>
      </a:defRPr>
    </a:lvl2pPr>
    <a:lvl3pPr marL="365751" indent="-109725" algn="l" defTabSz="914377"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26" indent="-109725" algn="l" defTabSz="914377"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02" indent="-109725" algn="l" defTabSz="914377"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1</a:t>
            </a:fld>
            <a:endParaRPr lang="en-US" dirty="0"/>
          </a:p>
        </p:txBody>
      </p:sp>
    </p:spTree>
    <p:extLst>
      <p:ext uri="{BB962C8B-B14F-4D97-AF65-F5344CB8AC3E}">
        <p14:creationId xmlns:p14="http://schemas.microsoft.com/office/powerpoint/2010/main" val="51972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2</a:t>
            </a:fld>
            <a:endParaRPr lang="en-US" dirty="0"/>
          </a:p>
        </p:txBody>
      </p:sp>
    </p:spTree>
    <p:extLst>
      <p:ext uri="{BB962C8B-B14F-4D97-AF65-F5344CB8AC3E}">
        <p14:creationId xmlns:p14="http://schemas.microsoft.com/office/powerpoint/2010/main" val="77861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3</a:t>
            </a:fld>
            <a:endParaRPr lang="en-US" dirty="0"/>
          </a:p>
        </p:txBody>
      </p:sp>
    </p:spTree>
    <p:extLst>
      <p:ext uri="{BB962C8B-B14F-4D97-AF65-F5344CB8AC3E}">
        <p14:creationId xmlns:p14="http://schemas.microsoft.com/office/powerpoint/2010/main" val="245168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4</a:t>
            </a:fld>
            <a:endParaRPr lang="en-US" dirty="0"/>
          </a:p>
        </p:txBody>
      </p:sp>
    </p:spTree>
    <p:extLst>
      <p:ext uri="{BB962C8B-B14F-4D97-AF65-F5344CB8AC3E}">
        <p14:creationId xmlns:p14="http://schemas.microsoft.com/office/powerpoint/2010/main" val="285508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5</a:t>
            </a:fld>
            <a:endParaRPr lang="en-US" dirty="0"/>
          </a:p>
        </p:txBody>
      </p:sp>
    </p:spTree>
    <p:extLst>
      <p:ext uri="{BB962C8B-B14F-4D97-AF65-F5344CB8AC3E}">
        <p14:creationId xmlns:p14="http://schemas.microsoft.com/office/powerpoint/2010/main" val="342383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6</a:t>
            </a:fld>
            <a:endParaRPr lang="en-US" dirty="0"/>
          </a:p>
        </p:txBody>
      </p:sp>
    </p:spTree>
    <p:extLst>
      <p:ext uri="{BB962C8B-B14F-4D97-AF65-F5344CB8AC3E}">
        <p14:creationId xmlns:p14="http://schemas.microsoft.com/office/powerpoint/2010/main" val="362772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7</a:t>
            </a:fld>
            <a:endParaRPr lang="en-US" dirty="0"/>
          </a:p>
        </p:txBody>
      </p:sp>
    </p:spTree>
    <p:extLst>
      <p:ext uri="{BB962C8B-B14F-4D97-AF65-F5344CB8AC3E}">
        <p14:creationId xmlns:p14="http://schemas.microsoft.com/office/powerpoint/2010/main" val="410825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9</a:t>
            </a:fld>
            <a:endParaRPr lang="en-US" dirty="0"/>
          </a:p>
        </p:txBody>
      </p:sp>
    </p:spTree>
    <p:extLst>
      <p:ext uri="{BB962C8B-B14F-4D97-AF65-F5344CB8AC3E}">
        <p14:creationId xmlns:p14="http://schemas.microsoft.com/office/powerpoint/2010/main" val="253698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ABE7-2E59-B840-A11E-3AE96583F77F}" type="slidenum">
              <a:rPr lang="en-US" smtClean="0"/>
              <a:t>10</a:t>
            </a:fld>
            <a:endParaRPr lang="en-US" dirty="0"/>
          </a:p>
        </p:txBody>
      </p:sp>
    </p:spTree>
    <p:extLst>
      <p:ext uri="{BB962C8B-B14F-4D97-AF65-F5344CB8AC3E}">
        <p14:creationId xmlns:p14="http://schemas.microsoft.com/office/powerpoint/2010/main" val="1129978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ITV — STEEL BG">
    <p:bg>
      <p:bgPr>
        <a:solidFill>
          <a:schemeClr val="accent6"/>
        </a:solidFill>
        <a:effectLst/>
      </p:bgPr>
    </p:bg>
    <p:spTree>
      <p:nvGrpSpPr>
        <p:cNvPr id="1" name=""/>
        <p:cNvGrpSpPr/>
        <p:nvPr/>
      </p:nvGrpSpPr>
      <p:grpSpPr>
        <a:xfrm>
          <a:off x="0" y="0"/>
          <a:ext cx="0" cy="0"/>
          <a:chOff x="0" y="0"/>
          <a:chExt cx="0" cy="0"/>
        </a:xfrm>
      </p:grpSpPr>
      <p:sp>
        <p:nvSpPr>
          <p:cNvPr id="6" name="Snip Single Corner Rectangle 5"/>
          <p:cNvSpPr/>
          <p:nvPr userDrawn="1"/>
        </p:nvSpPr>
        <p:spPr bwMode="ltGray">
          <a:xfrm rot="10800000" flipH="1">
            <a:off x="533400" y="533400"/>
            <a:ext cx="8188411" cy="5791200"/>
          </a:xfrm>
          <a:prstGeom prst="snip1Rect">
            <a:avLst/>
          </a:pr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602" y="838201"/>
            <a:ext cx="1371599" cy="622271"/>
          </a:xfrm>
          <a:prstGeom prst="rect">
            <a:avLst/>
          </a:prstGeom>
        </p:spPr>
      </p:pic>
      <p:sp>
        <p:nvSpPr>
          <p:cNvPr id="14" name="Title 4"/>
          <p:cNvSpPr>
            <a:spLocks noGrp="1"/>
          </p:cNvSpPr>
          <p:nvPr>
            <p:ph type="title" hasCustomPrompt="1"/>
          </p:nvPr>
        </p:nvSpPr>
        <p:spPr>
          <a:xfrm>
            <a:off x="990601" y="1524000"/>
            <a:ext cx="6781800" cy="3505200"/>
          </a:xfrm>
          <a:noFill/>
        </p:spPr>
        <p:txBody>
          <a:bodyPr wrap="square" lIns="0" rIns="0" bIns="0" anchor="b" anchorCtr="0">
            <a:noAutofit/>
          </a:bodyPr>
          <a:lstStyle>
            <a:lvl1pPr>
              <a:lnSpc>
                <a:spcPct val="80000"/>
              </a:lnSpc>
              <a:defRPr sz="4800" baseline="0">
                <a:solidFill>
                  <a:schemeClr val="tx1"/>
                </a:solidFill>
              </a:defRPr>
            </a:lvl1pPr>
          </a:lstStyle>
          <a:p>
            <a:r>
              <a:rPr lang="en-US" dirty="0" smtClean="0"/>
              <a:t>Title slide steel background. Click </a:t>
            </a:r>
            <a:br>
              <a:rPr lang="en-US" dirty="0" smtClean="0"/>
            </a:br>
            <a:r>
              <a:rPr lang="en-US" dirty="0" smtClean="0"/>
              <a:t>here to add title.</a:t>
            </a:r>
            <a:endParaRPr dirty="0"/>
          </a:p>
        </p:txBody>
      </p:sp>
      <p:sp>
        <p:nvSpPr>
          <p:cNvPr id="15" name="Text Placeholder 10"/>
          <p:cNvSpPr>
            <a:spLocks noGrp="1"/>
          </p:cNvSpPr>
          <p:nvPr>
            <p:ph type="body" sz="quarter" idx="10" hasCustomPrompt="1"/>
          </p:nvPr>
        </p:nvSpPr>
        <p:spPr>
          <a:xfrm>
            <a:off x="990601" y="5410201"/>
            <a:ext cx="6781800" cy="292131"/>
          </a:xfrm>
        </p:spPr>
        <p:txBody>
          <a:bodyPr/>
          <a:lstStyle>
            <a:lvl1pPr marL="0" indent="0">
              <a:buNone/>
              <a:defRPr b="0" i="0" baseline="0">
                <a:solidFill>
                  <a:schemeClr val="tx2"/>
                </a:solidFill>
              </a:defRPr>
            </a:lvl1pPr>
          </a:lstStyle>
          <a:p>
            <a:pPr lvl="0"/>
            <a:r>
              <a:rPr lang="en-US" dirty="0" smtClean="0"/>
              <a:t>Presenter name</a:t>
            </a:r>
          </a:p>
        </p:txBody>
      </p:sp>
      <p:sp>
        <p:nvSpPr>
          <p:cNvPr id="16" name="Text Placeholder 10"/>
          <p:cNvSpPr>
            <a:spLocks noGrp="1"/>
          </p:cNvSpPr>
          <p:nvPr>
            <p:ph type="body" sz="quarter" idx="11" hasCustomPrompt="1"/>
          </p:nvPr>
        </p:nvSpPr>
        <p:spPr>
          <a:xfrm>
            <a:off x="990601" y="5715001"/>
            <a:ext cx="6781800" cy="292131"/>
          </a:xfrm>
        </p:spPr>
        <p:txBody>
          <a:bodyPr/>
          <a:lstStyle>
            <a:lvl1pPr marL="0" indent="0">
              <a:buNone/>
              <a:defRPr b="0" i="0" baseline="0">
                <a:solidFill>
                  <a:schemeClr val="tx2"/>
                </a:solidFill>
              </a:defRPr>
            </a:lvl1pPr>
          </a:lstStyle>
          <a:p>
            <a:pPr lvl="0"/>
            <a:r>
              <a:rPr lang="en-US" dirty="0" smtClean="0"/>
              <a:t>Date</a:t>
            </a:r>
          </a:p>
        </p:txBody>
      </p:sp>
    </p:spTree>
    <p:extLst>
      <p:ext uri="{BB962C8B-B14F-4D97-AF65-F5344CB8AC3E}">
        <p14:creationId xmlns:p14="http://schemas.microsoft.com/office/powerpoint/2010/main" val="172716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CHARCOAL BG">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4" y="381000"/>
            <a:ext cx="9456737" cy="2286000"/>
          </a:xfrm>
        </p:spPr>
        <p:txBody>
          <a:bodyPr>
            <a:noAutofit/>
          </a:bodyPr>
          <a:lstStyle>
            <a:lvl1pPr marL="384038" indent="-384038">
              <a:lnSpc>
                <a:spcPct val="80000"/>
              </a:lnSpc>
              <a:defRPr sz="6000">
                <a:solidFill>
                  <a:schemeClr val="tx1"/>
                </a:solidFill>
              </a:defRPr>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685800" y="2819400"/>
            <a:ext cx="9074149"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r>
              <a:rPr lang="en-US" dirty="0" smtClean="0"/>
              <a:t>—Quote attribution — name, title and company</a:t>
            </a:r>
            <a:endParaRPr lang="en-US" dirty="0"/>
          </a:p>
        </p:txBody>
      </p:sp>
      <p:sp>
        <p:nvSpPr>
          <p:cNvPr id="3" name="Date Placeholder 2"/>
          <p:cNvSpPr>
            <a:spLocks noGrp="1"/>
          </p:cNvSpPr>
          <p:nvPr>
            <p:ph type="dt" sz="half" idx="10"/>
          </p:nvPr>
        </p:nvSpPr>
        <p:spPr/>
        <p:txBody>
          <a:bodyPr/>
          <a:lstStyle/>
          <a:p>
            <a:r>
              <a:rPr lang="en-US" dirty="0" smtClean="0"/>
              <a:t>November 13, 2016  AASLD</a:t>
            </a:r>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lvl1pPr>
              <a:defRPr>
                <a:solidFill>
                  <a:schemeClr val="accent5"/>
                </a:solidFill>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smtClean="0"/>
              <a:t>Click to edit Master title style</a:t>
            </a:r>
            <a:endParaRPr dirty="0"/>
          </a:p>
        </p:txBody>
      </p:sp>
      <p:sp>
        <p:nvSpPr>
          <p:cNvPr id="3" name="Content Placeholder 2"/>
          <p:cNvSpPr>
            <a:spLocks noGrp="1"/>
          </p:cNvSpPr>
          <p:nvPr>
            <p:ph idx="1"/>
          </p:nvPr>
        </p:nvSpPr>
        <p:spPr>
          <a:xfrm>
            <a:off x="609442" y="1524000"/>
            <a:ext cx="10969784" cy="457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Date Placeholder 1"/>
          <p:cNvSpPr>
            <a:spLocks noGrp="1"/>
          </p:cNvSpPr>
          <p:nvPr>
            <p:ph type="dt" sz="half" idx="10"/>
          </p:nvPr>
        </p:nvSpPr>
        <p:spPr/>
        <p:txBody>
          <a:bodyPr/>
          <a:lstStyle/>
          <a:p>
            <a:r>
              <a:rPr lang="en-US" dirty="0" smtClean="0"/>
              <a:t>November 13, 2016  AASLD</a:t>
            </a:r>
            <a:endParaRPr dirty="0"/>
          </a:p>
        </p:txBody>
      </p:sp>
      <p:sp>
        <p:nvSpPr>
          <p:cNvPr id="8" name="Footer Placeholder 7"/>
          <p:cNvSpPr>
            <a:spLocks noGrp="1"/>
          </p:cNvSpPr>
          <p:nvPr>
            <p:ph type="ftr" sz="quarter" idx="11"/>
          </p:nvPr>
        </p:nvSpPr>
        <p:spPr/>
        <p:txBody>
          <a:bodyPr/>
          <a:lstStyle/>
          <a:p>
            <a:r>
              <a:rPr lang="en-US" dirty="0" smtClean="0"/>
              <a:t>Private | Confidential | Internal Use Only </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dirty="0"/>
          </a:p>
        </p:txBody>
      </p:sp>
      <p:sp>
        <p:nvSpPr>
          <p:cNvPr id="4" name="Rectangle 3"/>
          <p:cNvSpPr/>
          <p:nvPr userDrawn="1"/>
        </p:nvSpPr>
        <p:spPr>
          <a:xfrm>
            <a:off x="533400" y="6433120"/>
            <a:ext cx="7320178" cy="276999"/>
          </a:xfrm>
          <a:prstGeom prst="rect">
            <a:avLst/>
          </a:prstGeom>
        </p:spPr>
        <p:txBody>
          <a:bodyPr wrap="square">
            <a:spAutoFit/>
          </a:bodyPr>
          <a:lstStyle/>
          <a:p>
            <a:r>
              <a:rPr lang="en-US" sz="1200" dirty="0" smtClean="0">
                <a:solidFill>
                  <a:schemeClr val="tx2"/>
                </a:solidFill>
              </a:rPr>
              <a:t>The Increased Mortality and the Medicare Disability Eligibility Status of the HCV Population in the US</a:t>
            </a:r>
            <a:endParaRPr lang="en-US" sz="1200" dirty="0">
              <a:solidFill>
                <a:schemeClr val="tx2"/>
              </a:solidFill>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wrap="square">
            <a:noAutofit/>
          </a:bodyPr>
          <a:lstStyle>
            <a:lvl1pPr>
              <a:defRPr baseline="0"/>
            </a:lvl1pPr>
          </a:lstStyle>
          <a:p>
            <a:r>
              <a:rPr dirty="0"/>
              <a:t>Click to add one-line title</a:t>
            </a:r>
          </a:p>
        </p:txBody>
      </p:sp>
      <p:sp>
        <p:nvSpPr>
          <p:cNvPr id="8" name="Text Placeholder 7"/>
          <p:cNvSpPr>
            <a:spLocks noGrp="1"/>
          </p:cNvSpPr>
          <p:nvPr>
            <p:ph type="body" sz="quarter" idx="13" hasCustomPrompt="1"/>
          </p:nvPr>
        </p:nvSpPr>
        <p:spPr>
          <a:xfrm>
            <a:off x="609442"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2"/>
            <a:ext cx="10969784" cy="4571999"/>
          </a:xfrm>
        </p:spPr>
        <p:txBody>
          <a:bodyPr/>
          <a:lstStyle>
            <a:lvl1pPr>
              <a:defRPr sz="2400" baseline="0"/>
            </a:lvl1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November 13, 2016  AASLD</a:t>
            </a:r>
            <a:endParaRPr dirty="0"/>
          </a:p>
        </p:txBody>
      </p:sp>
      <p:sp>
        <p:nvSpPr>
          <p:cNvPr id="5" name="Footer Placeholder 4"/>
          <p:cNvSpPr>
            <a:spLocks noGrp="1"/>
          </p:cNvSpPr>
          <p:nvPr>
            <p:ph type="ftr" sz="quarter" idx="11"/>
          </p:nvPr>
        </p:nvSpPr>
        <p:spPr/>
        <p:txBody>
          <a:bodyPr/>
          <a:lstStyle/>
          <a:p>
            <a:r>
              <a:rPr lang="en-US" dirty="0" smtClean="0"/>
              <a:t>Private | Confidential | Internal Use Only </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1152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2" y="521208"/>
            <a:ext cx="10969943" cy="411480"/>
          </a:xfrm>
        </p:spPr>
        <p:txBody>
          <a:bodyPr/>
          <a:lstStyle>
            <a:lvl1pPr>
              <a:defRPr>
                <a:solidFill>
                  <a:schemeClr val="tx1"/>
                </a:solidFill>
              </a:defRPr>
            </a:lvl1pPr>
          </a:lstStyle>
          <a:p>
            <a:r>
              <a:rPr dirty="0"/>
              <a:t>Click to add one-line title</a:t>
            </a:r>
          </a:p>
        </p:txBody>
      </p:sp>
      <p:sp>
        <p:nvSpPr>
          <p:cNvPr id="7" name="Text Placeholder 7"/>
          <p:cNvSpPr>
            <a:spLocks noGrp="1"/>
          </p:cNvSpPr>
          <p:nvPr>
            <p:ph type="body" sz="quarter" idx="13" hasCustomPrompt="1"/>
          </p:nvPr>
        </p:nvSpPr>
        <p:spPr>
          <a:xfrm>
            <a:off x="609442"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r>
              <a:rPr lang="en-US" dirty="0" smtClean="0"/>
              <a:t>November 13, 2016  AASLD</a:t>
            </a:r>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dirty="0"/>
          </a:p>
        </p:txBody>
      </p:sp>
      <p:sp>
        <p:nvSpPr>
          <p:cNvPr id="8" name="Slide Number Placeholder 8"/>
          <p:cNvSpPr>
            <a:spLocks noGrp="1"/>
          </p:cNvSpPr>
          <p:nvPr>
            <p:ph type="sldNum" sz="quarter" idx="12"/>
          </p:nvPr>
        </p:nvSpPr>
        <p:spPr>
          <a:xfrm>
            <a:off x="11049002" y="6430869"/>
            <a:ext cx="533399" cy="232147"/>
          </a:xfrm>
        </p:spPr>
        <p:txBody>
          <a:bodyPr/>
          <a:lstStyle/>
          <a:p>
            <a:fld id="{B016F8AB-BCEA-4347-8BA6-BE776009BC89}" type="slidenum">
              <a:rPr/>
              <a:pPr/>
              <a:t>‹#›</a:t>
            </a:fld>
            <a:endParaRPr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W/PICTURE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smtClean="0"/>
              <a:t>Click to edit Master title style</a:t>
            </a:r>
            <a:endParaRPr dirty="0"/>
          </a:p>
        </p:txBody>
      </p:sp>
      <p:sp>
        <p:nvSpPr>
          <p:cNvPr id="8" name="Slide Number Placeholder 8"/>
          <p:cNvSpPr>
            <a:spLocks noGrp="1"/>
          </p:cNvSpPr>
          <p:nvPr>
            <p:ph type="sldNum" sz="quarter" idx="12"/>
          </p:nvPr>
        </p:nvSpPr>
        <p:spPr>
          <a:xfrm>
            <a:off x="11049002" y="6430869"/>
            <a:ext cx="533399" cy="232147"/>
          </a:xfrm>
        </p:spPr>
        <p:txBody>
          <a:bodyPr/>
          <a:lstStyle/>
          <a:p>
            <a:fld id="{B016F8AB-BCEA-4347-8BA6-BE776009BC89}" type="slidenum">
              <a:rPr/>
              <a:pPr/>
              <a:t>‹#›</a:t>
            </a:fld>
            <a:endParaRPr dirty="0"/>
          </a:p>
        </p:txBody>
      </p:sp>
      <p:sp>
        <p:nvSpPr>
          <p:cNvPr id="3" name="Picture Placeholder 2"/>
          <p:cNvSpPr>
            <a:spLocks noGrp="1"/>
          </p:cNvSpPr>
          <p:nvPr>
            <p:ph type="pic" sz="quarter" idx="13"/>
          </p:nvPr>
        </p:nvSpPr>
        <p:spPr>
          <a:xfrm>
            <a:off x="609442" y="1828800"/>
            <a:ext cx="2659063" cy="1920875"/>
          </a:xfrm>
        </p:spPr>
        <p:txBody>
          <a:bodyPr/>
          <a:lstStyle/>
          <a:p>
            <a:r>
              <a:rPr lang="en-US" dirty="0" smtClean="0"/>
              <a:t>Click icon to add picture</a:t>
            </a:r>
            <a:endParaRPr lang="en-US" dirty="0"/>
          </a:p>
        </p:txBody>
      </p:sp>
      <p:sp>
        <p:nvSpPr>
          <p:cNvPr id="10" name="Picture Placeholder 2"/>
          <p:cNvSpPr>
            <a:spLocks noGrp="1"/>
          </p:cNvSpPr>
          <p:nvPr>
            <p:ph type="pic" sz="quarter" idx="14"/>
          </p:nvPr>
        </p:nvSpPr>
        <p:spPr>
          <a:xfrm>
            <a:off x="3388169" y="1828800"/>
            <a:ext cx="2659063" cy="1920875"/>
          </a:xfrm>
        </p:spPr>
        <p:txBody>
          <a:bodyPr/>
          <a:lstStyle/>
          <a:p>
            <a:r>
              <a:rPr lang="en-US" dirty="0" smtClean="0"/>
              <a:t>Click icon to add picture</a:t>
            </a:r>
            <a:endParaRPr lang="en-US" dirty="0"/>
          </a:p>
        </p:txBody>
      </p:sp>
      <p:sp>
        <p:nvSpPr>
          <p:cNvPr id="11" name="Picture Placeholder 2"/>
          <p:cNvSpPr>
            <a:spLocks noGrp="1"/>
          </p:cNvSpPr>
          <p:nvPr>
            <p:ph type="pic" sz="quarter" idx="15"/>
          </p:nvPr>
        </p:nvSpPr>
        <p:spPr>
          <a:xfrm>
            <a:off x="6166894" y="1828800"/>
            <a:ext cx="2659063" cy="1920875"/>
          </a:xfrm>
        </p:spPr>
        <p:txBody>
          <a:bodyPr/>
          <a:lstStyle/>
          <a:p>
            <a:r>
              <a:rPr lang="en-US" dirty="0" smtClean="0"/>
              <a:t>Click icon to add picture</a:t>
            </a:r>
            <a:endParaRPr lang="en-US" dirty="0"/>
          </a:p>
        </p:txBody>
      </p:sp>
      <p:sp>
        <p:nvSpPr>
          <p:cNvPr id="12" name="Picture Placeholder 2"/>
          <p:cNvSpPr>
            <a:spLocks noGrp="1"/>
          </p:cNvSpPr>
          <p:nvPr>
            <p:ph type="pic" sz="quarter" idx="16"/>
          </p:nvPr>
        </p:nvSpPr>
        <p:spPr>
          <a:xfrm>
            <a:off x="8945622" y="1828800"/>
            <a:ext cx="2659063" cy="1920875"/>
          </a:xfrm>
        </p:spPr>
        <p:txBody>
          <a:bodyPr/>
          <a:lstStyle/>
          <a:p>
            <a:r>
              <a:rPr lang="en-US" dirty="0" smtClean="0"/>
              <a:t>Click icon to add picture</a:t>
            </a:r>
            <a:endParaRPr lang="en-US" dirty="0"/>
          </a:p>
        </p:txBody>
      </p:sp>
      <p:sp>
        <p:nvSpPr>
          <p:cNvPr id="18" name="Text Placeholder 17"/>
          <p:cNvSpPr>
            <a:spLocks noGrp="1"/>
          </p:cNvSpPr>
          <p:nvPr>
            <p:ph type="body" sz="quarter" idx="17" hasCustomPrompt="1"/>
          </p:nvPr>
        </p:nvSpPr>
        <p:spPr>
          <a:xfrm>
            <a:off x="609442" y="3810000"/>
            <a:ext cx="2659063" cy="1431925"/>
          </a:xfrm>
          <a:solidFill>
            <a:schemeClr val="accent5"/>
          </a:solidFill>
        </p:spPr>
        <p:txBody>
          <a:bodyPr lIns="182880" tIns="182880" rIns="182880" bIns="182880"/>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
        <p:nvSpPr>
          <p:cNvPr id="19" name="Text Placeholder 17"/>
          <p:cNvSpPr>
            <a:spLocks noGrp="1"/>
          </p:cNvSpPr>
          <p:nvPr>
            <p:ph type="body" sz="quarter" idx="18" hasCustomPrompt="1"/>
          </p:nvPr>
        </p:nvSpPr>
        <p:spPr>
          <a:xfrm>
            <a:off x="3388169" y="3810000"/>
            <a:ext cx="2659063" cy="1431925"/>
          </a:xfrm>
          <a:solidFill>
            <a:schemeClr val="accent5"/>
          </a:solidFill>
        </p:spPr>
        <p:txBody>
          <a:bodyPr lIns="182880" tIns="182880" rIns="182880" bIns="182880"/>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
        <p:nvSpPr>
          <p:cNvPr id="20" name="Text Placeholder 17"/>
          <p:cNvSpPr>
            <a:spLocks noGrp="1"/>
          </p:cNvSpPr>
          <p:nvPr>
            <p:ph type="body" sz="quarter" idx="19" hasCustomPrompt="1"/>
          </p:nvPr>
        </p:nvSpPr>
        <p:spPr>
          <a:xfrm>
            <a:off x="6166895" y="3810000"/>
            <a:ext cx="2659063" cy="1431925"/>
          </a:xfrm>
          <a:solidFill>
            <a:schemeClr val="accent5"/>
          </a:solidFill>
        </p:spPr>
        <p:txBody>
          <a:bodyPr lIns="182880" tIns="182880" rIns="182880" bIns="182880"/>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
        <p:nvSpPr>
          <p:cNvPr id="21" name="Text Placeholder 17"/>
          <p:cNvSpPr>
            <a:spLocks noGrp="1"/>
          </p:cNvSpPr>
          <p:nvPr>
            <p:ph type="body" sz="quarter" idx="20" hasCustomPrompt="1"/>
          </p:nvPr>
        </p:nvSpPr>
        <p:spPr>
          <a:xfrm>
            <a:off x="8945622" y="3810000"/>
            <a:ext cx="2659063" cy="1431925"/>
          </a:xfrm>
          <a:solidFill>
            <a:schemeClr val="accent5"/>
          </a:solidFill>
        </p:spPr>
        <p:txBody>
          <a:bodyPr lIns="182880" tIns="182880" rIns="182880" bIns="182880"/>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5362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CUSTOM CONTEN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1"/>
          </a:solidFill>
        </p:spPr>
        <p:txBody>
          <a:bodyPr lIns="91440" tIns="91440" rIns="91440" bIns="91440">
            <a:noAutofit/>
          </a:bodyPr>
          <a:lstStyle>
            <a:lvl1pPr marL="0" indent="0">
              <a:spcBef>
                <a:spcPts val="900"/>
              </a:spcBef>
              <a:buNone/>
              <a:defRPr sz="2400"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November 13, 2016  AASLD</a:t>
            </a:r>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dirty="0"/>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8" name="Text Placeholder 9"/>
          <p:cNvSpPr>
            <a:spLocks noGrp="1"/>
          </p:cNvSpPr>
          <p:nvPr>
            <p:ph type="body" sz="quarter" idx="16"/>
          </p:nvPr>
        </p:nvSpPr>
        <p:spPr>
          <a:xfrm>
            <a:off x="7543800" y="1524000"/>
            <a:ext cx="4035584" cy="4572000"/>
          </a:xfrm>
        </p:spPr>
        <p:txBody>
          <a:bodyPr>
            <a:normAutofit/>
          </a:bodyPr>
          <a:lstStyle>
            <a:lvl1pPr>
              <a:defRPr sz="24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November 13, 2016  AASLD</a:t>
            </a:r>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dirty="0"/>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2400"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November 13, 2016  AASLD</a:t>
            </a:r>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ITV — SLATE BG">
    <p:bg>
      <p:bgPr>
        <a:solidFill>
          <a:schemeClr val="accent5"/>
        </a:solidFill>
        <a:effectLst/>
      </p:bgPr>
    </p:bg>
    <p:spTree>
      <p:nvGrpSpPr>
        <p:cNvPr id="1" name=""/>
        <p:cNvGrpSpPr/>
        <p:nvPr/>
      </p:nvGrpSpPr>
      <p:grpSpPr>
        <a:xfrm>
          <a:off x="0" y="0"/>
          <a:ext cx="0" cy="0"/>
          <a:chOff x="0" y="0"/>
          <a:chExt cx="0" cy="0"/>
        </a:xfrm>
      </p:grpSpPr>
      <p:sp>
        <p:nvSpPr>
          <p:cNvPr id="8" name="Snip Single Corner Rectangle 7"/>
          <p:cNvSpPr/>
          <p:nvPr userDrawn="1"/>
        </p:nvSpPr>
        <p:spPr bwMode="ltGray">
          <a:xfrm rot="10800000" flipH="1">
            <a:off x="533400" y="533400"/>
            <a:ext cx="8188411" cy="5791200"/>
          </a:xfrm>
          <a:prstGeom prst="snip1Rect">
            <a:avLst/>
          </a:pr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12" name="Title 4"/>
          <p:cNvSpPr>
            <a:spLocks noGrp="1"/>
          </p:cNvSpPr>
          <p:nvPr>
            <p:ph type="title" hasCustomPrompt="1"/>
          </p:nvPr>
        </p:nvSpPr>
        <p:spPr>
          <a:xfrm>
            <a:off x="990601" y="1524000"/>
            <a:ext cx="6781800" cy="3505200"/>
          </a:xfrm>
          <a:noFill/>
        </p:spPr>
        <p:txBody>
          <a:bodyPr wrap="square" lIns="0" rIns="0" bIns="0" anchor="b" anchorCtr="0">
            <a:noAutofit/>
          </a:bodyPr>
          <a:lstStyle>
            <a:lvl1pPr>
              <a:lnSpc>
                <a:spcPct val="80000"/>
              </a:lnSpc>
              <a:defRPr sz="4800" baseline="0">
                <a:solidFill>
                  <a:schemeClr val="bg1"/>
                </a:solidFill>
              </a:defRPr>
            </a:lvl1pPr>
          </a:lstStyle>
          <a:p>
            <a:r>
              <a:rPr lang="en-US" dirty="0" smtClean="0"/>
              <a:t>Title slide slate background. Click </a:t>
            </a:r>
            <a:br>
              <a:rPr lang="en-US" dirty="0" smtClean="0"/>
            </a:br>
            <a:r>
              <a:rPr lang="en-US" dirty="0" smtClean="0"/>
              <a:t>here to add title.</a:t>
            </a:r>
            <a:endParaRPr dirty="0"/>
          </a:p>
        </p:txBody>
      </p:sp>
      <p:sp>
        <p:nvSpPr>
          <p:cNvPr id="13" name="Text Placeholder 10"/>
          <p:cNvSpPr>
            <a:spLocks noGrp="1"/>
          </p:cNvSpPr>
          <p:nvPr>
            <p:ph type="body" sz="quarter" idx="10" hasCustomPrompt="1"/>
          </p:nvPr>
        </p:nvSpPr>
        <p:spPr>
          <a:xfrm>
            <a:off x="990601" y="5410201"/>
            <a:ext cx="6781800" cy="292131"/>
          </a:xfrm>
        </p:spPr>
        <p:txBody>
          <a:bodyPr/>
          <a:lstStyle>
            <a:lvl1pPr marL="0" indent="0">
              <a:buNone/>
              <a:defRPr b="0" i="0" baseline="0">
                <a:solidFill>
                  <a:schemeClr val="bg1"/>
                </a:solidFill>
              </a:defRPr>
            </a:lvl1pPr>
          </a:lstStyle>
          <a:p>
            <a:pPr lvl="0"/>
            <a:r>
              <a:rPr lang="en-US" smtClean="0"/>
              <a:t>Presenter name</a:t>
            </a:r>
            <a:endParaRPr lang="en-US" dirty="0" smtClean="0"/>
          </a:p>
        </p:txBody>
      </p:sp>
      <p:sp>
        <p:nvSpPr>
          <p:cNvPr id="14" name="Text Placeholder 10"/>
          <p:cNvSpPr>
            <a:spLocks noGrp="1"/>
          </p:cNvSpPr>
          <p:nvPr>
            <p:ph type="body" sz="quarter" idx="11" hasCustomPrompt="1"/>
          </p:nvPr>
        </p:nvSpPr>
        <p:spPr>
          <a:xfrm>
            <a:off x="990601" y="5715001"/>
            <a:ext cx="6781800" cy="292131"/>
          </a:xfrm>
        </p:spPr>
        <p:txBody>
          <a:bodyPr/>
          <a:lstStyle>
            <a:lvl1pPr marL="0" indent="0">
              <a:buNone/>
              <a:defRPr b="0" i="0" baseline="0">
                <a:solidFill>
                  <a:schemeClr val="bg1"/>
                </a:solidFill>
              </a:defRPr>
            </a:lvl1pPr>
          </a:lstStyle>
          <a:p>
            <a:pPr lvl="0"/>
            <a:r>
              <a:rPr lang="en-US" dirty="0" smtClean="0"/>
              <a:t>Date</a:t>
            </a:r>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598" y="838202"/>
            <a:ext cx="1371603" cy="622271"/>
          </a:xfrm>
          <a:prstGeom prst="rect">
            <a:avLst/>
          </a:prstGeom>
        </p:spPr>
      </p:pic>
    </p:spTree>
    <p:extLst>
      <p:ext uri="{BB962C8B-B14F-4D97-AF65-F5344CB8AC3E}">
        <p14:creationId xmlns:p14="http://schemas.microsoft.com/office/powerpoint/2010/main" val="182131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RIGHT W/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7"/>
            <a:ext cx="5257800" cy="547564"/>
          </a:xfrm>
        </p:spPr>
        <p:txBody>
          <a:bodyPr anchor="t"/>
          <a:lstStyle>
            <a:lvl1pPr>
              <a:defRPr sz="2800"/>
            </a:lvl1pPr>
          </a:lstStyle>
          <a:p>
            <a:r>
              <a:rPr lang="en-US" smtClean="0"/>
              <a:t>Click to edit Master title style</a:t>
            </a:r>
            <a:endParaRPr dirty="0"/>
          </a:p>
        </p:txBody>
      </p:sp>
      <p:sp>
        <p:nvSpPr>
          <p:cNvPr id="4" name="Text Placeholder 3"/>
          <p:cNvSpPr>
            <a:spLocks noGrp="1"/>
          </p:cNvSpPr>
          <p:nvPr>
            <p:ph type="body" sz="half" idx="2"/>
          </p:nvPr>
        </p:nvSpPr>
        <p:spPr>
          <a:xfrm>
            <a:off x="609441" y="1219200"/>
            <a:ext cx="5257800" cy="4876800"/>
          </a:xfrm>
          <a:noFill/>
        </p:spPr>
        <p:txBody>
          <a:bodyPr lIns="0" tIns="0" rIns="0" bIns="0">
            <a:noAutofit/>
          </a:bodyPr>
          <a:lstStyle>
            <a:lvl1pPr marL="0" indent="0">
              <a:spcBef>
                <a:spcPts val="900"/>
              </a:spcBef>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6096001" y="519237"/>
            <a:ext cx="5486399" cy="5576764"/>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r>
              <a:rPr lang="en-US" dirty="0" smtClean="0"/>
              <a:t>November 13, 2016  AASLD</a:t>
            </a:r>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PICTURES W/CAPTION">
    <p:spTree>
      <p:nvGrpSpPr>
        <p:cNvPr id="1" name=""/>
        <p:cNvGrpSpPr/>
        <p:nvPr/>
      </p:nvGrpSpPr>
      <p:grpSpPr>
        <a:xfrm>
          <a:off x="0" y="0"/>
          <a:ext cx="0" cy="0"/>
          <a:chOff x="0" y="0"/>
          <a:chExt cx="0" cy="0"/>
        </a:xfrm>
      </p:grpSpPr>
      <p:sp>
        <p:nvSpPr>
          <p:cNvPr id="10" name="Title 9"/>
          <p:cNvSpPr>
            <a:spLocks noGrp="1"/>
          </p:cNvSpPr>
          <p:nvPr>
            <p:ph type="title"/>
          </p:nvPr>
        </p:nvSpPr>
        <p:spPr>
          <a:xfrm>
            <a:off x="609442" y="519237"/>
            <a:ext cx="10969943" cy="852364"/>
          </a:xfrm>
        </p:spPr>
        <p:txBody>
          <a:bodyPr/>
          <a:lstStyle/>
          <a:p>
            <a:r>
              <a:rPr lang="en-US" smtClean="0"/>
              <a:t>Click to edit Master title style</a:t>
            </a:r>
            <a:endParaRPr dirty="0"/>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bwMode="ltGray">
          <a:xfrm>
            <a:off x="609440" y="4953000"/>
            <a:ext cx="5312664" cy="1143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9" name="Text Placeholder 3"/>
          <p:cNvSpPr>
            <a:spLocks noGrp="1"/>
          </p:cNvSpPr>
          <p:nvPr>
            <p:ph type="body" sz="half" idx="14"/>
          </p:nvPr>
        </p:nvSpPr>
        <p:spPr bwMode="ltGray">
          <a:xfrm>
            <a:off x="6266720" y="4953000"/>
            <a:ext cx="5312664" cy="1143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November 13, 2016  AASLD</a:t>
            </a:r>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PICTURES W/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November 13, 2016  AASLD</a:t>
            </a:r>
            <a:endParaRPr dirty="0"/>
          </a:p>
        </p:txBody>
      </p:sp>
      <p:sp>
        <p:nvSpPr>
          <p:cNvPr id="6" name="Footer Placeholder 5"/>
          <p:cNvSpPr>
            <a:spLocks noGrp="1"/>
          </p:cNvSpPr>
          <p:nvPr>
            <p:ph type="ftr" sz="quarter" idx="11"/>
          </p:nvPr>
        </p:nvSpPr>
        <p:spPr/>
        <p:txBody>
          <a:bodyPr/>
          <a:lstStyle/>
          <a:p>
            <a:r>
              <a:rPr lang="en-US" dirty="0" smtClean="0"/>
              <a:t>Private | Confidential | Internal Use Only </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p:spTree>
      <p:nvGrpSpPr>
        <p:cNvPr id="1" name=""/>
        <p:cNvGrpSpPr/>
        <p:nvPr/>
      </p:nvGrpSpPr>
      <p:grpSpPr>
        <a:xfrm>
          <a:off x="0" y="0"/>
          <a:ext cx="0" cy="0"/>
          <a:chOff x="0" y="0"/>
          <a:chExt cx="0" cy="0"/>
        </a:xfrm>
      </p:grpSpPr>
      <p:sp>
        <p:nvSpPr>
          <p:cNvPr id="5" name="Picture Placeholder 2"/>
          <p:cNvSpPr>
            <a:spLocks noGrp="1"/>
          </p:cNvSpPr>
          <p:nvPr>
            <p:ph type="pic" idx="1"/>
          </p:nvPr>
        </p:nvSpPr>
        <p:spPr bwMode="ltGray">
          <a:xfrm>
            <a:off x="0" y="0"/>
            <a:ext cx="12192000" cy="6858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17400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W/BORDER">
    <p:spTree>
      <p:nvGrpSpPr>
        <p:cNvPr id="1" name=""/>
        <p:cNvGrpSpPr/>
        <p:nvPr/>
      </p:nvGrpSpPr>
      <p:grpSpPr>
        <a:xfrm>
          <a:off x="0" y="0"/>
          <a:ext cx="0" cy="0"/>
          <a:chOff x="0" y="0"/>
          <a:chExt cx="0" cy="0"/>
        </a:xfrm>
      </p:grpSpPr>
      <p:sp>
        <p:nvSpPr>
          <p:cNvPr id="4" name="Picture Placeholder 2"/>
          <p:cNvSpPr>
            <a:spLocks noGrp="1"/>
          </p:cNvSpPr>
          <p:nvPr>
            <p:ph type="pic" idx="1"/>
          </p:nvPr>
        </p:nvSpPr>
        <p:spPr bwMode="ltGray">
          <a:xfrm>
            <a:off x="457200" y="457200"/>
            <a:ext cx="11277600" cy="59436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153494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TITLE &amp; FOOTER">
    <p:spTree>
      <p:nvGrpSpPr>
        <p:cNvPr id="1" name=""/>
        <p:cNvGrpSpPr/>
        <p:nvPr/>
      </p:nvGrpSpPr>
      <p:grpSpPr>
        <a:xfrm>
          <a:off x="0" y="0"/>
          <a:ext cx="0" cy="0"/>
          <a:chOff x="0" y="0"/>
          <a:chExt cx="0" cy="0"/>
        </a:xfrm>
      </p:grpSpPr>
      <p:sp>
        <p:nvSpPr>
          <p:cNvPr id="9" name="Rectangle 8"/>
          <p:cNvSpPr/>
          <p:nvPr userDrawn="1"/>
        </p:nvSpPr>
        <p:spPr>
          <a:xfrm>
            <a:off x="608012" y="437707"/>
            <a:ext cx="10972800" cy="9144"/>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351" dirty="0"/>
          </a:p>
        </p:txBody>
      </p:sp>
      <p:sp>
        <p:nvSpPr>
          <p:cNvPr id="2" name="Date Placeholder 1"/>
          <p:cNvSpPr>
            <a:spLocks noGrp="1"/>
          </p:cNvSpPr>
          <p:nvPr>
            <p:ph type="dt" sz="half" idx="11"/>
          </p:nvPr>
        </p:nvSpPr>
        <p:spPr/>
        <p:txBody>
          <a:bodyPr/>
          <a:lstStyle/>
          <a:p>
            <a:r>
              <a:rPr lang="en-US" dirty="0" smtClean="0"/>
              <a:t>November 13, 2016  AASLD</a:t>
            </a:r>
            <a:endParaRPr lang="en-US" dirty="0"/>
          </a:p>
        </p:txBody>
      </p:sp>
      <p:sp>
        <p:nvSpPr>
          <p:cNvPr id="3" name="Footer Placeholder 2"/>
          <p:cNvSpPr>
            <a:spLocks noGrp="1"/>
          </p:cNvSpPr>
          <p:nvPr>
            <p:ph type="ftr" sz="quarter" idx="12"/>
          </p:nvPr>
        </p:nvSpPr>
        <p:spPr/>
        <p:txBody>
          <a:bodyPr/>
          <a:lstStyle/>
          <a:p>
            <a:r>
              <a:rPr lang="en-US" dirty="0" smtClean="0"/>
              <a:t>Private | Confidential | Internal Use Only </a:t>
            </a:r>
            <a:endParaRPr lang="en-US" dirty="0"/>
          </a:p>
        </p:txBody>
      </p:sp>
      <p:sp>
        <p:nvSpPr>
          <p:cNvPr id="4" name="Slide Number Placeholder 3"/>
          <p:cNvSpPr>
            <a:spLocks noGrp="1"/>
          </p:cNvSpPr>
          <p:nvPr>
            <p:ph type="sldNum" sz="quarter" idx="13"/>
          </p:nvPr>
        </p:nvSpPr>
        <p:spPr/>
        <p:txBody>
          <a:bodyPr/>
          <a:lstStyle/>
          <a:p>
            <a:fld id="{B016F8AB-BCEA-4347-8BA6-BE776009BC89}" type="slidenum">
              <a:rPr lang="uk-UA" smtClean="0"/>
              <a:pPr/>
              <a:t>‹#›</a:t>
            </a:fld>
            <a:endParaRPr lang="uk-UA" dirty="0"/>
          </a:p>
        </p:txBody>
      </p:sp>
      <p:sp>
        <p:nvSpPr>
          <p:cNvPr id="7" name="Picture Placeholder 2"/>
          <p:cNvSpPr>
            <a:spLocks noGrp="1"/>
          </p:cNvSpPr>
          <p:nvPr>
            <p:ph type="pic" idx="1"/>
          </p:nvPr>
        </p:nvSpPr>
        <p:spPr bwMode="ltGray">
          <a:xfrm>
            <a:off x="608012" y="990600"/>
            <a:ext cx="10972800" cy="50292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dirty="0"/>
          </a:p>
        </p:txBody>
      </p:sp>
      <p:sp>
        <p:nvSpPr>
          <p:cNvPr id="8" name="Title 1"/>
          <p:cNvSpPr>
            <a:spLocks noGrp="1"/>
          </p:cNvSpPr>
          <p:nvPr>
            <p:ph type="title"/>
          </p:nvPr>
        </p:nvSpPr>
        <p:spPr>
          <a:xfrm>
            <a:off x="609442" y="519237"/>
            <a:ext cx="10969943" cy="471364"/>
          </a:xfrm>
        </p:spPr>
        <p:txBody>
          <a:bodyPr/>
          <a:lstStyle/>
          <a:p>
            <a:r>
              <a:rPr lang="en-US" smtClean="0"/>
              <a:t>Click to edit Master title style</a:t>
            </a:r>
            <a:endParaRPr dirty="0"/>
          </a:p>
        </p:txBody>
      </p:sp>
    </p:spTree>
    <p:extLst>
      <p:ext uri="{BB962C8B-B14F-4D97-AF65-F5344CB8AC3E}">
        <p14:creationId xmlns:p14="http://schemas.microsoft.com/office/powerpoint/2010/main" val="27621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 MILLIMAN — SLATE BG">
    <p:bg>
      <p:bgPr>
        <a:solidFill>
          <a:schemeClr val="accent5"/>
        </a:solidFill>
        <a:effectLst/>
      </p:bgPr>
    </p:bg>
    <p:spTree>
      <p:nvGrpSpPr>
        <p:cNvPr id="1" name=""/>
        <p:cNvGrpSpPr/>
        <p:nvPr/>
      </p:nvGrpSpPr>
      <p:grpSpPr>
        <a:xfrm>
          <a:off x="0" y="0"/>
          <a:ext cx="0" cy="0"/>
          <a:chOff x="0" y="0"/>
          <a:chExt cx="0" cy="0"/>
        </a:xfrm>
      </p:grpSpPr>
      <p:sp>
        <p:nvSpPr>
          <p:cNvPr id="8" name="Snip Single Corner Rectangle 7"/>
          <p:cNvSpPr/>
          <p:nvPr userDrawn="1"/>
        </p:nvSpPr>
        <p:spPr bwMode="ltGray">
          <a:xfrm rot="10800000" flipH="1">
            <a:off x="533400" y="533400"/>
            <a:ext cx="8188411" cy="5791200"/>
          </a:xfrm>
          <a:prstGeom prst="snip1Rect">
            <a:avLst/>
          </a:pr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12" name="Title 4"/>
          <p:cNvSpPr>
            <a:spLocks noGrp="1"/>
          </p:cNvSpPr>
          <p:nvPr>
            <p:ph type="title" hasCustomPrompt="1"/>
          </p:nvPr>
        </p:nvSpPr>
        <p:spPr>
          <a:xfrm>
            <a:off x="990601" y="1524000"/>
            <a:ext cx="6781800" cy="3505200"/>
          </a:xfrm>
          <a:noFill/>
        </p:spPr>
        <p:txBody>
          <a:bodyPr wrap="square" lIns="0" rIns="0" bIns="0" anchor="b" anchorCtr="0">
            <a:noAutofit/>
          </a:bodyPr>
          <a:lstStyle>
            <a:lvl1pPr>
              <a:lnSpc>
                <a:spcPct val="80000"/>
              </a:lnSpc>
              <a:defRPr sz="4800" baseline="0">
                <a:solidFill>
                  <a:schemeClr val="bg1"/>
                </a:solidFill>
              </a:defRPr>
            </a:lvl1pPr>
          </a:lstStyle>
          <a:p>
            <a:r>
              <a:rPr lang="en-US" dirty="0" smtClean="0"/>
              <a:t>Title slide slate background. Click </a:t>
            </a:r>
            <a:br>
              <a:rPr lang="en-US" dirty="0" smtClean="0"/>
            </a:br>
            <a:r>
              <a:rPr lang="en-US" dirty="0" smtClean="0"/>
              <a:t>here to add title.</a:t>
            </a:r>
            <a:endParaRPr dirty="0"/>
          </a:p>
        </p:txBody>
      </p:sp>
      <p:sp>
        <p:nvSpPr>
          <p:cNvPr id="13" name="Text Placeholder 10"/>
          <p:cNvSpPr>
            <a:spLocks noGrp="1"/>
          </p:cNvSpPr>
          <p:nvPr>
            <p:ph type="body" sz="quarter" idx="10" hasCustomPrompt="1"/>
          </p:nvPr>
        </p:nvSpPr>
        <p:spPr>
          <a:xfrm>
            <a:off x="990601" y="5410201"/>
            <a:ext cx="6781800" cy="292131"/>
          </a:xfrm>
        </p:spPr>
        <p:txBody>
          <a:bodyPr/>
          <a:lstStyle>
            <a:lvl1pPr marL="0" indent="0">
              <a:buNone/>
              <a:defRPr b="0" i="0" baseline="0">
                <a:solidFill>
                  <a:schemeClr val="bg1"/>
                </a:solidFill>
              </a:defRPr>
            </a:lvl1pPr>
          </a:lstStyle>
          <a:p>
            <a:pPr lvl="0"/>
            <a:r>
              <a:rPr lang="en-US" smtClean="0"/>
              <a:t>Presenter name</a:t>
            </a:r>
            <a:endParaRPr lang="en-US" dirty="0" smtClean="0"/>
          </a:p>
        </p:txBody>
      </p:sp>
      <p:sp>
        <p:nvSpPr>
          <p:cNvPr id="14" name="Text Placeholder 10"/>
          <p:cNvSpPr>
            <a:spLocks noGrp="1"/>
          </p:cNvSpPr>
          <p:nvPr>
            <p:ph type="body" sz="quarter" idx="11" hasCustomPrompt="1"/>
          </p:nvPr>
        </p:nvSpPr>
        <p:spPr>
          <a:xfrm>
            <a:off x="990601" y="5715001"/>
            <a:ext cx="6781800" cy="292131"/>
          </a:xfrm>
        </p:spPr>
        <p:txBody>
          <a:bodyPr/>
          <a:lstStyle>
            <a:lvl1pPr marL="0" indent="0">
              <a:buNone/>
              <a:defRPr b="0" i="0" baseline="0">
                <a:solidFill>
                  <a:schemeClr val="bg1"/>
                </a:solidFill>
              </a:defRPr>
            </a:lvl1pPr>
          </a:lstStyle>
          <a:p>
            <a:pPr lvl="0"/>
            <a:r>
              <a:rPr lang="en-US" dirty="0" smtClean="0"/>
              <a:t>Date</a:t>
            </a:r>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spTree>
    <p:extLst>
      <p:ext uri="{BB962C8B-B14F-4D97-AF65-F5344CB8AC3E}">
        <p14:creationId xmlns:p14="http://schemas.microsoft.com/office/powerpoint/2010/main" val="28132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ITV — BLUE BG">
    <p:bg>
      <p:bgPr>
        <a:solidFill>
          <a:schemeClr val="tx1"/>
        </a:solidFill>
        <a:effectLst/>
      </p:bgPr>
    </p:bg>
    <p:spTree>
      <p:nvGrpSpPr>
        <p:cNvPr id="1" name=""/>
        <p:cNvGrpSpPr/>
        <p:nvPr/>
      </p:nvGrpSpPr>
      <p:grpSpPr>
        <a:xfrm>
          <a:off x="0" y="0"/>
          <a:ext cx="0" cy="0"/>
          <a:chOff x="0" y="0"/>
          <a:chExt cx="0" cy="0"/>
        </a:xfrm>
      </p:grpSpPr>
      <p:sp>
        <p:nvSpPr>
          <p:cNvPr id="20" name="Snip Single Corner Rectangle 19"/>
          <p:cNvSpPr/>
          <p:nvPr userDrawn="1"/>
        </p:nvSpPr>
        <p:spPr bwMode="ltGray">
          <a:xfrm rot="10800000" flipH="1">
            <a:off x="533400" y="533400"/>
            <a:ext cx="8188411" cy="5791200"/>
          </a:xfrm>
          <a:prstGeom prst="snip1Rect">
            <a:avLst/>
          </a:prstGeom>
          <a:solidFill>
            <a:schemeClr val="accent1">
              <a:lumMod val="5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sp>
        <p:nvSpPr>
          <p:cNvPr id="16" name="Title 4"/>
          <p:cNvSpPr>
            <a:spLocks noGrp="1"/>
          </p:cNvSpPr>
          <p:nvPr>
            <p:ph type="title" hasCustomPrompt="1"/>
          </p:nvPr>
        </p:nvSpPr>
        <p:spPr>
          <a:xfrm>
            <a:off x="990601" y="1524000"/>
            <a:ext cx="6781800" cy="3505200"/>
          </a:xfrm>
          <a:noFill/>
        </p:spPr>
        <p:txBody>
          <a:bodyPr wrap="square" lIns="0" rIns="0" bIns="0" anchor="b" anchorCtr="0">
            <a:noAutofit/>
          </a:bodyPr>
          <a:lstStyle>
            <a:lvl1pPr>
              <a:lnSpc>
                <a:spcPct val="80000"/>
              </a:lnSpc>
              <a:defRPr sz="4800" baseline="0">
                <a:solidFill>
                  <a:schemeClr val="bg1"/>
                </a:solidFill>
              </a:defRPr>
            </a:lvl1pPr>
          </a:lstStyle>
          <a:p>
            <a:r>
              <a:rPr lang="en-US" dirty="0" smtClean="0"/>
              <a:t>Title slide blue background. Click </a:t>
            </a:r>
            <a:br>
              <a:rPr lang="en-US" dirty="0" smtClean="0"/>
            </a:br>
            <a:r>
              <a:rPr lang="en-US" dirty="0" smtClean="0"/>
              <a:t>here to add title.</a:t>
            </a:r>
            <a:endParaRPr dirty="0"/>
          </a:p>
        </p:txBody>
      </p:sp>
      <p:sp>
        <p:nvSpPr>
          <p:cNvPr id="17" name="Text Placeholder 10"/>
          <p:cNvSpPr>
            <a:spLocks noGrp="1"/>
          </p:cNvSpPr>
          <p:nvPr>
            <p:ph type="body" sz="quarter" idx="10" hasCustomPrompt="1"/>
          </p:nvPr>
        </p:nvSpPr>
        <p:spPr>
          <a:xfrm>
            <a:off x="990601" y="5410201"/>
            <a:ext cx="6781800" cy="292131"/>
          </a:xfrm>
        </p:spPr>
        <p:txBody>
          <a:bodyPr/>
          <a:lstStyle>
            <a:lvl1pPr marL="0" indent="0">
              <a:buNone/>
              <a:defRPr b="0" i="0" baseline="0">
                <a:solidFill>
                  <a:schemeClr val="bg1"/>
                </a:solidFill>
              </a:defRPr>
            </a:lvl1pPr>
          </a:lstStyle>
          <a:p>
            <a:pPr lvl="0"/>
            <a:r>
              <a:rPr lang="en-US" smtClean="0"/>
              <a:t>Presenter name</a:t>
            </a:r>
            <a:endParaRPr lang="en-US" dirty="0" smtClean="0"/>
          </a:p>
        </p:txBody>
      </p:sp>
      <p:sp>
        <p:nvSpPr>
          <p:cNvPr id="18" name="Text Placeholder 10"/>
          <p:cNvSpPr>
            <a:spLocks noGrp="1"/>
          </p:cNvSpPr>
          <p:nvPr>
            <p:ph type="body" sz="quarter" idx="11" hasCustomPrompt="1"/>
          </p:nvPr>
        </p:nvSpPr>
        <p:spPr>
          <a:xfrm>
            <a:off x="990601" y="5715001"/>
            <a:ext cx="6781800" cy="292131"/>
          </a:xfrm>
        </p:spPr>
        <p:txBody>
          <a:bodyPr/>
          <a:lstStyle>
            <a:lvl1pPr marL="0" indent="0">
              <a:buNone/>
              <a:defRPr b="0" i="0" baseline="0">
                <a:solidFill>
                  <a:schemeClr val="bg1"/>
                </a:solidFill>
              </a:defRPr>
            </a:lvl1pPr>
          </a:lstStyle>
          <a:p>
            <a:pPr lvl="0"/>
            <a:r>
              <a:rPr lang="en-US" dirty="0" smtClean="0"/>
              <a:t>Date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598" y="838202"/>
            <a:ext cx="1371603" cy="622271"/>
          </a:xfrm>
          <a:prstGeom prst="rect">
            <a:avLst/>
          </a:prstGeom>
        </p:spPr>
      </p:pic>
    </p:spTree>
    <p:extLst>
      <p:ext uri="{BB962C8B-B14F-4D97-AF65-F5344CB8AC3E}">
        <p14:creationId xmlns:p14="http://schemas.microsoft.com/office/powerpoint/2010/main" val="209826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ITV — CHARCOAL BG">
    <p:bg>
      <p:bgPr>
        <a:solidFill>
          <a:schemeClr val="tx2"/>
        </a:solidFill>
        <a:effectLst/>
      </p:bgPr>
    </p:bg>
    <p:spTree>
      <p:nvGrpSpPr>
        <p:cNvPr id="1" name=""/>
        <p:cNvGrpSpPr/>
        <p:nvPr/>
      </p:nvGrpSpPr>
      <p:grpSpPr>
        <a:xfrm>
          <a:off x="0" y="0"/>
          <a:ext cx="0" cy="0"/>
          <a:chOff x="0" y="0"/>
          <a:chExt cx="0" cy="0"/>
        </a:xfrm>
      </p:grpSpPr>
      <p:sp>
        <p:nvSpPr>
          <p:cNvPr id="8" name="Snip Single Corner Rectangle 7"/>
          <p:cNvSpPr/>
          <p:nvPr userDrawn="1"/>
        </p:nvSpPr>
        <p:spPr bwMode="ltGray">
          <a:xfrm rot="10800000" flipH="1">
            <a:off x="533400" y="533400"/>
            <a:ext cx="8188411" cy="5791200"/>
          </a:xfrm>
          <a:prstGeom prst="snip1Rect">
            <a:avLst/>
          </a:prstGeom>
          <a:solidFill>
            <a:schemeClr val="accent1">
              <a:lumMod val="5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sp>
        <p:nvSpPr>
          <p:cNvPr id="11" name="Title 4"/>
          <p:cNvSpPr>
            <a:spLocks noGrp="1"/>
          </p:cNvSpPr>
          <p:nvPr>
            <p:ph type="title" hasCustomPrompt="1"/>
          </p:nvPr>
        </p:nvSpPr>
        <p:spPr>
          <a:xfrm>
            <a:off x="990601" y="1524000"/>
            <a:ext cx="6781800" cy="3505200"/>
          </a:xfrm>
          <a:noFill/>
        </p:spPr>
        <p:txBody>
          <a:bodyPr wrap="square" lIns="0" rIns="0" bIns="0" anchor="b" anchorCtr="0">
            <a:noAutofit/>
          </a:bodyPr>
          <a:lstStyle>
            <a:lvl1pPr>
              <a:lnSpc>
                <a:spcPct val="80000"/>
              </a:lnSpc>
              <a:defRPr sz="4800" baseline="0">
                <a:solidFill>
                  <a:schemeClr val="bg1"/>
                </a:solidFill>
              </a:defRPr>
            </a:lvl1pPr>
          </a:lstStyle>
          <a:p>
            <a:r>
              <a:rPr lang="en-US" dirty="0" smtClean="0"/>
              <a:t>Title slide charcoal background. Click </a:t>
            </a:r>
            <a:br>
              <a:rPr lang="en-US" dirty="0" smtClean="0"/>
            </a:br>
            <a:r>
              <a:rPr lang="en-US" dirty="0" smtClean="0"/>
              <a:t>here to add title.</a:t>
            </a:r>
            <a:endParaRPr dirty="0"/>
          </a:p>
        </p:txBody>
      </p:sp>
      <p:sp>
        <p:nvSpPr>
          <p:cNvPr id="12" name="Text Placeholder 10"/>
          <p:cNvSpPr>
            <a:spLocks noGrp="1"/>
          </p:cNvSpPr>
          <p:nvPr>
            <p:ph type="body" sz="quarter" idx="10" hasCustomPrompt="1"/>
          </p:nvPr>
        </p:nvSpPr>
        <p:spPr>
          <a:xfrm>
            <a:off x="990601" y="5410201"/>
            <a:ext cx="6781800" cy="292131"/>
          </a:xfrm>
        </p:spPr>
        <p:txBody>
          <a:bodyPr/>
          <a:lstStyle>
            <a:lvl1pPr marL="0" indent="0">
              <a:buNone/>
              <a:defRPr b="0" i="0" baseline="0">
                <a:solidFill>
                  <a:schemeClr val="bg1"/>
                </a:solidFill>
              </a:defRPr>
            </a:lvl1pPr>
          </a:lstStyle>
          <a:p>
            <a:pPr lvl="0"/>
            <a:r>
              <a:rPr lang="en-US" smtClean="0"/>
              <a:t>Presenter name</a:t>
            </a:r>
            <a:endParaRPr lang="en-US" dirty="0" smtClean="0"/>
          </a:p>
        </p:txBody>
      </p:sp>
      <p:sp>
        <p:nvSpPr>
          <p:cNvPr id="13" name="Text Placeholder 10"/>
          <p:cNvSpPr>
            <a:spLocks noGrp="1"/>
          </p:cNvSpPr>
          <p:nvPr>
            <p:ph type="body" sz="quarter" idx="11" hasCustomPrompt="1"/>
          </p:nvPr>
        </p:nvSpPr>
        <p:spPr>
          <a:xfrm>
            <a:off x="990601" y="5715001"/>
            <a:ext cx="6781800" cy="292131"/>
          </a:xfrm>
        </p:spPr>
        <p:txBody>
          <a:bodyPr/>
          <a:lstStyle>
            <a:lvl1pPr marL="0" indent="0">
              <a:buNone/>
              <a:defRPr b="0" i="0" baseline="0">
                <a:solidFill>
                  <a:schemeClr val="bg1"/>
                </a:solidFill>
              </a:defRPr>
            </a:lvl1pPr>
          </a:lstStyle>
          <a:p>
            <a:pPr lvl="0"/>
            <a:r>
              <a:rPr lang="en-US" dirty="0" smtClean="0"/>
              <a:t>Date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598" y="838202"/>
            <a:ext cx="1371603" cy="622271"/>
          </a:xfrm>
          <a:prstGeom prst="rect">
            <a:avLst/>
          </a:prstGeom>
        </p:spPr>
      </p:pic>
    </p:spTree>
    <p:extLst>
      <p:ext uri="{BB962C8B-B14F-4D97-AF65-F5344CB8AC3E}">
        <p14:creationId xmlns:p14="http://schemas.microsoft.com/office/powerpoint/2010/main" val="126344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STEEL BG">
    <p:bg>
      <p:bgPr>
        <a:solidFill>
          <a:schemeClr val="accent6"/>
        </a:solidFill>
        <a:effectLst/>
      </p:bgPr>
    </p:bg>
    <p:spTree>
      <p:nvGrpSpPr>
        <p:cNvPr id="1" name=""/>
        <p:cNvGrpSpPr/>
        <p:nvPr/>
      </p:nvGrpSpPr>
      <p:grpSpPr>
        <a:xfrm>
          <a:off x="0" y="0"/>
          <a:ext cx="0" cy="0"/>
          <a:chOff x="0" y="0"/>
          <a:chExt cx="0" cy="0"/>
        </a:xfrm>
      </p:grpSpPr>
      <p:sp>
        <p:nvSpPr>
          <p:cNvPr id="5" name="Snip Single Corner Rectangle 4"/>
          <p:cNvSpPr/>
          <p:nvPr userDrawn="1"/>
        </p:nvSpPr>
        <p:spPr bwMode="ltGray">
          <a:xfrm rot="10800000" flipH="1">
            <a:off x="533401" y="0"/>
            <a:ext cx="8196876" cy="4953000"/>
          </a:xfrm>
          <a:custGeom>
            <a:avLst/>
            <a:gdLst>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5791200 h 5791200"/>
              <a:gd name="connsiteX5" fmla="*/ 0 w 8188410"/>
              <a:gd name="connsiteY5" fmla="*/ 0 h 5791200"/>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4953000 h 5791200"/>
              <a:gd name="connsiteX5" fmla="*/ 0 w 8188410"/>
              <a:gd name="connsiteY5" fmla="*/ 0 h 5791200"/>
              <a:gd name="connsiteX0" fmla="*/ 0 w 8196876"/>
              <a:gd name="connsiteY0" fmla="*/ 0 h 4953000"/>
              <a:gd name="connsiteX1" fmla="*/ 7223191 w 8196876"/>
              <a:gd name="connsiteY1" fmla="*/ 0 h 4953000"/>
              <a:gd name="connsiteX2" fmla="*/ 8188410 w 8196876"/>
              <a:gd name="connsiteY2" fmla="*/ 965219 h 4953000"/>
              <a:gd name="connsiteX3" fmla="*/ 8196876 w 8196876"/>
              <a:gd name="connsiteY3" fmla="*/ 4953000 h 4953000"/>
              <a:gd name="connsiteX4" fmla="*/ 0 w 8196876"/>
              <a:gd name="connsiteY4" fmla="*/ 4953000 h 4953000"/>
              <a:gd name="connsiteX5" fmla="*/ 0 w 8196876"/>
              <a:gd name="connsiteY5" fmla="*/ 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6876" h="4953000">
                <a:moveTo>
                  <a:pt x="0" y="0"/>
                </a:moveTo>
                <a:lnTo>
                  <a:pt x="7223191" y="0"/>
                </a:lnTo>
                <a:lnTo>
                  <a:pt x="8188410" y="965219"/>
                </a:lnTo>
                <a:lnTo>
                  <a:pt x="8196876" y="4953000"/>
                </a:lnTo>
                <a:lnTo>
                  <a:pt x="0" y="4953000"/>
                </a:lnTo>
                <a:lnTo>
                  <a:pt x="0" y="0"/>
                </a:ln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sp>
        <p:nvSpPr>
          <p:cNvPr id="10" name="Title 1"/>
          <p:cNvSpPr>
            <a:spLocks noGrp="1"/>
          </p:cNvSpPr>
          <p:nvPr>
            <p:ph type="title" hasCustomPrompt="1"/>
          </p:nvPr>
        </p:nvSpPr>
        <p:spPr>
          <a:xfrm>
            <a:off x="990600" y="685801"/>
            <a:ext cx="6705600" cy="3047815"/>
          </a:xfrm>
        </p:spPr>
        <p:txBody>
          <a:bodyPr anchor="b" anchorCtr="0">
            <a:noAutofit/>
          </a:bodyPr>
          <a:lstStyle>
            <a:lvl1pPr>
              <a:lnSpc>
                <a:spcPct val="80000"/>
              </a:lnSpc>
              <a:defRPr sz="4400" baseline="0">
                <a:solidFill>
                  <a:schemeClr val="tx1"/>
                </a:solidFill>
              </a:defRPr>
            </a:lvl1pPr>
          </a:lstStyle>
          <a:p>
            <a:r>
              <a:rPr lang="en-US" dirty="0" smtClean="0"/>
              <a:t>Section title </a:t>
            </a:r>
            <a:br>
              <a:rPr lang="en-US" dirty="0" smtClean="0"/>
            </a:br>
            <a:r>
              <a:rPr lang="en-US" dirty="0" smtClean="0"/>
              <a:t>steel background</a:t>
            </a:r>
            <a:endParaRPr dirty="0"/>
          </a:p>
        </p:txBody>
      </p:sp>
      <p:sp>
        <p:nvSpPr>
          <p:cNvPr id="11" name="Text Placeholder 2"/>
          <p:cNvSpPr>
            <a:spLocks noGrp="1"/>
          </p:cNvSpPr>
          <p:nvPr>
            <p:ph type="body" idx="1"/>
          </p:nvPr>
        </p:nvSpPr>
        <p:spPr>
          <a:xfrm>
            <a:off x="990600" y="3810000"/>
            <a:ext cx="6705600" cy="914400"/>
          </a:xfrm>
        </p:spPr>
        <p:txBody>
          <a:bodyPr>
            <a:noAutofit/>
          </a:bodyPr>
          <a:lstStyle>
            <a:lvl1pPr marL="0" indent="0">
              <a:spcBef>
                <a:spcPts val="600"/>
              </a:spcBef>
              <a:buNone/>
              <a:defRPr sz="2800" baseline="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186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SLATE BG">
    <p:bg>
      <p:bgPr>
        <a:solidFill>
          <a:schemeClr val="accent5"/>
        </a:solidFill>
        <a:effectLst/>
      </p:bgPr>
    </p:bg>
    <p:spTree>
      <p:nvGrpSpPr>
        <p:cNvPr id="1" name=""/>
        <p:cNvGrpSpPr/>
        <p:nvPr/>
      </p:nvGrpSpPr>
      <p:grpSpPr>
        <a:xfrm>
          <a:off x="0" y="0"/>
          <a:ext cx="0" cy="0"/>
          <a:chOff x="0" y="0"/>
          <a:chExt cx="0" cy="0"/>
        </a:xfrm>
      </p:grpSpPr>
      <p:sp>
        <p:nvSpPr>
          <p:cNvPr id="5" name="Snip Single Corner Rectangle 4"/>
          <p:cNvSpPr/>
          <p:nvPr userDrawn="1"/>
        </p:nvSpPr>
        <p:spPr bwMode="ltGray">
          <a:xfrm rot="10800000" flipH="1">
            <a:off x="533401" y="0"/>
            <a:ext cx="8196876" cy="4953000"/>
          </a:xfrm>
          <a:custGeom>
            <a:avLst/>
            <a:gdLst>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5791200 h 5791200"/>
              <a:gd name="connsiteX5" fmla="*/ 0 w 8188410"/>
              <a:gd name="connsiteY5" fmla="*/ 0 h 5791200"/>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4953000 h 5791200"/>
              <a:gd name="connsiteX5" fmla="*/ 0 w 8188410"/>
              <a:gd name="connsiteY5" fmla="*/ 0 h 5791200"/>
              <a:gd name="connsiteX0" fmla="*/ 0 w 8196876"/>
              <a:gd name="connsiteY0" fmla="*/ 0 h 4953000"/>
              <a:gd name="connsiteX1" fmla="*/ 7223191 w 8196876"/>
              <a:gd name="connsiteY1" fmla="*/ 0 h 4953000"/>
              <a:gd name="connsiteX2" fmla="*/ 8188410 w 8196876"/>
              <a:gd name="connsiteY2" fmla="*/ 965219 h 4953000"/>
              <a:gd name="connsiteX3" fmla="*/ 8196876 w 8196876"/>
              <a:gd name="connsiteY3" fmla="*/ 4953000 h 4953000"/>
              <a:gd name="connsiteX4" fmla="*/ 0 w 8196876"/>
              <a:gd name="connsiteY4" fmla="*/ 4953000 h 4953000"/>
              <a:gd name="connsiteX5" fmla="*/ 0 w 8196876"/>
              <a:gd name="connsiteY5" fmla="*/ 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6876" h="4953000">
                <a:moveTo>
                  <a:pt x="0" y="0"/>
                </a:moveTo>
                <a:lnTo>
                  <a:pt x="7223191" y="0"/>
                </a:lnTo>
                <a:lnTo>
                  <a:pt x="8188410" y="965219"/>
                </a:lnTo>
                <a:lnTo>
                  <a:pt x="8196876" y="4953000"/>
                </a:lnTo>
                <a:lnTo>
                  <a:pt x="0" y="4953000"/>
                </a:lnTo>
                <a:lnTo>
                  <a:pt x="0" y="0"/>
                </a:lnTo>
                <a:close/>
              </a:path>
            </a:pathLst>
          </a:cu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sp>
        <p:nvSpPr>
          <p:cNvPr id="10" name="Title 1"/>
          <p:cNvSpPr>
            <a:spLocks noGrp="1"/>
          </p:cNvSpPr>
          <p:nvPr>
            <p:ph type="title" hasCustomPrompt="1"/>
          </p:nvPr>
        </p:nvSpPr>
        <p:spPr>
          <a:xfrm>
            <a:off x="990600" y="685801"/>
            <a:ext cx="6705600" cy="3047815"/>
          </a:xfrm>
        </p:spPr>
        <p:txBody>
          <a:bodyPr anchor="b" anchorCtr="0">
            <a:noAutofit/>
          </a:bodyPr>
          <a:lstStyle>
            <a:lvl1pPr>
              <a:lnSpc>
                <a:spcPct val="80000"/>
              </a:lnSpc>
              <a:defRPr sz="4400" baseline="0">
                <a:solidFill>
                  <a:schemeClr val="bg1"/>
                </a:solidFill>
              </a:defRPr>
            </a:lvl1pPr>
          </a:lstStyle>
          <a:p>
            <a:r>
              <a:rPr lang="en-US" dirty="0" smtClean="0"/>
              <a:t>Section title </a:t>
            </a:r>
            <a:br>
              <a:rPr lang="en-US" dirty="0" smtClean="0"/>
            </a:br>
            <a:r>
              <a:rPr lang="en-US" dirty="0" smtClean="0"/>
              <a:t>slate background</a:t>
            </a:r>
            <a:endParaRPr dirty="0"/>
          </a:p>
        </p:txBody>
      </p:sp>
      <p:sp>
        <p:nvSpPr>
          <p:cNvPr id="11" name="Text Placeholder 2"/>
          <p:cNvSpPr>
            <a:spLocks noGrp="1"/>
          </p:cNvSpPr>
          <p:nvPr>
            <p:ph type="body" idx="1"/>
          </p:nvPr>
        </p:nvSpPr>
        <p:spPr>
          <a:xfrm>
            <a:off x="990600" y="3810000"/>
            <a:ext cx="6705600" cy="914400"/>
          </a:xfrm>
        </p:spPr>
        <p:txBody>
          <a:bodyPr>
            <a:noAutofit/>
          </a:bodyPr>
          <a:lstStyle>
            <a:lvl1pPr marL="0" indent="0">
              <a:spcBef>
                <a:spcPts val="600"/>
              </a:spcBef>
              <a:buNone/>
              <a:defRPr sz="2800"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7827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 BLUE BG">
    <p:bg>
      <p:bgPr>
        <a:solidFill>
          <a:schemeClr val="tx1"/>
        </a:solidFill>
        <a:effectLst/>
      </p:bgPr>
    </p:bg>
    <p:spTree>
      <p:nvGrpSpPr>
        <p:cNvPr id="1" name=""/>
        <p:cNvGrpSpPr/>
        <p:nvPr/>
      </p:nvGrpSpPr>
      <p:grpSpPr>
        <a:xfrm>
          <a:off x="0" y="0"/>
          <a:ext cx="0" cy="0"/>
          <a:chOff x="0" y="0"/>
          <a:chExt cx="0" cy="0"/>
        </a:xfrm>
      </p:grpSpPr>
      <p:sp>
        <p:nvSpPr>
          <p:cNvPr id="5" name="Snip Single Corner Rectangle 4"/>
          <p:cNvSpPr/>
          <p:nvPr userDrawn="1"/>
        </p:nvSpPr>
        <p:spPr bwMode="ltGray">
          <a:xfrm rot="10800000" flipH="1">
            <a:off x="533401" y="0"/>
            <a:ext cx="8196876" cy="4953000"/>
          </a:xfrm>
          <a:custGeom>
            <a:avLst/>
            <a:gdLst>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5791200 h 5791200"/>
              <a:gd name="connsiteX5" fmla="*/ 0 w 8188410"/>
              <a:gd name="connsiteY5" fmla="*/ 0 h 5791200"/>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4953000 h 5791200"/>
              <a:gd name="connsiteX5" fmla="*/ 0 w 8188410"/>
              <a:gd name="connsiteY5" fmla="*/ 0 h 5791200"/>
              <a:gd name="connsiteX0" fmla="*/ 0 w 8196876"/>
              <a:gd name="connsiteY0" fmla="*/ 0 h 4953000"/>
              <a:gd name="connsiteX1" fmla="*/ 7223191 w 8196876"/>
              <a:gd name="connsiteY1" fmla="*/ 0 h 4953000"/>
              <a:gd name="connsiteX2" fmla="*/ 8188410 w 8196876"/>
              <a:gd name="connsiteY2" fmla="*/ 965219 h 4953000"/>
              <a:gd name="connsiteX3" fmla="*/ 8196876 w 8196876"/>
              <a:gd name="connsiteY3" fmla="*/ 4953000 h 4953000"/>
              <a:gd name="connsiteX4" fmla="*/ 0 w 8196876"/>
              <a:gd name="connsiteY4" fmla="*/ 4953000 h 4953000"/>
              <a:gd name="connsiteX5" fmla="*/ 0 w 8196876"/>
              <a:gd name="connsiteY5" fmla="*/ 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6876" h="4953000">
                <a:moveTo>
                  <a:pt x="0" y="0"/>
                </a:moveTo>
                <a:lnTo>
                  <a:pt x="7223191" y="0"/>
                </a:lnTo>
                <a:lnTo>
                  <a:pt x="8188410" y="965219"/>
                </a:lnTo>
                <a:lnTo>
                  <a:pt x="8196876" y="4953000"/>
                </a:lnTo>
                <a:lnTo>
                  <a:pt x="0" y="4953000"/>
                </a:lnTo>
                <a:lnTo>
                  <a:pt x="0" y="0"/>
                </a:lnTo>
                <a:close/>
              </a:path>
            </a:pathLst>
          </a:custGeom>
          <a:solidFill>
            <a:schemeClr val="accent1">
              <a:lumMod val="5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sp>
        <p:nvSpPr>
          <p:cNvPr id="10" name="Title 1"/>
          <p:cNvSpPr>
            <a:spLocks noGrp="1"/>
          </p:cNvSpPr>
          <p:nvPr>
            <p:ph type="title" hasCustomPrompt="1"/>
          </p:nvPr>
        </p:nvSpPr>
        <p:spPr>
          <a:xfrm>
            <a:off x="990600" y="685801"/>
            <a:ext cx="6705600" cy="3047815"/>
          </a:xfrm>
        </p:spPr>
        <p:txBody>
          <a:bodyPr anchor="b" anchorCtr="0">
            <a:noAutofit/>
          </a:bodyPr>
          <a:lstStyle>
            <a:lvl1pPr>
              <a:lnSpc>
                <a:spcPct val="80000"/>
              </a:lnSpc>
              <a:defRPr sz="4400" baseline="0">
                <a:solidFill>
                  <a:schemeClr val="bg1"/>
                </a:solidFill>
              </a:defRPr>
            </a:lvl1pPr>
          </a:lstStyle>
          <a:p>
            <a:r>
              <a:rPr lang="en-US" dirty="0" smtClean="0"/>
              <a:t>Section title </a:t>
            </a:r>
            <a:br>
              <a:rPr lang="en-US" dirty="0" smtClean="0"/>
            </a:br>
            <a:r>
              <a:rPr lang="en-US" dirty="0" smtClean="0"/>
              <a:t>blue background</a:t>
            </a:r>
            <a:endParaRPr dirty="0"/>
          </a:p>
        </p:txBody>
      </p:sp>
      <p:sp>
        <p:nvSpPr>
          <p:cNvPr id="11" name="Text Placeholder 2"/>
          <p:cNvSpPr>
            <a:spLocks noGrp="1"/>
          </p:cNvSpPr>
          <p:nvPr>
            <p:ph type="body" idx="1"/>
          </p:nvPr>
        </p:nvSpPr>
        <p:spPr>
          <a:xfrm>
            <a:off x="990600" y="3810000"/>
            <a:ext cx="6705600" cy="914400"/>
          </a:xfrm>
        </p:spPr>
        <p:txBody>
          <a:bodyPr>
            <a:noAutofit/>
          </a:bodyPr>
          <a:lstStyle>
            <a:lvl1pPr marL="0" indent="0">
              <a:spcBef>
                <a:spcPts val="600"/>
              </a:spcBef>
              <a:buNone/>
              <a:defRPr sz="2800"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96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 CHARCOAL BG">
    <p:bg>
      <p:bgPr>
        <a:solidFill>
          <a:schemeClr val="accent1"/>
        </a:solidFill>
        <a:effectLst/>
      </p:bgPr>
    </p:bg>
    <p:spTree>
      <p:nvGrpSpPr>
        <p:cNvPr id="1" name=""/>
        <p:cNvGrpSpPr/>
        <p:nvPr/>
      </p:nvGrpSpPr>
      <p:grpSpPr>
        <a:xfrm>
          <a:off x="0" y="0"/>
          <a:ext cx="0" cy="0"/>
          <a:chOff x="0" y="0"/>
          <a:chExt cx="0" cy="0"/>
        </a:xfrm>
      </p:grpSpPr>
      <p:sp>
        <p:nvSpPr>
          <p:cNvPr id="5" name="Snip Single Corner Rectangle 4"/>
          <p:cNvSpPr/>
          <p:nvPr userDrawn="1"/>
        </p:nvSpPr>
        <p:spPr bwMode="ltGray">
          <a:xfrm rot="10800000" flipH="1">
            <a:off x="533401" y="0"/>
            <a:ext cx="8196876" cy="4953000"/>
          </a:xfrm>
          <a:custGeom>
            <a:avLst/>
            <a:gdLst>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5791200 h 5791200"/>
              <a:gd name="connsiteX5" fmla="*/ 0 w 8188410"/>
              <a:gd name="connsiteY5" fmla="*/ 0 h 5791200"/>
              <a:gd name="connsiteX0" fmla="*/ 0 w 8188410"/>
              <a:gd name="connsiteY0" fmla="*/ 0 h 5791200"/>
              <a:gd name="connsiteX1" fmla="*/ 7223191 w 8188410"/>
              <a:gd name="connsiteY1" fmla="*/ 0 h 5791200"/>
              <a:gd name="connsiteX2" fmla="*/ 8188410 w 8188410"/>
              <a:gd name="connsiteY2" fmla="*/ 965219 h 5791200"/>
              <a:gd name="connsiteX3" fmla="*/ 8188410 w 8188410"/>
              <a:gd name="connsiteY3" fmla="*/ 5791200 h 5791200"/>
              <a:gd name="connsiteX4" fmla="*/ 0 w 8188410"/>
              <a:gd name="connsiteY4" fmla="*/ 4953000 h 5791200"/>
              <a:gd name="connsiteX5" fmla="*/ 0 w 8188410"/>
              <a:gd name="connsiteY5" fmla="*/ 0 h 5791200"/>
              <a:gd name="connsiteX0" fmla="*/ 0 w 8196876"/>
              <a:gd name="connsiteY0" fmla="*/ 0 h 4953000"/>
              <a:gd name="connsiteX1" fmla="*/ 7223191 w 8196876"/>
              <a:gd name="connsiteY1" fmla="*/ 0 h 4953000"/>
              <a:gd name="connsiteX2" fmla="*/ 8188410 w 8196876"/>
              <a:gd name="connsiteY2" fmla="*/ 965219 h 4953000"/>
              <a:gd name="connsiteX3" fmla="*/ 8196876 w 8196876"/>
              <a:gd name="connsiteY3" fmla="*/ 4953000 h 4953000"/>
              <a:gd name="connsiteX4" fmla="*/ 0 w 8196876"/>
              <a:gd name="connsiteY4" fmla="*/ 4953000 h 4953000"/>
              <a:gd name="connsiteX5" fmla="*/ 0 w 8196876"/>
              <a:gd name="connsiteY5" fmla="*/ 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6876" h="4953000">
                <a:moveTo>
                  <a:pt x="0" y="0"/>
                </a:moveTo>
                <a:lnTo>
                  <a:pt x="7223191" y="0"/>
                </a:lnTo>
                <a:lnTo>
                  <a:pt x="8188410" y="965219"/>
                </a:lnTo>
                <a:lnTo>
                  <a:pt x="8196876" y="4953000"/>
                </a:lnTo>
                <a:lnTo>
                  <a:pt x="0" y="4953000"/>
                </a:lnTo>
                <a:lnTo>
                  <a:pt x="0" y="0"/>
                </a:lnTo>
                <a:close/>
              </a:path>
            </a:pathLst>
          </a:custGeom>
          <a:solidFill>
            <a:schemeClr val="accent1">
              <a:lumMod val="5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smtClean="0"/>
          </a:p>
        </p:txBody>
      </p:sp>
      <p:sp>
        <p:nvSpPr>
          <p:cNvPr id="2" name="TextBox 1"/>
          <p:cNvSpPr txBox="1"/>
          <p:nvPr userDrawn="1"/>
        </p:nvSpPr>
        <p:spPr>
          <a:xfrm>
            <a:off x="11143281" y="7733655"/>
            <a:ext cx="914400" cy="914400"/>
          </a:xfrm>
          <a:prstGeom prst="rect">
            <a:avLst/>
          </a:prstGeom>
          <a:noFill/>
        </p:spPr>
        <p:txBody>
          <a:bodyPr wrap="none" lIns="0" tIns="0" rIns="0" bIns="0" rtlCol="0">
            <a:noAutofit/>
          </a:bodyPr>
          <a:lstStyle/>
          <a:p>
            <a:pPr>
              <a:lnSpc>
                <a:spcPct val="90000"/>
              </a:lnSpc>
            </a:pPr>
            <a:endParaRPr lang="en-US" sz="1351" dirty="0"/>
          </a:p>
        </p:txBody>
      </p:sp>
      <p:sp>
        <p:nvSpPr>
          <p:cNvPr id="10" name="Title 1"/>
          <p:cNvSpPr>
            <a:spLocks noGrp="1"/>
          </p:cNvSpPr>
          <p:nvPr>
            <p:ph type="title" hasCustomPrompt="1"/>
          </p:nvPr>
        </p:nvSpPr>
        <p:spPr>
          <a:xfrm>
            <a:off x="990600" y="685801"/>
            <a:ext cx="6705600" cy="3047815"/>
          </a:xfrm>
        </p:spPr>
        <p:txBody>
          <a:bodyPr anchor="b" anchorCtr="0">
            <a:noAutofit/>
          </a:bodyPr>
          <a:lstStyle>
            <a:lvl1pPr>
              <a:lnSpc>
                <a:spcPct val="80000"/>
              </a:lnSpc>
              <a:defRPr sz="4400" baseline="0">
                <a:solidFill>
                  <a:schemeClr val="bg1"/>
                </a:solidFill>
              </a:defRPr>
            </a:lvl1pPr>
          </a:lstStyle>
          <a:p>
            <a:r>
              <a:rPr lang="en-US" dirty="0" smtClean="0"/>
              <a:t>Section title </a:t>
            </a:r>
            <a:br>
              <a:rPr lang="en-US" dirty="0" smtClean="0"/>
            </a:br>
            <a:r>
              <a:rPr lang="en-US" dirty="0" smtClean="0"/>
              <a:t>charcoal background</a:t>
            </a:r>
            <a:endParaRPr dirty="0"/>
          </a:p>
        </p:txBody>
      </p:sp>
      <p:sp>
        <p:nvSpPr>
          <p:cNvPr id="11" name="Text Placeholder 2"/>
          <p:cNvSpPr>
            <a:spLocks noGrp="1"/>
          </p:cNvSpPr>
          <p:nvPr>
            <p:ph type="body" idx="1"/>
          </p:nvPr>
        </p:nvSpPr>
        <p:spPr>
          <a:xfrm>
            <a:off x="990600" y="3810000"/>
            <a:ext cx="6705600" cy="914400"/>
          </a:xfrm>
        </p:spPr>
        <p:txBody>
          <a:bodyPr>
            <a:noAutofit/>
          </a:bodyPr>
          <a:lstStyle>
            <a:lvl1pPr marL="0" indent="0">
              <a:spcBef>
                <a:spcPts val="600"/>
              </a:spcBef>
              <a:buNone/>
              <a:defRPr sz="2800"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8785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4" y="381000"/>
            <a:ext cx="9456737" cy="2286000"/>
          </a:xfrm>
        </p:spPr>
        <p:txBody>
          <a:bodyPr>
            <a:noAutofit/>
          </a:bodyPr>
          <a:lstStyle>
            <a:lvl1pPr marL="384038" indent="-384038">
              <a:lnSpc>
                <a:spcPct val="80000"/>
              </a:lnSpc>
              <a:defRPr sz="6000">
                <a:solidFill>
                  <a:schemeClr val="tx1"/>
                </a:solidFill>
              </a:defRPr>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3"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r>
              <a:rPr lang="en-US" dirty="0" smtClean="0"/>
              <a:t>—Quote attribution — name, title and company</a:t>
            </a:r>
            <a:endParaRPr lang="en-US" dirty="0"/>
          </a:p>
        </p:txBody>
      </p:sp>
      <p:sp>
        <p:nvSpPr>
          <p:cNvPr id="3" name="Date Placeholder 2"/>
          <p:cNvSpPr>
            <a:spLocks noGrp="1"/>
          </p:cNvSpPr>
          <p:nvPr>
            <p:ph type="dt" sz="half" idx="10"/>
          </p:nvPr>
        </p:nvSpPr>
        <p:spPr/>
        <p:txBody>
          <a:bodyPr/>
          <a:lstStyle/>
          <a:p>
            <a:r>
              <a:rPr lang="en-US" dirty="0" smtClean="0"/>
              <a:t>November 13, 2016  AASLD</a:t>
            </a:r>
            <a:endParaRPr dirty="0"/>
          </a:p>
        </p:txBody>
      </p:sp>
      <p:sp>
        <p:nvSpPr>
          <p:cNvPr id="4" name="Footer Placeholder 3"/>
          <p:cNvSpPr>
            <a:spLocks noGrp="1"/>
          </p:cNvSpPr>
          <p:nvPr>
            <p:ph type="ftr" sz="quarter" idx="11"/>
          </p:nvPr>
        </p:nvSpPr>
        <p:spPr/>
        <p:txBody>
          <a:bodyPr/>
          <a:lstStyle/>
          <a:p>
            <a:r>
              <a:rPr lang="en-US" dirty="0" smtClean="0"/>
              <a:t>Private | Confidential | Internal Use Only </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519237"/>
            <a:ext cx="10969943" cy="852364"/>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609600" y="1524002"/>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p:nvSpPr>
        <p:spPr>
          <a:xfrm>
            <a:off x="608012" y="437707"/>
            <a:ext cx="10972800" cy="9144"/>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351" dirty="0"/>
          </a:p>
        </p:txBody>
      </p:sp>
      <p:sp>
        <p:nvSpPr>
          <p:cNvPr id="4" name="Date Placeholder 3"/>
          <p:cNvSpPr>
            <a:spLocks noGrp="1"/>
          </p:cNvSpPr>
          <p:nvPr>
            <p:ph type="dt" sz="half" idx="2"/>
          </p:nvPr>
        </p:nvSpPr>
        <p:spPr>
          <a:xfrm>
            <a:off x="8001000" y="6426104"/>
            <a:ext cx="995579" cy="210312"/>
          </a:xfrm>
          <a:prstGeom prst="rect">
            <a:avLst/>
          </a:prstGeom>
        </p:spPr>
        <p:txBody>
          <a:bodyPr vert="horz" wrap="none" lIns="0" tIns="0" rIns="0" bIns="0" rtlCol="0" anchor="b" anchorCtr="0"/>
          <a:lstStyle>
            <a:lvl1pPr algn="ctr">
              <a:defRPr sz="700">
                <a:solidFill>
                  <a:schemeClr val="tx2"/>
                </a:solidFill>
              </a:defRPr>
            </a:lvl1pPr>
          </a:lstStyle>
          <a:p>
            <a:r>
              <a:rPr lang="en-US" dirty="0" smtClean="0"/>
              <a:t>November 13, 2016  AASLD</a:t>
            </a:r>
            <a:endParaRPr lang="is-IS" dirty="0"/>
          </a:p>
        </p:txBody>
      </p:sp>
      <p:sp>
        <p:nvSpPr>
          <p:cNvPr id="5" name="Footer Placeholder 4"/>
          <p:cNvSpPr>
            <a:spLocks noGrp="1"/>
          </p:cNvSpPr>
          <p:nvPr>
            <p:ph type="ftr" sz="quarter" idx="3"/>
          </p:nvPr>
        </p:nvSpPr>
        <p:spPr>
          <a:xfrm>
            <a:off x="9144001" y="6426104"/>
            <a:ext cx="1815399" cy="210312"/>
          </a:xfrm>
          <a:prstGeom prst="rect">
            <a:avLst/>
          </a:prstGeom>
        </p:spPr>
        <p:txBody>
          <a:bodyPr vert="horz" wrap="none" lIns="0" tIns="0" rIns="0" bIns="0" rtlCol="0" anchor="b" anchorCtr="0"/>
          <a:lstStyle>
            <a:lvl1pPr algn="r">
              <a:defRPr sz="700">
                <a:solidFill>
                  <a:schemeClr val="tx2"/>
                </a:solidFill>
              </a:defRPr>
            </a:lvl1pPr>
          </a:lstStyle>
          <a:p>
            <a:r>
              <a:rPr lang="en-US" dirty="0" smtClean="0"/>
              <a:t>Private | Confidential | Internal Use Only </a:t>
            </a:r>
            <a:endParaRPr lang="en-US" dirty="0"/>
          </a:p>
        </p:txBody>
      </p:sp>
      <p:sp>
        <p:nvSpPr>
          <p:cNvPr id="6" name="Slide Number Placeholder 5"/>
          <p:cNvSpPr>
            <a:spLocks noGrp="1"/>
          </p:cNvSpPr>
          <p:nvPr>
            <p:ph type="sldNum" sz="quarter" idx="4"/>
          </p:nvPr>
        </p:nvSpPr>
        <p:spPr bwMode="gray">
          <a:xfrm>
            <a:off x="11049002" y="6430869"/>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98" r:id="rId3"/>
    <p:sldLayoutId id="2147483703" r:id="rId4"/>
    <p:sldLayoutId id="2147483709" r:id="rId5"/>
    <p:sldLayoutId id="2147483711" r:id="rId6"/>
    <p:sldLayoutId id="2147483708" r:id="rId7"/>
    <p:sldLayoutId id="2147483682" r:id="rId8"/>
    <p:sldLayoutId id="2147483666" r:id="rId9"/>
    <p:sldLayoutId id="2147483667" r:id="rId10"/>
    <p:sldLayoutId id="2147483650" r:id="rId11"/>
    <p:sldLayoutId id="2147483684" r:id="rId12"/>
    <p:sldLayoutId id="2147483679" r:id="rId13"/>
    <p:sldLayoutId id="2147483654" r:id="rId14"/>
    <p:sldLayoutId id="2147483714" r:id="rId15"/>
    <p:sldLayoutId id="2147483685" r:id="rId16"/>
    <p:sldLayoutId id="2147483656" r:id="rId17"/>
    <p:sldLayoutId id="2147483674" r:id="rId18"/>
    <p:sldLayoutId id="2147483657" r:id="rId19"/>
    <p:sldLayoutId id="2147483675" r:id="rId20"/>
    <p:sldLayoutId id="2147483676" r:id="rId21"/>
    <p:sldLayoutId id="2147483677" r:id="rId22"/>
    <p:sldLayoutId id="2147483686" r:id="rId23"/>
    <p:sldLayoutId id="2147483687" r:id="rId24"/>
    <p:sldLayoutId id="2147483688" r:id="rId25"/>
    <p:sldLayoutId id="214748371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377"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960" userDrawn="1">
          <p15:clr>
            <a:srgbClr val="F26B43"/>
          </p15:clr>
        </p15:guide>
        <p15:guide id="6"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90601" y="4495800"/>
            <a:ext cx="6781800" cy="1206533"/>
          </a:xfrm>
        </p:spPr>
        <p:txBody>
          <a:bodyPr>
            <a:normAutofit fontScale="92500" lnSpcReduction="10000"/>
          </a:bodyPr>
          <a:lstStyle/>
          <a:p>
            <a:pPr>
              <a:spcBef>
                <a:spcPts val="1600"/>
              </a:spcBef>
            </a:pPr>
            <a:r>
              <a:rPr lang="en-US" i="1" dirty="0"/>
              <a:t>Gabriela Dieguez</a:t>
            </a:r>
            <a:r>
              <a:rPr lang="en-US" i="1" baseline="30000" dirty="0"/>
              <a:t>1</a:t>
            </a:r>
            <a:r>
              <a:rPr lang="en-US" i="1" dirty="0"/>
              <a:t>, Bruce Pyenson</a:t>
            </a:r>
            <a:r>
              <a:rPr lang="en-US" i="1" baseline="30000" dirty="0"/>
              <a:t>1</a:t>
            </a:r>
            <a:r>
              <a:rPr lang="en-US" i="1" dirty="0"/>
              <a:t>, Steven E Marx</a:t>
            </a:r>
            <a:r>
              <a:rPr lang="en-US" i="1" baseline="30000" dirty="0"/>
              <a:t>2</a:t>
            </a:r>
            <a:r>
              <a:rPr lang="en-US" i="1" dirty="0"/>
              <a:t>, Yuri Sanchez Gonzalez</a:t>
            </a:r>
            <a:r>
              <a:rPr lang="en-US" i="1" baseline="30000" dirty="0"/>
              <a:t>2</a:t>
            </a:r>
            <a:endParaRPr lang="en-US" dirty="0"/>
          </a:p>
          <a:p>
            <a:r>
              <a:rPr lang="en-US" i="1" baseline="30000" dirty="0"/>
              <a:t>1 </a:t>
            </a:r>
            <a:r>
              <a:rPr lang="en-US" dirty="0"/>
              <a:t>Milliman Inc.</a:t>
            </a:r>
          </a:p>
          <a:p>
            <a:r>
              <a:rPr lang="en-US" i="1" baseline="30000" dirty="0"/>
              <a:t>2 </a:t>
            </a:r>
            <a:r>
              <a:rPr lang="en-US" dirty="0"/>
              <a:t>AbbVie Inc.</a:t>
            </a:r>
          </a:p>
          <a:p>
            <a:endParaRPr lang="en-US" dirty="0"/>
          </a:p>
        </p:txBody>
      </p:sp>
      <p:sp>
        <p:nvSpPr>
          <p:cNvPr id="4" name="Text Placeholder 3"/>
          <p:cNvSpPr>
            <a:spLocks noGrp="1"/>
          </p:cNvSpPr>
          <p:nvPr>
            <p:ph type="body" sz="quarter" idx="11"/>
          </p:nvPr>
        </p:nvSpPr>
        <p:spPr/>
        <p:txBody>
          <a:bodyPr/>
          <a:lstStyle/>
          <a:p>
            <a:r>
              <a:rPr lang="en-US" dirty="0" smtClean="0"/>
              <a:t>November 13, 2016   AASLD</a:t>
            </a:r>
            <a:endParaRPr lang="en-US" dirty="0"/>
          </a:p>
        </p:txBody>
      </p:sp>
      <p:sp>
        <p:nvSpPr>
          <p:cNvPr id="5" name="Title 1"/>
          <p:cNvSpPr txBox="1">
            <a:spLocks/>
          </p:cNvSpPr>
          <p:nvPr/>
        </p:nvSpPr>
        <p:spPr>
          <a:xfrm>
            <a:off x="990601" y="1676400"/>
            <a:ext cx="7391399" cy="2667000"/>
          </a:xfrm>
          <a:prstGeom prst="rect">
            <a:avLst/>
          </a:prstGeom>
          <a:noFill/>
        </p:spPr>
        <p:txBody>
          <a:bodyPr vert="horz" wrap="square" lIns="0" tIns="0" rIns="0" bIns="0" rtlCol="0" anchor="b" anchorCtr="0">
            <a:noAutofit/>
          </a:bodyPr>
          <a:lstStyle>
            <a:lvl1pPr algn="l" defTabSz="914377" rtl="0" eaLnBrk="1" latinLnBrk="0" hangingPunct="1">
              <a:lnSpc>
                <a:spcPct val="80000"/>
              </a:lnSpc>
              <a:spcBef>
                <a:spcPct val="0"/>
              </a:spcBef>
              <a:buNone/>
              <a:defRPr sz="4800" b="1" kern="1200" baseline="0">
                <a:solidFill>
                  <a:schemeClr val="bg1"/>
                </a:solidFill>
                <a:latin typeface="+mj-lt"/>
                <a:ea typeface="+mj-ea"/>
                <a:cs typeface="+mj-cs"/>
              </a:defRPr>
            </a:lvl1pPr>
          </a:lstStyle>
          <a:p>
            <a:r>
              <a:rPr lang="en-US" sz="4400" dirty="0" smtClean="0"/>
              <a:t>The Increased Mortality and the Medicare Disability Eligibility Status of the HCV Population in the US</a:t>
            </a:r>
            <a:endParaRPr lang="en-US" dirty="0"/>
          </a:p>
        </p:txBody>
      </p:sp>
    </p:spTree>
    <p:extLst>
      <p:ext uri="{BB962C8B-B14F-4D97-AF65-F5344CB8AC3E}">
        <p14:creationId xmlns:p14="http://schemas.microsoft.com/office/powerpoint/2010/main" val="18640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824"/>
            <a:ext cx="10969943" cy="852364"/>
          </a:xfrm>
        </p:spPr>
        <p:txBody>
          <a:bodyPr/>
          <a:lstStyle/>
          <a:p>
            <a:r>
              <a:rPr lang="en-US" sz="3200" dirty="0" smtClean="0"/>
              <a:t>Study Limitations</a:t>
            </a:r>
            <a:br>
              <a:rPr lang="en-US" sz="3200" dirty="0" smtClean="0"/>
            </a:br>
            <a:endParaRPr lang="en-US" sz="3200" dirty="0"/>
          </a:p>
        </p:txBody>
      </p:sp>
      <p:sp>
        <p:nvSpPr>
          <p:cNvPr id="4" name="Date Placeholder 3"/>
          <p:cNvSpPr>
            <a:spLocks noGrp="1"/>
          </p:cNvSpPr>
          <p:nvPr>
            <p:ph type="dt" sz="half" idx="10"/>
          </p:nvPr>
        </p:nvSpPr>
        <p:spPr>
          <a:xfrm>
            <a:off x="8119533" y="6426104"/>
            <a:ext cx="995579" cy="210312"/>
          </a:xfrm>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a:xfrm>
            <a:off x="11167535" y="6430869"/>
            <a:ext cx="533399" cy="232147"/>
          </a:xfrm>
        </p:spPr>
        <p:txBody>
          <a:bodyPr/>
          <a:lstStyle/>
          <a:p>
            <a:fld id="{B016F8AB-BCEA-4347-8BA6-BE776009BC89}" type="slidenum">
              <a:rPr lang="en-US" smtClean="0"/>
              <a:pPr/>
              <a:t>10</a:t>
            </a:fld>
            <a:endParaRPr lang="en-US" dirty="0"/>
          </a:p>
        </p:txBody>
      </p:sp>
      <p:sp>
        <p:nvSpPr>
          <p:cNvPr id="8" name="Content Placeholder 7"/>
          <p:cNvSpPr>
            <a:spLocks noGrp="1"/>
          </p:cNvSpPr>
          <p:nvPr>
            <p:ph idx="1"/>
          </p:nvPr>
        </p:nvSpPr>
        <p:spPr>
          <a:xfrm>
            <a:off x="627902" y="1295400"/>
            <a:ext cx="10969784" cy="4571999"/>
          </a:xfrm>
        </p:spPr>
        <p:txBody>
          <a:bodyPr>
            <a:normAutofit fontScale="92500" lnSpcReduction="10000"/>
          </a:bodyPr>
          <a:lstStyle/>
          <a:p>
            <a:pPr>
              <a:spcAft>
                <a:spcPts val="1200"/>
              </a:spcAft>
            </a:pPr>
            <a:r>
              <a:rPr lang="en-US" sz="2800" dirty="0" smtClean="0"/>
              <a:t>HCV status and liver disease stages were identified through diagnosis codes in administrative claims databases and are susceptible to provider coding practices. This study excludes undiagnosed individuals infected with HCV and those that are missing an HCV diagnosis code in their claims data.</a:t>
            </a:r>
          </a:p>
          <a:p>
            <a:pPr>
              <a:spcAft>
                <a:spcPts val="1200"/>
              </a:spcAft>
            </a:pPr>
            <a:r>
              <a:rPr lang="en-US" sz="2800" dirty="0" smtClean="0"/>
              <a:t>Medical costs, mortality rates, and Medicare disability status may not be attributable entirely to the HCV diagnosis; we did not attempt to measure the impact of comorbidities associated with HCV on these variables.</a:t>
            </a:r>
          </a:p>
          <a:p>
            <a:pPr>
              <a:spcAft>
                <a:spcPts val="1200"/>
              </a:spcAft>
            </a:pPr>
            <a:r>
              <a:rPr lang="en-US" sz="2800" dirty="0" smtClean="0"/>
              <a:t>Medicare eligibility through disability drops sharply as individuals reach age 65. Patients </a:t>
            </a:r>
            <a:r>
              <a:rPr lang="en-US" sz="2800" dirty="0"/>
              <a:t>with </a:t>
            </a:r>
            <a:r>
              <a:rPr lang="en-US" sz="2800" dirty="0" smtClean="0"/>
              <a:t>HCV that may have qualified through disability but instead waited until age 65 to enroll in Medicare are identified as “aged” in this study. </a:t>
            </a:r>
            <a:endParaRPr lang="en-US" sz="2800" dirty="0"/>
          </a:p>
        </p:txBody>
      </p:sp>
    </p:spTree>
    <p:extLst>
      <p:ext uri="{BB962C8B-B14F-4D97-AF65-F5344CB8AC3E}">
        <p14:creationId xmlns:p14="http://schemas.microsoft.com/office/powerpoint/2010/main" val="207810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Conclusions</a:t>
            </a:r>
            <a:endParaRPr lang="en-US" sz="3200" dirty="0"/>
          </a:p>
        </p:txBody>
      </p:sp>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11</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56336769"/>
              </p:ext>
            </p:extLst>
          </p:nvPr>
        </p:nvGraphicFramePr>
        <p:xfrm>
          <a:off x="685800" y="1143000"/>
          <a:ext cx="990600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44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824"/>
            <a:ext cx="10969943" cy="852364"/>
          </a:xfrm>
        </p:spPr>
        <p:txBody>
          <a:bodyPr/>
          <a:lstStyle/>
          <a:p>
            <a:r>
              <a:rPr lang="en-US" sz="3200" dirty="0" smtClean="0"/>
              <a:t>Disclosures and Conflicts of Interest</a:t>
            </a:r>
            <a:br>
              <a:rPr lang="en-US" sz="3200" dirty="0" smtClean="0"/>
            </a:br>
            <a:endParaRPr lang="en-US" sz="3200" dirty="0"/>
          </a:p>
        </p:txBody>
      </p:sp>
      <p:sp>
        <p:nvSpPr>
          <p:cNvPr id="4" name="Date Placeholder 3"/>
          <p:cNvSpPr>
            <a:spLocks noGrp="1"/>
          </p:cNvSpPr>
          <p:nvPr>
            <p:ph type="dt" sz="half" idx="10"/>
          </p:nvPr>
        </p:nvSpPr>
        <p:spPr>
          <a:xfrm>
            <a:off x="8119533" y="6426104"/>
            <a:ext cx="995579" cy="210312"/>
          </a:xfrm>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a:xfrm>
            <a:off x="11167535" y="6430869"/>
            <a:ext cx="533399" cy="232147"/>
          </a:xfrm>
        </p:spPr>
        <p:txBody>
          <a:bodyPr/>
          <a:lstStyle/>
          <a:p>
            <a:fld id="{B016F8AB-BCEA-4347-8BA6-BE776009BC89}" type="slidenum">
              <a:rPr lang="en-US" smtClean="0"/>
              <a:pPr/>
              <a:t>2</a:t>
            </a:fld>
            <a:endParaRPr lang="en-US" dirty="0"/>
          </a:p>
        </p:txBody>
      </p:sp>
      <p:sp>
        <p:nvSpPr>
          <p:cNvPr id="8" name="Content Placeholder 7"/>
          <p:cNvSpPr>
            <a:spLocks noGrp="1"/>
          </p:cNvSpPr>
          <p:nvPr>
            <p:ph idx="1"/>
          </p:nvPr>
        </p:nvSpPr>
        <p:spPr>
          <a:xfrm>
            <a:off x="627902" y="1295400"/>
            <a:ext cx="10969784" cy="4571999"/>
          </a:xfrm>
        </p:spPr>
        <p:txBody>
          <a:bodyPr>
            <a:normAutofit/>
          </a:bodyPr>
          <a:lstStyle/>
          <a:p>
            <a:r>
              <a:rPr lang="en-US" sz="2800" dirty="0"/>
              <a:t>Gabriela Dieguez and Bruce </a:t>
            </a:r>
            <a:r>
              <a:rPr lang="en-US" sz="2800" dirty="0" smtClean="0"/>
              <a:t>Pyenson </a:t>
            </a:r>
            <a:r>
              <a:rPr lang="en-US" sz="2800" dirty="0"/>
              <a:t>are employed by Milliman, Inc., which received consulting fees from AbbVie for conducting research and </a:t>
            </a:r>
            <a:r>
              <a:rPr lang="en-US" sz="2800" dirty="0" smtClean="0"/>
              <a:t>analysis </a:t>
            </a:r>
            <a:endParaRPr lang="en-US" sz="2800" dirty="0"/>
          </a:p>
          <a:p>
            <a:r>
              <a:rPr lang="en-US" sz="2800" dirty="0" smtClean="0"/>
              <a:t>Steven </a:t>
            </a:r>
            <a:r>
              <a:rPr lang="en-US" sz="2800" dirty="0"/>
              <a:t>Marx and Yuri Sanchez Gonzalez are AbbVie employees and own AbbVie </a:t>
            </a:r>
            <a:r>
              <a:rPr lang="en-US" sz="2800" dirty="0" smtClean="0"/>
              <a:t>stock</a:t>
            </a:r>
          </a:p>
          <a:p>
            <a:r>
              <a:rPr lang="en-US" sz="2800" dirty="0"/>
              <a:t>The design, analysis, and financial support of this study were provided by AbbVie. AbbVie participated in the interpretation of data, review, and approval of the </a:t>
            </a:r>
            <a:r>
              <a:rPr lang="en-US" sz="2800" dirty="0" smtClean="0"/>
              <a:t>study</a:t>
            </a:r>
            <a:endParaRPr lang="en-US" sz="2800" dirty="0"/>
          </a:p>
          <a:p>
            <a:pPr marL="0" indent="0">
              <a:buNone/>
            </a:pPr>
            <a:endParaRPr lang="en-US" sz="2800" dirty="0"/>
          </a:p>
        </p:txBody>
      </p:sp>
    </p:spTree>
    <p:extLst>
      <p:ext uri="{BB962C8B-B14F-4D97-AF65-F5344CB8AC3E}">
        <p14:creationId xmlns:p14="http://schemas.microsoft.com/office/powerpoint/2010/main" val="352000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519236"/>
            <a:ext cx="10969943" cy="466689"/>
          </a:xfrm>
        </p:spPr>
        <p:txBody>
          <a:bodyPr/>
          <a:lstStyle/>
          <a:p>
            <a:r>
              <a:rPr lang="en-US" sz="3200" dirty="0" smtClean="0"/>
              <a:t>Goals </a:t>
            </a:r>
            <a:endParaRPr lang="en-US" sz="3000" dirty="0">
              <a:solidFill>
                <a:schemeClr val="tx2"/>
              </a:solidFill>
            </a:endParaRPr>
          </a:p>
        </p:txBody>
      </p:sp>
      <p:sp>
        <p:nvSpPr>
          <p:cNvPr id="3" name="Content Placeholder 2"/>
          <p:cNvSpPr>
            <a:spLocks noGrp="1"/>
          </p:cNvSpPr>
          <p:nvPr>
            <p:ph idx="1"/>
          </p:nvPr>
        </p:nvSpPr>
        <p:spPr>
          <a:xfrm>
            <a:off x="381000" y="228600"/>
            <a:ext cx="6746521" cy="3948235"/>
          </a:xfrm>
        </p:spPr>
        <p:txBody>
          <a:bodyPr>
            <a:noAutofit/>
          </a:bodyPr>
          <a:lstStyle/>
          <a:p>
            <a:pPr marL="228595" lvl="1" indent="0">
              <a:spcBef>
                <a:spcPts val="1800"/>
              </a:spcBef>
              <a:buNone/>
            </a:pPr>
            <a:endParaRPr lang="en-US" sz="2800" dirty="0"/>
          </a:p>
          <a:p>
            <a:pPr lvl="1">
              <a:lnSpc>
                <a:spcPct val="80000"/>
              </a:lnSpc>
              <a:spcBef>
                <a:spcPts val="1800"/>
              </a:spcBef>
            </a:pPr>
            <a:endParaRPr lang="en-US" sz="2800" dirty="0" smtClean="0">
              <a:solidFill>
                <a:srgbClr val="FF0000"/>
              </a:solidFill>
            </a:endParaRPr>
          </a:p>
          <a:p>
            <a:pPr lvl="1">
              <a:lnSpc>
                <a:spcPct val="80000"/>
              </a:lnSpc>
              <a:spcBef>
                <a:spcPts val="600"/>
              </a:spcBef>
              <a:spcAft>
                <a:spcPts val="1200"/>
              </a:spcAft>
            </a:pPr>
            <a:r>
              <a:rPr lang="en-US" sz="2800" dirty="0" smtClean="0"/>
              <a:t>Assess excess mortality burden for HCV-diagnosed beneficiaries</a:t>
            </a:r>
          </a:p>
          <a:p>
            <a:pPr lvl="1">
              <a:lnSpc>
                <a:spcPct val="80000"/>
              </a:lnSpc>
              <a:spcBef>
                <a:spcPts val="600"/>
              </a:spcBef>
              <a:spcAft>
                <a:spcPts val="1200"/>
              </a:spcAft>
            </a:pPr>
            <a:r>
              <a:rPr lang="en-US" sz="2800" dirty="0" smtClean="0"/>
              <a:t>Explain how HCV-diagnosed people qualify for Medicare before age 65 through disability</a:t>
            </a:r>
          </a:p>
          <a:p>
            <a:pPr lvl="1">
              <a:lnSpc>
                <a:spcPct val="80000"/>
              </a:lnSpc>
              <a:spcBef>
                <a:spcPts val="600"/>
              </a:spcBef>
              <a:spcAft>
                <a:spcPts val="1200"/>
              </a:spcAft>
            </a:pPr>
            <a:r>
              <a:rPr lang="en-US" sz="2800" dirty="0" smtClean="0"/>
              <a:t>Compare medical costs for disabled and non-disabled Medicare HCV beneficiaries</a:t>
            </a:r>
          </a:p>
          <a:p>
            <a:pPr lvl="1">
              <a:lnSpc>
                <a:spcPct val="80000"/>
              </a:lnSpc>
              <a:spcBef>
                <a:spcPts val="600"/>
              </a:spcBef>
              <a:spcAft>
                <a:spcPts val="1200"/>
              </a:spcAft>
            </a:pPr>
            <a:r>
              <a:rPr lang="en-US" sz="2800" dirty="0" smtClean="0"/>
              <a:t>Identify 2012 costs for HCV-diagnosed beneficiaries who died</a:t>
            </a:r>
          </a:p>
        </p:txBody>
      </p:sp>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3</a:t>
            </a:fld>
            <a:endParaRPr lang="en-US" dirty="0"/>
          </a:p>
        </p:txBody>
      </p:sp>
      <p:pic>
        <p:nvPicPr>
          <p:cNvPr id="8" name="Picture 7"/>
          <p:cNvPicPr>
            <a:picLocks noChangeAspect="1"/>
          </p:cNvPicPr>
          <p:nvPr/>
        </p:nvPicPr>
        <p:blipFill>
          <a:blip r:embed="rId3"/>
          <a:stretch>
            <a:fillRect/>
          </a:stretch>
        </p:blipFill>
        <p:spPr>
          <a:xfrm>
            <a:off x="7556660" y="1670047"/>
            <a:ext cx="4048125" cy="4076700"/>
          </a:xfrm>
          <a:prstGeom prst="rect">
            <a:avLst/>
          </a:prstGeom>
        </p:spPr>
      </p:pic>
      <p:sp>
        <p:nvSpPr>
          <p:cNvPr id="9" name="TextBox 8"/>
          <p:cNvSpPr txBox="1"/>
          <p:nvPr/>
        </p:nvSpPr>
        <p:spPr>
          <a:xfrm>
            <a:off x="7551016" y="5857825"/>
            <a:ext cx="2882740" cy="152400"/>
          </a:xfrm>
          <a:prstGeom prst="rect">
            <a:avLst/>
          </a:prstGeom>
          <a:noFill/>
        </p:spPr>
        <p:txBody>
          <a:bodyPr wrap="square" lIns="0" tIns="0" rIns="0" bIns="0" rtlCol="0">
            <a:noAutofit/>
          </a:bodyPr>
          <a:lstStyle/>
          <a:p>
            <a:pPr>
              <a:lnSpc>
                <a:spcPct val="90000"/>
              </a:lnSpc>
            </a:pPr>
            <a:r>
              <a:rPr lang="en-US" sz="800" dirty="0">
                <a:solidFill>
                  <a:schemeClr val="tx2"/>
                </a:solidFill>
              </a:rPr>
              <a:t>Source: http://redpacientes.com/wall/9833</a:t>
            </a:r>
          </a:p>
        </p:txBody>
      </p:sp>
    </p:spTree>
    <p:extLst>
      <p:ext uri="{BB962C8B-B14F-4D97-AF65-F5344CB8AC3E}">
        <p14:creationId xmlns:p14="http://schemas.microsoft.com/office/powerpoint/2010/main" val="365241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Background</a:t>
            </a:r>
            <a:endParaRPr lang="en-US" sz="3200" dirty="0"/>
          </a:p>
        </p:txBody>
      </p:sp>
      <p:sp>
        <p:nvSpPr>
          <p:cNvPr id="3" name="Content Placeholder 2"/>
          <p:cNvSpPr>
            <a:spLocks noGrp="1"/>
          </p:cNvSpPr>
          <p:nvPr>
            <p:ph idx="1"/>
          </p:nvPr>
        </p:nvSpPr>
        <p:spPr>
          <a:xfrm>
            <a:off x="381000" y="304800"/>
            <a:ext cx="6760497" cy="5330370"/>
          </a:xfrm>
        </p:spPr>
        <p:txBody>
          <a:bodyPr>
            <a:normAutofit/>
          </a:bodyPr>
          <a:lstStyle/>
          <a:p>
            <a:pPr lvl="1"/>
            <a:endParaRPr lang="en-US" sz="2800" dirty="0"/>
          </a:p>
          <a:p>
            <a:pPr lvl="1"/>
            <a:endParaRPr lang="en-US" sz="2800" dirty="0" smtClean="0"/>
          </a:p>
          <a:p>
            <a:pPr lvl="1">
              <a:spcAft>
                <a:spcPts val="1200"/>
              </a:spcAft>
            </a:pPr>
            <a:r>
              <a:rPr lang="en-US" sz="2800" dirty="0" smtClean="0"/>
              <a:t>Medicare </a:t>
            </a:r>
            <a:r>
              <a:rPr lang="en-US" sz="2800" dirty="0"/>
              <a:t>covers people </a:t>
            </a:r>
            <a:r>
              <a:rPr lang="en-US" sz="2800" u="sng" dirty="0"/>
              <a:t>&gt;</a:t>
            </a:r>
            <a:r>
              <a:rPr lang="en-US" sz="2800" dirty="0"/>
              <a:t> age 65 </a:t>
            </a:r>
            <a:r>
              <a:rPr lang="en-US" sz="2800" dirty="0" smtClean="0"/>
              <a:t>(“aged”) and some </a:t>
            </a:r>
            <a:r>
              <a:rPr lang="en-US" sz="2800" dirty="0"/>
              <a:t>people </a:t>
            </a:r>
            <a:r>
              <a:rPr lang="en-US" sz="2800" dirty="0" smtClean="0"/>
              <a:t>&lt;65 who </a:t>
            </a:r>
            <a:r>
              <a:rPr lang="en-US" sz="2800" dirty="0"/>
              <a:t>are disabled</a:t>
            </a:r>
          </a:p>
          <a:p>
            <a:pPr lvl="1">
              <a:spcAft>
                <a:spcPts val="1200"/>
              </a:spcAft>
            </a:pPr>
            <a:r>
              <a:rPr lang="en-US" sz="2800" dirty="0" smtClean="0"/>
              <a:t>Are people with HCV more likely to enter Medicare before age 65?</a:t>
            </a:r>
          </a:p>
          <a:p>
            <a:pPr lvl="1">
              <a:spcAft>
                <a:spcPts val="1200"/>
              </a:spcAft>
            </a:pPr>
            <a:r>
              <a:rPr lang="en-US" sz="2800" dirty="0" smtClean="0"/>
              <a:t>Are people with HCV more likely to die? </a:t>
            </a:r>
          </a:p>
          <a:p>
            <a:pPr lvl="1">
              <a:spcAft>
                <a:spcPts val="1200"/>
              </a:spcAft>
            </a:pPr>
            <a:r>
              <a:rPr lang="en-US" sz="2800" dirty="0" smtClean="0"/>
              <a:t>What are the costs associated with HCV-related deaths?</a:t>
            </a:r>
          </a:p>
        </p:txBody>
      </p:sp>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939" y="685800"/>
            <a:ext cx="4437888" cy="5163808"/>
          </a:xfrm>
          <a:prstGeom prst="rect">
            <a:avLst/>
          </a:prstGeom>
        </p:spPr>
      </p:pic>
    </p:spTree>
    <p:extLst>
      <p:ext uri="{BB962C8B-B14F-4D97-AF65-F5344CB8AC3E}">
        <p14:creationId xmlns:p14="http://schemas.microsoft.com/office/powerpoint/2010/main" val="23323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Methods to Assess the Burden of HCV to Medicare</a:t>
            </a:r>
            <a:br>
              <a:rPr lang="en-US" sz="3200" dirty="0" smtClean="0"/>
            </a:br>
            <a:endParaRPr lang="en-US" sz="3200" b="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71304312"/>
              </p:ext>
            </p:extLst>
          </p:nvPr>
        </p:nvGraphicFramePr>
        <p:xfrm>
          <a:off x="609442" y="990600"/>
          <a:ext cx="10591958"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5</a:t>
            </a:fld>
            <a:endParaRPr lang="en-US" dirty="0"/>
          </a:p>
        </p:txBody>
      </p:sp>
    </p:spTree>
    <p:extLst>
      <p:ext uri="{BB962C8B-B14F-4D97-AF65-F5344CB8AC3E}">
        <p14:creationId xmlns:p14="http://schemas.microsoft.com/office/powerpoint/2010/main" val="11639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2" y="519236"/>
            <a:ext cx="10969943" cy="1385763"/>
          </a:xfrm>
        </p:spPr>
        <p:txBody>
          <a:bodyPr/>
          <a:lstStyle/>
          <a:p>
            <a:r>
              <a:rPr lang="en-US" sz="3200" dirty="0" smtClean="0"/>
              <a:t>Data Sources</a:t>
            </a:r>
            <a:endParaRPr lang="en-US" sz="3200" dirty="0"/>
          </a:p>
        </p:txBody>
      </p:sp>
      <p:sp>
        <p:nvSpPr>
          <p:cNvPr id="3" name="Content Placeholder 2"/>
          <p:cNvSpPr>
            <a:spLocks noGrp="1"/>
          </p:cNvSpPr>
          <p:nvPr>
            <p:ph idx="1"/>
          </p:nvPr>
        </p:nvSpPr>
        <p:spPr>
          <a:xfrm>
            <a:off x="520543" y="304800"/>
            <a:ext cx="6654958" cy="5364004"/>
          </a:xfrm>
        </p:spPr>
        <p:txBody>
          <a:bodyPr>
            <a:noAutofit/>
          </a:bodyPr>
          <a:lstStyle/>
          <a:p>
            <a:pPr lvl="1"/>
            <a:endParaRPr lang="en-US" sz="2800" dirty="0"/>
          </a:p>
          <a:p>
            <a:pPr lvl="1"/>
            <a:endParaRPr lang="en-US" sz="2800" dirty="0" smtClean="0"/>
          </a:p>
          <a:p>
            <a:pPr lvl="1">
              <a:spcBef>
                <a:spcPts val="600"/>
              </a:spcBef>
              <a:spcAft>
                <a:spcPts val="600"/>
              </a:spcAft>
            </a:pPr>
            <a:r>
              <a:rPr lang="en-US" sz="2800" dirty="0" smtClean="0"/>
              <a:t>2012 </a:t>
            </a:r>
            <a:r>
              <a:rPr lang="en-US" sz="2800" dirty="0"/>
              <a:t>Medicare 5% database (medical claims and demographics</a:t>
            </a:r>
            <a:r>
              <a:rPr lang="en-US" sz="2800" dirty="0" smtClean="0"/>
              <a:t>)</a:t>
            </a:r>
          </a:p>
          <a:p>
            <a:pPr marL="411469" lvl="2" indent="0">
              <a:spcAft>
                <a:spcPts val="600"/>
              </a:spcAft>
              <a:buNone/>
            </a:pPr>
            <a:r>
              <a:rPr lang="en-US" sz="2000" dirty="0" smtClean="0"/>
              <a:t>-Includes diagnoses, reason for eligibility, death indicator</a:t>
            </a:r>
            <a:endParaRPr lang="en-US" sz="2000" dirty="0"/>
          </a:p>
          <a:p>
            <a:pPr lvl="1">
              <a:spcBef>
                <a:spcPts val="600"/>
              </a:spcBef>
              <a:spcAft>
                <a:spcPts val="1200"/>
              </a:spcAft>
            </a:pPr>
            <a:r>
              <a:rPr lang="en-US" sz="2800" dirty="0"/>
              <a:t>Census data (National Health and Nutrition Examination Survey)</a:t>
            </a:r>
          </a:p>
          <a:p>
            <a:pPr lvl="1">
              <a:spcBef>
                <a:spcPts val="600"/>
              </a:spcBef>
              <a:spcAft>
                <a:spcPts val="1200"/>
              </a:spcAft>
            </a:pPr>
            <a:r>
              <a:rPr lang="en-US" sz="2800" dirty="0"/>
              <a:t>2010 Period Life Table (US Census Bureau)</a:t>
            </a:r>
          </a:p>
          <a:p>
            <a:pPr marL="228595" lvl="1" indent="0">
              <a:spcBef>
                <a:spcPts val="600"/>
              </a:spcBef>
              <a:spcAft>
                <a:spcPts val="1200"/>
              </a:spcAft>
              <a:buNone/>
            </a:pPr>
            <a:r>
              <a:rPr lang="en-US" sz="2800" dirty="0"/>
              <a:t> </a:t>
            </a:r>
          </a:p>
          <a:p>
            <a:endParaRPr lang="en-US" sz="2800" dirty="0"/>
          </a:p>
        </p:txBody>
      </p:sp>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6</a:t>
            </a:fld>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1" y="719327"/>
            <a:ext cx="4800600" cy="4690873"/>
          </a:xfrm>
          <a:prstGeom prst="rect">
            <a:avLst/>
          </a:prstGeom>
        </p:spPr>
      </p:pic>
    </p:spTree>
    <p:extLst>
      <p:ext uri="{BB962C8B-B14F-4D97-AF65-F5344CB8AC3E}">
        <p14:creationId xmlns:p14="http://schemas.microsoft.com/office/powerpoint/2010/main" val="11481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42" y="513573"/>
            <a:ext cx="11259458" cy="852364"/>
          </a:xfrm>
        </p:spPr>
        <p:txBody>
          <a:bodyPr/>
          <a:lstStyle/>
          <a:p>
            <a:r>
              <a:rPr lang="en-US" sz="3200" dirty="0" smtClean="0"/>
              <a:t>Results: Mortality and Medicare Disability Rates in the US</a:t>
            </a:r>
            <a:endParaRPr lang="en-US" sz="3200" dirty="0"/>
          </a:p>
        </p:txBody>
      </p:sp>
      <p:sp>
        <p:nvSpPr>
          <p:cNvPr id="3" name="Content Placeholder 2"/>
          <p:cNvSpPr>
            <a:spLocks noGrp="1"/>
          </p:cNvSpPr>
          <p:nvPr>
            <p:ph idx="1"/>
          </p:nvPr>
        </p:nvSpPr>
        <p:spPr>
          <a:xfrm>
            <a:off x="8077200" y="1600200"/>
            <a:ext cx="3657600" cy="2011235"/>
          </a:xfrm>
          <a:solidFill>
            <a:schemeClr val="tx1"/>
          </a:solidFill>
        </p:spPr>
        <p:txBody>
          <a:bodyPr>
            <a:noAutofit/>
          </a:bodyPr>
          <a:lstStyle/>
          <a:p>
            <a:pPr marL="0" indent="0" algn="ctr">
              <a:spcBef>
                <a:spcPts val="600"/>
              </a:spcBef>
              <a:spcAft>
                <a:spcPts val="600"/>
              </a:spcAft>
              <a:buNone/>
            </a:pPr>
            <a:endParaRPr lang="en-US" sz="2000" dirty="0" smtClean="0">
              <a:solidFill>
                <a:schemeClr val="bg1"/>
              </a:solidFill>
            </a:endParaRPr>
          </a:p>
          <a:p>
            <a:pPr marL="0" indent="0" algn="ctr">
              <a:spcBef>
                <a:spcPts val="600"/>
              </a:spcBef>
              <a:spcAft>
                <a:spcPts val="600"/>
              </a:spcAft>
              <a:buNone/>
            </a:pPr>
            <a:r>
              <a:rPr lang="en-US" sz="2000" dirty="0" smtClean="0">
                <a:solidFill>
                  <a:schemeClr val="bg1"/>
                </a:solidFill>
              </a:rPr>
              <a:t>Medicare </a:t>
            </a:r>
            <a:r>
              <a:rPr lang="en-US" sz="2000" dirty="0">
                <a:solidFill>
                  <a:schemeClr val="bg1"/>
                </a:solidFill>
              </a:rPr>
              <a:t>beneficiaries with HCV have </a:t>
            </a:r>
            <a:r>
              <a:rPr lang="en-US" sz="2000" b="1" i="1" dirty="0">
                <a:solidFill>
                  <a:schemeClr val="bg1"/>
                </a:solidFill>
              </a:rPr>
              <a:t>almost 5 times the annual mortality</a:t>
            </a:r>
            <a:r>
              <a:rPr lang="en-US" sz="2000" dirty="0">
                <a:solidFill>
                  <a:schemeClr val="bg1"/>
                </a:solidFill>
              </a:rPr>
              <a:t> of non-diagnosed </a:t>
            </a:r>
            <a:r>
              <a:rPr lang="en-US" sz="2000" dirty="0" smtClean="0">
                <a:solidFill>
                  <a:schemeClr val="bg1"/>
                </a:solidFill>
              </a:rPr>
              <a:t>beneficiaries</a:t>
            </a:r>
          </a:p>
          <a:p>
            <a:pPr marL="0" indent="0" algn="ctr">
              <a:spcBef>
                <a:spcPts val="600"/>
              </a:spcBef>
              <a:spcAft>
                <a:spcPts val="600"/>
              </a:spcAft>
              <a:buNone/>
            </a:pPr>
            <a:endParaRPr lang="en-US" sz="2000" dirty="0">
              <a:solidFill>
                <a:schemeClr val="bg1"/>
              </a:solidFill>
            </a:endParaRPr>
          </a:p>
        </p:txBody>
      </p:sp>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70416546"/>
              </p:ext>
            </p:extLst>
          </p:nvPr>
        </p:nvGraphicFramePr>
        <p:xfrm>
          <a:off x="446313" y="1203647"/>
          <a:ext cx="7091579" cy="2482296"/>
        </p:xfrm>
        <a:graphic>
          <a:graphicData uri="http://schemas.openxmlformats.org/drawingml/2006/table">
            <a:tbl>
              <a:tblPr firstRow="1" firstCol="1" bandRow="1">
                <a:tableStyleId>{69012ECD-51FC-41F1-AA8D-1B2483CD663E}</a:tableStyleId>
              </a:tblPr>
              <a:tblGrid>
                <a:gridCol w="2622914"/>
                <a:gridCol w="1489555"/>
                <a:gridCol w="1489555"/>
                <a:gridCol w="1489555"/>
              </a:tblGrid>
              <a:tr h="747455">
                <a:tc>
                  <a:txBody>
                    <a:bodyPr/>
                    <a:lstStyle/>
                    <a:p>
                      <a:pPr marL="0" marR="0" algn="ctr">
                        <a:spcBef>
                          <a:spcPts val="0"/>
                        </a:spcBef>
                        <a:spcAft>
                          <a:spcPts val="0"/>
                        </a:spcAft>
                      </a:pPr>
                      <a:r>
                        <a:rPr lang="en-US" sz="1600" b="0" dirty="0">
                          <a:effectLst/>
                        </a:rPr>
                        <a:t> </a:t>
                      </a:r>
                    </a:p>
                    <a:p>
                      <a:pPr marL="0" marR="0" algn="l">
                        <a:spcBef>
                          <a:spcPts val="0"/>
                        </a:spcBef>
                        <a:spcAft>
                          <a:spcPts val="0"/>
                        </a:spcAft>
                      </a:pPr>
                      <a:r>
                        <a:rPr lang="en-US" sz="1600" b="0" dirty="0" smtClean="0">
                          <a:effectLst/>
                        </a:rPr>
                        <a:t>HCV </a:t>
                      </a:r>
                      <a:r>
                        <a:rPr lang="en-US" sz="1600" b="0" dirty="0">
                          <a:effectLst/>
                        </a:rPr>
                        <a:t>Stage</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spcBef>
                          <a:spcPts val="0"/>
                        </a:spcBef>
                        <a:spcAft>
                          <a:spcPts val="0"/>
                        </a:spcAft>
                      </a:pPr>
                      <a:r>
                        <a:rPr lang="en-US" sz="1600" b="0" dirty="0" smtClean="0">
                          <a:effectLst/>
                        </a:rPr>
                        <a:t>(1)</a:t>
                      </a:r>
                    </a:p>
                    <a:p>
                      <a:pPr marL="0" marR="0" algn="ctr">
                        <a:spcBef>
                          <a:spcPts val="0"/>
                        </a:spcBef>
                        <a:spcAft>
                          <a:spcPts val="0"/>
                        </a:spcAft>
                      </a:pPr>
                      <a:r>
                        <a:rPr lang="en-US" sz="1600" b="0" dirty="0" smtClean="0">
                          <a:effectLst/>
                        </a:rPr>
                        <a:t>HCV </a:t>
                      </a:r>
                    </a:p>
                    <a:p>
                      <a:pPr marL="0" marR="0" algn="ctr">
                        <a:spcBef>
                          <a:spcPts val="0"/>
                        </a:spcBef>
                        <a:spcAft>
                          <a:spcPts val="0"/>
                        </a:spcAft>
                      </a:pPr>
                      <a:r>
                        <a:rPr lang="en-US" sz="1600" b="0" dirty="0" smtClean="0">
                          <a:effectLst/>
                        </a:rPr>
                        <a:t>Population</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spcBef>
                          <a:spcPts val="0"/>
                        </a:spcBef>
                        <a:spcAft>
                          <a:spcPts val="0"/>
                        </a:spcAft>
                      </a:pPr>
                      <a:r>
                        <a:rPr lang="en-US" sz="1600" b="0" dirty="0" smtClean="0">
                          <a:effectLst/>
                        </a:rPr>
                        <a:t>(2)</a:t>
                      </a:r>
                    </a:p>
                    <a:p>
                      <a:pPr marL="0" marR="0" algn="ctr">
                        <a:spcBef>
                          <a:spcPts val="0"/>
                        </a:spcBef>
                        <a:spcAft>
                          <a:spcPts val="0"/>
                        </a:spcAft>
                      </a:pPr>
                      <a:r>
                        <a:rPr lang="en-US" sz="1600" b="0" dirty="0" smtClean="0">
                          <a:effectLst/>
                        </a:rPr>
                        <a:t>US </a:t>
                      </a:r>
                    </a:p>
                    <a:p>
                      <a:pPr marL="0" marR="0" algn="ctr">
                        <a:spcBef>
                          <a:spcPts val="0"/>
                        </a:spcBef>
                        <a:spcAft>
                          <a:spcPts val="0"/>
                        </a:spcAft>
                      </a:pPr>
                      <a:r>
                        <a:rPr lang="en-US" sz="1600" b="0" dirty="0" smtClean="0">
                          <a:effectLst/>
                        </a:rPr>
                        <a:t>Population</a:t>
                      </a:r>
                      <a:r>
                        <a:rPr lang="en-US" sz="1600" b="0" dirty="0">
                          <a:effectLst/>
                        </a:rPr>
                        <a:t>*</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spcBef>
                          <a:spcPts val="0"/>
                        </a:spcBef>
                        <a:spcAft>
                          <a:spcPts val="0"/>
                        </a:spcAft>
                      </a:pPr>
                      <a:r>
                        <a:rPr lang="en-US" sz="1600" b="0" dirty="0" smtClean="0">
                          <a:effectLst/>
                        </a:rPr>
                        <a:t>(3) = (1) / (2)</a:t>
                      </a:r>
                    </a:p>
                    <a:p>
                      <a:pPr marL="0" marR="0" algn="ctr">
                        <a:spcBef>
                          <a:spcPts val="0"/>
                        </a:spcBef>
                        <a:spcAft>
                          <a:spcPts val="0"/>
                        </a:spcAft>
                      </a:pPr>
                      <a:r>
                        <a:rPr lang="en-US" sz="1600" b="0" dirty="0" smtClean="0">
                          <a:effectLst/>
                        </a:rPr>
                        <a:t>HCV </a:t>
                      </a:r>
                      <a:r>
                        <a:rPr lang="en-US" sz="1600" b="0" dirty="0">
                          <a:effectLst/>
                        </a:rPr>
                        <a:t>to </a:t>
                      </a:r>
                      <a:r>
                        <a:rPr lang="en-US" sz="1600" b="0" dirty="0" smtClean="0">
                          <a:effectLst/>
                        </a:rPr>
                        <a:t>US </a:t>
                      </a:r>
                      <a:r>
                        <a:rPr lang="en-US" sz="1600" b="0" dirty="0">
                          <a:effectLst/>
                        </a:rPr>
                        <a:t>Population</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solidFill>
                  </a:tcPr>
                </a:tc>
              </a:tr>
              <a:tr h="271801">
                <a:tc gridSpan="4">
                  <a:txBody>
                    <a:bodyPr/>
                    <a:lstStyle/>
                    <a:p>
                      <a:pPr marL="0" marR="0" algn="ctr">
                        <a:spcBef>
                          <a:spcPts val="0"/>
                        </a:spcBef>
                        <a:spcAft>
                          <a:spcPts val="0"/>
                        </a:spcAft>
                      </a:pPr>
                      <a:r>
                        <a:rPr lang="en-US" sz="1600" b="1" dirty="0" smtClean="0">
                          <a:solidFill>
                            <a:schemeClr val="bg1"/>
                          </a:solidFill>
                          <a:effectLst/>
                        </a:rPr>
                        <a:t>Annua</a:t>
                      </a:r>
                      <a:r>
                        <a:rPr lang="en-US" sz="1600" b="1" baseline="0" dirty="0" smtClean="0">
                          <a:solidFill>
                            <a:schemeClr val="bg1"/>
                          </a:solidFill>
                          <a:effectLst/>
                        </a:rPr>
                        <a:t>l </a:t>
                      </a:r>
                      <a:r>
                        <a:rPr lang="en-US" sz="1600" b="1" dirty="0" smtClean="0">
                          <a:solidFill>
                            <a:schemeClr val="bg1"/>
                          </a:solidFill>
                          <a:effectLst/>
                        </a:rPr>
                        <a:t>Mortality Rates</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9297">
                <a:tc>
                  <a:txBody>
                    <a:bodyPr/>
                    <a:lstStyle/>
                    <a:p>
                      <a:pPr marL="0" marR="0" algn="l">
                        <a:spcBef>
                          <a:spcPts val="0"/>
                        </a:spcBef>
                        <a:spcAft>
                          <a:spcPts val="0"/>
                        </a:spcAft>
                      </a:pPr>
                      <a:r>
                        <a:rPr lang="en-US" sz="1600" b="0" dirty="0">
                          <a:solidFill>
                            <a:schemeClr val="tx2"/>
                          </a:solidFill>
                          <a:effectLst/>
                        </a:rPr>
                        <a:t>Newly Diagnosed</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0.0660</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0.0205</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accent1"/>
                          </a:solidFill>
                          <a:effectLst/>
                        </a:rPr>
                        <a:t>3.2</a:t>
                      </a:r>
                      <a:endParaRPr lang="en-US" sz="1600" b="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737">
                <a:tc>
                  <a:txBody>
                    <a:bodyPr/>
                    <a:lstStyle/>
                    <a:p>
                      <a:pPr marL="0" marR="0" algn="l">
                        <a:spcBef>
                          <a:spcPts val="0"/>
                        </a:spcBef>
                        <a:spcAft>
                          <a:spcPts val="0"/>
                        </a:spcAft>
                      </a:pPr>
                      <a:r>
                        <a:rPr lang="en-US" sz="1600" b="0" dirty="0">
                          <a:solidFill>
                            <a:schemeClr val="tx2"/>
                          </a:solidFill>
                          <a:effectLst/>
                        </a:rPr>
                        <a:t>Non-Cirrhotic</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0.0600</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0.0146</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accent1"/>
                          </a:solidFill>
                          <a:effectLst/>
                        </a:rPr>
                        <a:t>4.1</a:t>
                      </a:r>
                      <a:endParaRPr lang="en-US" sz="1600" b="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l">
                        <a:spcBef>
                          <a:spcPts val="0"/>
                        </a:spcBef>
                        <a:spcAft>
                          <a:spcPts val="0"/>
                        </a:spcAft>
                      </a:pPr>
                      <a:r>
                        <a:rPr lang="en-US" sz="1600" b="0" dirty="0">
                          <a:solidFill>
                            <a:schemeClr val="tx2"/>
                          </a:solidFill>
                          <a:effectLst/>
                        </a:rPr>
                        <a:t>Cirrhotic</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0.0973</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0.0151</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accent1"/>
                          </a:solidFill>
                          <a:effectLst/>
                        </a:rPr>
                        <a:t>6.4</a:t>
                      </a:r>
                      <a:endParaRPr lang="en-US" sz="1600" b="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l">
                        <a:spcBef>
                          <a:spcPts val="0"/>
                        </a:spcBef>
                        <a:spcAft>
                          <a:spcPts val="0"/>
                        </a:spcAft>
                      </a:pPr>
                      <a:r>
                        <a:rPr lang="en-US" sz="1600" b="0" dirty="0">
                          <a:solidFill>
                            <a:schemeClr val="tx2"/>
                          </a:solidFill>
                          <a:effectLst/>
                        </a:rPr>
                        <a:t>ESLD</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0.1861</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0.0133</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accent1"/>
                          </a:solidFill>
                          <a:effectLst/>
                        </a:rPr>
                        <a:t>14.0</a:t>
                      </a:r>
                      <a:endParaRPr lang="en-US" sz="1600" b="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l">
                        <a:spcBef>
                          <a:spcPts val="0"/>
                        </a:spcBef>
                        <a:spcAft>
                          <a:spcPts val="0"/>
                        </a:spcAft>
                      </a:pPr>
                      <a:r>
                        <a:rPr lang="en-US" sz="1600" b="0" dirty="0">
                          <a:solidFill>
                            <a:schemeClr val="tx2"/>
                          </a:solidFill>
                          <a:effectLst/>
                        </a:rPr>
                        <a:t>Transplant</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0.0692</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2"/>
                          </a:solidFill>
                          <a:effectLst/>
                        </a:rPr>
                        <a:t>0.0125</a:t>
                      </a:r>
                      <a:endParaRPr lang="en-US"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accent1"/>
                          </a:solidFill>
                          <a:effectLst/>
                        </a:rPr>
                        <a:t>5.5</a:t>
                      </a:r>
                      <a:endParaRPr lang="en-US" sz="1600" b="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l">
                        <a:spcBef>
                          <a:spcPts val="0"/>
                        </a:spcBef>
                        <a:spcAft>
                          <a:spcPts val="0"/>
                        </a:spcAft>
                      </a:pPr>
                      <a:r>
                        <a:rPr lang="en-US" sz="1600" b="1" dirty="0">
                          <a:solidFill>
                            <a:schemeClr val="tx2"/>
                          </a:solidFill>
                          <a:effectLst/>
                        </a:rPr>
                        <a:t>All </a:t>
                      </a:r>
                      <a:r>
                        <a:rPr lang="en-US" sz="1600" b="1" dirty="0" smtClean="0">
                          <a:solidFill>
                            <a:schemeClr val="tx2"/>
                          </a:solidFill>
                          <a:effectLst/>
                        </a:rPr>
                        <a:t>HCV</a:t>
                      </a:r>
                      <a:endParaRPr lang="en-US"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effectLst/>
                        </a:rPr>
                        <a:t>0.0736</a:t>
                      </a:r>
                      <a:endParaRPr lang="en-US"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chemeClr val="tx2"/>
                          </a:solidFill>
                          <a:effectLst/>
                        </a:rPr>
                        <a:t>0.0154</a:t>
                      </a:r>
                      <a:endParaRPr lang="en-US"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accent1"/>
                          </a:solidFill>
                          <a:effectLst/>
                        </a:rPr>
                        <a:t>4.8</a:t>
                      </a:r>
                      <a:endPar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62923329"/>
              </p:ext>
            </p:extLst>
          </p:nvPr>
        </p:nvGraphicFramePr>
        <p:xfrm>
          <a:off x="446312" y="4251371"/>
          <a:ext cx="7091579" cy="1341709"/>
        </p:xfrm>
        <a:graphic>
          <a:graphicData uri="http://schemas.openxmlformats.org/drawingml/2006/table">
            <a:tbl>
              <a:tblPr firstRow="1" firstCol="1" bandRow="1">
                <a:tableStyleId>{69012ECD-51FC-41F1-AA8D-1B2483CD663E}</a:tableStyleId>
              </a:tblPr>
              <a:tblGrid>
                <a:gridCol w="2622914"/>
                <a:gridCol w="1489555"/>
                <a:gridCol w="1489555"/>
                <a:gridCol w="1489555"/>
              </a:tblGrid>
              <a:tr h="768273">
                <a:tc>
                  <a:txBody>
                    <a:bodyPr/>
                    <a:lstStyle/>
                    <a:p>
                      <a:pPr marL="0" marR="0" algn="ctr">
                        <a:spcBef>
                          <a:spcPts val="0"/>
                        </a:spcBef>
                        <a:spcAft>
                          <a:spcPts val="0"/>
                        </a:spcAft>
                      </a:pPr>
                      <a:r>
                        <a:rPr lang="en-US" sz="1600" b="0" dirty="0">
                          <a:effectLst/>
                        </a:rPr>
                        <a:t> </a:t>
                      </a:r>
                    </a:p>
                    <a:p>
                      <a:pPr marL="0" marR="0" algn="l">
                        <a:spcBef>
                          <a:spcPts val="0"/>
                        </a:spcBef>
                        <a:spcAft>
                          <a:spcPts val="0"/>
                        </a:spcAft>
                      </a:pPr>
                      <a:r>
                        <a:rPr lang="en-US" sz="1600" b="0" dirty="0" smtClean="0">
                          <a:effectLst/>
                        </a:rPr>
                        <a:t>HCV </a:t>
                      </a:r>
                      <a:r>
                        <a:rPr lang="en-US" sz="1600" b="0" dirty="0">
                          <a:effectLst/>
                        </a:rPr>
                        <a:t>Stage</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miter lim="800000"/>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7A7D"/>
                    </a:solidFill>
                  </a:tcPr>
                </a:tc>
                <a:tc>
                  <a:txBody>
                    <a:bodyPr/>
                    <a:lstStyle/>
                    <a:p>
                      <a:pPr marL="0" marR="0" algn="ctr">
                        <a:spcBef>
                          <a:spcPts val="0"/>
                        </a:spcBef>
                        <a:spcAft>
                          <a:spcPts val="0"/>
                        </a:spcAft>
                      </a:pPr>
                      <a:r>
                        <a:rPr lang="en-US" sz="1600" b="0" dirty="0" smtClean="0">
                          <a:effectLst/>
                        </a:rPr>
                        <a:t>(1)</a:t>
                      </a:r>
                    </a:p>
                    <a:p>
                      <a:pPr marL="0" marR="0" algn="ctr">
                        <a:spcBef>
                          <a:spcPts val="0"/>
                        </a:spcBef>
                        <a:spcAft>
                          <a:spcPts val="0"/>
                        </a:spcAft>
                      </a:pPr>
                      <a:r>
                        <a:rPr lang="en-US" sz="1600" b="0" dirty="0" smtClean="0">
                          <a:effectLst/>
                        </a:rPr>
                        <a:t>HCV </a:t>
                      </a:r>
                    </a:p>
                    <a:p>
                      <a:pPr marL="0" marR="0" algn="ctr">
                        <a:spcBef>
                          <a:spcPts val="0"/>
                        </a:spcBef>
                        <a:spcAft>
                          <a:spcPts val="0"/>
                        </a:spcAft>
                      </a:pPr>
                      <a:r>
                        <a:rPr lang="en-US" sz="1600" b="0" dirty="0" smtClean="0">
                          <a:effectLst/>
                        </a:rPr>
                        <a:t>Population</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27A7D"/>
                    </a:solidFill>
                  </a:tcPr>
                </a:tc>
                <a:tc>
                  <a:txBody>
                    <a:bodyPr/>
                    <a:lstStyle/>
                    <a:p>
                      <a:pPr marL="0" marR="0" algn="ctr">
                        <a:spcBef>
                          <a:spcPts val="0"/>
                        </a:spcBef>
                        <a:spcAft>
                          <a:spcPts val="0"/>
                        </a:spcAft>
                      </a:pPr>
                      <a:r>
                        <a:rPr lang="en-US" sz="1600" b="0" dirty="0" smtClean="0">
                          <a:effectLst/>
                        </a:rPr>
                        <a:t>(2)</a:t>
                      </a:r>
                    </a:p>
                    <a:p>
                      <a:pPr marL="0" marR="0" algn="ctr">
                        <a:spcBef>
                          <a:spcPts val="0"/>
                        </a:spcBef>
                        <a:spcAft>
                          <a:spcPts val="0"/>
                        </a:spcAft>
                      </a:pPr>
                      <a:r>
                        <a:rPr lang="en-US" sz="1600" b="0" dirty="0" smtClean="0">
                          <a:effectLst/>
                        </a:rPr>
                        <a:t>US </a:t>
                      </a:r>
                    </a:p>
                    <a:p>
                      <a:pPr marL="0" marR="0" algn="ctr">
                        <a:spcBef>
                          <a:spcPts val="0"/>
                        </a:spcBef>
                        <a:spcAft>
                          <a:spcPts val="0"/>
                        </a:spcAft>
                      </a:pPr>
                      <a:r>
                        <a:rPr lang="en-US" sz="1600" b="0" dirty="0" smtClean="0">
                          <a:effectLst/>
                        </a:rPr>
                        <a:t>Population</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27A7D"/>
                    </a:solidFill>
                  </a:tcPr>
                </a:tc>
                <a:tc>
                  <a:txBody>
                    <a:bodyPr/>
                    <a:lstStyle/>
                    <a:p>
                      <a:pPr marL="0" marR="0" algn="ctr">
                        <a:spcBef>
                          <a:spcPts val="0"/>
                        </a:spcBef>
                        <a:spcAft>
                          <a:spcPts val="0"/>
                        </a:spcAft>
                      </a:pPr>
                      <a:r>
                        <a:rPr lang="en-US" sz="1600" b="0" dirty="0" smtClean="0">
                          <a:effectLst/>
                        </a:rPr>
                        <a:t>(3) = (1) / (2)</a:t>
                      </a:r>
                    </a:p>
                    <a:p>
                      <a:pPr marL="0" marR="0" algn="ctr">
                        <a:spcBef>
                          <a:spcPts val="0"/>
                        </a:spcBef>
                        <a:spcAft>
                          <a:spcPts val="0"/>
                        </a:spcAft>
                      </a:pPr>
                      <a:r>
                        <a:rPr lang="en-US" sz="1600" b="0" dirty="0" smtClean="0">
                          <a:effectLst/>
                        </a:rPr>
                        <a:t>HCV </a:t>
                      </a:r>
                      <a:r>
                        <a:rPr lang="en-US" sz="1600" b="0" dirty="0">
                          <a:effectLst/>
                        </a:rPr>
                        <a:t>to </a:t>
                      </a:r>
                      <a:r>
                        <a:rPr lang="en-US" sz="1600" b="0" dirty="0" smtClean="0">
                          <a:effectLst/>
                        </a:rPr>
                        <a:t>US </a:t>
                      </a:r>
                      <a:r>
                        <a:rPr lang="en-US" sz="1600" b="0" dirty="0">
                          <a:effectLst/>
                        </a:rPr>
                        <a:t>Population</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27A7D"/>
                    </a:solidFill>
                  </a:tcPr>
                </a:tc>
              </a:tr>
              <a:tr h="317345">
                <a:tc gridSpan="4">
                  <a:txBody>
                    <a:bodyPr/>
                    <a:lstStyle/>
                    <a:p>
                      <a:pPr marL="0" marR="0" algn="ctr">
                        <a:spcBef>
                          <a:spcPts val="0"/>
                        </a:spcBef>
                        <a:spcAft>
                          <a:spcPts val="0"/>
                        </a:spcAft>
                      </a:pPr>
                      <a:r>
                        <a:rPr lang="en-US" sz="1600" b="1" dirty="0">
                          <a:solidFill>
                            <a:schemeClr val="bg1"/>
                          </a:solidFill>
                          <a:effectLst/>
                        </a:rPr>
                        <a:t>Medicare Disability</a:t>
                      </a:r>
                      <a:r>
                        <a:rPr lang="en-US" sz="1600" b="1" dirty="0" smtClean="0">
                          <a:solidFill>
                            <a:schemeClr val="bg1"/>
                          </a:solidFill>
                          <a:effectLst/>
                        </a:rPr>
                        <a:t>**</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miter lim="800000"/>
                    </a:lnL>
                    <a:lnR w="635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27A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6091">
                <a:tc>
                  <a:txBody>
                    <a:bodyPr/>
                    <a:lstStyle/>
                    <a:p>
                      <a:pPr marL="0" marR="0" algn="l">
                        <a:spcBef>
                          <a:spcPts val="0"/>
                        </a:spcBef>
                        <a:spcAft>
                          <a:spcPts val="0"/>
                        </a:spcAft>
                      </a:pPr>
                      <a:r>
                        <a:rPr lang="en-US" sz="1600" b="1" dirty="0">
                          <a:solidFill>
                            <a:schemeClr val="tx2"/>
                          </a:solidFill>
                          <a:effectLst/>
                        </a:rPr>
                        <a:t>All HCV</a:t>
                      </a:r>
                      <a:endParaRPr lang="en-US"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effectLst/>
                        </a:rPr>
                        <a:t> 0.0102 </a:t>
                      </a:r>
                      <a:endParaRPr lang="en-US"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effectLst/>
                        </a:rPr>
                        <a:t>0.0102 </a:t>
                      </a:r>
                      <a:endParaRPr lang="en-US"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accent1"/>
                          </a:solidFill>
                          <a:effectLst/>
                        </a:rPr>
                        <a:t>1.0</a:t>
                      </a:r>
                      <a:endParaRPr lang="en-US" sz="16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446312" y="3642104"/>
            <a:ext cx="2592376" cy="253916"/>
          </a:xfrm>
          <a:prstGeom prst="rect">
            <a:avLst/>
          </a:prstGeom>
        </p:spPr>
        <p:txBody>
          <a:bodyPr wrap="none">
            <a:spAutoFit/>
          </a:bodyPr>
          <a:lstStyle/>
          <a:p>
            <a:r>
              <a:rPr lang="en-US" sz="1050" dirty="0">
                <a:solidFill>
                  <a:schemeClr val="tx2"/>
                </a:solidFill>
              </a:rPr>
              <a:t>*Age/gender adjusted to the HCV cohort</a:t>
            </a:r>
            <a:endParaRPr lang="en-US" sz="16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46312" y="5580476"/>
            <a:ext cx="6096000" cy="261610"/>
          </a:xfrm>
          <a:prstGeom prst="rect">
            <a:avLst/>
          </a:prstGeom>
        </p:spPr>
        <p:txBody>
          <a:bodyPr>
            <a:spAutoFit/>
          </a:bodyPr>
          <a:lstStyle/>
          <a:p>
            <a:r>
              <a:rPr lang="en-US" sz="1100" dirty="0" smtClean="0">
                <a:solidFill>
                  <a:schemeClr val="tx2"/>
                </a:solidFill>
              </a:rPr>
              <a:t>**”</a:t>
            </a:r>
            <a:r>
              <a:rPr lang="en-US" sz="1100" dirty="0">
                <a:solidFill>
                  <a:schemeClr val="tx2"/>
                </a:solidFill>
              </a:rPr>
              <a:t>Medicare disability” defined as eligibility to Medicare benefits through disability</a:t>
            </a:r>
            <a:endPar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Content Placeholder 2"/>
          <p:cNvSpPr txBox="1">
            <a:spLocks/>
          </p:cNvSpPr>
          <p:nvPr/>
        </p:nvSpPr>
        <p:spPr>
          <a:xfrm>
            <a:off x="8077200" y="4191000"/>
            <a:ext cx="3657600" cy="1752600"/>
          </a:xfrm>
          <a:prstGeom prst="rect">
            <a:avLst/>
          </a:prstGeom>
          <a:solidFill>
            <a:srgbClr val="727A7D"/>
          </a:solidFill>
        </p:spPr>
        <p:txBody>
          <a:bodyPr vert="horz" lIns="0" tIns="0" rIns="0" bIns="0" rtlCol="0">
            <a:noAutofit/>
          </a:bodyPr>
          <a:lst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a:buFont typeface="Wingdings" charset="2"/>
              <a:buNone/>
            </a:pPr>
            <a:endParaRPr lang="en-US" sz="1400" dirty="0" smtClean="0">
              <a:solidFill>
                <a:schemeClr val="bg1"/>
              </a:solidFill>
            </a:endParaRPr>
          </a:p>
          <a:p>
            <a:pPr marL="0" indent="0" algn="ctr">
              <a:buFont typeface="Wingdings" charset="2"/>
              <a:buNone/>
            </a:pPr>
            <a:r>
              <a:rPr lang="en-US" sz="2000" b="1" i="1" dirty="0" smtClean="0">
                <a:solidFill>
                  <a:schemeClr val="bg1"/>
                </a:solidFill>
              </a:rPr>
              <a:t>No difference in rate of</a:t>
            </a:r>
            <a:r>
              <a:rPr lang="en-US" sz="2000" b="1" dirty="0" smtClean="0">
                <a:solidFill>
                  <a:schemeClr val="bg1"/>
                </a:solidFill>
              </a:rPr>
              <a:t> </a:t>
            </a:r>
            <a:r>
              <a:rPr lang="en-US" sz="2000" dirty="0" smtClean="0">
                <a:solidFill>
                  <a:schemeClr val="bg1"/>
                </a:solidFill>
              </a:rPr>
              <a:t>Medicare-eligibility through</a:t>
            </a:r>
            <a:r>
              <a:rPr lang="en-US" sz="2000" b="1" dirty="0" smtClean="0">
                <a:solidFill>
                  <a:schemeClr val="bg1"/>
                </a:solidFill>
              </a:rPr>
              <a:t> </a:t>
            </a:r>
            <a:r>
              <a:rPr lang="en-US" sz="2000" b="1" i="1" dirty="0" smtClean="0">
                <a:solidFill>
                  <a:schemeClr val="bg1"/>
                </a:solidFill>
              </a:rPr>
              <a:t>disability</a:t>
            </a:r>
            <a:r>
              <a:rPr lang="en-US" sz="2000" b="1" dirty="0" smtClean="0">
                <a:solidFill>
                  <a:schemeClr val="bg1"/>
                </a:solidFill>
              </a:rPr>
              <a:t> </a:t>
            </a:r>
            <a:r>
              <a:rPr lang="en-US" sz="2000" dirty="0" smtClean="0">
                <a:solidFill>
                  <a:schemeClr val="bg1"/>
                </a:solidFill>
              </a:rPr>
              <a:t>for HCV diagnosed and non-diagnosed</a:t>
            </a:r>
          </a:p>
          <a:p>
            <a:pPr marL="0" indent="0" algn="ctr">
              <a:buFont typeface="Wingdings" charset="2"/>
              <a:buNone/>
            </a:pPr>
            <a:endParaRPr lang="en-US" sz="2000" dirty="0">
              <a:solidFill>
                <a:schemeClr val="bg1"/>
              </a:solidFill>
            </a:endParaRPr>
          </a:p>
        </p:txBody>
      </p:sp>
    </p:spTree>
    <p:extLst>
      <p:ext uri="{BB962C8B-B14F-4D97-AF65-F5344CB8AC3E}">
        <p14:creationId xmlns:p14="http://schemas.microsoft.com/office/powerpoint/2010/main" val="25610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18" y="461324"/>
            <a:ext cx="10969943" cy="852364"/>
          </a:xfrm>
        </p:spPr>
        <p:txBody>
          <a:bodyPr/>
          <a:lstStyle/>
          <a:p>
            <a:r>
              <a:rPr lang="en-US" sz="3200" dirty="0" smtClean="0"/>
              <a:t>Results: Medicare Costs for HCV Disabled</a:t>
            </a:r>
            <a:endParaRPr lang="en-US" sz="3200" baseline="30000" dirty="0"/>
          </a:p>
        </p:txBody>
      </p:sp>
      <p:sp>
        <p:nvSpPr>
          <p:cNvPr id="3" name="Content Placeholder 2"/>
          <p:cNvSpPr>
            <a:spLocks noGrp="1"/>
          </p:cNvSpPr>
          <p:nvPr>
            <p:ph idx="1"/>
          </p:nvPr>
        </p:nvSpPr>
        <p:spPr>
          <a:xfrm>
            <a:off x="7162800" y="1143000"/>
            <a:ext cx="4416584" cy="2362200"/>
          </a:xfrm>
          <a:solidFill>
            <a:srgbClr val="727A7D"/>
          </a:solidFill>
        </p:spPr>
        <p:txBody>
          <a:bodyPr>
            <a:noAutofit/>
          </a:bodyPr>
          <a:lstStyle/>
          <a:p>
            <a:pPr marL="0" indent="0" algn="ctr">
              <a:buNone/>
            </a:pPr>
            <a:endParaRPr lang="en-US" sz="1400" dirty="0" smtClean="0">
              <a:solidFill>
                <a:schemeClr val="bg1"/>
              </a:solidFill>
            </a:endParaRPr>
          </a:p>
          <a:p>
            <a:pPr marL="0" indent="0" algn="ctr">
              <a:buNone/>
            </a:pPr>
            <a:r>
              <a:rPr lang="en-US" sz="2400" dirty="0" smtClean="0">
                <a:solidFill>
                  <a:schemeClr val="bg1"/>
                </a:solidFill>
              </a:rPr>
              <a:t>On average, HCV-diagnosed </a:t>
            </a:r>
            <a:r>
              <a:rPr lang="en-US" sz="2400" b="1" i="1" dirty="0" smtClean="0">
                <a:solidFill>
                  <a:schemeClr val="bg1"/>
                </a:solidFill>
              </a:rPr>
              <a:t>Medicare disabled are </a:t>
            </a:r>
            <a:r>
              <a:rPr lang="en-US" sz="2400" b="1" i="1" dirty="0">
                <a:solidFill>
                  <a:schemeClr val="bg1"/>
                </a:solidFill>
              </a:rPr>
              <a:t>19 years </a:t>
            </a:r>
            <a:r>
              <a:rPr lang="en-US" sz="2400" b="1" i="1" dirty="0" smtClean="0">
                <a:solidFill>
                  <a:schemeClr val="bg1"/>
                </a:solidFill>
              </a:rPr>
              <a:t>younger than Medicare aged</a:t>
            </a:r>
            <a:r>
              <a:rPr lang="en-US" sz="2400" b="1" i="1" baseline="30000" dirty="0" smtClean="0">
                <a:solidFill>
                  <a:schemeClr val="bg1"/>
                </a:solidFill>
              </a:rPr>
              <a:t>1</a:t>
            </a:r>
            <a:r>
              <a:rPr lang="en-US" sz="2400" b="1" i="1" dirty="0" smtClean="0">
                <a:solidFill>
                  <a:schemeClr val="bg1"/>
                </a:solidFill>
              </a:rPr>
              <a:t> </a:t>
            </a:r>
            <a:r>
              <a:rPr lang="en-US" sz="2400" dirty="0" smtClean="0">
                <a:solidFill>
                  <a:schemeClr val="bg1"/>
                </a:solidFill>
              </a:rPr>
              <a:t>beneficiaries diagnosed with HCV </a:t>
            </a:r>
          </a:p>
        </p:txBody>
      </p:sp>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8</a:t>
            </a:fld>
            <a:endParaRPr lang="en-US" dirty="0"/>
          </a:p>
        </p:txBody>
      </p:sp>
      <p:sp>
        <p:nvSpPr>
          <p:cNvPr id="7" name="Content Placeholder 2"/>
          <p:cNvSpPr txBox="1">
            <a:spLocks/>
          </p:cNvSpPr>
          <p:nvPr/>
        </p:nvSpPr>
        <p:spPr>
          <a:xfrm>
            <a:off x="579318" y="6268697"/>
            <a:ext cx="8417261" cy="298894"/>
          </a:xfrm>
          <a:prstGeom prst="rect">
            <a:avLst/>
          </a:prstGeom>
        </p:spPr>
        <p:txBody>
          <a:bodyPr vert="horz" lIns="0" tIns="0" rIns="0" bIns="0" rtlCol="0">
            <a:normAutofit/>
          </a:bodyPr>
          <a:lst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050" baseline="30000" dirty="0" smtClean="0"/>
              <a:t>1</a:t>
            </a:r>
            <a:r>
              <a:rPr lang="en-US" sz="1050" dirty="0" smtClean="0"/>
              <a:t>Medicare Aged defined as beneficiaries first eligible for Medicare by attaining age 65.</a:t>
            </a:r>
            <a:endParaRPr lang="en-US" sz="1050" dirty="0"/>
          </a:p>
        </p:txBody>
      </p:sp>
      <p:graphicFrame>
        <p:nvGraphicFramePr>
          <p:cNvPr id="9" name="Chart 8"/>
          <p:cNvGraphicFramePr>
            <a:graphicFrameLocks/>
          </p:cNvGraphicFramePr>
          <p:nvPr>
            <p:extLst>
              <p:ext uri="{D42A27DB-BD31-4B8C-83A1-F6EECF244321}">
                <p14:modId xmlns:p14="http://schemas.microsoft.com/office/powerpoint/2010/main" val="4000893332"/>
              </p:ext>
            </p:extLst>
          </p:nvPr>
        </p:nvGraphicFramePr>
        <p:xfrm>
          <a:off x="609285" y="1143000"/>
          <a:ext cx="6401115" cy="4649203"/>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a:xfrm>
            <a:off x="7315200" y="3879954"/>
            <a:ext cx="4264184" cy="1682646"/>
          </a:xfrm>
          <a:prstGeom prst="rect">
            <a:avLst/>
          </a:prstGeom>
          <a:solidFill>
            <a:srgbClr val="8EA780"/>
          </a:solidFill>
        </p:spPr>
        <p:txBody>
          <a:bodyPr vert="horz" lIns="0" tIns="0" rIns="0" bIns="0" rtlCol="0">
            <a:noAutofit/>
          </a:bodyPr>
          <a:lst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a:buFont typeface="Wingdings" charset="2"/>
              <a:buNone/>
            </a:pPr>
            <a:endParaRPr lang="en-US" sz="1100" dirty="0" smtClean="0">
              <a:solidFill>
                <a:schemeClr val="bg1"/>
              </a:solidFill>
            </a:endParaRPr>
          </a:p>
          <a:p>
            <a:pPr marL="0" indent="0" algn="ctr">
              <a:buFont typeface="Wingdings" charset="2"/>
              <a:buNone/>
            </a:pPr>
            <a:r>
              <a:rPr lang="en-US" sz="2400" dirty="0" smtClean="0">
                <a:solidFill>
                  <a:schemeClr val="bg1"/>
                </a:solidFill>
              </a:rPr>
              <a:t>However, </a:t>
            </a:r>
            <a:r>
              <a:rPr lang="en-US" sz="2400" b="1" i="1" dirty="0" smtClean="0">
                <a:solidFill>
                  <a:schemeClr val="bg1"/>
                </a:solidFill>
              </a:rPr>
              <a:t>annual medical costs </a:t>
            </a:r>
            <a:r>
              <a:rPr lang="en-US" sz="2400" dirty="0" smtClean="0">
                <a:solidFill>
                  <a:schemeClr val="bg1"/>
                </a:solidFill>
              </a:rPr>
              <a:t>for Medicare disabled and aged</a:t>
            </a:r>
            <a:r>
              <a:rPr lang="en-US" sz="2400" baseline="30000" dirty="0" smtClean="0">
                <a:solidFill>
                  <a:schemeClr val="bg1"/>
                </a:solidFill>
              </a:rPr>
              <a:t>1</a:t>
            </a:r>
            <a:r>
              <a:rPr lang="en-US" sz="2400" dirty="0" smtClean="0">
                <a:solidFill>
                  <a:schemeClr val="bg1"/>
                </a:solidFill>
              </a:rPr>
              <a:t> with HCV are </a:t>
            </a:r>
            <a:r>
              <a:rPr lang="en-US" sz="2400" b="1" i="1" dirty="0" smtClean="0">
                <a:solidFill>
                  <a:schemeClr val="bg1"/>
                </a:solidFill>
              </a:rPr>
              <a:t>similar</a:t>
            </a:r>
            <a:r>
              <a:rPr lang="en-US" sz="2400" dirty="0" smtClean="0">
                <a:solidFill>
                  <a:schemeClr val="bg1"/>
                </a:solidFill>
              </a:rPr>
              <a:t>.</a:t>
            </a:r>
          </a:p>
        </p:txBody>
      </p:sp>
      <p:sp>
        <p:nvSpPr>
          <p:cNvPr id="12" name="Content Placeholder 2"/>
          <p:cNvSpPr txBox="1">
            <a:spLocks/>
          </p:cNvSpPr>
          <p:nvPr/>
        </p:nvSpPr>
        <p:spPr>
          <a:xfrm>
            <a:off x="2438400" y="2887998"/>
            <a:ext cx="1219200" cy="433701"/>
          </a:xfrm>
          <a:prstGeom prst="rect">
            <a:avLst/>
          </a:prstGeom>
          <a:solidFill>
            <a:srgbClr val="727A7D"/>
          </a:solidFill>
        </p:spPr>
        <p:txBody>
          <a:bodyPr vert="horz" lIns="0" tIns="0" rIns="0" bIns="0" rtlCol="0">
            <a:noAutofit/>
          </a:bodyPr>
          <a:lst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a:buFont typeface="Wingdings" charset="2"/>
              <a:buNone/>
            </a:pPr>
            <a:r>
              <a:rPr lang="en-US" sz="1400" b="1" dirty="0" smtClean="0">
                <a:solidFill>
                  <a:schemeClr val="bg1"/>
                </a:solidFill>
              </a:rPr>
              <a:t>Average Age: 54</a:t>
            </a:r>
          </a:p>
        </p:txBody>
      </p:sp>
      <p:sp>
        <p:nvSpPr>
          <p:cNvPr id="13" name="Content Placeholder 2"/>
          <p:cNvSpPr txBox="1">
            <a:spLocks/>
          </p:cNvSpPr>
          <p:nvPr/>
        </p:nvSpPr>
        <p:spPr>
          <a:xfrm>
            <a:off x="4724557" y="2887998"/>
            <a:ext cx="1218885" cy="447843"/>
          </a:xfrm>
          <a:prstGeom prst="rect">
            <a:avLst/>
          </a:prstGeom>
          <a:solidFill>
            <a:srgbClr val="727A7D"/>
          </a:solidFill>
        </p:spPr>
        <p:txBody>
          <a:bodyPr vert="horz" lIns="0" tIns="0" rIns="0" bIns="0" rtlCol="0">
            <a:noAutofit/>
          </a:bodyPr>
          <a:lst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a:buFont typeface="Wingdings" charset="2"/>
              <a:buNone/>
            </a:pPr>
            <a:r>
              <a:rPr lang="en-US" sz="1400" b="1" smtClean="0">
                <a:solidFill>
                  <a:schemeClr val="bg1"/>
                </a:solidFill>
              </a:rPr>
              <a:t>Average Age: 73</a:t>
            </a:r>
            <a:endParaRPr lang="en-US" sz="1400" b="1" dirty="0" smtClean="0">
              <a:solidFill>
                <a:schemeClr val="bg1"/>
              </a:solidFill>
            </a:endParaRPr>
          </a:p>
        </p:txBody>
      </p:sp>
      <p:sp>
        <p:nvSpPr>
          <p:cNvPr id="6" name="TextBox 5"/>
          <p:cNvSpPr txBox="1"/>
          <p:nvPr/>
        </p:nvSpPr>
        <p:spPr>
          <a:xfrm>
            <a:off x="4876800" y="5562600"/>
            <a:ext cx="457199" cy="190500"/>
          </a:xfrm>
          <a:prstGeom prst="rect">
            <a:avLst/>
          </a:prstGeom>
          <a:solidFill>
            <a:schemeClr val="bg1"/>
          </a:solidFill>
        </p:spPr>
        <p:txBody>
          <a:bodyPr wrap="square" lIns="0" tIns="0" rIns="0" bIns="0" rtlCol="0">
            <a:noAutofit/>
          </a:bodyPr>
          <a:lstStyle/>
          <a:p>
            <a:pPr>
              <a:lnSpc>
                <a:spcPct val="90000"/>
              </a:lnSpc>
            </a:pPr>
            <a:r>
              <a:rPr lang="en-US" sz="1400" b="1" dirty="0" smtClean="0">
                <a:solidFill>
                  <a:schemeClr val="tx2"/>
                </a:solidFill>
              </a:rPr>
              <a:t>HCV</a:t>
            </a:r>
            <a:endParaRPr lang="en-US" sz="1400" b="1" dirty="0">
              <a:solidFill>
                <a:schemeClr val="tx2"/>
              </a:solidFill>
            </a:endParaRPr>
          </a:p>
        </p:txBody>
      </p:sp>
    </p:spTree>
    <p:extLst>
      <p:ext uri="{BB962C8B-B14F-4D97-AF65-F5344CB8AC3E}">
        <p14:creationId xmlns:p14="http://schemas.microsoft.com/office/powerpoint/2010/main" val="291545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454751888"/>
              </p:ext>
            </p:extLst>
          </p:nvPr>
        </p:nvGraphicFramePr>
        <p:xfrm>
          <a:off x="9118605" y="1627110"/>
          <a:ext cx="1797015" cy="44892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75768" y="497670"/>
            <a:ext cx="10969943" cy="852364"/>
          </a:xfrm>
        </p:spPr>
        <p:txBody>
          <a:bodyPr/>
          <a:lstStyle/>
          <a:p>
            <a:r>
              <a:rPr lang="en-US" sz="3200" dirty="0" smtClean="0"/>
              <a:t>Results: Average Medicare Costs </a:t>
            </a:r>
            <a:r>
              <a:rPr lang="en-US" sz="3200" dirty="0"/>
              <a:t>i</a:t>
            </a:r>
            <a:r>
              <a:rPr lang="en-US" sz="3200" dirty="0" smtClean="0"/>
              <a:t>n the Last Year of Life</a:t>
            </a:r>
            <a:endParaRPr lang="en-US" sz="3200" dirty="0"/>
          </a:p>
        </p:txBody>
      </p:sp>
      <p:sp>
        <p:nvSpPr>
          <p:cNvPr id="4" name="Date Placeholder 3"/>
          <p:cNvSpPr>
            <a:spLocks noGrp="1"/>
          </p:cNvSpPr>
          <p:nvPr>
            <p:ph type="dt" sz="half" idx="10"/>
          </p:nvPr>
        </p:nvSpPr>
        <p:spPr/>
        <p:txBody>
          <a:bodyPr/>
          <a:lstStyle/>
          <a:p>
            <a:r>
              <a:rPr lang="en-US" dirty="0" smtClean="0"/>
              <a:t>November 13, 2016  AASLD</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pPr/>
              <a:t>9</a:t>
            </a:fld>
            <a:endParaRPr lang="en-US" dirty="0"/>
          </a:p>
        </p:txBody>
      </p:sp>
      <p:sp>
        <p:nvSpPr>
          <p:cNvPr id="7" name="Content Placeholder 2"/>
          <p:cNvSpPr txBox="1">
            <a:spLocks/>
          </p:cNvSpPr>
          <p:nvPr/>
        </p:nvSpPr>
        <p:spPr>
          <a:xfrm>
            <a:off x="744668" y="6280294"/>
            <a:ext cx="5334000" cy="291619"/>
          </a:xfrm>
          <a:prstGeom prst="rect">
            <a:avLst/>
          </a:prstGeom>
        </p:spPr>
        <p:txBody>
          <a:bodyPr vert="horz" lIns="0" tIns="0" rIns="0" bIns="0" rtlCol="0">
            <a:normAutofit/>
          </a:bodyPr>
          <a:lst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050" dirty="0" smtClean="0"/>
              <a:t>Notes: Assuming patients die, on average, mid-month</a:t>
            </a:r>
            <a:endParaRPr lang="en-US" sz="1050" dirty="0"/>
          </a:p>
        </p:txBody>
      </p:sp>
      <p:graphicFrame>
        <p:nvGraphicFramePr>
          <p:cNvPr id="9" name="Chart 8"/>
          <p:cNvGraphicFramePr>
            <a:graphicFrameLocks/>
          </p:cNvGraphicFramePr>
          <p:nvPr>
            <p:extLst>
              <p:ext uri="{D42A27DB-BD31-4B8C-83A1-F6EECF244321}">
                <p14:modId xmlns:p14="http://schemas.microsoft.com/office/powerpoint/2010/main" val="3813629174"/>
              </p:ext>
            </p:extLst>
          </p:nvPr>
        </p:nvGraphicFramePr>
        <p:xfrm>
          <a:off x="304800" y="1752600"/>
          <a:ext cx="8935829" cy="4673503"/>
        </p:xfrm>
        <a:graphic>
          <a:graphicData uri="http://schemas.openxmlformats.org/drawingml/2006/chart">
            <c:chart xmlns:c="http://schemas.openxmlformats.org/drawingml/2006/chart" xmlns:r="http://schemas.openxmlformats.org/officeDocument/2006/relationships" r:id="rId4"/>
          </a:graphicData>
        </a:graphic>
      </p:graphicFrame>
      <p:sp>
        <p:nvSpPr>
          <p:cNvPr id="13" name="Content Placeholder 2"/>
          <p:cNvSpPr txBox="1">
            <a:spLocks/>
          </p:cNvSpPr>
          <p:nvPr/>
        </p:nvSpPr>
        <p:spPr>
          <a:xfrm>
            <a:off x="9457704" y="3871715"/>
            <a:ext cx="1574901" cy="1186329"/>
          </a:xfrm>
          <a:prstGeom prst="rect">
            <a:avLst/>
          </a:prstGeom>
          <a:solidFill>
            <a:srgbClr val="0081E3"/>
          </a:solidFill>
        </p:spPr>
        <p:txBody>
          <a:bodyPr vert="horz" lIns="0" tIns="0" rIns="0" bIns="0" rtlCol="0">
            <a:noAutofit/>
          </a:bodyPr>
          <a:lstStyle>
            <a:lvl1pPr marL="182875" indent="-182875" algn="l" defTabSz="914377" rtl="0" eaLnBrk="1" latinLnBrk="0" hangingPunct="1">
              <a:lnSpc>
                <a:spcPct val="90000"/>
              </a:lnSpc>
              <a:spcBef>
                <a:spcPts val="1200"/>
              </a:spcBef>
              <a:buClr>
                <a:schemeClr val="accent5"/>
              </a:buClr>
              <a:buFont typeface="Wingdings" charset="2"/>
              <a:buChar char="§"/>
              <a:defRPr sz="1800" b="0" kern="1200" baseline="0">
                <a:solidFill>
                  <a:schemeClr val="tx2"/>
                </a:solidFill>
                <a:latin typeface="+mn-lt"/>
                <a:ea typeface="+mn-ea"/>
                <a:cs typeface="+mn-cs"/>
              </a:defRPr>
            </a:lvl1pPr>
            <a:lvl2pPr marL="411470" indent="-182875" algn="l" defTabSz="914377" rtl="0" eaLnBrk="1" latinLnBrk="0" hangingPunct="1">
              <a:lnSpc>
                <a:spcPct val="90000"/>
              </a:lnSpc>
              <a:spcBef>
                <a:spcPts val="800"/>
              </a:spcBef>
              <a:buClr>
                <a:schemeClr val="accent5"/>
              </a:buClr>
              <a:buFont typeface="Wingdings" charset="2"/>
              <a:buChar char="§"/>
              <a:defRPr sz="1600" kern="1200">
                <a:solidFill>
                  <a:schemeClr val="tx2"/>
                </a:solidFill>
                <a:latin typeface="+mn-lt"/>
                <a:ea typeface="+mn-ea"/>
                <a:cs typeface="+mn-cs"/>
              </a:defRPr>
            </a:lvl2pPr>
            <a:lvl3pPr marL="548626" indent="-137157" algn="l" defTabSz="914377" rtl="0" eaLnBrk="1" latinLnBrk="0" hangingPunct="1">
              <a:lnSpc>
                <a:spcPct val="90000"/>
              </a:lnSpc>
              <a:spcBef>
                <a:spcPts val="600"/>
              </a:spcBef>
              <a:buClr>
                <a:schemeClr val="accent5"/>
              </a:buClr>
              <a:buFont typeface="Wingdings" charset="2"/>
              <a:buChar char="§"/>
              <a:defRPr sz="1400" kern="1200">
                <a:solidFill>
                  <a:schemeClr val="tx2"/>
                </a:solidFill>
                <a:latin typeface="+mn-lt"/>
                <a:ea typeface="+mn-ea"/>
                <a:cs typeface="+mn-cs"/>
              </a:defRPr>
            </a:lvl3pPr>
            <a:lvl4pPr marL="731502"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4pPr>
            <a:lvl5pPr marL="868658" indent="-137157" algn="l" defTabSz="914377" rtl="0" eaLnBrk="1" latinLnBrk="0" hangingPunct="1">
              <a:lnSpc>
                <a:spcPct val="90000"/>
              </a:lnSpc>
              <a:spcBef>
                <a:spcPts val="600"/>
              </a:spcBef>
              <a:buClr>
                <a:schemeClr val="accent5"/>
              </a:buClr>
              <a:buFont typeface="Wingdings" charset="2"/>
              <a:buChar char="§"/>
              <a:defRPr sz="12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a:lnSpc>
                <a:spcPct val="80000"/>
              </a:lnSpc>
              <a:buFont typeface="Wingdings" charset="2"/>
              <a:buNone/>
            </a:pPr>
            <a:endParaRPr lang="en-US" sz="800" dirty="0" smtClean="0">
              <a:solidFill>
                <a:schemeClr val="bg1"/>
              </a:solidFill>
            </a:endParaRPr>
          </a:p>
          <a:p>
            <a:pPr marL="0" indent="0" algn="ctr">
              <a:lnSpc>
                <a:spcPct val="80000"/>
              </a:lnSpc>
              <a:buFont typeface="Wingdings" charset="2"/>
              <a:buNone/>
            </a:pPr>
            <a:r>
              <a:rPr lang="en-US" sz="1600" dirty="0" smtClean="0">
                <a:solidFill>
                  <a:schemeClr val="bg1"/>
                </a:solidFill>
              </a:rPr>
              <a:t>Average monthly cost for all HCV patients with Medicare</a:t>
            </a:r>
          </a:p>
          <a:p>
            <a:pPr marL="0" indent="0" algn="ctr">
              <a:lnSpc>
                <a:spcPct val="80000"/>
              </a:lnSpc>
              <a:buFont typeface="Wingdings" charset="2"/>
              <a:buNone/>
            </a:pPr>
            <a:endParaRPr lang="en-US" sz="300" dirty="0">
              <a:solidFill>
                <a:schemeClr val="bg1"/>
              </a:solidFill>
            </a:endParaRPr>
          </a:p>
        </p:txBody>
      </p:sp>
      <p:sp>
        <p:nvSpPr>
          <p:cNvPr id="3" name="Content Placeholder 2"/>
          <p:cNvSpPr>
            <a:spLocks noGrp="1"/>
          </p:cNvSpPr>
          <p:nvPr>
            <p:ph idx="1"/>
          </p:nvPr>
        </p:nvSpPr>
        <p:spPr>
          <a:xfrm>
            <a:off x="2057399" y="1288340"/>
            <a:ext cx="9258301" cy="1290052"/>
          </a:xfrm>
          <a:solidFill>
            <a:schemeClr val="tx1"/>
          </a:solidFill>
        </p:spPr>
        <p:txBody>
          <a:bodyPr>
            <a:noAutofit/>
          </a:bodyPr>
          <a:lstStyle/>
          <a:p>
            <a:pPr marL="0" indent="0" algn="ctr">
              <a:lnSpc>
                <a:spcPct val="80000"/>
              </a:lnSpc>
              <a:buNone/>
            </a:pPr>
            <a:endParaRPr lang="en-US" sz="1200" dirty="0" smtClean="0">
              <a:solidFill>
                <a:schemeClr val="bg1"/>
              </a:solidFill>
            </a:endParaRPr>
          </a:p>
          <a:p>
            <a:pPr marL="0" indent="0" algn="ctr">
              <a:lnSpc>
                <a:spcPct val="80000"/>
              </a:lnSpc>
              <a:buNone/>
            </a:pPr>
            <a:r>
              <a:rPr lang="en-US" sz="2400" dirty="0" smtClean="0">
                <a:solidFill>
                  <a:schemeClr val="bg1"/>
                </a:solidFill>
              </a:rPr>
              <a:t>Average medical expenses in last 12 months of life: $107,838, </a:t>
            </a:r>
          </a:p>
          <a:p>
            <a:pPr marL="0" indent="0" algn="ctr">
              <a:lnSpc>
                <a:spcPct val="80000"/>
              </a:lnSpc>
              <a:buNone/>
            </a:pPr>
            <a:r>
              <a:rPr lang="en-US" sz="2400" b="1" i="1" dirty="0" smtClean="0">
                <a:solidFill>
                  <a:schemeClr val="bg1"/>
                </a:solidFill>
              </a:rPr>
              <a:t>over 3 times</a:t>
            </a:r>
            <a:r>
              <a:rPr lang="en-US" sz="2400" dirty="0" smtClean="0">
                <a:solidFill>
                  <a:schemeClr val="bg1"/>
                </a:solidFill>
              </a:rPr>
              <a:t> the annualized cost for all HCV patients (2012)</a:t>
            </a:r>
          </a:p>
          <a:p>
            <a:pPr marL="0" indent="0" algn="ctr">
              <a:lnSpc>
                <a:spcPct val="80000"/>
              </a:lnSpc>
              <a:buNone/>
            </a:pPr>
            <a:endParaRPr lang="en-US" sz="2000" dirty="0" smtClean="0">
              <a:solidFill>
                <a:schemeClr val="bg1"/>
              </a:solidFill>
            </a:endParaRPr>
          </a:p>
          <a:p>
            <a:pPr marL="0" indent="0" algn="ctr">
              <a:buNone/>
            </a:pPr>
            <a:endParaRPr lang="en-US" sz="2000" dirty="0">
              <a:solidFill>
                <a:schemeClr val="bg1"/>
              </a:solidFill>
            </a:endParaRPr>
          </a:p>
        </p:txBody>
      </p:sp>
      <p:sp>
        <p:nvSpPr>
          <p:cNvPr id="6" name="Rectangle 5"/>
          <p:cNvSpPr/>
          <p:nvPr/>
        </p:nvSpPr>
        <p:spPr>
          <a:xfrm>
            <a:off x="9617343" y="5486400"/>
            <a:ext cx="598241" cy="253916"/>
          </a:xfrm>
          <a:prstGeom prst="rect">
            <a:avLst/>
          </a:prstGeom>
          <a:noFill/>
        </p:spPr>
        <p:txBody>
          <a:bodyPr wrap="none">
            <a:spAutoFit/>
          </a:bodyPr>
          <a:lstStyle/>
          <a:p>
            <a:r>
              <a:rPr lang="en-US" sz="1050" dirty="0" smtClean="0">
                <a:solidFill>
                  <a:schemeClr val="bg1"/>
                </a:solidFill>
              </a:rPr>
              <a:t>$</a:t>
            </a:r>
            <a:r>
              <a:rPr lang="en-US" sz="1000" dirty="0" smtClean="0">
                <a:solidFill>
                  <a:schemeClr val="bg1"/>
                </a:solidFill>
              </a:rPr>
              <a:t>2,529</a:t>
            </a:r>
            <a:endParaRPr lang="en-US" sz="1050" dirty="0"/>
          </a:p>
        </p:txBody>
      </p:sp>
    </p:spTree>
    <p:extLst>
      <p:ext uri="{BB962C8B-B14F-4D97-AF65-F5344CB8AC3E}">
        <p14:creationId xmlns:p14="http://schemas.microsoft.com/office/powerpoint/2010/main" val="35383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ILLIMAN MASTER">
  <a:themeElements>
    <a:clrScheme name="Milliman Theme Colors">
      <a:dk1>
        <a:srgbClr val="0A4977"/>
      </a:dk1>
      <a:lt1>
        <a:srgbClr val="FFFFFF"/>
      </a:lt1>
      <a:dk2>
        <a:srgbClr val="45484D"/>
      </a:dk2>
      <a:lt2>
        <a:srgbClr val="C6C9CA"/>
      </a:lt2>
      <a:accent1>
        <a:srgbClr val="45484D"/>
      </a:accent1>
      <a:accent2>
        <a:srgbClr val="0081E3"/>
      </a:accent2>
      <a:accent3>
        <a:srgbClr val="FFA200"/>
      </a:accent3>
      <a:accent4>
        <a:srgbClr val="468C00"/>
      </a:accent4>
      <a:accent5>
        <a:srgbClr val="7D8791"/>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 xmlns:thm15="http://schemas.microsoft.com/office/thememl/2012/main" name="Projection ItTakesVision.potx [Read-Only]" id="{669353C0-A321-43F8-B925-797BF518417E}" vid="{120C867C-2530-4767-A90E-669B5C08A9C9}"/>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3E8A8ACD3F644CAE32F371CC73A2F1" ma:contentTypeVersion="11" ma:contentTypeDescription="Create a new document." ma:contentTypeScope="" ma:versionID="01bef8c4dc6bf55dd5bf7f270c7250ac">
  <xsd:schema xmlns:xsd="http://www.w3.org/2001/XMLSchema" xmlns:xs="http://www.w3.org/2001/XMLSchema" xmlns:p="http://schemas.microsoft.com/office/2006/metadata/properties" xmlns:ns2="4cee28eb-b0b7-4e10-a93a-4dc8b0278c6d" targetNamespace="http://schemas.microsoft.com/office/2006/metadata/properties" ma:root="true" ma:fieldsID="aa12a14841285fda9ea6d54df23278d2" ns2:_="">
    <xsd:import namespace="4cee28eb-b0b7-4e10-a93a-4dc8b0278c6d"/>
    <xsd:element name="properties">
      <xsd:complexType>
        <xsd:sequence>
          <xsd:element name="documentManagement">
            <xsd:complexType>
              <xsd:all>
                <xsd:element ref="ns2:Template_x0020_Type"/>
                <xsd:element ref="ns2:Template_x0020_Type_x003a_ID" minOccurs="0"/>
                <xsd:element ref="ns2:Template_x0020_Type_x003a_Template_x0020_Type_x0020_Description" minOccurs="0"/>
                <xsd:element ref="ns2:Template_x0020_Type_x003a_Template_x0020_Type_x0020_Sort_x0020_Order" minOccurs="0"/>
                <xsd:element ref="ns2:Thumbnail" minOccurs="0"/>
                <xsd:element ref="ns2:Template_x0020_Range" minOccurs="0"/>
                <xsd:element ref="ns2:Order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e28eb-b0b7-4e10-a93a-4dc8b0278c6d" elementFormDefault="qualified">
    <xsd:import namespace="http://schemas.microsoft.com/office/2006/documentManagement/types"/>
    <xsd:import namespace="http://schemas.microsoft.com/office/infopath/2007/PartnerControls"/>
    <xsd:element name="Template_x0020_Type" ma:index="8" ma:displayName="Template Type" ma:description="" ma:list="{6303e99a-29db-41e5-9e77-81146aa8f4d0}" ma:internalName="Template_x0020_Type" ma:showField="Title" ma:web="{29BF34BF-9E60-4E62-A43A-C0E7E52CE835}">
      <xsd:simpleType>
        <xsd:restriction base="dms:Lookup"/>
      </xsd:simpleType>
    </xsd:element>
    <xsd:element name="Template_x0020_Type_x003a_ID" ma:index="9" nillable="true" ma:displayName="Template Type:ID" ma:list="{6303e99a-29db-41e5-9e77-81146aa8f4d0}" ma:internalName="Template_x0020_Type_x003a_ID" ma:readOnly="true" ma:showField="ID" ma:web="29bf34bf-9e60-4e62-a43a-c0e7e52ce835">
      <xsd:simpleType>
        <xsd:restriction base="dms:Lookup"/>
      </xsd:simpleType>
    </xsd:element>
    <xsd:element name="Template_x0020_Type_x003a_Template_x0020_Type_x0020_Description" ma:index="10" nillable="true" ma:displayName="Template Type:Template Type Description" ma:list="{6303e99a-29db-41e5-9e77-81146aa8f4d0}" ma:internalName="Template_x0020_Type_x003a_Template_x0020_Type_x0020_Description" ma:readOnly="true" ma:showField="Template Type Description" ma:web="29bf34bf-9e60-4e62-a43a-c0e7e52ce835">
      <xsd:simpleType>
        <xsd:restriction base="dms:Lookup"/>
      </xsd:simpleType>
    </xsd:element>
    <xsd:element name="Template_x0020_Type_x003a_Template_x0020_Type_x0020_Sort_x0020_Order" ma:index="11" nillable="true" ma:displayName="Template Type:Template Type Sort Order" ma:list="{6303e99a-29db-41e5-9e77-81146aa8f4d0}" ma:internalName="Template_x0020_Type_x003a_Template_x0020_Type_x0020_Sort_x0020_Order" ma:readOnly="true" ma:showField="Template Type Sort Order" ma:web="29bf34bf-9e60-4e62-a43a-c0e7e52ce835">
      <xsd:simpleType>
        <xsd:restriction base="dms:Lookup"/>
      </xsd:simpleType>
    </xsd:element>
    <xsd:element name="Thumbnail" ma:index="12"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Template_x0020_Range" ma:index="13" nillable="true" ma:displayName="Template Range" ma:format="Dropdown" ma:internalName="Template_x0020_Range">
      <xsd:simpleType>
        <xsd:restriction base="dms:Choice">
          <xsd:enumeration value="Word Templates - A4"/>
          <xsd:enumeration value="Word Templates - 8.5x11"/>
          <xsd:enumeration value="PowerPoint Templates"/>
          <xsd:enumeration value="Maps"/>
        </xsd:restriction>
      </xsd:simpleType>
    </xsd:element>
    <xsd:element name="Ordering" ma:index="14" ma:displayName="Ordering" ma:decimals="0" ma:internalName="Ordering">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45a44ca-f4da-4f0f-990f-903029b64d2e"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emplate_x0020_Type xmlns="4cee28eb-b0b7-4e10-a93a-4dc8b0278c6d">43</Template_x0020_Type>
    <Template_x0020_Range xmlns="4cee28eb-b0b7-4e10-a93a-4dc8b0278c6d">PowerPoint Templates</Template_x0020_Range>
    <Ordering xmlns="4cee28eb-b0b7-4e10-a93a-4dc8b0278c6d">2</Ordering>
    <Thumbnail xmlns="4cee28eb-b0b7-4e10-a93a-4dc8b0278c6d">
      <Url xsi:nil="true"/>
      <Description xsi:nil="true"/>
    </Thumbnai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5B3C32-D320-4DD7-8EAE-F697B5C7D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e28eb-b0b7-4e10-a93a-4dc8b0278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67B992-649B-464F-8C23-E3392CFFDBAE}">
  <ds:schemaRefs>
    <ds:schemaRef ds:uri="Microsoft.SharePoint.Taxonomy.ContentTypeSync"/>
  </ds:schemaRefs>
</ds:datastoreItem>
</file>

<file path=customXml/itemProps3.xml><?xml version="1.0" encoding="utf-8"?>
<ds:datastoreItem xmlns:ds="http://schemas.openxmlformats.org/officeDocument/2006/customXml" ds:itemID="{EE9077C2-410B-460C-B23C-148FC13B95AB}">
  <ds:schemaRefs>
    <ds:schemaRef ds:uri="http://purl.org/dc/elements/1.1/"/>
    <ds:schemaRef ds:uri="http://purl.org/dc/terms/"/>
    <ds:schemaRef ds:uri="http://schemas.microsoft.com/office/2006/documentManagement/types"/>
    <ds:schemaRef ds:uri="http://purl.org/dc/dcmitype/"/>
    <ds:schemaRef ds:uri="http://www.w3.org/XML/1998/namespace"/>
    <ds:schemaRef ds:uri="4cee28eb-b0b7-4e10-a93a-4dc8b0278c6d"/>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7AA1EA3C-3EFD-40BB-BA21-268548FF3A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6090</TotalTime>
  <Words>862</Words>
  <Application>Microsoft Office PowerPoint</Application>
  <PresentationFormat>Custom</PresentationFormat>
  <Paragraphs>152</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MILLIMAN MASTER</vt:lpstr>
      <vt:lpstr>PowerPoint Presentation</vt:lpstr>
      <vt:lpstr>Disclosures and Conflicts of Interest </vt:lpstr>
      <vt:lpstr>Goals </vt:lpstr>
      <vt:lpstr>Background</vt:lpstr>
      <vt:lpstr>Methods to Assess the Burden of HCV to Medicare </vt:lpstr>
      <vt:lpstr>Data Sources</vt:lpstr>
      <vt:lpstr>Results: Mortality and Medicare Disability Rates in the US</vt:lpstr>
      <vt:lpstr>Results: Medicare Costs for HCV Disabled</vt:lpstr>
      <vt:lpstr>Results: Average Medicare Costs in the Last Year of Life</vt:lpstr>
      <vt:lpstr>Study Limitations </vt:lpstr>
      <vt:lpstr>Conclusions</vt:lpstr>
    </vt:vector>
  </TitlesOfParts>
  <Company>Milliman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projection IT TAKES VISION version includes the IT TAKES VISION tagline and is designed for widescreen projected presentations.</dc:title>
  <dc:creator>Melissa Crespo</dc:creator>
  <cp:lastModifiedBy>Kantar, Alexandra</cp:lastModifiedBy>
  <cp:revision>306</cp:revision>
  <cp:lastPrinted>2015-11-18T17:53:35Z</cp:lastPrinted>
  <dcterms:created xsi:type="dcterms:W3CDTF">2016-01-26T22:01:54Z</dcterms:created>
  <dcterms:modified xsi:type="dcterms:W3CDTF">2016-11-09T19:53:47Z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0x010100153E8A8ACD3F644CAE32F371CC73A2F1</vt:lpwstr>
  </property>
  <property fmtid="{D5CDD505-2E9C-101B-9397-08002B2CF9AE}" pid="6" name="_NewReviewCycle">
    <vt:lpwstr/>
  </property>
</Properties>
</file>