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6"/>
  </p:notesMasterIdLst>
  <p:handoutMasterIdLst>
    <p:handoutMasterId r:id="rId2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342B-872A-47C8-9194-40C47C71EE98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183C-26E1-4D04-8D99-44FA50AE6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0CBE-D405-4E72-9A38-F59673E1DAF4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14B4-49F5-47FF-A5EE-F73FAFD9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82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8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19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5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0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1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58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14B4-49F5-47FF-A5EE-F73FAFD9F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193-FD44-4ADF-B0B6-033C873FFBD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0E8-6B52-4568-9257-5ED420C5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193-FD44-4ADF-B0B6-033C873FFBDE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F0E8-6B52-4568-9257-5ED420C52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b="1" smtClean="0">
                <a:ea typeface="ＭＳ Ｐゴシック" pitchFamily="34" charset="-128"/>
              </a:rPr>
              <a:t>Sara Williford, M.D., Shuntai Zhou, M.D., Christina Burch, Ph.D., Ernest Asante-Appiah, Ph.D., Anita Howe, Ph.D., Ronald Swanstrom, Ph.D., Stanley M. Lemon, M.D.</a:t>
            </a:r>
            <a:br>
              <a:rPr lang="en-US" altLang="en-US" sz="1800" b="1" smtClean="0">
                <a:ea typeface="ＭＳ Ｐゴシック" pitchFamily="34" charset="-128"/>
              </a:rPr>
            </a:br>
            <a:r>
              <a:rPr lang="en-US" altLang="en-US" sz="1800" b="1" smtClean="0">
                <a:ea typeface="ＭＳ Ｐゴシック" pitchFamily="34" charset="-128"/>
              </a:rPr>
              <a:t/>
            </a:r>
            <a:br>
              <a:rPr lang="en-US" altLang="en-US" sz="1800" b="1" smtClean="0">
                <a:ea typeface="ＭＳ Ｐゴシック" pitchFamily="34" charset="-128"/>
              </a:rPr>
            </a:br>
            <a:r>
              <a:rPr lang="en-US" altLang="en-US" sz="1800" b="1" smtClean="0">
                <a:ea typeface="ＭＳ Ｐゴシック" pitchFamily="34" charset="-128"/>
              </a:rPr>
              <a:t>University of North Carolina at Chapel Hill</a:t>
            </a:r>
            <a:br>
              <a:rPr lang="en-US" altLang="en-US" sz="1800" b="1" smtClean="0">
                <a:ea typeface="ＭＳ Ｐゴシック" pitchFamily="34" charset="-128"/>
              </a:rPr>
            </a:br>
            <a:r>
              <a:rPr lang="en-US" altLang="en-US" sz="1800" b="1" smtClean="0">
                <a:ea typeface="ＭＳ Ｐゴシック" pitchFamily="34" charset="-128"/>
              </a:rPr>
              <a:t>Merck Research Laboratories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3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5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5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1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68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latin typeface="Arial" pitchFamily="34" charset="0"/>
                <a:ea typeface="ＭＳ Ｐゴシック" pitchFamily="34" charset="-128"/>
              </a:rPr>
              <a:t>In vitro fitness of NS5A resistant variants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14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latin typeface="Arial" pitchFamily="34" charset="0"/>
                <a:ea typeface="ＭＳ Ｐゴシック" pitchFamily="34" charset="-128"/>
              </a:rPr>
              <a:t>Q30R and L31M are mutually compensatory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23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pitchFamily="34" charset="0"/>
                <a:ea typeface="ＭＳ Ｐゴシック" pitchFamily="34" charset="-128"/>
              </a:rPr>
              <a:t>Conclusions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0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pitchFamily="34" charset="0"/>
                <a:ea typeface="ＭＳ Ｐゴシック" pitchFamily="34" charset="-128"/>
              </a:rPr>
              <a:t>Acknowledgements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4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pitchFamily="34" charset="0"/>
                <a:ea typeface="ＭＳ Ｐゴシック" pitchFamily="34" charset="-128"/>
              </a:rPr>
              <a:t>Hepatitis C resistance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pitchFamily="34" charset="0"/>
                <a:ea typeface="ＭＳ Ｐゴシック" pitchFamily="34" charset="-128"/>
              </a:rPr>
              <a:t>Elbasvir Phase 1b Clinical Trial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pitchFamily="34" charset="0"/>
                <a:ea typeface="ＭＳ Ｐゴシック" pitchFamily="34" charset="-128"/>
              </a:rPr>
              <a:t>HCV genome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b="1" smtClean="0">
                <a:latin typeface="Arial" pitchFamily="34" charset="0"/>
                <a:ea typeface="ＭＳ Ｐゴシック" pitchFamily="34" charset="-128"/>
              </a:rPr>
              <a:t>Primer ID sequencing</a:t>
            </a:r>
            <a:endParaRPr kumimoji="1" lang="zh-CN" altLang="en-US" sz="3600" b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9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 sz="3600" b="1" smtClean="0">
                <a:latin typeface="Arial" pitchFamily="34" charset="0"/>
                <a:ea typeface="ＭＳ Ｐゴシック" pitchFamily="34" charset="-128"/>
              </a:rPr>
              <a:t>Primer ID sequencing</a:t>
            </a:r>
            <a:endParaRPr kumimoji="1" lang="zh-CN" altLang="en-US" sz="3600" b="1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latin typeface="Arial" pitchFamily="34" charset="0"/>
                <a:ea typeface="ＭＳ Ｐゴシック" pitchFamily="34" charset="-128"/>
              </a:rPr>
              <a:t>RAV time course </a:t>
            </a:r>
            <a:r>
              <a:rPr lang="en-US" altLang="en-US" sz="3200" smtClean="0">
                <a:latin typeface="Arial" pitchFamily="34" charset="0"/>
                <a:ea typeface="ＭＳ Ｐゴシック" pitchFamily="34" charset="-128"/>
              </a:rPr>
              <a:t>– placebo controls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smtClean="0">
                <a:latin typeface="Arial" pitchFamily="34" charset="0"/>
                <a:ea typeface="ＭＳ Ｐゴシック" pitchFamily="34" charset="-128"/>
              </a:rPr>
              <a:t>RAV time course </a:t>
            </a:r>
            <a:r>
              <a:rPr lang="en-US" altLang="en-US" sz="3200" smtClean="0">
                <a:latin typeface="Arial" pitchFamily="34" charset="0"/>
                <a:ea typeface="ＭＳ Ｐゴシック" pitchFamily="34" charset="-128"/>
              </a:rPr>
              <a:t>– Elbasvir monotherapy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AE7009F8-27CB-418E-9456-2599B4953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8006B-66C7-447C-8CA1-482DDA6F42F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3C7D9B9-CBE0-47CA-BBB9-71C64400A65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8EFD8F-C01F-4340-A2AC-B24A99F436DB}">
  <ds:schemaRefs>
    <ds:schemaRef ds:uri="http://schemas.microsoft.com/office/2006/metadata/properties"/>
    <ds:schemaRef ds:uri="http://schemas.microsoft.com/office/infopath/2007/PartnerControls"/>
    <ds:schemaRef ds:uri="d353fcf7-205b-40c5-a3af-4cf3a5e9c355"/>
  </ds:schemaRefs>
</ds:datastoreItem>
</file>

<file path=customXml/itemProps5.xml><?xml version="1.0" encoding="utf-8"?>
<ds:datastoreItem xmlns:ds="http://schemas.openxmlformats.org/officeDocument/2006/customXml" ds:itemID="{68B6C48C-2668-4280-8F4B-04CF99BA867D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2FB05BEF-A61A-466B-9595-AD37DB23FC5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(4:3)</PresentationFormat>
  <Paragraphs>30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Sara Williford, M.D., Shuntai Zhou, M.D., Christina Burch, Ph.D., Ernest Asante-Appiah, Ph.D., Anita Howe, Ph.D., Ronald Swanstrom, Ph.D., Stanley M. Lemon, M.D.  University of North Carolina at Chapel Hill Merck Research Laboratories</vt:lpstr>
      <vt:lpstr>Hepatitis C resistance</vt:lpstr>
      <vt:lpstr>Elbasvir Phase 1b Clinical Trial</vt:lpstr>
      <vt:lpstr>HCV genome</vt:lpstr>
      <vt:lpstr>Primer ID sequencing</vt:lpstr>
      <vt:lpstr>Primer ID sequencing</vt:lpstr>
      <vt:lpstr>RAV time course – placebo controls</vt:lpstr>
      <vt:lpstr>RAV time course – Elbasvir monotherapy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vitro fitness of NS5A resistant variants</vt:lpstr>
      <vt:lpstr>Q30R and L31M are mutually compensatory</vt:lpstr>
      <vt:lpstr>Conclusions</vt:lpstr>
      <vt:lpstr>Acknowledgements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 Williford, M.D., Shuntai Zhou, M.D., Christina Burch, Ph.D., Ernest Asante-Appiah, Ph.D., Anita Howe, Ph.D., Ronald Swanstrom, Ph.D., Stanley M. Lemon, M.D.  University of North Carolina at Chapel Hill Merck Research Laboratories</dc:title>
  <dc:creator>Merck &amp; Co., Inc.</dc:creator>
  <cp:lastModifiedBy>Merck &amp; Co., Inc.</cp:lastModifiedBy>
  <cp:revision>2</cp:revision>
  <dcterms:created xsi:type="dcterms:W3CDTF">2016-11-14T20:31:51Z</dcterms:created>
  <dcterms:modified xsi:type="dcterms:W3CDTF">2016-11-15T14:18:19Z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5640244b-785f-4075-8186-2114f3dc7dce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uid="9920fcc9-9f43-4d43-9e3e-b98a219cfd55" value="" /&gt;&lt;/sisl&gt;</vt:lpwstr>
  </property>
  <property fmtid="{D5CDD505-2E9C-101B-9397-08002B2CF9AE}" pid="9" name="bjDocumentSecurityLabel">
    <vt:lpwstr>Not Classified</vt:lpwstr>
  </property>
  <property fmtid="{D5CDD505-2E9C-101B-9397-08002B2CF9AE}" pid="10" name="_AdHocReviewCycleID">
    <vt:i4>-1716363019</vt:i4>
  </property>
  <property fmtid="{D5CDD505-2E9C-101B-9397-08002B2CF9AE}" pid="11" name="_NewReviewCycle">
    <vt:lpwstr/>
  </property>
  <property fmtid="{D5CDD505-2E9C-101B-9397-08002B2CF9AE}" pid="12" name="_EmailSubject">
    <vt:lpwstr>AASLD 2016 MSD Präsentationen und Poster - Teil 3</vt:lpwstr>
  </property>
  <property fmtid="{D5CDD505-2E9C-101B-9397-08002B2CF9AE}" pid="13" name="_AuthorEmail">
    <vt:lpwstr>frank.mack@msd.de</vt:lpwstr>
  </property>
  <property fmtid="{D5CDD505-2E9C-101B-9397-08002B2CF9AE}" pid="14" name="_AuthorEmailDisplayName">
    <vt:lpwstr>Mack, Frank</vt:lpwstr>
  </property>
  <property fmtid="{D5CDD505-2E9C-101B-9397-08002B2CF9AE}" pid="15" name="_PreviousAdHocReviewCycleID">
    <vt:i4>-312676318</vt:i4>
  </property>
</Properties>
</file>