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3"/>
    <p:sldMasterId id="2147483680" r:id="rId4"/>
    <p:sldMasterId id="2147483754" r:id="rId5"/>
    <p:sldMasterId id="2147483769" r:id="rId6"/>
  </p:sldMasterIdLst>
  <p:notesMasterIdLst>
    <p:notesMasterId r:id="rId22"/>
  </p:notesMasterIdLst>
  <p:handoutMasterIdLst>
    <p:handoutMasterId r:id="rId23"/>
  </p:handoutMasterIdLst>
  <p:sldIdLst>
    <p:sldId id="470" r:id="rId7"/>
    <p:sldId id="335" r:id="rId8"/>
    <p:sldId id="490" r:id="rId9"/>
    <p:sldId id="480" r:id="rId10"/>
    <p:sldId id="497" r:id="rId11"/>
    <p:sldId id="465" r:id="rId12"/>
    <p:sldId id="488" r:id="rId13"/>
    <p:sldId id="489" r:id="rId14"/>
    <p:sldId id="500" r:id="rId15"/>
    <p:sldId id="474" r:id="rId16"/>
    <p:sldId id="507" r:id="rId17"/>
    <p:sldId id="484" r:id="rId18"/>
    <p:sldId id="501" r:id="rId19"/>
    <p:sldId id="492" r:id="rId20"/>
    <p:sldId id="398" r:id="rId21"/>
  </p:sldIdLst>
  <p:sldSz cx="9144000" cy="6858000" type="screen4x3"/>
  <p:notesSz cx="9296400" cy="7010400"/>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868">
          <p15:clr>
            <a:srgbClr val="A4A3A4"/>
          </p15:clr>
        </p15:guide>
        <p15:guide id="2" orient="horz" pos="4068">
          <p15:clr>
            <a:srgbClr val="A4A3A4"/>
          </p15:clr>
        </p15:guide>
        <p15:guide id="3" orient="horz" pos="1183">
          <p15:clr>
            <a:srgbClr val="A4A3A4"/>
          </p15:clr>
        </p15:guide>
        <p15:guide id="4" orient="horz" pos="4269">
          <p15:clr>
            <a:srgbClr val="A4A3A4"/>
          </p15:clr>
        </p15:guide>
        <p15:guide id="5" orient="horz" pos="2153">
          <p15:clr>
            <a:srgbClr val="A4A3A4"/>
          </p15:clr>
        </p15:guide>
        <p15:guide id="6" orient="horz" pos="875">
          <p15:clr>
            <a:srgbClr val="A4A3A4"/>
          </p15:clr>
        </p15:guide>
        <p15:guide id="7" orient="horz" pos="1645">
          <p15:clr>
            <a:srgbClr val="A4A3A4"/>
          </p15:clr>
        </p15:guide>
        <p15:guide id="8" orient="horz" pos="776">
          <p15:clr>
            <a:srgbClr val="A4A3A4"/>
          </p15:clr>
        </p15:guide>
        <p15:guide id="9" pos="257">
          <p15:clr>
            <a:srgbClr val="A4A3A4"/>
          </p15:clr>
        </p15:guide>
        <p15:guide id="10" pos="5503">
          <p15:clr>
            <a:srgbClr val="A4A3A4"/>
          </p15:clr>
        </p15:guide>
        <p15:guide id="11" pos="783">
          <p15:clr>
            <a:srgbClr val="A4A3A4"/>
          </p15:clr>
        </p15:guide>
        <p15:guide id="12" pos="5207">
          <p15:clr>
            <a:srgbClr val="A4A3A4"/>
          </p15:clr>
        </p15:guide>
      </p15:sldGuideLst>
    </p:ext>
    <p:ext uri="{2D200454-40CA-4A62-9FC3-DE9A4176ACB9}">
      <p15:notesGuideLst xmlns:p15="http://schemas.microsoft.com/office/powerpoint/2012/main" xmlns="">
        <p15:guide id="1" orient="horz" pos="2200">
          <p15:clr>
            <a:srgbClr val="A4A3A4"/>
          </p15:clr>
        </p15:guide>
        <p15:guide id="2" pos="292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ed Poordad" initials="" lastIdx="2" clrIdx="0"/>
  <p:cmAuthor id="2" name="Mensa, Federico J" initials="MFJ" lastIdx="4" clrIdx="1"/>
  <p:cmAuthor id="3" name="Ng, Teresa" initials="NT"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71D49"/>
    <a:srgbClr val="60A99D"/>
    <a:srgbClr val="A7BCD6"/>
    <a:srgbClr val="FFFF99"/>
    <a:srgbClr val="FFFF66"/>
    <a:srgbClr val="0082BA"/>
    <a:srgbClr val="7DA1C4"/>
    <a:srgbClr val="6BBBAE"/>
    <a:srgbClr val="070605"/>
    <a:srgbClr val="7020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18" autoAdjust="0"/>
    <p:restoredTop sz="67673" autoAdjust="0"/>
  </p:normalViewPr>
  <p:slideViewPr>
    <p:cSldViewPr snapToGrid="0" showGuides="1">
      <p:cViewPr varScale="1">
        <p:scale>
          <a:sx n="119" d="100"/>
          <a:sy n="119" d="100"/>
        </p:scale>
        <p:origin x="-1812" y="-90"/>
      </p:cViewPr>
      <p:guideLst>
        <p:guide orient="horz" pos="868"/>
        <p:guide orient="horz" pos="4068"/>
        <p:guide orient="horz" pos="1183"/>
        <p:guide orient="horz" pos="4269"/>
        <p:guide orient="horz" pos="2153"/>
        <p:guide orient="horz" pos="875"/>
        <p:guide orient="horz" pos="1645"/>
        <p:guide orient="horz" pos="776"/>
        <p:guide pos="257"/>
        <p:guide pos="5503"/>
        <p:guide pos="783"/>
        <p:guide pos="520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115" d="100"/>
          <a:sy n="115" d="100"/>
        </p:scale>
        <p:origin x="-1608" y="-114"/>
      </p:cViewPr>
      <p:guideLst>
        <p:guide orient="horz" pos="2208"/>
        <p:guide pos="2928"/>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2.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440" cy="350520"/>
          </a:xfrm>
          <a:prstGeom prst="rect">
            <a:avLst/>
          </a:prstGeom>
        </p:spPr>
        <p:txBody>
          <a:bodyPr vert="horz" lIns="93172" tIns="46586" rIns="93172" bIns="46586" rtlCol="0"/>
          <a:lstStyle>
            <a:lvl1pPr algn="l">
              <a:defRPr sz="1200"/>
            </a:lvl1pPr>
          </a:lstStyle>
          <a:p>
            <a:endParaRPr lang="en-US" dirty="0"/>
          </a:p>
        </p:txBody>
      </p:sp>
      <p:sp>
        <p:nvSpPr>
          <p:cNvPr id="3" name="Date Placeholder 2"/>
          <p:cNvSpPr>
            <a:spLocks noGrp="1"/>
          </p:cNvSpPr>
          <p:nvPr>
            <p:ph type="dt" sz="quarter" idx="1"/>
          </p:nvPr>
        </p:nvSpPr>
        <p:spPr>
          <a:xfrm>
            <a:off x="5265809" y="0"/>
            <a:ext cx="4028440" cy="350520"/>
          </a:xfrm>
          <a:prstGeom prst="rect">
            <a:avLst/>
          </a:prstGeom>
        </p:spPr>
        <p:txBody>
          <a:bodyPr vert="horz" lIns="93172" tIns="46586" rIns="93172" bIns="46586" rtlCol="0"/>
          <a:lstStyle>
            <a:lvl1pPr algn="r">
              <a:defRPr sz="1200"/>
            </a:lvl1pPr>
          </a:lstStyle>
          <a:p>
            <a:fld id="{DA9E5E36-2E24-49DE-B6A1-B3E9EAF05D95}" type="datetimeFigureOut">
              <a:rPr lang="en-US" smtClean="0"/>
              <a:pPr/>
              <a:t>11/20/2015</a:t>
            </a:fld>
            <a:endParaRPr lang="en-US" dirty="0"/>
          </a:p>
        </p:txBody>
      </p:sp>
      <p:sp>
        <p:nvSpPr>
          <p:cNvPr id="4" name="Footer Placeholder 3"/>
          <p:cNvSpPr>
            <a:spLocks noGrp="1"/>
          </p:cNvSpPr>
          <p:nvPr>
            <p:ph type="ftr" sz="quarter" idx="2"/>
          </p:nvPr>
        </p:nvSpPr>
        <p:spPr>
          <a:xfrm>
            <a:off x="1" y="6658664"/>
            <a:ext cx="4028440" cy="350520"/>
          </a:xfrm>
          <a:prstGeom prst="rect">
            <a:avLst/>
          </a:prstGeom>
        </p:spPr>
        <p:txBody>
          <a:bodyPr vert="horz" lIns="93172" tIns="46586" rIns="93172" bIns="46586"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2" tIns="46586" rIns="93172" bIns="46586" rtlCol="0" anchor="b"/>
          <a:lstStyle>
            <a:lvl1pPr algn="r">
              <a:defRPr sz="1200"/>
            </a:lvl1pPr>
          </a:lstStyle>
          <a:p>
            <a:fld id="{4965B99B-21C4-4D45-ADFA-CA8F18B52781}" type="slidenum">
              <a:rPr lang="en-US" smtClean="0"/>
              <a:pPr/>
              <a:t>‹Nr.›</a:t>
            </a:fld>
            <a:endParaRPr lang="en-US" dirty="0"/>
          </a:p>
        </p:txBody>
      </p:sp>
    </p:spTree>
    <p:extLst>
      <p:ext uri="{BB962C8B-B14F-4D97-AF65-F5344CB8AC3E}">
        <p14:creationId xmlns:p14="http://schemas.microsoft.com/office/powerpoint/2010/main" val="991179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440" cy="350520"/>
          </a:xfrm>
          <a:prstGeom prst="rect">
            <a:avLst/>
          </a:prstGeom>
        </p:spPr>
        <p:txBody>
          <a:bodyPr vert="horz" lIns="93172" tIns="46586" rIns="93172" bIns="46586" rtlCol="0"/>
          <a:lstStyle>
            <a:lvl1pPr algn="l" fontAlgn="auto">
              <a:lnSpc>
                <a:spcPct val="100000"/>
              </a:lnSpc>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2" tIns="46586" rIns="93172" bIns="46586" rtlCol="0"/>
          <a:lstStyle>
            <a:lvl1pPr algn="r" fontAlgn="auto">
              <a:lnSpc>
                <a:spcPct val="100000"/>
              </a:lnSpc>
              <a:spcBef>
                <a:spcPts val="0"/>
              </a:spcBef>
              <a:spcAft>
                <a:spcPts val="0"/>
              </a:spcAft>
              <a:defRPr sz="1200">
                <a:latin typeface="+mn-lt"/>
                <a:cs typeface="+mn-cs"/>
              </a:defRPr>
            </a:lvl1pPr>
          </a:lstStyle>
          <a:p>
            <a:pPr>
              <a:defRPr/>
            </a:pPr>
            <a:fld id="{2659AFE8-F51E-4AC9-BF73-DAEAB2757CA9}" type="datetimeFigureOut">
              <a:rPr lang="en-US"/>
              <a:pPr>
                <a:defRPr/>
              </a:pPr>
              <a:t>11/20/2015</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2" tIns="46586" rIns="93172" bIns="46586" rtlCol="0" anchor="ctr"/>
          <a:lstStyle/>
          <a:p>
            <a:pPr lvl="0"/>
            <a:endParaRPr lang="en-US" noProof="0"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2" tIns="46586" rIns="93172" bIns="4658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6658664"/>
            <a:ext cx="4028440" cy="350520"/>
          </a:xfrm>
          <a:prstGeom prst="rect">
            <a:avLst/>
          </a:prstGeom>
        </p:spPr>
        <p:txBody>
          <a:bodyPr vert="horz" lIns="93172" tIns="46586" rIns="93172" bIns="46586" rtlCol="0" anchor="b"/>
          <a:lstStyle>
            <a:lvl1pPr algn="l" fontAlgn="auto">
              <a:lnSpc>
                <a:spcPct val="100000"/>
              </a:lnSpc>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2" tIns="46586" rIns="93172" bIns="46586" rtlCol="0" anchor="b"/>
          <a:lstStyle>
            <a:lvl1pPr algn="r" fontAlgn="auto">
              <a:lnSpc>
                <a:spcPct val="100000"/>
              </a:lnSpc>
              <a:spcBef>
                <a:spcPts val="0"/>
              </a:spcBef>
              <a:spcAft>
                <a:spcPts val="0"/>
              </a:spcAft>
              <a:defRPr sz="1200">
                <a:latin typeface="+mn-lt"/>
                <a:cs typeface="+mn-cs"/>
              </a:defRPr>
            </a:lvl1pPr>
          </a:lstStyle>
          <a:p>
            <a:pPr>
              <a:defRPr/>
            </a:pPr>
            <a:fld id="{10E4ADE4-127E-4272-BDF2-376B9F2BFEEE}" type="slidenum">
              <a:rPr lang="en-US"/>
              <a:pPr>
                <a:defRPr/>
              </a:pPr>
              <a:t>‹Nr.›</a:t>
            </a:fld>
            <a:endParaRPr lang="en-US" dirty="0"/>
          </a:p>
        </p:txBody>
      </p:sp>
    </p:spTree>
    <p:extLst>
      <p:ext uri="{BB962C8B-B14F-4D97-AF65-F5344CB8AC3E}">
        <p14:creationId xmlns:p14="http://schemas.microsoft.com/office/powerpoint/2010/main" val="21912355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defTabSz="458252" eaLnBrk="1" hangingPunct="1">
              <a:buFont typeface="Arial" panose="020B0604020202020204" pitchFamily="34" charset="0"/>
              <a:buNone/>
              <a:defRPr/>
            </a:pPr>
            <a:endParaRPr lang="en-US" dirty="0" smtClean="0"/>
          </a:p>
        </p:txBody>
      </p:sp>
    </p:spTree>
    <p:extLst>
      <p:ext uri="{BB962C8B-B14F-4D97-AF65-F5344CB8AC3E}">
        <p14:creationId xmlns:p14="http://schemas.microsoft.com/office/powerpoint/2010/main" val="1663195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endParaRPr lang="en-US" dirty="0"/>
          </a:p>
        </p:txBody>
      </p:sp>
      <p:sp>
        <p:nvSpPr>
          <p:cNvPr id="4" name="Slide Number Placeholder 3"/>
          <p:cNvSpPr>
            <a:spLocks noGrp="1"/>
          </p:cNvSpPr>
          <p:nvPr>
            <p:ph type="sldNum" sz="quarter" idx="10"/>
          </p:nvPr>
        </p:nvSpPr>
        <p:spPr/>
        <p:txBody>
          <a:bodyPr/>
          <a:lstStyle/>
          <a:p>
            <a:pPr>
              <a:defRPr/>
            </a:pPr>
            <a:fld id="{94F8E597-E40C-420D-8FFB-08EA9EDBF761}" type="slidenum">
              <a:rPr lang="en-US" smtClean="0"/>
              <a:pPr>
                <a:defRPr/>
              </a:pPr>
              <a:t>10</a:t>
            </a:fld>
            <a:endParaRPr lang="en-US" dirty="0"/>
          </a:p>
        </p:txBody>
      </p:sp>
    </p:spTree>
    <p:extLst>
      <p:ext uri="{BB962C8B-B14F-4D97-AF65-F5344CB8AC3E}">
        <p14:creationId xmlns:p14="http://schemas.microsoft.com/office/powerpoint/2010/main" val="2056251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endParaRPr lang="en-US" dirty="0"/>
          </a:p>
        </p:txBody>
      </p:sp>
      <p:sp>
        <p:nvSpPr>
          <p:cNvPr id="4" name="Slide Number Placeholder 3"/>
          <p:cNvSpPr>
            <a:spLocks noGrp="1"/>
          </p:cNvSpPr>
          <p:nvPr>
            <p:ph type="sldNum" sz="quarter" idx="10"/>
          </p:nvPr>
        </p:nvSpPr>
        <p:spPr/>
        <p:txBody>
          <a:bodyPr/>
          <a:lstStyle/>
          <a:p>
            <a:pPr>
              <a:defRPr/>
            </a:pPr>
            <a:fld id="{94F8E597-E40C-420D-8FFB-08EA9EDBF761}" type="slidenum">
              <a:rPr lang="en-US" smtClean="0"/>
              <a:pPr>
                <a:defRPr/>
              </a:pPr>
              <a:t>11</a:t>
            </a:fld>
            <a:endParaRPr lang="en-US" dirty="0"/>
          </a:p>
        </p:txBody>
      </p:sp>
    </p:spTree>
    <p:extLst>
      <p:ext uri="{BB962C8B-B14F-4D97-AF65-F5344CB8AC3E}">
        <p14:creationId xmlns:p14="http://schemas.microsoft.com/office/powerpoint/2010/main" val="2056251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844" indent="-171844">
              <a:buFont typeface="Arial" panose="020B0604020202020204" pitchFamily="34" charset="0"/>
              <a:buChar char="•"/>
            </a:pP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12</a:t>
            </a:fld>
            <a:endParaRPr lang="en-US" dirty="0"/>
          </a:p>
        </p:txBody>
      </p:sp>
    </p:spTree>
    <p:extLst>
      <p:ext uri="{BB962C8B-B14F-4D97-AF65-F5344CB8AC3E}">
        <p14:creationId xmlns:p14="http://schemas.microsoft.com/office/powerpoint/2010/main" val="3842879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844" indent="-171844">
              <a:buFont typeface="Arial" panose="020B0604020202020204" pitchFamily="34" charset="0"/>
              <a:buChar char="•"/>
            </a:pPr>
            <a:endParaRPr lang="en-US" b="1" dirty="0">
              <a:solidFill>
                <a:srgbClr val="FF0000"/>
              </a:solidFill>
            </a:endParaRPr>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13</a:t>
            </a:fld>
            <a:endParaRPr lang="en-US" dirty="0"/>
          </a:p>
        </p:txBody>
      </p:sp>
    </p:spTree>
    <p:extLst>
      <p:ext uri="{BB962C8B-B14F-4D97-AF65-F5344CB8AC3E}">
        <p14:creationId xmlns:p14="http://schemas.microsoft.com/office/powerpoint/2010/main" val="3842879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15</a:t>
            </a:fld>
            <a:endParaRPr lang="en-US" dirty="0"/>
          </a:p>
        </p:txBody>
      </p:sp>
    </p:spTree>
    <p:extLst>
      <p:ext uri="{BB962C8B-B14F-4D97-AF65-F5344CB8AC3E}">
        <p14:creationId xmlns:p14="http://schemas.microsoft.com/office/powerpoint/2010/main" val="415120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17B4D916-1F11-4D7C-A0AC-C83EA7C755FA}" type="slidenum">
              <a:rPr lang="en-US" smtClean="0"/>
              <a:pPr>
                <a:defRPr/>
              </a:pPr>
              <a:t>2</a:t>
            </a:fld>
            <a:endParaRPr lang="en-US" dirty="0"/>
          </a:p>
        </p:txBody>
      </p:sp>
    </p:spTree>
    <p:extLst>
      <p:ext uri="{BB962C8B-B14F-4D97-AF65-F5344CB8AC3E}">
        <p14:creationId xmlns:p14="http://schemas.microsoft.com/office/powerpoint/2010/main" val="1678476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65859"/>
            <a:endParaRPr lang="en-US" b="1" i="0" baseline="0" dirty="0" smtClean="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defTabSz="458252">
              <a:buFont typeface="Arial" panose="020B0604020202020204" pitchFamily="34" charset="0"/>
              <a:buNone/>
              <a:defRPr/>
            </a:pPr>
            <a:endParaRPr lang="en-US" baseline="0" dirty="0" smtClean="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4</a:t>
            </a:fld>
            <a:endParaRPr lang="en-US" dirty="0"/>
          </a:p>
        </p:txBody>
      </p:sp>
    </p:spTree>
    <p:extLst>
      <p:ext uri="{BB962C8B-B14F-4D97-AF65-F5344CB8AC3E}">
        <p14:creationId xmlns:p14="http://schemas.microsoft.com/office/powerpoint/2010/main" val="646990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465859">
              <a:buFont typeface="Arial" panose="020B0604020202020204" pitchFamily="34" charset="0"/>
              <a:buNone/>
              <a:defRPr/>
            </a:pPr>
            <a:endParaRPr lang="en-US" dirty="0"/>
          </a:p>
        </p:txBody>
      </p:sp>
      <p:sp>
        <p:nvSpPr>
          <p:cNvPr id="4" name="Slide Number Placeholder 3"/>
          <p:cNvSpPr>
            <a:spLocks noGrp="1"/>
          </p:cNvSpPr>
          <p:nvPr>
            <p:ph type="sldNum" sz="quarter" idx="10"/>
          </p:nvPr>
        </p:nvSpPr>
        <p:spPr/>
        <p:txBody>
          <a:bodyPr/>
          <a:lstStyle/>
          <a:p>
            <a:pPr>
              <a:defRPr/>
            </a:pPr>
            <a:fld id="{94F8E597-E40C-420D-8FFB-08EA9EDBF761}" type="slidenum">
              <a:rPr lang="en-US" smtClean="0"/>
              <a:pPr>
                <a:defRPr/>
              </a:pPr>
              <a:t>6</a:t>
            </a:fld>
            <a:endParaRPr lang="en-US" dirty="0"/>
          </a:p>
        </p:txBody>
      </p:sp>
    </p:spTree>
    <p:extLst>
      <p:ext uri="{BB962C8B-B14F-4D97-AF65-F5344CB8AC3E}">
        <p14:creationId xmlns:p14="http://schemas.microsoft.com/office/powerpoint/2010/main" val="2056251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7</a:t>
            </a:fld>
            <a:endParaRPr lang="en-US" dirty="0"/>
          </a:p>
        </p:txBody>
      </p:sp>
    </p:spTree>
    <p:extLst>
      <p:ext uri="{BB962C8B-B14F-4D97-AF65-F5344CB8AC3E}">
        <p14:creationId xmlns:p14="http://schemas.microsoft.com/office/powerpoint/2010/main" val="88822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pPr>
            <a:endParaRPr lang="en-US" b="1" dirty="0" smtClean="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8</a:t>
            </a:fld>
            <a:endParaRPr lang="en-US" dirty="0"/>
          </a:p>
        </p:txBody>
      </p:sp>
    </p:spTree>
    <p:extLst>
      <p:ext uri="{BB962C8B-B14F-4D97-AF65-F5344CB8AC3E}">
        <p14:creationId xmlns:p14="http://schemas.microsoft.com/office/powerpoint/2010/main" val="346757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indent="0" defTabSz="457152">
              <a:buFont typeface="Arial" panose="020B0604020202020204" pitchFamily="34" charset="0"/>
              <a:buNone/>
              <a:defRPr/>
            </a:pPr>
            <a:endParaRPr lang="en-US" b="1"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9</a:t>
            </a:fld>
            <a:endParaRPr lang="en-US" dirty="0"/>
          </a:p>
        </p:txBody>
      </p:sp>
    </p:spTree>
    <p:extLst>
      <p:ext uri="{BB962C8B-B14F-4D97-AF65-F5344CB8AC3E}">
        <p14:creationId xmlns:p14="http://schemas.microsoft.com/office/powerpoint/2010/main" val="1122443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117496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3"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242631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1143000"/>
            <a:ext cx="51117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8"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862848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US" noProof="0"/>
          </a:p>
        </p:txBody>
      </p:sp>
      <p:sp>
        <p:nvSpPr>
          <p:cNvPr id="3" name="Picture Placeholder 2"/>
          <p:cNvSpPr>
            <a:spLocks noGrp="1"/>
          </p:cNvSpPr>
          <p:nvPr>
            <p:ph type="pic" idx="1"/>
          </p:nvPr>
        </p:nvSpPr>
        <p:spPr>
          <a:xfrm>
            <a:off x="1792288" y="1143000"/>
            <a:ext cx="5486400" cy="3609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3792637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143000"/>
            <a:ext cx="2079625" cy="5257800"/>
          </a:xfrm>
        </p:spPr>
        <p:txBody>
          <a:bodyPr vert="eaVert"/>
          <a:lstStyle/>
          <a:p>
            <a:r>
              <a:rPr lang="en-US" noProof="0" smtClean="0"/>
              <a:t>Click to edit Master title style</a:t>
            </a:r>
            <a:endParaRPr lang="en-US" noProof="0"/>
          </a:p>
        </p:txBody>
      </p:sp>
      <p:sp>
        <p:nvSpPr>
          <p:cNvPr id="3" name="Vertical Text Placeholder 2"/>
          <p:cNvSpPr>
            <a:spLocks noGrp="1"/>
          </p:cNvSpPr>
          <p:nvPr>
            <p:ph type="body" orient="vert" idx="1"/>
          </p:nvPr>
        </p:nvSpPr>
        <p:spPr>
          <a:xfrm>
            <a:off x="411163" y="1143000"/>
            <a:ext cx="6086475" cy="525780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25835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Final">
    <p:bg>
      <p:bgPr>
        <a:solidFill>
          <a:srgbClr val="071D49"/>
        </a:solidFill>
        <a:effectLst/>
      </p:bgPr>
    </p:bg>
    <p:spTree>
      <p:nvGrpSpPr>
        <p:cNvPr id="1" name=""/>
        <p:cNvGrpSpPr/>
        <p:nvPr/>
      </p:nvGrpSpPr>
      <p:grpSpPr>
        <a:xfrm>
          <a:off x="0" y="0"/>
          <a:ext cx="0" cy="0"/>
          <a:chOff x="0" y="0"/>
          <a:chExt cx="0" cy="0"/>
        </a:xfrm>
      </p:grpSpPr>
      <p:pic>
        <p:nvPicPr>
          <p:cNvPr id="4"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2532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4" name="Rectangle 6"/>
          <p:cNvSpPr>
            <a:spLocks noGrp="1"/>
          </p:cNvSpPr>
          <p:nvPr/>
        </p:nvSpPr>
        <p:spPr bwMode="auto">
          <a:xfrm>
            <a:off x="403225" y="225425"/>
            <a:ext cx="8318500" cy="660400"/>
          </a:xfrm>
          <a:prstGeom prst="rect">
            <a:avLst/>
          </a:prstGeom>
          <a:noFill/>
          <a:ln>
            <a:noFill/>
          </a:ln>
          <a:extLst/>
        </p:spPr>
        <p:txBody>
          <a:bodyPr anchor="b"/>
          <a:lstStyle>
            <a:lvl1pPr algn="l" defTabSz="457200" rtl="0" fontAlgn="base">
              <a:lnSpc>
                <a:spcPct val="90000"/>
              </a:lnSpc>
              <a:spcBef>
                <a:spcPct val="0"/>
              </a:spcBef>
              <a:spcAft>
                <a:spcPct val="0"/>
              </a:spcAft>
              <a:defRPr sz="2400" kern="1200">
                <a:solidFill>
                  <a:schemeClr val="tx1"/>
                </a:solidFill>
                <a:latin typeface="+mj-lt"/>
                <a:ea typeface="+mj-ea"/>
                <a:cs typeface="+mj-cs"/>
              </a:defRPr>
            </a:lvl1pPr>
            <a:lvl2pPr algn="l" defTabSz="457200" rtl="0" fontAlgn="base">
              <a:lnSpc>
                <a:spcPct val="90000"/>
              </a:lnSpc>
              <a:spcBef>
                <a:spcPct val="0"/>
              </a:spcBef>
              <a:spcAft>
                <a:spcPct val="0"/>
              </a:spcAft>
              <a:defRPr sz="2400">
                <a:solidFill>
                  <a:schemeClr val="tx1"/>
                </a:solidFill>
                <a:latin typeface="Calibri" pitchFamily="34" charset="0"/>
              </a:defRPr>
            </a:lvl2pPr>
            <a:lvl3pPr algn="l" defTabSz="457200" rtl="0" fontAlgn="base">
              <a:lnSpc>
                <a:spcPct val="90000"/>
              </a:lnSpc>
              <a:spcBef>
                <a:spcPct val="0"/>
              </a:spcBef>
              <a:spcAft>
                <a:spcPct val="0"/>
              </a:spcAft>
              <a:defRPr sz="2400">
                <a:solidFill>
                  <a:schemeClr val="tx1"/>
                </a:solidFill>
                <a:latin typeface="Calibri" pitchFamily="34" charset="0"/>
              </a:defRPr>
            </a:lvl3pPr>
            <a:lvl4pPr algn="l" defTabSz="457200" rtl="0" fontAlgn="base">
              <a:lnSpc>
                <a:spcPct val="90000"/>
              </a:lnSpc>
              <a:spcBef>
                <a:spcPct val="0"/>
              </a:spcBef>
              <a:spcAft>
                <a:spcPct val="0"/>
              </a:spcAft>
              <a:defRPr sz="2400">
                <a:solidFill>
                  <a:schemeClr val="tx1"/>
                </a:solidFill>
                <a:latin typeface="Calibri" pitchFamily="34" charset="0"/>
              </a:defRPr>
            </a:lvl4pPr>
            <a:lvl5pPr algn="l" defTabSz="457200" rtl="0" fontAlgn="base">
              <a:lnSpc>
                <a:spcPct val="90000"/>
              </a:lnSpc>
              <a:spcBef>
                <a:spcPct val="0"/>
              </a:spcBef>
              <a:spcAft>
                <a:spcPct val="0"/>
              </a:spcAft>
              <a:defRPr sz="2400">
                <a:solidFill>
                  <a:schemeClr val="tx1"/>
                </a:solidFill>
                <a:latin typeface="Calibri" pitchFamily="34" charset="0"/>
              </a:defRPr>
            </a:lvl5pPr>
            <a:lvl6pPr marL="457200" algn="l" defTabSz="457200" rtl="0" fontAlgn="base">
              <a:lnSpc>
                <a:spcPct val="90000"/>
              </a:lnSpc>
              <a:spcBef>
                <a:spcPct val="0"/>
              </a:spcBef>
              <a:spcAft>
                <a:spcPct val="0"/>
              </a:spcAft>
              <a:defRPr sz="2400">
                <a:solidFill>
                  <a:schemeClr val="tx1"/>
                </a:solidFill>
                <a:latin typeface="Calibri" pitchFamily="34" charset="0"/>
              </a:defRPr>
            </a:lvl6pPr>
            <a:lvl7pPr marL="914400" algn="l" defTabSz="457200" rtl="0" fontAlgn="base">
              <a:lnSpc>
                <a:spcPct val="90000"/>
              </a:lnSpc>
              <a:spcBef>
                <a:spcPct val="0"/>
              </a:spcBef>
              <a:spcAft>
                <a:spcPct val="0"/>
              </a:spcAft>
              <a:defRPr sz="2400">
                <a:solidFill>
                  <a:schemeClr val="tx1"/>
                </a:solidFill>
                <a:latin typeface="Calibri" pitchFamily="34" charset="0"/>
              </a:defRPr>
            </a:lvl7pPr>
            <a:lvl8pPr marL="1371600" algn="l" defTabSz="457200" rtl="0" fontAlgn="base">
              <a:lnSpc>
                <a:spcPct val="90000"/>
              </a:lnSpc>
              <a:spcBef>
                <a:spcPct val="0"/>
              </a:spcBef>
              <a:spcAft>
                <a:spcPct val="0"/>
              </a:spcAft>
              <a:defRPr sz="2400">
                <a:solidFill>
                  <a:schemeClr val="tx1"/>
                </a:solidFill>
                <a:latin typeface="Calibri" pitchFamily="34" charset="0"/>
              </a:defRPr>
            </a:lvl8pPr>
            <a:lvl9pPr marL="1828800" algn="l" defTabSz="457200" rtl="0" fontAlgn="base">
              <a:lnSpc>
                <a:spcPct val="90000"/>
              </a:lnSpc>
              <a:spcBef>
                <a:spcPct val="0"/>
              </a:spcBef>
              <a:spcAft>
                <a:spcPct val="0"/>
              </a:spcAft>
              <a:defRPr sz="2400">
                <a:solidFill>
                  <a:schemeClr val="tx1"/>
                </a:solidFill>
                <a:latin typeface="Calibri" pitchFamily="34" charset="0"/>
              </a:defRPr>
            </a:lvl9pPr>
          </a:lstStyle>
          <a:p>
            <a:pPr>
              <a:lnSpc>
                <a:spcPct val="100000"/>
              </a:lnSpc>
              <a:defRPr/>
            </a:pPr>
            <a:endParaRPr lang="en-US" dirty="0" smtClean="0">
              <a:solidFill>
                <a:srgbClr val="84BD00"/>
              </a:solidFill>
            </a:endParaRPr>
          </a:p>
        </p:txBody>
      </p:sp>
      <p:sp>
        <p:nvSpPr>
          <p:cNvPr id="3" name="Content Placeholder 2"/>
          <p:cNvSpPr>
            <a:spLocks noGrp="1"/>
          </p:cNvSpPr>
          <p:nvPr>
            <p:ph idx="1"/>
          </p:nvPr>
        </p:nvSpPr>
        <p:spPr>
          <a:xfrm>
            <a:off x="411163" y="1142999"/>
            <a:ext cx="8318500" cy="5257800"/>
          </a:xfrm>
        </p:spPr>
        <p:txBody>
          <a:bodyPr anchor="t"/>
          <a:lstStyle>
            <a:lvl1pPr>
              <a:spcBef>
                <a:spcPts val="1920"/>
              </a:spcBef>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79810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902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p:nvSpPr>
        <p:spPr bwMode="gray">
          <a:xfrm>
            <a:off x="5724525" y="1530350"/>
            <a:ext cx="125413" cy="3797300"/>
          </a:xfrm>
          <a:custGeom>
            <a:avLst/>
            <a:gdLst>
              <a:gd name="T0" fmla="*/ 0 w 94692"/>
              <a:gd name="T1" fmla="*/ 0 h 3865545"/>
              <a:gd name="T2" fmla="*/ 0 w 94692"/>
              <a:gd name="T3" fmla="*/ 0 h 3865545"/>
              <a:gd name="T4" fmla="*/ 165243 w 94692"/>
              <a:gd name="T5" fmla="*/ 0 h 3865545"/>
              <a:gd name="T6" fmla="*/ 165243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pic>
        <p:nvPicPr>
          <p:cNvPr id="5" name="Picture 12" descr="AbbVieLogo_Standard_RGB.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2575"/>
            <a:ext cx="685800" cy="11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chemeClr val="tx1"/>
                </a:solidFill>
              </a:defRPr>
            </a:lvl1pPr>
          </a:lstStyle>
          <a:p>
            <a:pPr lvl="0"/>
            <a:r>
              <a:rPr lang="en-US" noProof="0" dirty="0" smtClean="0"/>
              <a:t>Click to edit Master subtitle style</a:t>
            </a:r>
          </a:p>
        </p:txBody>
      </p:sp>
      <p:sp>
        <p:nvSpPr>
          <p:cNvPr id="6"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defRPr sz="1400" smtClean="0">
                <a:solidFill>
                  <a:srgbClr val="070605"/>
                </a:solidFill>
                <a:latin typeface="Arial" charset="0"/>
              </a:defRPr>
            </a:lvl1pPr>
          </a:lstStyle>
          <a:p>
            <a:pPr>
              <a:defRPr/>
            </a:pPr>
            <a:endParaRPr lang="en-US" dirty="0"/>
          </a:p>
        </p:txBody>
      </p:sp>
    </p:spTree>
    <p:extLst>
      <p:ext uri="{BB962C8B-B14F-4D97-AF65-F5344CB8AC3E}">
        <p14:creationId xmlns:p14="http://schemas.microsoft.com/office/powerpoint/2010/main" val="1649365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4"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a:solidFill>
                  <a:schemeClr val="bg1"/>
                </a:solidFill>
              </a:defRPr>
            </a:lvl1pPr>
          </a:lstStyle>
          <a:p>
            <a:pPr lvl="0"/>
            <a:r>
              <a:rPr lang="en-US" dirty="0" smtClean="0"/>
              <a:t>Click to edit Master title style</a:t>
            </a:r>
            <a:endParaRPr lang="en-US" noProof="0" dirty="0" smtClean="0"/>
          </a:p>
        </p:txBody>
      </p:sp>
      <p:sp>
        <p:nvSpPr>
          <p:cNvPr id="48131" name="Text Placeholder 2"/>
          <p:cNvSpPr>
            <a:spLocks noGrp="1"/>
          </p:cNvSpPr>
          <p:nvPr>
            <p:ph type="subTitle" idx="1"/>
          </p:nvPr>
        </p:nvSpPr>
        <p:spPr>
          <a:xfrm>
            <a:off x="411163" y="3702050"/>
            <a:ext cx="3656012" cy="696214"/>
          </a:xfrm>
        </p:spPr>
        <p:txBody>
          <a:bodyPr anchor="t"/>
          <a:lstStyle>
            <a:lvl1pPr>
              <a:defRPr sz="1400" baseline="0">
                <a:solidFill>
                  <a:srgbClr val="84BD00"/>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1363226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AbbVie Quot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a:endParaRPr lang="en-US" dirty="0">
              <a:solidFill>
                <a:srgbClr val="070605"/>
              </a:solidFill>
              <a:latin typeface="Arial" charset="0"/>
            </a:endParaRPr>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11" name="Rectangle 11"/>
          <p:cNvSpPr>
            <a:spLocks noGrp="1"/>
          </p:cNvSpPr>
          <p:nvPr>
            <p:ph type="body" idx="1"/>
          </p:nvPr>
        </p:nvSpPr>
        <p:spPr>
          <a:xfrm>
            <a:off x="411163" y="1279525"/>
            <a:ext cx="5926137" cy="3794125"/>
          </a:xfrm>
        </p:spPr>
        <p:txBody>
          <a:bodyPr/>
          <a:lstStyle>
            <a:lvl1pPr>
              <a:defRPr>
                <a:solidFill>
                  <a:srgbClr val="071D49"/>
                </a:solidFill>
              </a:defRPr>
            </a:lvl1pPr>
          </a:lstStyle>
          <a:p>
            <a:pPr lvl="0"/>
            <a:r>
              <a:rPr lang="en-US" dirty="0" smtClean="0"/>
              <a:t>Click to edit Master text styles</a:t>
            </a:r>
          </a:p>
        </p:txBody>
      </p:sp>
      <p:sp>
        <p:nvSpPr>
          <p:cNvPr id="12" name="Rectangle 10"/>
          <p:cNvSpPr>
            <a:spLocks noGrp="1"/>
          </p:cNvSpPr>
          <p:nvPr>
            <p:ph type="title"/>
          </p:nvPr>
        </p:nvSpPr>
        <p:spPr>
          <a:xfrm>
            <a:off x="412750" y="5164138"/>
            <a:ext cx="4387850" cy="284162"/>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4136335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userDrawn="1"/>
        </p:nvSpPr>
        <p:spPr bwMode="gray">
          <a:xfrm>
            <a:off x="7100888" y="852488"/>
            <a:ext cx="122872" cy="4297680"/>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b="1">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rgbClr val="071D49"/>
                </a:solidFill>
              </a:defRPr>
            </a:lvl1pPr>
          </a:lstStyle>
          <a:p>
            <a:pPr lvl="0"/>
            <a:r>
              <a:rPr lang="en-US" noProof="0" dirty="0" smtClean="0"/>
              <a:t>Click to edit Master subtitle style</a:t>
            </a:r>
          </a:p>
        </p:txBody>
      </p:sp>
      <p:sp>
        <p:nvSpPr>
          <p:cNvPr id="5"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lgn="l">
              <a:lnSpc>
                <a:spcPct val="100000"/>
              </a:lnSpc>
              <a:defRPr sz="1400">
                <a:cs typeface="+mn-cs"/>
              </a:defRPr>
            </a:lvl1pPr>
          </a:lstStyle>
          <a:p>
            <a:pPr>
              <a:defRPr/>
            </a:pPr>
            <a:endParaRPr lang="en-US" dirty="0"/>
          </a:p>
        </p:txBody>
      </p:sp>
    </p:spTree>
    <p:extLst>
      <p:ext uri="{BB962C8B-B14F-4D97-AF65-F5344CB8AC3E}">
        <p14:creationId xmlns:p14="http://schemas.microsoft.com/office/powerpoint/2010/main" val="21898142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_AbbVie Quot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37325"/>
            <a:ext cx="9144000" cy="32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a:endParaRPr lang="en-US" dirty="0">
              <a:solidFill>
                <a:srgbClr val="070605"/>
              </a:solidFill>
              <a:latin typeface="Arial" charset="0"/>
            </a:endParaRPr>
          </a:p>
        </p:txBody>
      </p:sp>
      <p:sp>
        <p:nvSpPr>
          <p:cNvPr id="19" name="Rectangle 7"/>
          <p:cNvSpPr>
            <a:spLocks noGrp="1"/>
          </p:cNvSpPr>
          <p:nvPr>
            <p:ph type="title"/>
          </p:nvPr>
        </p:nvSpPr>
        <p:spPr>
          <a:xfrm>
            <a:off x="412750" y="5164138"/>
            <a:ext cx="4387850" cy="284162"/>
          </a:xfrm>
        </p:spPr>
        <p:txBody>
          <a:bodyPr/>
          <a:lstStyle/>
          <a:p>
            <a:r>
              <a:rPr lang="en-US" smtClean="0"/>
              <a:t>Click to edit Master title style</a:t>
            </a:r>
            <a:endParaRPr lang="en-US" dirty="0"/>
          </a:p>
        </p:txBody>
      </p:sp>
      <p:sp>
        <p:nvSpPr>
          <p:cNvPr id="20" name="Rectangle 8"/>
          <p:cNvSpPr>
            <a:spLocks noGrp="1"/>
          </p:cNvSpPr>
          <p:nvPr>
            <p:ph type="body" idx="1"/>
          </p:nvPr>
        </p:nvSpPr>
        <p:spPr>
          <a:xfrm>
            <a:off x="411163" y="1279525"/>
            <a:ext cx="5934075" cy="3794125"/>
          </a:xfrm>
          <a:noFill/>
          <a:ln/>
        </p:spPr>
        <p:txBody>
          <a:bodyPr/>
          <a:lstStyle/>
          <a:p>
            <a:pPr lvl="0"/>
            <a:r>
              <a:rPr lang="en-US" smtClean="0"/>
              <a:t>Click to edit Master text styles</a:t>
            </a:r>
          </a:p>
        </p:txBody>
      </p:sp>
    </p:spTree>
    <p:extLst>
      <p:ext uri="{BB962C8B-B14F-4D97-AF65-F5344CB8AC3E}">
        <p14:creationId xmlns:p14="http://schemas.microsoft.com/office/powerpoint/2010/main" val="1062373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6"/>
          <p:cNvSpPr>
            <a:spLocks noGrp="1"/>
          </p:cNvSpPr>
          <p:nvPr/>
        </p:nvSpPr>
        <p:spPr bwMode="auto">
          <a:xfrm>
            <a:off x="403225" y="225425"/>
            <a:ext cx="8318500" cy="660400"/>
          </a:xfrm>
          <a:prstGeom prst="rect">
            <a:avLst/>
          </a:prstGeom>
          <a:noFill/>
          <a:ln>
            <a:noFill/>
          </a:ln>
          <a:extLst/>
        </p:spPr>
        <p:txBody>
          <a:bodyPr anchor="b"/>
          <a:lstStyle>
            <a:lvl1pPr algn="l" defTabSz="457200" rtl="0" fontAlgn="base">
              <a:lnSpc>
                <a:spcPct val="90000"/>
              </a:lnSpc>
              <a:spcBef>
                <a:spcPct val="0"/>
              </a:spcBef>
              <a:spcAft>
                <a:spcPct val="0"/>
              </a:spcAft>
              <a:defRPr sz="2400" kern="1200">
                <a:solidFill>
                  <a:schemeClr val="tx1"/>
                </a:solidFill>
                <a:latin typeface="+mj-lt"/>
                <a:ea typeface="+mj-ea"/>
                <a:cs typeface="+mj-cs"/>
              </a:defRPr>
            </a:lvl1pPr>
            <a:lvl2pPr algn="l" defTabSz="457200" rtl="0" fontAlgn="base">
              <a:lnSpc>
                <a:spcPct val="90000"/>
              </a:lnSpc>
              <a:spcBef>
                <a:spcPct val="0"/>
              </a:spcBef>
              <a:spcAft>
                <a:spcPct val="0"/>
              </a:spcAft>
              <a:defRPr sz="2400">
                <a:solidFill>
                  <a:schemeClr val="tx1"/>
                </a:solidFill>
                <a:latin typeface="Calibri" pitchFamily="34" charset="0"/>
              </a:defRPr>
            </a:lvl2pPr>
            <a:lvl3pPr algn="l" defTabSz="457200" rtl="0" fontAlgn="base">
              <a:lnSpc>
                <a:spcPct val="90000"/>
              </a:lnSpc>
              <a:spcBef>
                <a:spcPct val="0"/>
              </a:spcBef>
              <a:spcAft>
                <a:spcPct val="0"/>
              </a:spcAft>
              <a:defRPr sz="2400">
                <a:solidFill>
                  <a:schemeClr val="tx1"/>
                </a:solidFill>
                <a:latin typeface="Calibri" pitchFamily="34" charset="0"/>
              </a:defRPr>
            </a:lvl3pPr>
            <a:lvl4pPr algn="l" defTabSz="457200" rtl="0" fontAlgn="base">
              <a:lnSpc>
                <a:spcPct val="90000"/>
              </a:lnSpc>
              <a:spcBef>
                <a:spcPct val="0"/>
              </a:spcBef>
              <a:spcAft>
                <a:spcPct val="0"/>
              </a:spcAft>
              <a:defRPr sz="2400">
                <a:solidFill>
                  <a:schemeClr val="tx1"/>
                </a:solidFill>
                <a:latin typeface="Calibri" pitchFamily="34" charset="0"/>
              </a:defRPr>
            </a:lvl4pPr>
            <a:lvl5pPr algn="l" defTabSz="457200" rtl="0" fontAlgn="base">
              <a:lnSpc>
                <a:spcPct val="90000"/>
              </a:lnSpc>
              <a:spcBef>
                <a:spcPct val="0"/>
              </a:spcBef>
              <a:spcAft>
                <a:spcPct val="0"/>
              </a:spcAft>
              <a:defRPr sz="2400">
                <a:solidFill>
                  <a:schemeClr val="tx1"/>
                </a:solidFill>
                <a:latin typeface="Calibri" pitchFamily="34" charset="0"/>
              </a:defRPr>
            </a:lvl5pPr>
            <a:lvl6pPr marL="457200" algn="l" defTabSz="457200" rtl="0" fontAlgn="base">
              <a:lnSpc>
                <a:spcPct val="90000"/>
              </a:lnSpc>
              <a:spcBef>
                <a:spcPct val="0"/>
              </a:spcBef>
              <a:spcAft>
                <a:spcPct val="0"/>
              </a:spcAft>
              <a:defRPr sz="2400">
                <a:solidFill>
                  <a:schemeClr val="tx1"/>
                </a:solidFill>
                <a:latin typeface="Calibri" pitchFamily="34" charset="0"/>
              </a:defRPr>
            </a:lvl6pPr>
            <a:lvl7pPr marL="914400" algn="l" defTabSz="457200" rtl="0" fontAlgn="base">
              <a:lnSpc>
                <a:spcPct val="90000"/>
              </a:lnSpc>
              <a:spcBef>
                <a:spcPct val="0"/>
              </a:spcBef>
              <a:spcAft>
                <a:spcPct val="0"/>
              </a:spcAft>
              <a:defRPr sz="2400">
                <a:solidFill>
                  <a:schemeClr val="tx1"/>
                </a:solidFill>
                <a:latin typeface="Calibri" pitchFamily="34" charset="0"/>
              </a:defRPr>
            </a:lvl7pPr>
            <a:lvl8pPr marL="1371600" algn="l" defTabSz="457200" rtl="0" fontAlgn="base">
              <a:lnSpc>
                <a:spcPct val="90000"/>
              </a:lnSpc>
              <a:spcBef>
                <a:spcPct val="0"/>
              </a:spcBef>
              <a:spcAft>
                <a:spcPct val="0"/>
              </a:spcAft>
              <a:defRPr sz="2400">
                <a:solidFill>
                  <a:schemeClr val="tx1"/>
                </a:solidFill>
                <a:latin typeface="Calibri" pitchFamily="34" charset="0"/>
              </a:defRPr>
            </a:lvl8pPr>
            <a:lvl9pPr marL="1828800" algn="l" defTabSz="457200" rtl="0" fontAlgn="base">
              <a:lnSpc>
                <a:spcPct val="90000"/>
              </a:lnSpc>
              <a:spcBef>
                <a:spcPct val="0"/>
              </a:spcBef>
              <a:spcAft>
                <a:spcPct val="0"/>
              </a:spcAft>
              <a:defRPr sz="2400">
                <a:solidFill>
                  <a:schemeClr val="tx1"/>
                </a:solidFill>
                <a:latin typeface="Calibri" pitchFamily="34" charset="0"/>
              </a:defRPr>
            </a:lvl9pPr>
          </a:lstStyle>
          <a:p>
            <a:pPr>
              <a:lnSpc>
                <a:spcPct val="100000"/>
              </a:lnSpc>
              <a:defRPr/>
            </a:pPr>
            <a:endParaRPr lang="en-US" dirty="0" smtClean="0">
              <a:solidFill>
                <a:srgbClr val="84BD00"/>
              </a:solidFill>
            </a:endParaRPr>
          </a:p>
        </p:txBody>
      </p:sp>
      <p:sp>
        <p:nvSpPr>
          <p:cNvPr id="3" name="Content Placeholder 2"/>
          <p:cNvSpPr>
            <a:spLocks noGrp="1"/>
          </p:cNvSpPr>
          <p:nvPr>
            <p:ph idx="1"/>
          </p:nvPr>
        </p:nvSpPr>
        <p:spPr>
          <a:xfrm>
            <a:off x="411163" y="1142999"/>
            <a:ext cx="8318500" cy="5257800"/>
          </a:xfrm>
        </p:spPr>
        <p:txBody>
          <a:bodyPr anchor="t"/>
          <a:lstStyle>
            <a:lvl1pPr>
              <a:spcBef>
                <a:spcPts val="1920"/>
              </a:spcBef>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406243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997758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292608">
              <a:buFont typeface="Arial" pitchFamily="34" charset="0"/>
              <a:buChar char="•"/>
              <a:defRPr sz="2000">
                <a:solidFill>
                  <a:srgbClr val="070605"/>
                </a:solidFill>
              </a:defRPr>
            </a:lvl2pPr>
            <a:lvl3pPr>
              <a:defRPr sz="1900">
                <a:solidFill>
                  <a:srgbClr val="070605"/>
                </a:solidFill>
              </a:defRPr>
            </a:lvl3pPr>
            <a:lvl4pPr>
              <a:defRPr sz="1600">
                <a:solidFill>
                  <a:srgbClr val="070605"/>
                </a:solidFill>
              </a:defRPr>
            </a:lvl4pPr>
            <a:lvl5pPr>
              <a:defRPr sz="16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292608">
              <a:buFont typeface="Arial" pitchFamily="34" charset="0"/>
              <a:buChar char="•"/>
              <a:defRPr sz="2000">
                <a:solidFill>
                  <a:srgbClr val="070605"/>
                </a:solidFill>
              </a:defRPr>
            </a:lvl2pPr>
            <a:lvl3pPr>
              <a:defRPr sz="1900">
                <a:solidFill>
                  <a:srgbClr val="070605"/>
                </a:solidFill>
              </a:defRPr>
            </a:lvl3pPr>
            <a:lvl4pPr>
              <a:defRPr sz="1600">
                <a:solidFill>
                  <a:srgbClr val="070605"/>
                </a:solidFill>
              </a:defRPr>
            </a:lvl4pPr>
            <a:lvl5pPr>
              <a:defRPr sz="16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6808217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11480" y="1783080"/>
            <a:ext cx="4040188" cy="461772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83080"/>
            <a:ext cx="4041775" cy="461772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2300814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5490179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143000"/>
            <a:ext cx="5111750" cy="5257800"/>
          </a:xfrm>
        </p:spPr>
        <p:txBody>
          <a:bodyPr/>
          <a:lstStyle>
            <a:lvl1pPr>
              <a:spcBef>
                <a:spcPts val="1920"/>
              </a:spcBef>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solidFill>
                  <a:srgbClr val="070605"/>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9002874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1792288" y="1143000"/>
            <a:ext cx="5486400" cy="3622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22316507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Final">
    <p:spTree>
      <p:nvGrpSpPr>
        <p:cNvPr id="1" name=""/>
        <p:cNvGrpSpPr/>
        <p:nvPr/>
      </p:nvGrpSpPr>
      <p:grpSpPr>
        <a:xfrm>
          <a:off x="0" y="0"/>
          <a:ext cx="0" cy="0"/>
          <a:chOff x="0" y="0"/>
          <a:chExt cx="0" cy="0"/>
        </a:xfrm>
      </p:grpSpPr>
      <p:pic>
        <p:nvPicPr>
          <p:cNvPr id="2"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3920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4960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4"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chemeClr val="bg1"/>
                </a:solidFill>
              </a:defRPr>
            </a:lvl1pPr>
          </a:lstStyle>
          <a:p>
            <a:pPr lvl="0"/>
            <a:r>
              <a:rPr lang="en-US" noProof="0" smtClean="0"/>
              <a:t>Click to edit Master title style</a:t>
            </a:r>
          </a:p>
        </p:txBody>
      </p:sp>
      <p:sp>
        <p:nvSpPr>
          <p:cNvPr id="48131" name="Text Placeholder 2"/>
          <p:cNvSpPr>
            <a:spLocks noGrp="1"/>
          </p:cNvSpPr>
          <p:nvPr>
            <p:ph type="subTitle" idx="1"/>
          </p:nvPr>
        </p:nvSpPr>
        <p:spPr>
          <a:xfrm>
            <a:off x="411163" y="3702050"/>
            <a:ext cx="3656012" cy="696214"/>
          </a:xfrm>
        </p:spPr>
        <p:txBody>
          <a:bodyPr anchor="t"/>
          <a:lstStyle>
            <a:lvl1pPr>
              <a:defRPr sz="1400">
                <a:solidFill>
                  <a:srgbClr val="84BD00"/>
                </a:solidFill>
              </a:defRPr>
            </a:lvl1pPr>
          </a:lstStyle>
          <a:p>
            <a:pPr lvl="0"/>
            <a:r>
              <a:rPr lang="en-US" noProof="0" smtClean="0"/>
              <a:t>Click to edit Master subtitle style</a:t>
            </a:r>
          </a:p>
        </p:txBody>
      </p:sp>
    </p:spTree>
    <p:extLst>
      <p:ext uri="{BB962C8B-B14F-4D97-AF65-F5344CB8AC3E}">
        <p14:creationId xmlns:p14="http://schemas.microsoft.com/office/powerpoint/2010/main" val="32503729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auto">
      <p:bgPr>
        <a:solidFill>
          <a:schemeClr val="bg1"/>
        </a:solidFill>
        <a:effectLst/>
      </p:bgPr>
    </p:bg>
    <p:spTree>
      <p:nvGrpSpPr>
        <p:cNvPr id="1" name=""/>
        <p:cNvGrpSpPr/>
        <p:nvPr/>
      </p:nvGrpSpPr>
      <p:grpSpPr>
        <a:xfrm>
          <a:off x="0" y="0"/>
          <a:ext cx="0" cy="0"/>
          <a:chOff x="0" y="0"/>
          <a:chExt cx="0" cy="0"/>
        </a:xfrm>
      </p:grpSpPr>
      <p:sp>
        <p:nvSpPr>
          <p:cNvPr id="4" name="Freeform 6"/>
          <p:cNvSpPr>
            <a:spLocks/>
          </p:cNvSpPr>
          <p:nvPr userDrawn="1"/>
        </p:nvSpPr>
        <p:spPr bwMode="gray">
          <a:xfrm>
            <a:off x="7100888" y="649288"/>
            <a:ext cx="125412" cy="4114800"/>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b="1">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rgbClr val="071D49"/>
                </a:solidFill>
              </a:defRPr>
            </a:lvl1pPr>
          </a:lstStyle>
          <a:p>
            <a:pPr lvl="0"/>
            <a:r>
              <a:rPr lang="en-US" noProof="0" dirty="0" smtClean="0"/>
              <a:t>Click to edit Master subtitle style</a:t>
            </a:r>
          </a:p>
        </p:txBody>
      </p:sp>
      <p:sp>
        <p:nvSpPr>
          <p:cNvPr id="5"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lgn="l">
              <a:lnSpc>
                <a:spcPct val="100000"/>
              </a:lnSpc>
              <a:defRPr sz="1400">
                <a:cs typeface="+mn-cs"/>
              </a:defRPr>
            </a:lvl1pPr>
          </a:lstStyle>
          <a:p>
            <a:pPr>
              <a:defRPr/>
            </a:pPr>
            <a:endParaRPr lang="en-US" dirty="0">
              <a:solidFill>
                <a:srgbClr val="070605"/>
              </a:solidFill>
            </a:endParaRPr>
          </a:p>
        </p:txBody>
      </p:sp>
    </p:spTree>
    <p:extLst>
      <p:ext uri="{BB962C8B-B14F-4D97-AF65-F5344CB8AC3E}">
        <p14:creationId xmlns:p14="http://schemas.microsoft.com/office/powerpoint/2010/main" val="21898142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Divider Slide">
    <p:bg bwMode="auto">
      <p:bgPr>
        <a:solidFill>
          <a:srgbClr val="070605"/>
        </a:solidFill>
        <a:effectLst/>
      </p:bgPr>
    </p:bg>
    <p:spTree>
      <p:nvGrpSpPr>
        <p:cNvPr id="1" name=""/>
        <p:cNvGrpSpPr/>
        <p:nvPr/>
      </p:nvGrpSpPr>
      <p:grpSpPr>
        <a:xfrm>
          <a:off x="0" y="0"/>
          <a:ext cx="0" cy="0"/>
          <a:chOff x="0" y="0"/>
          <a:chExt cx="0" cy="0"/>
        </a:xfrm>
      </p:grpSpPr>
      <p:sp>
        <p:nvSpPr>
          <p:cNvPr id="4"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chemeClr val="bg1"/>
                </a:solidFill>
              </a:defRPr>
            </a:lvl1pPr>
          </a:lstStyle>
          <a:p>
            <a:pPr lvl="0"/>
            <a:r>
              <a:rPr lang="en-US" noProof="0" smtClean="0"/>
              <a:t>Click to edit Master title style</a:t>
            </a:r>
          </a:p>
        </p:txBody>
      </p:sp>
      <p:sp>
        <p:nvSpPr>
          <p:cNvPr id="48131" name="Text Placeholder 2"/>
          <p:cNvSpPr>
            <a:spLocks noGrp="1"/>
          </p:cNvSpPr>
          <p:nvPr>
            <p:ph type="subTitle" idx="1"/>
          </p:nvPr>
        </p:nvSpPr>
        <p:spPr>
          <a:xfrm>
            <a:off x="411163" y="3702050"/>
            <a:ext cx="3656012" cy="696214"/>
          </a:xfrm>
        </p:spPr>
        <p:txBody>
          <a:bodyPr anchor="t"/>
          <a:lstStyle>
            <a:lvl1pPr>
              <a:defRPr sz="1400">
                <a:solidFill>
                  <a:srgbClr val="84BD00"/>
                </a:solidFill>
              </a:defRPr>
            </a:lvl1pPr>
          </a:lstStyle>
          <a:p>
            <a:pPr lvl="0"/>
            <a:r>
              <a:rPr lang="en-US" noProof="0" smtClean="0"/>
              <a:t>Click to edit Master subtitle style</a:t>
            </a:r>
          </a:p>
        </p:txBody>
      </p:sp>
    </p:spTree>
    <p:extLst>
      <p:ext uri="{BB962C8B-B14F-4D97-AF65-F5344CB8AC3E}">
        <p14:creationId xmlns:p14="http://schemas.microsoft.com/office/powerpoint/2010/main" val="32503729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1_Quote Slide">
    <p:bg bwMode="auto">
      <p:bgPr>
        <a:solidFill>
          <a:schemeClr val="bg1"/>
        </a:solidFill>
        <a:effectLst/>
      </p:bgPr>
    </p:bg>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11" name="Rectangle 11"/>
          <p:cNvSpPr>
            <a:spLocks noGrp="1"/>
          </p:cNvSpPr>
          <p:nvPr>
            <p:ph type="body" idx="1"/>
          </p:nvPr>
        </p:nvSpPr>
        <p:spPr>
          <a:xfrm>
            <a:off x="411163" y="1279525"/>
            <a:ext cx="5926137" cy="3794125"/>
          </a:xfrm>
        </p:spPr>
        <p:txBody>
          <a:bodyPr/>
          <a:lstStyle/>
          <a:p>
            <a:r>
              <a:rPr lang="en-US" noProof="0"/>
              <a:t>Enter quote text in text placeholder. Default text color is AbbVie Dark Blue. Change text colors for best contrast against chosen background (either image or solid fill). </a:t>
            </a:r>
          </a:p>
        </p:txBody>
      </p:sp>
      <p:sp>
        <p:nvSpPr>
          <p:cNvPr id="12" name="Rectangle 10"/>
          <p:cNvSpPr>
            <a:spLocks noGrp="1"/>
          </p:cNvSpPr>
          <p:nvPr>
            <p:ph type="title"/>
          </p:nvPr>
        </p:nvSpPr>
        <p:spPr>
          <a:xfrm>
            <a:off x="412750" y="5164138"/>
            <a:ext cx="4387850" cy="284162"/>
          </a:xfrm>
        </p:spPr>
        <p:txBody>
          <a:bodyPr/>
          <a:lstStyle/>
          <a:p>
            <a:r>
              <a:rPr lang="en-US" noProof="0"/>
              <a:t>ENTER AUTHOR NAME IN TITLE PLACEHOLDER</a:t>
            </a:r>
          </a:p>
        </p:txBody>
      </p:sp>
    </p:spTree>
    <p:extLst>
      <p:ext uri="{BB962C8B-B14F-4D97-AF65-F5344CB8AC3E}">
        <p14:creationId xmlns:p14="http://schemas.microsoft.com/office/powerpoint/2010/main" val="21674053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2_Quote Slide">
    <p:bg bwMode="auto">
      <p:bgPr>
        <a:solidFill>
          <a:srgbClr val="070605"/>
        </a:solidFill>
        <a:effectLst/>
      </p:bgPr>
    </p:bg>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sp>
        <p:nvSpPr>
          <p:cNvPr id="19" name="Rectangle 7"/>
          <p:cNvSpPr>
            <a:spLocks noGrp="1"/>
          </p:cNvSpPr>
          <p:nvPr>
            <p:ph type="title"/>
          </p:nvPr>
        </p:nvSpPr>
        <p:spPr>
          <a:xfrm>
            <a:off x="412750" y="5164138"/>
            <a:ext cx="4387850" cy="284162"/>
          </a:xfrm>
        </p:spPr>
        <p:txBody>
          <a:bodyPr/>
          <a:lstStyle/>
          <a:p>
            <a:r>
              <a:rPr lang="en-US" noProof="0"/>
              <a:t>ENTER AUTHOR NAME IN TITLE PLACEHOLDER</a:t>
            </a:r>
          </a:p>
        </p:txBody>
      </p:sp>
      <p:sp>
        <p:nvSpPr>
          <p:cNvPr id="20" name="Rectangle 8"/>
          <p:cNvSpPr>
            <a:spLocks noGrp="1"/>
          </p:cNvSpPr>
          <p:nvPr>
            <p:ph type="body" idx="1"/>
          </p:nvPr>
        </p:nvSpPr>
        <p:spPr>
          <a:xfrm>
            <a:off x="411163" y="1279525"/>
            <a:ext cx="5934075" cy="3794125"/>
          </a:xfrm>
          <a:noFill/>
          <a:ln/>
        </p:spPr>
        <p:txBody>
          <a:bodyPr/>
          <a:lstStyle/>
          <a:p>
            <a:r>
              <a:rPr lang="en-US" noProof="0"/>
              <a:t>Enter quote text in text placeholder. Default text color is AbbVie Dark Blue. Change text colors for best contrast against chosen background (either image or solid fill). </a:t>
            </a:r>
          </a:p>
        </p:txBody>
      </p:sp>
    </p:spTree>
    <p:extLst>
      <p:ext uri="{BB962C8B-B14F-4D97-AF65-F5344CB8AC3E}">
        <p14:creationId xmlns:p14="http://schemas.microsoft.com/office/powerpoint/2010/main" val="6572225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411163" y="1142999"/>
            <a:ext cx="8318500" cy="525780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Tree>
    <p:extLst>
      <p:ext uri="{BB962C8B-B14F-4D97-AF65-F5344CB8AC3E}">
        <p14:creationId xmlns:p14="http://schemas.microsoft.com/office/powerpoint/2010/main" val="9655022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27002176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Title 1"/>
          <p:cNvSpPr>
            <a:spLocks noGrp="1"/>
          </p:cNvSpPr>
          <p:nvPr>
            <p:ph type="title"/>
          </p:nvPr>
        </p:nvSpPr>
        <p:spPr>
          <a:xfrm>
            <a:off x="411480" y="228600"/>
            <a:ext cx="8321040" cy="713232"/>
          </a:xfrm>
        </p:spPr>
        <p:txBody>
          <a:bodyPr anchor="b"/>
          <a:lstStyle>
            <a:lvl1pPr>
              <a:defRPr sz="24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32562974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smtClean="0"/>
              <a:t>Click to edit Master text styles</a:t>
            </a:r>
          </a:p>
        </p:txBody>
      </p:sp>
      <p:sp>
        <p:nvSpPr>
          <p:cNvPr id="4" name="Content Placeholder 3"/>
          <p:cNvSpPr>
            <a:spLocks noGrp="1"/>
          </p:cNvSpPr>
          <p:nvPr>
            <p:ph sz="half" idx="2"/>
          </p:nvPr>
        </p:nvSpPr>
        <p:spPr>
          <a:xfrm>
            <a:off x="411480" y="1831974"/>
            <a:ext cx="4040188"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1831974"/>
            <a:ext cx="4041775"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9"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8022765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2426314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1143000"/>
            <a:ext cx="51117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8"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3862848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11" name="Rectangle 11"/>
          <p:cNvSpPr>
            <a:spLocks noGrp="1"/>
          </p:cNvSpPr>
          <p:nvPr>
            <p:ph type="body" idx="1"/>
          </p:nvPr>
        </p:nvSpPr>
        <p:spPr>
          <a:xfrm>
            <a:off x="411163" y="1279525"/>
            <a:ext cx="5926137" cy="3794125"/>
          </a:xfrm>
        </p:spPr>
        <p:txBody>
          <a:bodyPr/>
          <a:lstStyle/>
          <a:p>
            <a:r>
              <a:rPr lang="en-US" noProof="0"/>
              <a:t>Enter quote text in text placeholder. Default text color is AbbVie Dark Blue. Change text colors for best contrast against chosen background (either image or solid fill). </a:t>
            </a:r>
          </a:p>
        </p:txBody>
      </p:sp>
      <p:sp>
        <p:nvSpPr>
          <p:cNvPr id="12" name="Rectangle 10"/>
          <p:cNvSpPr>
            <a:spLocks noGrp="1"/>
          </p:cNvSpPr>
          <p:nvPr>
            <p:ph type="title"/>
          </p:nvPr>
        </p:nvSpPr>
        <p:spPr>
          <a:xfrm>
            <a:off x="412750" y="5164138"/>
            <a:ext cx="4387850" cy="284162"/>
          </a:xfrm>
        </p:spPr>
        <p:txBody>
          <a:bodyPr/>
          <a:lstStyle/>
          <a:p>
            <a:r>
              <a:rPr lang="en-US" noProof="0"/>
              <a:t>ENTER AUTHOR NAME IN TITLE PLACEHOLDER</a:t>
            </a:r>
          </a:p>
        </p:txBody>
      </p:sp>
    </p:spTree>
    <p:extLst>
      <p:ext uri="{BB962C8B-B14F-4D97-AF65-F5344CB8AC3E}">
        <p14:creationId xmlns:p14="http://schemas.microsoft.com/office/powerpoint/2010/main" val="21674053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US" noProof="0"/>
          </a:p>
        </p:txBody>
      </p:sp>
      <p:sp>
        <p:nvSpPr>
          <p:cNvPr id="3" name="Picture Placeholder 2"/>
          <p:cNvSpPr>
            <a:spLocks noGrp="1"/>
          </p:cNvSpPr>
          <p:nvPr>
            <p:ph type="pic" idx="1"/>
          </p:nvPr>
        </p:nvSpPr>
        <p:spPr>
          <a:xfrm>
            <a:off x="1792288" y="1143000"/>
            <a:ext cx="5486400" cy="3609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37926373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143000"/>
            <a:ext cx="2079625" cy="5257800"/>
          </a:xfrm>
        </p:spPr>
        <p:txBody>
          <a:bodyPr vert="eaVert"/>
          <a:lstStyle/>
          <a:p>
            <a:r>
              <a:rPr lang="en-US" noProof="0" smtClean="0"/>
              <a:t>Click to edit Master title style</a:t>
            </a:r>
            <a:endParaRPr lang="en-US" noProof="0"/>
          </a:p>
        </p:txBody>
      </p:sp>
      <p:sp>
        <p:nvSpPr>
          <p:cNvPr id="3" name="Vertical Text Placeholder 2"/>
          <p:cNvSpPr>
            <a:spLocks noGrp="1"/>
          </p:cNvSpPr>
          <p:nvPr>
            <p:ph type="body" orient="vert" idx="1"/>
          </p:nvPr>
        </p:nvSpPr>
        <p:spPr>
          <a:xfrm>
            <a:off x="411163" y="1143000"/>
            <a:ext cx="6086475" cy="525780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258352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117496093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userDrawn="1"/>
        </p:nvSpPr>
        <p:spPr bwMode="gray">
          <a:xfrm>
            <a:off x="7325164" y="305473"/>
            <a:ext cx="122872" cy="5486400"/>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b="1">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rgbClr val="071D49"/>
                </a:solidFill>
              </a:defRPr>
            </a:lvl1pPr>
          </a:lstStyle>
          <a:p>
            <a:pPr lvl="0"/>
            <a:r>
              <a:rPr lang="en-US" noProof="0" dirty="0" smtClean="0"/>
              <a:t>Click to edit Master subtitle style</a:t>
            </a:r>
          </a:p>
        </p:txBody>
      </p:sp>
      <p:sp>
        <p:nvSpPr>
          <p:cNvPr id="5"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lgn="l">
              <a:lnSpc>
                <a:spcPct val="100000"/>
              </a:lnSpc>
              <a:defRPr sz="1400">
                <a:cs typeface="+mn-cs"/>
              </a:defRPr>
            </a:lvl1pPr>
          </a:lstStyle>
          <a:p>
            <a:pPr>
              <a:defRPr/>
            </a:pPr>
            <a:endParaRPr lang="en-US" dirty="0">
              <a:solidFill>
                <a:srgbClr val="070605"/>
              </a:solidFill>
            </a:endParaRPr>
          </a:p>
        </p:txBody>
      </p:sp>
    </p:spTree>
    <p:extLst>
      <p:ext uri="{BB962C8B-B14F-4D97-AF65-F5344CB8AC3E}">
        <p14:creationId xmlns:p14="http://schemas.microsoft.com/office/powerpoint/2010/main" val="218981426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4"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chemeClr val="bg1"/>
                </a:solidFill>
              </a:defRPr>
            </a:lvl1pPr>
          </a:lstStyle>
          <a:p>
            <a:pPr lvl="0"/>
            <a:r>
              <a:rPr lang="en-US" noProof="0" smtClean="0"/>
              <a:t>Click to edit Master title style</a:t>
            </a:r>
          </a:p>
        </p:txBody>
      </p:sp>
      <p:sp>
        <p:nvSpPr>
          <p:cNvPr id="48131" name="Text Placeholder 2"/>
          <p:cNvSpPr>
            <a:spLocks noGrp="1"/>
          </p:cNvSpPr>
          <p:nvPr>
            <p:ph type="subTitle" idx="1"/>
          </p:nvPr>
        </p:nvSpPr>
        <p:spPr>
          <a:xfrm>
            <a:off x="411163" y="3702050"/>
            <a:ext cx="3656012" cy="696214"/>
          </a:xfrm>
        </p:spPr>
        <p:txBody>
          <a:bodyPr anchor="t"/>
          <a:lstStyle>
            <a:lvl1pPr>
              <a:defRPr sz="1400">
                <a:solidFill>
                  <a:srgbClr val="84BD00"/>
                </a:solidFill>
              </a:defRPr>
            </a:lvl1pPr>
          </a:lstStyle>
          <a:p>
            <a:pPr lvl="0"/>
            <a:r>
              <a:rPr lang="en-US" noProof="0" smtClean="0"/>
              <a:t>Click to edit Master subtitle style</a:t>
            </a:r>
          </a:p>
        </p:txBody>
      </p:sp>
    </p:spTree>
    <p:extLst>
      <p:ext uri="{BB962C8B-B14F-4D97-AF65-F5344CB8AC3E}">
        <p14:creationId xmlns:p14="http://schemas.microsoft.com/office/powerpoint/2010/main" val="32503729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11" name="Rectangle 11"/>
          <p:cNvSpPr>
            <a:spLocks noGrp="1"/>
          </p:cNvSpPr>
          <p:nvPr>
            <p:ph type="body" idx="1"/>
          </p:nvPr>
        </p:nvSpPr>
        <p:spPr>
          <a:xfrm>
            <a:off x="411163" y="1279525"/>
            <a:ext cx="5926137" cy="3794125"/>
          </a:xfrm>
        </p:spPr>
        <p:txBody>
          <a:bodyPr/>
          <a:lstStyle/>
          <a:p>
            <a:r>
              <a:rPr lang="en-US" noProof="0"/>
              <a:t>Enter quote text in text placeholder. Default text color is AbbVie Dark Blue. Change text colors for best contrast against chosen background (either image or solid fill). </a:t>
            </a:r>
          </a:p>
        </p:txBody>
      </p:sp>
      <p:sp>
        <p:nvSpPr>
          <p:cNvPr id="12" name="Rectangle 10"/>
          <p:cNvSpPr>
            <a:spLocks noGrp="1"/>
          </p:cNvSpPr>
          <p:nvPr>
            <p:ph type="title"/>
          </p:nvPr>
        </p:nvSpPr>
        <p:spPr>
          <a:xfrm>
            <a:off x="412750" y="5164138"/>
            <a:ext cx="4387850" cy="284162"/>
          </a:xfrm>
        </p:spPr>
        <p:txBody>
          <a:bodyPr/>
          <a:lstStyle/>
          <a:p>
            <a:r>
              <a:rPr lang="en-US" noProof="0"/>
              <a:t>ENTER AUTHOR NAME IN TITLE PLACEHOLDER</a:t>
            </a:r>
          </a:p>
        </p:txBody>
      </p:sp>
    </p:spTree>
    <p:extLst>
      <p:ext uri="{BB962C8B-B14F-4D97-AF65-F5344CB8AC3E}">
        <p14:creationId xmlns:p14="http://schemas.microsoft.com/office/powerpoint/2010/main" val="21674053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sp>
        <p:nvSpPr>
          <p:cNvPr id="19" name="Rectangle 7"/>
          <p:cNvSpPr>
            <a:spLocks noGrp="1"/>
          </p:cNvSpPr>
          <p:nvPr>
            <p:ph type="title"/>
          </p:nvPr>
        </p:nvSpPr>
        <p:spPr>
          <a:xfrm>
            <a:off x="412750" y="5164138"/>
            <a:ext cx="4387850" cy="284162"/>
          </a:xfrm>
        </p:spPr>
        <p:txBody>
          <a:bodyPr/>
          <a:lstStyle/>
          <a:p>
            <a:r>
              <a:rPr lang="en-US" noProof="0"/>
              <a:t>ENTER AUTHOR NAME IN TITLE PLACEHOLDER</a:t>
            </a:r>
          </a:p>
        </p:txBody>
      </p:sp>
      <p:sp>
        <p:nvSpPr>
          <p:cNvPr id="20" name="Rectangle 8"/>
          <p:cNvSpPr>
            <a:spLocks noGrp="1"/>
          </p:cNvSpPr>
          <p:nvPr>
            <p:ph type="body" idx="1"/>
          </p:nvPr>
        </p:nvSpPr>
        <p:spPr>
          <a:xfrm>
            <a:off x="411163" y="1279525"/>
            <a:ext cx="5934075" cy="3794125"/>
          </a:xfrm>
          <a:noFill/>
          <a:ln/>
        </p:spPr>
        <p:txBody>
          <a:bodyPr/>
          <a:lstStyle/>
          <a:p>
            <a:r>
              <a:rPr lang="en-US" noProof="0"/>
              <a:t>Enter quote text in text placeholder. Default text color is AbbVie Dark Blue. Change text colors for best contrast against chosen background (either image or solid fill). </a:t>
            </a:r>
          </a:p>
        </p:txBody>
      </p:sp>
    </p:spTree>
    <p:extLst>
      <p:ext uri="{BB962C8B-B14F-4D97-AF65-F5344CB8AC3E}">
        <p14:creationId xmlns:p14="http://schemas.microsoft.com/office/powerpoint/2010/main" val="6572225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1142999"/>
            <a:ext cx="8318500" cy="525780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96550228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27002176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Title 1"/>
          <p:cNvSpPr>
            <a:spLocks noGrp="1"/>
          </p:cNvSpPr>
          <p:nvPr>
            <p:ph type="title"/>
          </p:nvPr>
        </p:nvSpPr>
        <p:spPr>
          <a:xfrm>
            <a:off x="411480" y="228600"/>
            <a:ext cx="8321040" cy="713232"/>
          </a:xfrm>
        </p:spPr>
        <p:txBody>
          <a:bodyPr anchor="b"/>
          <a:lstStyle>
            <a:lvl1pPr>
              <a:defRPr sz="24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3256297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sp>
        <p:nvSpPr>
          <p:cNvPr id="19" name="Rectangle 7"/>
          <p:cNvSpPr>
            <a:spLocks noGrp="1"/>
          </p:cNvSpPr>
          <p:nvPr>
            <p:ph type="title"/>
          </p:nvPr>
        </p:nvSpPr>
        <p:spPr>
          <a:xfrm>
            <a:off x="412750" y="5164138"/>
            <a:ext cx="4387850" cy="284162"/>
          </a:xfrm>
        </p:spPr>
        <p:txBody>
          <a:bodyPr/>
          <a:lstStyle/>
          <a:p>
            <a:r>
              <a:rPr lang="en-US" noProof="0"/>
              <a:t>ENTER AUTHOR NAME IN TITLE PLACEHOLDER</a:t>
            </a:r>
          </a:p>
        </p:txBody>
      </p:sp>
      <p:sp>
        <p:nvSpPr>
          <p:cNvPr id="20" name="Rectangle 8"/>
          <p:cNvSpPr>
            <a:spLocks noGrp="1"/>
          </p:cNvSpPr>
          <p:nvPr>
            <p:ph type="body" idx="1"/>
          </p:nvPr>
        </p:nvSpPr>
        <p:spPr>
          <a:xfrm>
            <a:off x="411163" y="1279525"/>
            <a:ext cx="5934075" cy="3794125"/>
          </a:xfrm>
          <a:noFill/>
          <a:ln/>
        </p:spPr>
        <p:txBody>
          <a:bodyPr/>
          <a:lstStyle/>
          <a:p>
            <a:r>
              <a:rPr lang="en-US" noProof="0"/>
              <a:t>Enter quote text in text placeholder. Default text color is AbbVie Dark Blue. Change text colors for best contrast against chosen background (either image or solid fill). </a:t>
            </a:r>
          </a:p>
        </p:txBody>
      </p:sp>
    </p:spTree>
    <p:extLst>
      <p:ext uri="{BB962C8B-B14F-4D97-AF65-F5344CB8AC3E}">
        <p14:creationId xmlns:p14="http://schemas.microsoft.com/office/powerpoint/2010/main" val="6572225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smtClean="0"/>
              <a:t>Click to edit Master text styles</a:t>
            </a:r>
          </a:p>
        </p:txBody>
      </p:sp>
      <p:sp>
        <p:nvSpPr>
          <p:cNvPr id="4" name="Content Placeholder 3"/>
          <p:cNvSpPr>
            <a:spLocks noGrp="1"/>
          </p:cNvSpPr>
          <p:nvPr>
            <p:ph sz="half" idx="2"/>
          </p:nvPr>
        </p:nvSpPr>
        <p:spPr>
          <a:xfrm>
            <a:off x="411480" y="1831974"/>
            <a:ext cx="4040188"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1831974"/>
            <a:ext cx="4041775"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9"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7"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80227652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3"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2426314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1143000"/>
            <a:ext cx="51117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8"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38628488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US" noProof="0"/>
          </a:p>
        </p:txBody>
      </p:sp>
      <p:sp>
        <p:nvSpPr>
          <p:cNvPr id="3" name="Picture Placeholder 2"/>
          <p:cNvSpPr>
            <a:spLocks noGrp="1"/>
          </p:cNvSpPr>
          <p:nvPr>
            <p:ph type="pic" idx="1"/>
          </p:nvPr>
        </p:nvSpPr>
        <p:spPr>
          <a:xfrm>
            <a:off x="1792288" y="1143000"/>
            <a:ext cx="5486400" cy="3609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37926373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143000"/>
            <a:ext cx="2079625" cy="5257800"/>
          </a:xfrm>
        </p:spPr>
        <p:txBody>
          <a:bodyPr vert="eaVert"/>
          <a:lstStyle/>
          <a:p>
            <a:r>
              <a:rPr lang="en-US" noProof="0" smtClean="0"/>
              <a:t>Click to edit Master title style</a:t>
            </a:r>
            <a:endParaRPr lang="en-US" noProof="0"/>
          </a:p>
        </p:txBody>
      </p:sp>
      <p:sp>
        <p:nvSpPr>
          <p:cNvPr id="3" name="Vertical Text Placeholder 2"/>
          <p:cNvSpPr>
            <a:spLocks noGrp="1"/>
          </p:cNvSpPr>
          <p:nvPr>
            <p:ph type="body" orient="vert" idx="1"/>
          </p:nvPr>
        </p:nvSpPr>
        <p:spPr>
          <a:xfrm>
            <a:off x="411163" y="1143000"/>
            <a:ext cx="6086475" cy="525780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2583527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cSld name="Final">
    <p:bg>
      <p:bgPr>
        <a:solidFill>
          <a:srgbClr val="071D49"/>
        </a:solidFill>
        <a:effectLst/>
      </p:bgPr>
    </p:bg>
    <p:spTree>
      <p:nvGrpSpPr>
        <p:cNvPr id="1" name=""/>
        <p:cNvGrpSpPr/>
        <p:nvPr/>
      </p:nvGrpSpPr>
      <p:grpSpPr>
        <a:xfrm>
          <a:off x="0" y="0"/>
          <a:ext cx="0" cy="0"/>
          <a:chOff x="0" y="0"/>
          <a:chExt cx="0" cy="0"/>
        </a:xfrm>
      </p:grpSpPr>
      <p:pic>
        <p:nvPicPr>
          <p:cNvPr id="4"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2532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1142999"/>
            <a:ext cx="8318500" cy="525780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96550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2700217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Title 1"/>
          <p:cNvSpPr>
            <a:spLocks noGrp="1"/>
          </p:cNvSpPr>
          <p:nvPr>
            <p:ph type="title"/>
          </p:nvPr>
        </p:nvSpPr>
        <p:spPr>
          <a:xfrm>
            <a:off x="411480" y="228600"/>
            <a:ext cx="8321040" cy="713232"/>
          </a:xfrm>
        </p:spPr>
        <p:txBody>
          <a:bodyPr anchor="b"/>
          <a:lstStyle>
            <a:lvl1pPr>
              <a:defRPr sz="24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25629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smtClean="0"/>
              <a:t>Click to edit Master text styles</a:t>
            </a:r>
          </a:p>
        </p:txBody>
      </p:sp>
      <p:sp>
        <p:nvSpPr>
          <p:cNvPr id="4" name="Content Placeholder 3"/>
          <p:cNvSpPr>
            <a:spLocks noGrp="1"/>
          </p:cNvSpPr>
          <p:nvPr>
            <p:ph sz="half" idx="2"/>
          </p:nvPr>
        </p:nvSpPr>
        <p:spPr>
          <a:xfrm>
            <a:off x="411480" y="1831974"/>
            <a:ext cx="4040188"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1831974"/>
            <a:ext cx="4041775"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9"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7"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802276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theme" Target="../theme/theme4.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1027"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sp>
        <p:nvSpPr>
          <p:cNvPr id="1028"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30" name="TextBox 8"/>
          <p:cNvSpPr txBox="1">
            <a:spLocks noChangeArrowheads="1"/>
          </p:cNvSpPr>
          <p:nvPr userDrawn="1"/>
        </p:nvSpPr>
        <p:spPr bwMode="auto">
          <a:xfrm>
            <a:off x="851632" y="6610350"/>
            <a:ext cx="7670023"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marL="0" marR="0" indent="0" algn="r" defTabSz="457200" rtl="0" eaLnBrk="1" fontAlgn="base" latinLnBrk="0" hangingPunct="1">
              <a:lnSpc>
                <a:spcPct val="90000"/>
              </a:lnSpc>
              <a:spcBef>
                <a:spcPct val="0"/>
              </a:spcBef>
              <a:spcAft>
                <a:spcPct val="0"/>
              </a:spcAft>
              <a:buClrTx/>
              <a:buSzTx/>
              <a:buFontTx/>
              <a:buNone/>
              <a:tabLst/>
              <a:defRPr/>
            </a:pPr>
            <a:r>
              <a:rPr lang="en-US" sz="900" baseline="0" dirty="0" smtClean="0">
                <a:solidFill>
                  <a:schemeClr val="bg1"/>
                </a:solidFill>
              </a:rPr>
              <a:t>						SURVEYOR-II: ABT-493 and ABT-530 for HCV Genotype 2 Infection  </a:t>
            </a:r>
            <a:r>
              <a:rPr lang="en-US" sz="900" dirty="0" smtClean="0">
                <a:solidFill>
                  <a:schemeClr val="bg1"/>
                </a:solidFill>
              </a:rPr>
              <a:t> | AASLD | 17</a:t>
            </a:r>
            <a:r>
              <a:rPr lang="en-US" sz="900" dirty="0" smtClean="0">
                <a:solidFill>
                  <a:schemeClr val="bg1"/>
                </a:solidFill>
                <a:sym typeface="Symbol"/>
              </a:rPr>
              <a:t> November</a:t>
            </a:r>
            <a:r>
              <a:rPr lang="en-US" sz="900" baseline="0" dirty="0" smtClean="0">
                <a:solidFill>
                  <a:schemeClr val="bg1"/>
                </a:solidFill>
                <a:sym typeface="Symbol"/>
              </a:rPr>
              <a:t> 2015</a:t>
            </a:r>
            <a:r>
              <a:rPr lang="en-US" sz="900" dirty="0" smtClean="0">
                <a:solidFill>
                  <a:schemeClr val="bg1"/>
                </a:solidFill>
              </a:rPr>
              <a:t> </a:t>
            </a:r>
          </a:p>
        </p:txBody>
      </p:sp>
      <p:sp>
        <p:nvSpPr>
          <p:cNvPr id="1031" name="TextBox 9"/>
          <p:cNvSpPr txBox="1">
            <a:spLocks noChangeArrowheads="1"/>
          </p:cNvSpPr>
          <p:nvPr userDrawn="1"/>
        </p:nvSpPr>
        <p:spPr bwMode="auto">
          <a:xfrm>
            <a:off x="8485188" y="6610350"/>
            <a:ext cx="3429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fld id="{961CB76B-05E7-4ABA-B816-DE7F43A9AED3}" type="slidenum">
              <a:rPr lang="en-US" sz="900">
                <a:solidFill>
                  <a:schemeClr val="bg1"/>
                </a:solidFill>
              </a:rPr>
              <a:pPr algn="ctr" eaLnBrk="1" hangingPunct="1">
                <a:lnSpc>
                  <a:spcPct val="90000"/>
                </a:lnSpc>
              </a:pPr>
              <a:t>‹Nr.›</a:t>
            </a:fld>
            <a:endParaRPr lang="en-GB" sz="9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7" r:id="rId1"/>
    <p:sldLayoutId id="2147483743" r:id="rId2"/>
    <p:sldLayoutId id="2147483744" r:id="rId3"/>
    <p:sldLayoutId id="2147483745" r:id="rId4"/>
    <p:sldLayoutId id="2147483746"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 id="2147483753" r:id="rId14"/>
    <p:sldLayoutId id="2147483784" r:id="rId15"/>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p:txBody>
      </p:sp>
      <p:sp>
        <p:nvSpPr>
          <p:cNvPr id="2051"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a:endParaRPr lang="en-US" dirty="0">
              <a:solidFill>
                <a:srgbClr val="070605"/>
              </a:solidFill>
              <a:latin typeface="Arial" charset="0"/>
            </a:endParaRPr>
          </a:p>
        </p:txBody>
      </p:sp>
      <p:sp>
        <p:nvSpPr>
          <p:cNvPr id="2052"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3" name="Line 8"/>
          <p:cNvSpPr>
            <a:spLocks noChangeShapeType="1"/>
          </p:cNvSpPr>
          <p:nvPr/>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8"/>
          <p:cNvSpPr txBox="1">
            <a:spLocks noChangeArrowheads="1"/>
          </p:cNvSpPr>
          <p:nvPr userDrawn="1"/>
        </p:nvSpPr>
        <p:spPr bwMode="auto">
          <a:xfrm>
            <a:off x="135272" y="6516368"/>
            <a:ext cx="8816704"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marL="0" marR="0" indent="0" algn="l" defTabSz="457200" rtl="0" eaLnBrk="1" fontAlgn="base" latinLnBrk="0" hangingPunct="1">
              <a:lnSpc>
                <a:spcPct val="90000"/>
              </a:lnSpc>
              <a:spcBef>
                <a:spcPct val="0"/>
              </a:spcBef>
              <a:spcAft>
                <a:spcPct val="0"/>
              </a:spcAft>
              <a:buClrTx/>
              <a:buSzTx/>
              <a:buFontTx/>
              <a:buNone/>
              <a:tabLst/>
              <a:defRPr/>
            </a:pPr>
            <a:r>
              <a:rPr lang="en-US" sz="900" dirty="0" smtClean="0">
                <a:solidFill>
                  <a:schemeClr val="bg1"/>
                </a:solidFill>
              </a:rPr>
              <a:t>TURQUOISE-II: ABT-450/r/Ombitasvir</a:t>
            </a:r>
            <a:r>
              <a:rPr lang="en-US" sz="900" baseline="0" dirty="0" smtClean="0">
                <a:solidFill>
                  <a:schemeClr val="bg1"/>
                </a:solidFill>
              </a:rPr>
              <a:t> and Dasabuvir with Ribavirin Achieves High SVR12 Rates in HCV GT1-infected Patients with Cirrhosis, Regardless of Baseline Characteristics</a:t>
            </a:r>
          </a:p>
          <a:p>
            <a:pPr marL="0" marR="0" indent="0" algn="l" defTabSz="457200" rtl="0" eaLnBrk="1" fontAlgn="base" latinLnBrk="0" hangingPunct="1">
              <a:lnSpc>
                <a:spcPct val="90000"/>
              </a:lnSpc>
              <a:spcBef>
                <a:spcPct val="0"/>
              </a:spcBef>
              <a:spcAft>
                <a:spcPct val="0"/>
              </a:spcAft>
              <a:buClrTx/>
              <a:buSzTx/>
              <a:buFontTx/>
              <a:buNone/>
              <a:tabLst/>
              <a:defRPr/>
            </a:pPr>
            <a:r>
              <a:rPr lang="en-US" sz="900" baseline="0" dirty="0" smtClean="0">
                <a:solidFill>
                  <a:schemeClr val="bg1"/>
                </a:solidFill>
              </a:rPr>
              <a:t>														 	</a:t>
            </a:r>
            <a:r>
              <a:rPr lang="en-US" sz="900" dirty="0" smtClean="0">
                <a:solidFill>
                  <a:schemeClr val="bg1"/>
                </a:solidFill>
              </a:rPr>
              <a:t>AASLD | 9</a:t>
            </a:r>
            <a:r>
              <a:rPr lang="en-US" sz="900" dirty="0" smtClean="0">
                <a:solidFill>
                  <a:schemeClr val="bg1"/>
                </a:solidFill>
                <a:sym typeface="Symbol"/>
              </a:rPr>
              <a:t> November</a:t>
            </a:r>
            <a:r>
              <a:rPr lang="en-US" sz="900" baseline="0" dirty="0" smtClean="0">
                <a:solidFill>
                  <a:schemeClr val="bg1"/>
                </a:solidFill>
                <a:sym typeface="Symbol"/>
              </a:rPr>
              <a:t> 2014</a:t>
            </a:r>
            <a:r>
              <a:rPr lang="en-US" sz="900" dirty="0" smtClean="0">
                <a:solidFill>
                  <a:schemeClr val="bg1"/>
                </a:solidFill>
              </a:rPr>
              <a:t> </a:t>
            </a:r>
          </a:p>
        </p:txBody>
      </p:sp>
      <p:sp>
        <p:nvSpPr>
          <p:cNvPr id="2055" name="TextBox 3"/>
          <p:cNvSpPr txBox="1">
            <a:spLocks noChangeArrowheads="1"/>
          </p:cNvSpPr>
          <p:nvPr/>
        </p:nvSpPr>
        <p:spPr bwMode="auto">
          <a:xfrm>
            <a:off x="8499702" y="6604907"/>
            <a:ext cx="3429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defTabSz="914400" eaLnBrk="1" hangingPunct="1"/>
            <a:fld id="{EC561364-697D-4882-8A36-D1AA6AC62655}" type="slidenum">
              <a:rPr lang="en-US" sz="900">
                <a:solidFill>
                  <a:srgbClr val="FFFFFF"/>
                </a:solidFill>
                <a:latin typeface="+mn-lt"/>
              </a:rPr>
              <a:pPr defTabSz="914400" eaLnBrk="1" hangingPunct="1"/>
              <a:t>‹Nr.›</a:t>
            </a:fld>
            <a:endParaRPr lang="en-GB" sz="900" dirty="0">
              <a:solidFill>
                <a:srgbClr val="FFFFFF"/>
              </a:solidFill>
              <a:latin typeface="+mn-lt"/>
            </a:endParaRPr>
          </a:p>
        </p:txBody>
      </p:sp>
    </p:spTree>
  </p:cSld>
  <p:clrMap bg1="lt1" tx1="dk1" bg2="lt2" tx2="dk2" accent1="accent1" accent2="accent2" accent3="accent3" accent4="accent4" accent5="accent5" accent6="accent6" hlink="hlink" folHlink="folHlink"/>
  <p:sldLayoutIdLst>
    <p:sldLayoutId id="2147483736" r:id="rId1"/>
    <p:sldLayoutId id="2147483747" r:id="rId2"/>
    <p:sldLayoutId id="2147483748" r:id="rId3"/>
    <p:sldLayoutId id="2147483749" r:id="rId4"/>
    <p:sldLayoutId id="2147483750" r:id="rId5"/>
    <p:sldLayoutId id="2147483751" r:id="rId6"/>
    <p:sldLayoutId id="2147483737" r:id="rId7"/>
    <p:sldLayoutId id="2147483738" r:id="rId8"/>
    <p:sldLayoutId id="2147483739" r:id="rId9"/>
    <p:sldLayoutId id="2147483740" r:id="rId10"/>
    <p:sldLayoutId id="2147483741" r:id="rId11"/>
    <p:sldLayoutId id="2147483742" r:id="rId12"/>
    <p:sldLayoutId id="2147483752" r:id="rId13"/>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6pPr>
      <a:lvl7pPr marL="24003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7pPr>
      <a:lvl8pPr marL="28575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8pPr>
      <a:lvl9pPr marL="33147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p:txBody>
      </p:sp>
      <p:sp>
        <p:nvSpPr>
          <p:cNvPr id="1027"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sp>
        <p:nvSpPr>
          <p:cNvPr id="1028"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9"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
        <p:nvSpPr>
          <p:cNvPr id="1030" name="TextBox 8"/>
          <p:cNvSpPr txBox="1">
            <a:spLocks noChangeArrowheads="1"/>
          </p:cNvSpPr>
          <p:nvPr userDrawn="1"/>
        </p:nvSpPr>
        <p:spPr bwMode="auto">
          <a:xfrm>
            <a:off x="407988" y="6611938"/>
            <a:ext cx="8050212"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lnSpc>
                <a:spcPct val="90000"/>
              </a:lnSpc>
            </a:pPr>
            <a:r>
              <a:rPr lang="en-US" sz="900" dirty="0">
                <a:solidFill>
                  <a:srgbClr val="FFFFFF"/>
                </a:solidFill>
              </a:rPr>
              <a:t>SAPPHIRE-I Phase 3 Study of ABT-450/r/Ombitasvir + Dasabuvir + RBV in Treatment-Naïve Adults With HCV </a:t>
            </a:r>
            <a:r>
              <a:rPr lang="en-US" sz="900" dirty="0" smtClean="0">
                <a:solidFill>
                  <a:srgbClr val="FFFFFF"/>
                </a:solidFill>
              </a:rPr>
              <a:t>GT1 </a:t>
            </a:r>
            <a:r>
              <a:rPr lang="en-US" sz="900" dirty="0">
                <a:solidFill>
                  <a:srgbClr val="FFFFFF"/>
                </a:solidFill>
              </a:rPr>
              <a:t>| International Liver Congress 2014 | 11 April 2014</a:t>
            </a:r>
          </a:p>
        </p:txBody>
      </p:sp>
      <p:sp>
        <p:nvSpPr>
          <p:cNvPr id="1031" name="TextBox 9"/>
          <p:cNvSpPr txBox="1">
            <a:spLocks noChangeArrowheads="1"/>
          </p:cNvSpPr>
          <p:nvPr userDrawn="1"/>
        </p:nvSpPr>
        <p:spPr bwMode="auto">
          <a:xfrm>
            <a:off x="8485188" y="6610350"/>
            <a:ext cx="3429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fld id="{961CB76B-05E7-4ABA-B816-DE7F43A9AED3}" type="slidenum">
              <a:rPr lang="en-US" sz="900">
                <a:solidFill>
                  <a:srgbClr val="FFFFFF"/>
                </a:solidFill>
              </a:rPr>
              <a:pPr algn="ctr" eaLnBrk="1" hangingPunct="1">
                <a:lnSpc>
                  <a:spcPct val="90000"/>
                </a:lnSpc>
              </a:pPr>
              <a:t>‹Nr.›</a:t>
            </a:fld>
            <a:endParaRPr lang="en-GB" sz="900"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p:txBody>
      </p:sp>
      <p:sp>
        <p:nvSpPr>
          <p:cNvPr id="1028"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31" name="TextBox 9"/>
          <p:cNvSpPr txBox="1">
            <a:spLocks noChangeArrowheads="1"/>
          </p:cNvSpPr>
          <p:nvPr userDrawn="1"/>
        </p:nvSpPr>
        <p:spPr bwMode="auto">
          <a:xfrm>
            <a:off x="8485188" y="6610350"/>
            <a:ext cx="3429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fld id="{961CB76B-05E7-4ABA-B816-DE7F43A9AED3}" type="slidenum">
              <a:rPr lang="en-US" sz="900">
                <a:solidFill>
                  <a:srgbClr val="FFFFFF"/>
                </a:solidFill>
              </a:rPr>
              <a:pPr algn="ctr" eaLnBrk="1" hangingPunct="1">
                <a:lnSpc>
                  <a:spcPct val="90000"/>
                </a:lnSpc>
              </a:pPr>
              <a:t>‹Nr.›</a:t>
            </a:fld>
            <a:endParaRPr lang="en-GB" sz="900"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3.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5"/>
          <p:cNvSpPr>
            <a:spLocks noGrp="1"/>
          </p:cNvSpPr>
          <p:nvPr>
            <p:ph type="ctrTitle"/>
          </p:nvPr>
        </p:nvSpPr>
        <p:spPr>
          <a:xfrm>
            <a:off x="411480" y="609001"/>
            <a:ext cx="6870002" cy="2800249"/>
          </a:xfrm>
        </p:spPr>
        <p:txBody>
          <a:bodyPr/>
          <a:lstStyle/>
          <a:p>
            <a:r>
              <a:rPr lang="en-US" b="0" dirty="0" smtClean="0"/>
              <a:t/>
            </a:r>
            <a:br>
              <a:rPr lang="en-US" b="0" dirty="0" smtClean="0"/>
            </a:br>
            <a:r>
              <a:rPr lang="en-US" dirty="0" smtClean="0">
                <a:solidFill>
                  <a:srgbClr val="002060"/>
                </a:solidFill>
              </a:rPr>
              <a:t>SURVEYOR-II:</a:t>
            </a:r>
            <a:r>
              <a:rPr lang="en-US" b="0" dirty="0" smtClean="0">
                <a:solidFill>
                  <a:srgbClr val="002060"/>
                </a:solidFill>
              </a:rPr>
              <a:t> </a:t>
            </a:r>
            <a:r>
              <a:rPr lang="en-US" b="0" dirty="0" smtClean="0"/>
              <a:t>High SVR4 Rates Achieved With the Next Generation NS3/4A Protease Inhibitor ABT-493 and NS5A Inhibitor ABT-530 in Non-Cirrhotic Treatment-Naïve </a:t>
            </a:r>
            <a:r>
              <a:rPr lang="en-US" b="0" dirty="0"/>
              <a:t>a</a:t>
            </a:r>
            <a:r>
              <a:rPr lang="en-US" b="0" dirty="0" smtClean="0"/>
              <a:t>nd Treatment-Experienced Patients With HCV Genotype 2 Infection</a:t>
            </a:r>
            <a:endParaRPr lang="en-US" b="0" dirty="0"/>
          </a:p>
        </p:txBody>
      </p:sp>
      <p:sp>
        <p:nvSpPr>
          <p:cNvPr id="13315" name="Rectangle 26"/>
          <p:cNvSpPr>
            <a:spLocks noGrp="1"/>
          </p:cNvSpPr>
          <p:nvPr>
            <p:ph type="subTitle" idx="1"/>
          </p:nvPr>
        </p:nvSpPr>
        <p:spPr>
          <a:xfrm>
            <a:off x="411480" y="3576943"/>
            <a:ext cx="7064828" cy="721078"/>
          </a:xfrm>
        </p:spPr>
        <p:txBody>
          <a:bodyPr/>
          <a:lstStyle/>
          <a:p>
            <a:pPr marL="0" indent="0">
              <a:lnSpc>
                <a:spcPct val="100000"/>
              </a:lnSpc>
              <a:spcBef>
                <a:spcPts val="0"/>
              </a:spcBef>
            </a:pPr>
            <a:r>
              <a:rPr lang="en-US" sz="1800" b="1" dirty="0" smtClean="0"/>
              <a:t>David Wyles,</a:t>
            </a:r>
            <a:r>
              <a:rPr lang="en-US" sz="1800" b="1" baseline="30000" dirty="0" smtClean="0"/>
              <a:t>1</a:t>
            </a:r>
            <a:r>
              <a:rPr lang="en-US" sz="1800" dirty="0" smtClean="0"/>
              <a:t> Mark Sulkowski,</a:t>
            </a:r>
            <a:r>
              <a:rPr lang="en-US" sz="1800" baseline="30000" dirty="0" smtClean="0"/>
              <a:t>2</a:t>
            </a:r>
            <a:r>
              <a:rPr lang="en-US" sz="1800" dirty="0" smtClean="0"/>
              <a:t> Stanley Wang,</a:t>
            </a:r>
            <a:r>
              <a:rPr lang="en-US" sz="1800" baseline="30000" dirty="0" smtClean="0"/>
              <a:t>3</a:t>
            </a:r>
            <a:r>
              <a:rPr lang="en-US" sz="1800" dirty="0" smtClean="0"/>
              <a:t> Michael Bennett,</a:t>
            </a:r>
            <a:r>
              <a:rPr lang="en-US" sz="1800" baseline="30000" dirty="0" smtClean="0"/>
              <a:t>4</a:t>
            </a:r>
            <a:r>
              <a:rPr lang="en-US" sz="1800" dirty="0" smtClean="0"/>
              <a:t>           Hugo E. Vargas,</a:t>
            </a:r>
            <a:r>
              <a:rPr lang="en-US" sz="1800" baseline="30000" dirty="0" smtClean="0"/>
              <a:t>5</a:t>
            </a:r>
            <a:r>
              <a:rPr lang="en-US" sz="1800" dirty="0" smtClean="0"/>
              <a:t> J. Scott Overcash,</a:t>
            </a:r>
            <a:r>
              <a:rPr lang="en-US" sz="1800" baseline="30000" dirty="0" smtClean="0"/>
              <a:t>6</a:t>
            </a:r>
            <a:r>
              <a:rPr lang="en-US" sz="1800" dirty="0" smtClean="0"/>
              <a:t> Benedict Maliakkal,</a:t>
            </a:r>
            <a:r>
              <a:rPr lang="en-US" sz="1800" baseline="30000" dirty="0" smtClean="0"/>
              <a:t>7</a:t>
            </a:r>
            <a:r>
              <a:rPr lang="en-US" sz="1800" dirty="0" smtClean="0"/>
              <a:t> Asma Siddique,</a:t>
            </a:r>
            <a:r>
              <a:rPr lang="en-US" sz="1800" baseline="30000" dirty="0" smtClean="0"/>
              <a:t>8</a:t>
            </a:r>
            <a:r>
              <a:rPr lang="en-US" sz="1800" dirty="0" smtClean="0"/>
              <a:t>   Bal Raj Bhandari,</a:t>
            </a:r>
            <a:r>
              <a:rPr lang="en-US" sz="1800" baseline="30000" dirty="0" smtClean="0"/>
              <a:t>9</a:t>
            </a:r>
            <a:r>
              <a:rPr lang="en-US" sz="1800" dirty="0" smtClean="0"/>
              <a:t> Fred Poordad,</a:t>
            </a:r>
            <a:r>
              <a:rPr lang="en-US" sz="1800" baseline="30000" dirty="0" smtClean="0"/>
              <a:t>10</a:t>
            </a:r>
            <a:r>
              <a:rPr lang="en-US" sz="1800" dirty="0" smtClean="0"/>
              <a:t> Sandra S. Lovell,</a:t>
            </a:r>
            <a:r>
              <a:rPr lang="en-US" sz="1800" baseline="30000" dirty="0"/>
              <a:t>3</a:t>
            </a:r>
            <a:r>
              <a:rPr lang="en-US" sz="1800" dirty="0" smtClean="0"/>
              <a:t> Chih-Wei Lin,</a:t>
            </a:r>
            <a:r>
              <a:rPr lang="en-US" sz="1800" baseline="30000" dirty="0" smtClean="0"/>
              <a:t>3</a:t>
            </a:r>
            <a:r>
              <a:rPr lang="en-US" sz="1800" dirty="0" smtClean="0"/>
              <a:t> </a:t>
            </a:r>
          </a:p>
          <a:p>
            <a:pPr marL="0" indent="0">
              <a:lnSpc>
                <a:spcPct val="100000"/>
              </a:lnSpc>
              <a:spcBef>
                <a:spcPts val="0"/>
              </a:spcBef>
            </a:pPr>
            <a:r>
              <a:rPr lang="en-US" sz="1800" dirty="0" smtClean="0"/>
              <a:t>Teresa I. Ng,</a:t>
            </a:r>
            <a:r>
              <a:rPr lang="en-US" sz="1800" baseline="30000" dirty="0" smtClean="0"/>
              <a:t>3</a:t>
            </a:r>
            <a:r>
              <a:rPr lang="en-US" sz="1800" dirty="0" smtClean="0"/>
              <a:t> Federico J. Mensa,</a:t>
            </a:r>
            <a:r>
              <a:rPr lang="en-US" sz="1800" baseline="30000" dirty="0" smtClean="0"/>
              <a:t>3</a:t>
            </a:r>
            <a:r>
              <a:rPr lang="en-US" sz="1800" dirty="0" smtClean="0"/>
              <a:t> Jens Kort</a:t>
            </a:r>
            <a:r>
              <a:rPr lang="en-US" sz="1800" baseline="30000" dirty="0" smtClean="0"/>
              <a:t>3</a:t>
            </a:r>
            <a:endParaRPr lang="en-US" sz="1800" baseline="30000" dirty="0" smtClean="0">
              <a:solidFill>
                <a:schemeClr val="tx1"/>
              </a:solidFill>
            </a:endParaRPr>
          </a:p>
        </p:txBody>
      </p:sp>
      <p:sp>
        <p:nvSpPr>
          <p:cNvPr id="13316" name="TextBox 4"/>
          <p:cNvSpPr txBox="1">
            <a:spLocks noChangeArrowheads="1"/>
          </p:cNvSpPr>
          <p:nvPr/>
        </p:nvSpPr>
        <p:spPr bwMode="auto">
          <a:xfrm>
            <a:off x="0" y="6118601"/>
            <a:ext cx="9079127"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r>
              <a:rPr lang="en-US" sz="1400" dirty="0">
                <a:solidFill>
                  <a:srgbClr val="070605"/>
                </a:solidFill>
              </a:rPr>
              <a:t>66</a:t>
            </a:r>
            <a:r>
              <a:rPr lang="en-US" sz="1400" baseline="30000" dirty="0">
                <a:solidFill>
                  <a:srgbClr val="070605"/>
                </a:solidFill>
              </a:rPr>
              <a:t>th</a:t>
            </a:r>
            <a:r>
              <a:rPr lang="en-US" sz="1400" dirty="0">
                <a:solidFill>
                  <a:srgbClr val="070605"/>
                </a:solidFill>
              </a:rPr>
              <a:t> Annual Meeting of the American Association for the Study of Liver Diseases</a:t>
            </a:r>
          </a:p>
          <a:p>
            <a:pPr algn="ctr" eaLnBrk="1" hangingPunct="1">
              <a:lnSpc>
                <a:spcPct val="90000"/>
              </a:lnSpc>
            </a:pPr>
            <a:r>
              <a:rPr lang="en-US" sz="1400" dirty="0" smtClean="0">
                <a:solidFill>
                  <a:srgbClr val="070605"/>
                </a:solidFill>
              </a:rPr>
              <a:t>• San Francisco, CA • </a:t>
            </a:r>
            <a:endParaRPr lang="en-US" sz="1400" dirty="0">
              <a:solidFill>
                <a:srgbClr val="070605"/>
              </a:solidFill>
            </a:endParaRPr>
          </a:p>
          <a:p>
            <a:pPr algn="ctr" eaLnBrk="1" hangingPunct="1">
              <a:lnSpc>
                <a:spcPct val="90000"/>
              </a:lnSpc>
            </a:pPr>
            <a:r>
              <a:rPr lang="en-US" sz="1400" dirty="0" smtClean="0">
                <a:solidFill>
                  <a:srgbClr val="070605"/>
                </a:solidFill>
              </a:rPr>
              <a:t>17 November 2015</a:t>
            </a:r>
            <a:endParaRPr lang="en-US" sz="1400" dirty="0">
              <a:solidFill>
                <a:srgbClr val="070605"/>
              </a:solidFill>
            </a:endParaRPr>
          </a:p>
        </p:txBody>
      </p:sp>
      <p:pic>
        <p:nvPicPr>
          <p:cNvPr id="13317" name="Picture 5"/>
          <p:cNvPicPr>
            <a:picLocks noChangeAspect="1"/>
          </p:cNvPicPr>
          <p:nvPr/>
        </p:nvPicPr>
        <p:blipFill>
          <a:blip r:embed="rId3">
            <a:extLst>
              <a:ext uri="{28A0092B-C50C-407E-A947-70E740481C1C}">
                <a14:useLocalDpi xmlns:a14="http://schemas.microsoft.com/office/drawing/2010/main" val="0"/>
              </a:ext>
            </a:extLst>
          </a:blip>
          <a:srcRect l="31940" r="30833"/>
          <a:stretch>
            <a:fillRect/>
          </a:stretch>
        </p:blipFill>
        <p:spPr bwMode="auto">
          <a:xfrm>
            <a:off x="7504327" y="0"/>
            <a:ext cx="1574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AbbVieLogo_Standard_RGB.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1463" y="6632179"/>
            <a:ext cx="685800" cy="119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11480" y="4874492"/>
            <a:ext cx="6948156" cy="861774"/>
          </a:xfrm>
          <a:prstGeom prst="rect">
            <a:avLst/>
          </a:prstGeom>
        </p:spPr>
        <p:txBody>
          <a:bodyPr wrap="square">
            <a:spAutoFit/>
          </a:bodyPr>
          <a:lstStyle/>
          <a:p>
            <a:r>
              <a:rPr lang="en-US" sz="1000" baseline="30000" dirty="0">
                <a:solidFill>
                  <a:srgbClr val="071D49"/>
                </a:solidFill>
              </a:rPr>
              <a:t>1</a:t>
            </a:r>
            <a:r>
              <a:rPr lang="en-US" sz="1000" dirty="0">
                <a:solidFill>
                  <a:srgbClr val="071D49"/>
                </a:solidFill>
              </a:rPr>
              <a:t>University of California San Diego, La Jolla, </a:t>
            </a:r>
            <a:r>
              <a:rPr lang="en-US" sz="1000" dirty="0" smtClean="0">
                <a:solidFill>
                  <a:srgbClr val="071D49"/>
                </a:solidFill>
              </a:rPr>
              <a:t>CA, USA; </a:t>
            </a:r>
            <a:r>
              <a:rPr lang="en-US" sz="1000" baseline="30000" dirty="0">
                <a:solidFill>
                  <a:srgbClr val="071D49"/>
                </a:solidFill>
              </a:rPr>
              <a:t>2</a:t>
            </a:r>
            <a:r>
              <a:rPr lang="en-US" sz="1000" dirty="0">
                <a:solidFill>
                  <a:srgbClr val="071D49"/>
                </a:solidFill>
              </a:rPr>
              <a:t>Johns Hopkins University School of Medicine, Baltimore, </a:t>
            </a:r>
            <a:r>
              <a:rPr lang="en-US" sz="1000" dirty="0" smtClean="0">
                <a:solidFill>
                  <a:srgbClr val="071D49"/>
                </a:solidFill>
              </a:rPr>
              <a:t>MD, USA; </a:t>
            </a:r>
            <a:r>
              <a:rPr lang="en-US" sz="1000" baseline="30000" dirty="0">
                <a:solidFill>
                  <a:srgbClr val="071D49"/>
                </a:solidFill>
              </a:rPr>
              <a:t>3</a:t>
            </a:r>
            <a:r>
              <a:rPr lang="en-US" sz="1000" dirty="0">
                <a:solidFill>
                  <a:srgbClr val="071D49"/>
                </a:solidFill>
              </a:rPr>
              <a:t>AbbVie Inc., North Chicago, </a:t>
            </a:r>
            <a:r>
              <a:rPr lang="en-US" sz="1000" dirty="0" smtClean="0">
                <a:solidFill>
                  <a:srgbClr val="071D49"/>
                </a:solidFill>
              </a:rPr>
              <a:t>IL, USA;</a:t>
            </a:r>
            <a:r>
              <a:rPr lang="en-US" sz="1000" baseline="30000" dirty="0" smtClean="0">
                <a:solidFill>
                  <a:srgbClr val="071D49"/>
                </a:solidFill>
              </a:rPr>
              <a:t> </a:t>
            </a:r>
            <a:r>
              <a:rPr lang="en-US" sz="1000" baseline="30000" dirty="0">
                <a:solidFill>
                  <a:srgbClr val="071D49"/>
                </a:solidFill>
              </a:rPr>
              <a:t>4</a:t>
            </a:r>
            <a:r>
              <a:rPr lang="en-US" sz="1000" dirty="0">
                <a:solidFill>
                  <a:srgbClr val="071D49"/>
                </a:solidFill>
              </a:rPr>
              <a:t>San Diego Digestive Disease Consultants, Inc., and Medical Associates Research Group, Inc., San Diego, </a:t>
            </a:r>
            <a:r>
              <a:rPr lang="en-US" sz="1000" dirty="0" smtClean="0">
                <a:solidFill>
                  <a:srgbClr val="071D49"/>
                </a:solidFill>
              </a:rPr>
              <a:t>CA, USA; </a:t>
            </a:r>
            <a:r>
              <a:rPr lang="en-US" sz="1000" baseline="30000" dirty="0">
                <a:solidFill>
                  <a:srgbClr val="071D49"/>
                </a:solidFill>
              </a:rPr>
              <a:t>5</a:t>
            </a:r>
            <a:r>
              <a:rPr lang="en-US" sz="1000" dirty="0">
                <a:solidFill>
                  <a:srgbClr val="071D49"/>
                </a:solidFill>
              </a:rPr>
              <a:t>Mayo Clinic, Phoenix, </a:t>
            </a:r>
            <a:r>
              <a:rPr lang="en-US" sz="1000" dirty="0" smtClean="0">
                <a:solidFill>
                  <a:srgbClr val="071D49"/>
                </a:solidFill>
              </a:rPr>
              <a:t>AZ, USA; </a:t>
            </a:r>
            <a:r>
              <a:rPr lang="en-US" sz="1000" baseline="30000" dirty="0">
                <a:solidFill>
                  <a:srgbClr val="071D49"/>
                </a:solidFill>
              </a:rPr>
              <a:t>6</a:t>
            </a:r>
            <a:r>
              <a:rPr lang="en-US" sz="1000" dirty="0">
                <a:solidFill>
                  <a:srgbClr val="071D49"/>
                </a:solidFill>
              </a:rPr>
              <a:t>eStudySite, San Diego, </a:t>
            </a:r>
            <a:r>
              <a:rPr lang="en-US" sz="1000" dirty="0" smtClean="0">
                <a:solidFill>
                  <a:srgbClr val="071D49"/>
                </a:solidFill>
              </a:rPr>
              <a:t>CA, USA; </a:t>
            </a:r>
            <a:r>
              <a:rPr lang="en-US" sz="1000" baseline="30000" dirty="0">
                <a:solidFill>
                  <a:srgbClr val="071D49"/>
                </a:solidFill>
              </a:rPr>
              <a:t>7</a:t>
            </a:r>
            <a:r>
              <a:rPr lang="en-US" sz="1000" dirty="0">
                <a:solidFill>
                  <a:srgbClr val="071D49"/>
                </a:solidFill>
              </a:rPr>
              <a:t>University of Rochester Medical Center, Rochester, </a:t>
            </a:r>
            <a:r>
              <a:rPr lang="en-US" sz="1000" dirty="0" smtClean="0">
                <a:solidFill>
                  <a:srgbClr val="071D49"/>
                </a:solidFill>
              </a:rPr>
              <a:t>NY, USA; </a:t>
            </a:r>
            <a:r>
              <a:rPr lang="en-US" sz="1000" baseline="30000" dirty="0">
                <a:solidFill>
                  <a:srgbClr val="071D49"/>
                </a:solidFill>
              </a:rPr>
              <a:t>8</a:t>
            </a:r>
            <a:r>
              <a:rPr lang="en-US" sz="1000" dirty="0">
                <a:solidFill>
                  <a:srgbClr val="071D49"/>
                </a:solidFill>
              </a:rPr>
              <a:t>Virginia Mason Hospital and Medical Center, Seattle, </a:t>
            </a:r>
            <a:r>
              <a:rPr lang="en-US" sz="1000" dirty="0" smtClean="0">
                <a:solidFill>
                  <a:srgbClr val="071D49"/>
                </a:solidFill>
              </a:rPr>
              <a:t>WA, USA; </a:t>
            </a:r>
            <a:r>
              <a:rPr lang="en-US" sz="1000" baseline="30000" dirty="0">
                <a:solidFill>
                  <a:srgbClr val="071D49"/>
                </a:solidFill>
              </a:rPr>
              <a:t>9</a:t>
            </a:r>
            <a:r>
              <a:rPr lang="en-US" sz="1000" dirty="0">
                <a:solidFill>
                  <a:srgbClr val="071D49"/>
                </a:solidFill>
              </a:rPr>
              <a:t>Gastroenterology &amp; Nutritional Medical Services, Bastrop, </a:t>
            </a:r>
            <a:r>
              <a:rPr lang="en-US" sz="1000" dirty="0" smtClean="0">
                <a:solidFill>
                  <a:srgbClr val="071D49"/>
                </a:solidFill>
              </a:rPr>
              <a:t>LA, USA; </a:t>
            </a:r>
            <a:r>
              <a:rPr lang="en-US" sz="1000" baseline="30000" dirty="0">
                <a:solidFill>
                  <a:srgbClr val="071D49"/>
                </a:solidFill>
              </a:rPr>
              <a:t>10</a:t>
            </a:r>
            <a:r>
              <a:rPr lang="en-US" sz="1000" dirty="0">
                <a:solidFill>
                  <a:srgbClr val="071D49"/>
                </a:solidFill>
              </a:rPr>
              <a:t>Texas Liver Institute, University of Texas Health Science Center, San Antonio, </a:t>
            </a:r>
            <a:r>
              <a:rPr lang="en-US" sz="1000" dirty="0" smtClean="0">
                <a:solidFill>
                  <a:srgbClr val="071D49"/>
                </a:solidFill>
              </a:rPr>
              <a:t>TX, USA</a:t>
            </a:r>
            <a:endParaRPr lang="en-US" sz="1000" dirty="0">
              <a:solidFill>
                <a:srgbClr val="071D4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1480" y="256032"/>
            <a:ext cx="8321040" cy="713232"/>
          </a:xfrm>
        </p:spPr>
        <p:txBody>
          <a:bodyPr anchor="b"/>
          <a:lstStyle/>
          <a:p>
            <a:r>
              <a:rPr lang="en-US" b="1" dirty="0" smtClean="0"/>
              <a:t>SURVEYOR-II Part 1 (GT2): Summary of Adverse Events</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931103598"/>
              </p:ext>
            </p:extLst>
          </p:nvPr>
        </p:nvGraphicFramePr>
        <p:xfrm>
          <a:off x="411480" y="1097280"/>
          <a:ext cx="8330184" cy="5295953"/>
        </p:xfrm>
        <a:graphic>
          <a:graphicData uri="http://schemas.openxmlformats.org/drawingml/2006/table">
            <a:tbl>
              <a:tblPr firstRow="1" firstCol="1" bandRow="1">
                <a:tableStyleId>{68D230F3-CF80-4859-8CE7-A43EE81993B5}</a:tableStyleId>
              </a:tblPr>
              <a:tblGrid>
                <a:gridCol w="2743200"/>
                <a:gridCol w="1837944"/>
                <a:gridCol w="1837944"/>
                <a:gridCol w="1911096"/>
              </a:tblGrid>
              <a:tr h="167478">
                <a:tc>
                  <a:txBody>
                    <a:bodyPr/>
                    <a:lstStyle/>
                    <a:p>
                      <a:pPr>
                        <a:lnSpc>
                          <a:spcPct val="115000"/>
                        </a:lnSpc>
                      </a:pPr>
                      <a:r>
                        <a:rPr lang="en-US" sz="1800" dirty="0" smtClean="0">
                          <a:solidFill>
                            <a:schemeClr val="tx1"/>
                          </a:solidFill>
                          <a:effectLst/>
                          <a:latin typeface="+mj-lt"/>
                          <a:cs typeface="Times New Roman"/>
                        </a:rPr>
                        <a:t>Event,</a:t>
                      </a:r>
                      <a:r>
                        <a:rPr lang="en-US" sz="1800" baseline="0" dirty="0" smtClean="0">
                          <a:solidFill>
                            <a:schemeClr val="tx1"/>
                          </a:solidFill>
                          <a:effectLst/>
                          <a:latin typeface="+mj-lt"/>
                          <a:cs typeface="Times New Roman"/>
                        </a:rPr>
                        <a:t> n (%)</a:t>
                      </a:r>
                      <a:endParaRPr lang="en-US" sz="1800" dirty="0">
                        <a:solidFill>
                          <a:schemeClr val="tx1"/>
                        </a:solidFill>
                        <a:effectLst/>
                        <a:latin typeface="+mj-lt"/>
                        <a:cs typeface="Times New Roman"/>
                      </a:endParaRPr>
                    </a:p>
                  </a:txBody>
                  <a:tcPr marL="61349" marR="61349" marT="0" marB="0" anchor="b">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r">
                        <a:lnSpc>
                          <a:spcPct val="100000"/>
                        </a:lnSpc>
                        <a:spcBef>
                          <a:spcPts val="0"/>
                        </a:spcBef>
                        <a:spcAft>
                          <a:spcPts val="0"/>
                        </a:spcAft>
                      </a:pPr>
                      <a:r>
                        <a:rPr lang="en-US" sz="1800" b="1" dirty="0" smtClean="0">
                          <a:solidFill>
                            <a:schemeClr val="bg1"/>
                          </a:solidFill>
                          <a:effectLst/>
                          <a:latin typeface="+mj-lt"/>
                        </a:rPr>
                        <a:t>   ABT-493 300 mg + ABT-530 120 mg</a:t>
                      </a:r>
                    </a:p>
                    <a:p>
                      <a:pPr marL="0" marR="0" algn="ctr">
                        <a:lnSpc>
                          <a:spcPct val="100000"/>
                        </a:lnSpc>
                        <a:spcBef>
                          <a:spcPts val="0"/>
                        </a:spcBef>
                        <a:spcAft>
                          <a:spcPts val="0"/>
                        </a:spcAft>
                      </a:pPr>
                      <a:r>
                        <a:rPr lang="en-US" sz="1800" b="1" dirty="0" smtClean="0">
                          <a:solidFill>
                            <a:schemeClr val="bg1"/>
                          </a:solidFill>
                          <a:effectLst/>
                          <a:latin typeface="+mj-lt"/>
                        </a:rPr>
                        <a:t>(n = 25)</a:t>
                      </a:r>
                      <a:endParaRPr lang="en-US" sz="1800" b="1" dirty="0">
                        <a:solidFill>
                          <a:schemeClr val="bg1"/>
                        </a:solidFill>
                        <a:effectLst/>
                        <a:latin typeface="+mj-lt"/>
                        <a:ea typeface="Calibri"/>
                        <a:cs typeface="Times New Roman"/>
                      </a:endParaRPr>
                    </a:p>
                  </a:txBody>
                  <a:tcPr marL="61349" marR="61349" marT="0" marB="0">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r">
                        <a:lnSpc>
                          <a:spcPct val="100000"/>
                        </a:lnSpc>
                        <a:spcBef>
                          <a:spcPts val="0"/>
                        </a:spcBef>
                        <a:spcAft>
                          <a:spcPts val="0"/>
                        </a:spcAft>
                      </a:pPr>
                      <a:r>
                        <a:rPr lang="en-US" sz="1800" b="1" dirty="0" smtClean="0">
                          <a:solidFill>
                            <a:schemeClr val="bg1"/>
                          </a:solidFill>
                          <a:effectLst/>
                          <a:latin typeface="+mj-lt"/>
                        </a:rPr>
                        <a:t>   ABT-493 200 mg + ABT-530 120 mg</a:t>
                      </a:r>
                    </a:p>
                    <a:p>
                      <a:pPr marL="0" marR="0" algn="ctr">
                        <a:lnSpc>
                          <a:spcPct val="100000"/>
                        </a:lnSpc>
                        <a:spcBef>
                          <a:spcPts val="0"/>
                        </a:spcBef>
                        <a:spcAft>
                          <a:spcPts val="0"/>
                        </a:spcAft>
                      </a:pPr>
                      <a:r>
                        <a:rPr lang="en-US" sz="1800" b="1" dirty="0" smtClean="0">
                          <a:solidFill>
                            <a:schemeClr val="bg1"/>
                          </a:solidFill>
                          <a:effectLst/>
                          <a:latin typeface="+mj-lt"/>
                        </a:rPr>
                        <a:t>(n = 25)</a:t>
                      </a:r>
                      <a:endParaRPr lang="en-US" sz="1800" b="1" dirty="0" smtClean="0">
                        <a:solidFill>
                          <a:schemeClr val="bg1"/>
                        </a:solidFill>
                        <a:effectLst/>
                        <a:latin typeface="+mj-lt"/>
                        <a:ea typeface="Calibri"/>
                        <a:cs typeface="Times New Roman"/>
                      </a:endParaRPr>
                    </a:p>
                  </a:txBody>
                  <a:tcPr marL="61349" marR="61349" marT="0" marB="0">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algn="r">
                        <a:lnSpc>
                          <a:spcPct val="100000"/>
                        </a:lnSpc>
                        <a:spcBef>
                          <a:spcPts val="0"/>
                        </a:spcBef>
                        <a:spcAft>
                          <a:spcPts val="0"/>
                        </a:spcAft>
                      </a:pPr>
                      <a:r>
                        <a:rPr lang="en-US" sz="1800" b="1" kern="1200" dirty="0" smtClean="0">
                          <a:solidFill>
                            <a:schemeClr val="bg1"/>
                          </a:solidFill>
                          <a:effectLst/>
                          <a:latin typeface="+mn-lt"/>
                          <a:ea typeface="Calibri"/>
                          <a:cs typeface="Times New Roman"/>
                        </a:rPr>
                        <a:t>   ABT-493 200 mg </a:t>
                      </a:r>
                    </a:p>
                    <a:p>
                      <a:pPr marL="0" marR="0" algn="r">
                        <a:lnSpc>
                          <a:spcPct val="100000"/>
                        </a:lnSpc>
                        <a:spcBef>
                          <a:spcPts val="0"/>
                        </a:spcBef>
                        <a:spcAft>
                          <a:spcPts val="0"/>
                        </a:spcAft>
                      </a:pPr>
                      <a:r>
                        <a:rPr lang="en-US" sz="1800" b="1" kern="1200" dirty="0" smtClean="0">
                          <a:solidFill>
                            <a:schemeClr val="bg1"/>
                          </a:solidFill>
                          <a:effectLst/>
                          <a:latin typeface="+mn-lt"/>
                          <a:ea typeface="Calibri"/>
                          <a:cs typeface="Times New Roman"/>
                        </a:rPr>
                        <a:t>+ ABT-530 120 mg</a:t>
                      </a:r>
                    </a:p>
                    <a:p>
                      <a:pPr marL="0" marR="0" algn="ctr">
                        <a:lnSpc>
                          <a:spcPct val="100000"/>
                        </a:lnSpc>
                        <a:spcBef>
                          <a:spcPts val="0"/>
                        </a:spcBef>
                        <a:spcAft>
                          <a:spcPts val="0"/>
                        </a:spcAft>
                      </a:pPr>
                      <a:r>
                        <a:rPr lang="en-US" sz="1800" b="1" kern="1200" dirty="0" smtClean="0">
                          <a:solidFill>
                            <a:schemeClr val="bg1"/>
                          </a:solidFill>
                          <a:effectLst/>
                          <a:latin typeface="+mn-lt"/>
                          <a:ea typeface="Calibri"/>
                          <a:cs typeface="Times New Roman"/>
                        </a:rPr>
                        <a:t>+ RBV (n=25)</a:t>
                      </a:r>
                    </a:p>
                  </a:txBody>
                  <a:tcPr marL="61349" marR="61349" marT="0" marB="0">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DA1C4"/>
                    </a:solidFill>
                  </a:tcPr>
                </a:tc>
              </a:tr>
              <a:tr h="0">
                <a:tc>
                  <a:txBody>
                    <a:bodyPr/>
                    <a:lstStyle/>
                    <a:p>
                      <a:pPr marL="0" marR="0">
                        <a:lnSpc>
                          <a:spcPct val="115000"/>
                        </a:lnSpc>
                        <a:spcBef>
                          <a:spcPts val="0"/>
                        </a:spcBef>
                        <a:spcAft>
                          <a:spcPts val="0"/>
                        </a:spcAft>
                      </a:pPr>
                      <a:r>
                        <a:rPr lang="en-US" sz="1800" b="0" dirty="0" smtClean="0">
                          <a:solidFill>
                            <a:schemeClr val="tx1"/>
                          </a:solidFill>
                          <a:effectLst/>
                          <a:latin typeface="+mj-lt"/>
                          <a:ea typeface="Calibri"/>
                          <a:cs typeface="Times New Roman"/>
                        </a:rPr>
                        <a:t>Any AE</a:t>
                      </a:r>
                      <a:endParaRPr lang="en-US" sz="1800" b="0" dirty="0">
                        <a:solidFill>
                          <a:schemeClr val="tx1"/>
                        </a:solidFill>
                        <a:effectLst/>
                        <a:latin typeface="+mj-lt"/>
                        <a:ea typeface="Calibri"/>
                        <a:cs typeface="Times New Roman"/>
                      </a:endParaRPr>
                    </a:p>
                  </a:txBody>
                  <a:tcPr marT="0" marB="0">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13 (52)</a:t>
                      </a:r>
                      <a:endParaRPr lang="en-US" sz="18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15 (60)</a:t>
                      </a:r>
                      <a:endParaRPr lang="en-US" sz="18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22 (88)</a:t>
                      </a:r>
                      <a:endParaRPr lang="en-US" sz="18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0">
                <a:tc>
                  <a:txBody>
                    <a:bodyPr/>
                    <a:lstStyle/>
                    <a:p>
                      <a:pPr marL="0" marR="0">
                        <a:lnSpc>
                          <a:spcPct val="115000"/>
                        </a:lnSpc>
                        <a:spcBef>
                          <a:spcPts val="0"/>
                        </a:spcBef>
                        <a:spcAft>
                          <a:spcPts val="0"/>
                        </a:spcAft>
                      </a:pPr>
                      <a:r>
                        <a:rPr lang="en-US" sz="1800" b="0" dirty="0" smtClean="0">
                          <a:solidFill>
                            <a:schemeClr val="tx1"/>
                          </a:solidFill>
                          <a:effectLst/>
                          <a:latin typeface="+mj-lt"/>
                          <a:ea typeface="Calibri"/>
                          <a:cs typeface="Times New Roman"/>
                        </a:rPr>
                        <a:t>AEs</a:t>
                      </a:r>
                      <a:r>
                        <a:rPr lang="en-US" sz="1800" b="0" baseline="0" dirty="0" smtClean="0">
                          <a:solidFill>
                            <a:schemeClr val="tx1"/>
                          </a:solidFill>
                          <a:effectLst/>
                          <a:latin typeface="+mj-lt"/>
                          <a:ea typeface="Calibri"/>
                          <a:cs typeface="Times New Roman"/>
                        </a:rPr>
                        <a:t> leading to study discontinuation</a:t>
                      </a:r>
                      <a:endParaRPr lang="en-US" sz="1800" b="0" dirty="0">
                        <a:solidFill>
                          <a:schemeClr val="tx1"/>
                        </a:solidFill>
                        <a:effectLst/>
                        <a:latin typeface="+mj-lt"/>
                        <a:ea typeface="Calibri"/>
                        <a:cs typeface="Times New Roman"/>
                      </a:endParaRPr>
                    </a:p>
                  </a:txBody>
                  <a:tcPr marT="0" marB="0"/>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0</a:t>
                      </a:r>
                      <a:endParaRPr lang="en-US" sz="18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800" kern="1200" dirty="0" smtClean="0">
                          <a:solidFill>
                            <a:schemeClr val="tx1"/>
                          </a:solidFill>
                          <a:effectLst/>
                          <a:latin typeface="+mn-lt"/>
                          <a:ea typeface="Calibri"/>
                          <a:cs typeface="Times New Roman"/>
                        </a:rPr>
                        <a:t>0</a:t>
                      </a:r>
                      <a:endParaRPr lang="en-US" sz="18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800" kern="1200" dirty="0" smtClean="0">
                          <a:solidFill>
                            <a:schemeClr val="tx1"/>
                          </a:solidFill>
                          <a:effectLst/>
                          <a:latin typeface="+mn-lt"/>
                          <a:ea typeface="Calibri"/>
                          <a:cs typeface="Times New Roman"/>
                        </a:rPr>
                        <a:t>0</a:t>
                      </a:r>
                      <a:endParaRPr lang="en-US" sz="1800" dirty="0">
                        <a:effectLst/>
                        <a:latin typeface="+mj-lt"/>
                        <a:ea typeface="Calibri"/>
                        <a:cs typeface="Times New Roman"/>
                      </a:endParaRPr>
                    </a:p>
                  </a:txBody>
                  <a:tcPr marL="68580" marR="68580" marT="0" marB="0" anchor="ctr"/>
                </a:tc>
              </a:tr>
              <a:tr h="0">
                <a:tc>
                  <a:txBody>
                    <a:bodyPr/>
                    <a:lstStyle/>
                    <a:p>
                      <a:pPr marL="0"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Any</a:t>
                      </a:r>
                      <a:r>
                        <a:rPr lang="en-US" sz="1800" b="0" baseline="0" dirty="0" smtClean="0">
                          <a:solidFill>
                            <a:schemeClr val="tx1"/>
                          </a:solidFill>
                          <a:effectLst/>
                          <a:latin typeface="+mj-lt"/>
                          <a:ea typeface="Calibri"/>
                          <a:cs typeface="Times New Roman"/>
                        </a:rPr>
                        <a:t> severe AE</a:t>
                      </a:r>
                      <a:endParaRPr lang="en-US" sz="1800" b="0" dirty="0">
                        <a:solidFill>
                          <a:schemeClr val="tx1"/>
                        </a:solidFill>
                        <a:effectLst/>
                        <a:latin typeface="+mj-lt"/>
                        <a:ea typeface="Calibri"/>
                        <a:cs typeface="Times New Roman"/>
                      </a:endParaRPr>
                    </a:p>
                  </a:txBody>
                  <a:tcPr marT="0" marB="0"/>
                </a:tc>
                <a:tc>
                  <a:txBody>
                    <a:bodyPr/>
                    <a:lstStyle/>
                    <a:p>
                      <a:pPr marL="0" marR="0" algn="ctr">
                        <a:lnSpc>
                          <a:spcPct val="115000"/>
                        </a:lnSpc>
                        <a:spcBef>
                          <a:spcPts val="0"/>
                        </a:spcBef>
                        <a:spcAft>
                          <a:spcPts val="0"/>
                        </a:spcAft>
                        <a:tabLst>
                          <a:tab pos="1428750" algn="l"/>
                        </a:tabLst>
                      </a:pPr>
                      <a:r>
                        <a:rPr lang="en-US" sz="1800" baseline="0" dirty="0" smtClean="0">
                          <a:effectLst/>
                          <a:latin typeface="+mj-lt"/>
                          <a:ea typeface="Calibri"/>
                          <a:cs typeface="Times New Roman"/>
                        </a:rPr>
                        <a:t>0</a:t>
                      </a:r>
                      <a:endParaRPr lang="en-US" sz="1800" baseline="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800" baseline="0" dirty="0" smtClean="0">
                          <a:effectLst/>
                          <a:latin typeface="+mj-lt"/>
                          <a:ea typeface="Calibri"/>
                          <a:cs typeface="Times New Roman"/>
                        </a:rPr>
                        <a:t>2 (8)</a:t>
                      </a:r>
                      <a:r>
                        <a:rPr lang="en-US" sz="1800" baseline="30000" dirty="0" smtClean="0">
                          <a:effectLst/>
                          <a:latin typeface="+mj-lt"/>
                          <a:ea typeface="Calibri"/>
                          <a:cs typeface="Times New Roman"/>
                        </a:rPr>
                        <a:t>a</a:t>
                      </a:r>
                      <a:endParaRPr lang="en-US" sz="1800" baseline="300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800" baseline="0" dirty="0" smtClean="0">
                          <a:effectLst/>
                          <a:latin typeface="+mj-lt"/>
                          <a:ea typeface="Calibri"/>
                          <a:cs typeface="Times New Roman"/>
                        </a:rPr>
                        <a:t>2 (8)</a:t>
                      </a:r>
                      <a:r>
                        <a:rPr lang="en-US" sz="1800" baseline="30000" dirty="0" smtClean="0">
                          <a:effectLst/>
                          <a:latin typeface="+mj-lt"/>
                          <a:ea typeface="Calibri"/>
                          <a:cs typeface="Times New Roman"/>
                        </a:rPr>
                        <a:t>b</a:t>
                      </a:r>
                      <a:endParaRPr lang="en-US" sz="1800" baseline="30000" dirty="0">
                        <a:effectLst/>
                        <a:latin typeface="+mj-lt"/>
                        <a:ea typeface="Calibri"/>
                        <a:cs typeface="Times New Roman"/>
                      </a:endParaRPr>
                    </a:p>
                  </a:txBody>
                  <a:tcPr marL="68580" marR="68580" marT="0" marB="0" anchor="ctr"/>
                </a:tc>
              </a:tr>
              <a:tr h="0">
                <a:tc>
                  <a:txBody>
                    <a:bodyPr/>
                    <a:lstStyle/>
                    <a:p>
                      <a:pPr marL="0"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Any serious AE</a:t>
                      </a:r>
                      <a:endParaRPr lang="en-US" sz="1800" b="0" dirty="0">
                        <a:solidFill>
                          <a:schemeClr val="tx1"/>
                        </a:solidFill>
                        <a:effectLst/>
                        <a:latin typeface="+mj-lt"/>
                        <a:ea typeface="Calibri"/>
                        <a:cs typeface="Times New Roman"/>
                      </a:endParaRPr>
                    </a:p>
                  </a:txBody>
                  <a:tcPr marT="0" marB="0">
                    <a:lnB>
                      <a:noFill/>
                    </a:lnB>
                  </a:tcPr>
                </a:tc>
                <a:tc>
                  <a:txBody>
                    <a:bodyPr/>
                    <a:lstStyle/>
                    <a:p>
                      <a:pPr marL="0" marR="0" algn="ctr">
                        <a:lnSpc>
                          <a:spcPct val="115000"/>
                        </a:lnSpc>
                        <a:spcBef>
                          <a:spcPts val="0"/>
                        </a:spcBef>
                        <a:spcAft>
                          <a:spcPts val="0"/>
                        </a:spcAft>
                        <a:tabLst>
                          <a:tab pos="1428750" algn="l"/>
                        </a:tabLst>
                      </a:pPr>
                      <a:r>
                        <a:rPr lang="en-US" sz="1800" baseline="0" dirty="0" smtClean="0">
                          <a:effectLst/>
                          <a:latin typeface="+mj-lt"/>
                          <a:ea typeface="Calibri"/>
                          <a:cs typeface="Times New Roman"/>
                        </a:rPr>
                        <a:t>0</a:t>
                      </a:r>
                      <a:endParaRPr lang="en-US" sz="1800" baseline="0" dirty="0">
                        <a:effectLst/>
                        <a:latin typeface="+mj-lt"/>
                        <a:ea typeface="Calibri"/>
                        <a:cs typeface="Times New Roman"/>
                      </a:endParaRPr>
                    </a:p>
                  </a:txBody>
                  <a:tcPr marL="68580" marR="68580" marT="0" marB="0" anchor="ctr">
                    <a:lnB>
                      <a:noFill/>
                    </a:lnB>
                  </a:tcPr>
                </a:tc>
                <a:tc>
                  <a:txBody>
                    <a:bodyPr/>
                    <a:lstStyle/>
                    <a:p>
                      <a:pPr marL="0" marR="0" algn="ctr">
                        <a:lnSpc>
                          <a:spcPct val="115000"/>
                        </a:lnSpc>
                        <a:spcBef>
                          <a:spcPts val="0"/>
                        </a:spcBef>
                        <a:spcAft>
                          <a:spcPts val="0"/>
                        </a:spcAft>
                        <a:tabLst>
                          <a:tab pos="1428750" algn="l"/>
                        </a:tabLst>
                      </a:pPr>
                      <a:r>
                        <a:rPr lang="en-US" sz="1800" baseline="0" dirty="0" smtClean="0">
                          <a:effectLst/>
                          <a:latin typeface="+mj-lt"/>
                          <a:ea typeface="Calibri"/>
                          <a:cs typeface="Times New Roman"/>
                        </a:rPr>
                        <a:t>0</a:t>
                      </a:r>
                      <a:endParaRPr lang="en-US" sz="1800" baseline="0" dirty="0">
                        <a:effectLst/>
                        <a:latin typeface="+mj-lt"/>
                        <a:ea typeface="Calibri"/>
                        <a:cs typeface="Times New Roman"/>
                      </a:endParaRPr>
                    </a:p>
                  </a:txBody>
                  <a:tcPr marL="68580" marR="68580" marT="0" marB="0" anchor="ctr">
                    <a:lnB>
                      <a:noFill/>
                    </a:lnB>
                  </a:tcPr>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1 (4)</a:t>
                      </a:r>
                      <a:r>
                        <a:rPr lang="en-US" sz="1800" baseline="30000" dirty="0" smtClean="0">
                          <a:effectLst/>
                          <a:latin typeface="+mj-lt"/>
                          <a:ea typeface="Calibri"/>
                          <a:cs typeface="Times New Roman"/>
                        </a:rPr>
                        <a:t>c</a:t>
                      </a:r>
                      <a:endParaRPr lang="en-US" sz="1800" baseline="30000" dirty="0">
                        <a:effectLst/>
                        <a:latin typeface="+mj-lt"/>
                        <a:ea typeface="Calibri"/>
                        <a:cs typeface="Times New Roman"/>
                      </a:endParaRPr>
                    </a:p>
                  </a:txBody>
                  <a:tcPr marL="68580" marR="68580" marT="0" marB="0" anchor="ctr">
                    <a:lnB>
                      <a:noFill/>
                    </a:lnB>
                  </a:tcPr>
                </a:tc>
              </a:tr>
              <a:tr h="0">
                <a:tc>
                  <a:txBody>
                    <a:bodyPr/>
                    <a:lstStyle/>
                    <a:p>
                      <a:pPr marL="346075"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Deaths</a:t>
                      </a:r>
                      <a:endParaRPr lang="en-US" sz="1800" b="0" dirty="0">
                        <a:solidFill>
                          <a:schemeClr val="tx1"/>
                        </a:solidFill>
                        <a:effectLst/>
                        <a:latin typeface="+mj-lt"/>
                        <a:ea typeface="Calibri"/>
                        <a:cs typeface="Times New Roman"/>
                      </a:endParaRPr>
                    </a:p>
                  </a:txBody>
                  <a:tcPr marT="0" marB="0">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baseline="0" dirty="0" smtClean="0">
                          <a:effectLst/>
                          <a:latin typeface="+mj-lt"/>
                          <a:ea typeface="Calibri"/>
                          <a:cs typeface="Times New Roman"/>
                        </a:rPr>
                        <a:t>0</a:t>
                      </a:r>
                      <a:endParaRPr lang="en-US" sz="1800" baseline="0" dirty="0">
                        <a:effectLst/>
                        <a:latin typeface="+mj-lt"/>
                        <a:ea typeface="Calibri"/>
                        <a:cs typeface="Times New Roman"/>
                      </a:endParaRPr>
                    </a:p>
                  </a:txBody>
                  <a:tcPr marL="68580" marR="68580" marT="0"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baseline="0" dirty="0" smtClean="0">
                          <a:effectLst/>
                          <a:latin typeface="+mj-lt"/>
                          <a:ea typeface="Calibri"/>
                          <a:cs typeface="Times New Roman"/>
                        </a:rPr>
                        <a:t>0</a:t>
                      </a:r>
                      <a:endParaRPr lang="en-US" sz="1800" baseline="0" dirty="0">
                        <a:effectLst/>
                        <a:latin typeface="+mj-lt"/>
                        <a:ea typeface="Calibri"/>
                        <a:cs typeface="Times New Roman"/>
                      </a:endParaRPr>
                    </a:p>
                  </a:txBody>
                  <a:tcPr marL="68580" marR="68580" marT="0"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baseline="0" dirty="0" smtClean="0">
                          <a:effectLst/>
                          <a:latin typeface="+mj-lt"/>
                          <a:ea typeface="Calibri"/>
                          <a:cs typeface="Times New Roman"/>
                        </a:rPr>
                        <a:t>0</a:t>
                      </a:r>
                      <a:endParaRPr lang="en-US" sz="1800" baseline="0" dirty="0">
                        <a:effectLst/>
                        <a:latin typeface="+mj-lt"/>
                        <a:ea typeface="Calibri"/>
                        <a:cs typeface="Times New Roman"/>
                      </a:endParaRPr>
                    </a:p>
                  </a:txBody>
                  <a:tcPr marL="68580" marR="68580" marT="0"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AEs</a:t>
                      </a:r>
                      <a:r>
                        <a:rPr lang="en-US" sz="1800" b="0" baseline="0" dirty="0" smtClean="0">
                          <a:solidFill>
                            <a:schemeClr val="tx1"/>
                          </a:solidFill>
                          <a:effectLst/>
                          <a:latin typeface="+mj-lt"/>
                          <a:ea typeface="Calibri"/>
                          <a:cs typeface="Times New Roman"/>
                        </a:rPr>
                        <a:t> in &gt;10% of patients</a:t>
                      </a:r>
                      <a:endParaRPr lang="en-US" sz="1800" b="0" dirty="0">
                        <a:solidFill>
                          <a:schemeClr val="tx1"/>
                        </a:solidFill>
                        <a:effectLst/>
                        <a:latin typeface="+mj-lt"/>
                        <a:ea typeface="Calibri"/>
                        <a:cs typeface="Times New Roman"/>
                      </a:endParaRPr>
                    </a:p>
                  </a:txBody>
                  <a:tcPr marT="0" marB="0">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endParaRPr lang="en-US" sz="1800" baseline="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endParaRPr lang="en-US" sz="1800" baseline="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endParaRPr lang="en-US" sz="1800" baseline="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236538"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Fatigue</a:t>
                      </a:r>
                      <a:endParaRPr lang="en-US" sz="1800" b="0" dirty="0">
                        <a:solidFill>
                          <a:schemeClr val="tx1"/>
                        </a:solidFill>
                        <a:effectLst/>
                        <a:latin typeface="+mj-lt"/>
                        <a:ea typeface="Calibri"/>
                        <a:cs typeface="Times New Roman"/>
                      </a:endParaRPr>
                    </a:p>
                  </a:txBody>
                  <a:tcPr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baseline="0" dirty="0" smtClean="0">
                          <a:solidFill>
                            <a:schemeClr val="tx1"/>
                          </a:solidFill>
                          <a:effectLst/>
                          <a:latin typeface="+mj-lt"/>
                          <a:ea typeface="Calibri"/>
                          <a:cs typeface="Times New Roman"/>
                        </a:rPr>
                        <a:t>2 (8)</a:t>
                      </a:r>
                      <a:endParaRPr lang="en-US" sz="1800" baseline="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3 (12)</a:t>
                      </a:r>
                      <a:endParaRPr lang="en-US" sz="18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10 (40)</a:t>
                      </a:r>
                      <a:endParaRPr lang="en-US" sz="18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236538"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Nausea </a:t>
                      </a:r>
                      <a:endParaRPr lang="en-US" sz="1800" b="0" dirty="0">
                        <a:solidFill>
                          <a:schemeClr val="tx1"/>
                        </a:solidFill>
                        <a:effectLst/>
                        <a:latin typeface="+mj-lt"/>
                        <a:ea typeface="Calibri"/>
                        <a:cs typeface="Times New Roman"/>
                      </a:endParaRPr>
                    </a:p>
                  </a:txBody>
                  <a:tcPr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3 (12)</a:t>
                      </a:r>
                      <a:endParaRPr lang="en-US" sz="18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1 (4)</a:t>
                      </a:r>
                      <a:endParaRPr lang="en-US" sz="18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8 (32)</a:t>
                      </a:r>
                      <a:endParaRPr lang="en-US" sz="18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236538"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Diarrhea </a:t>
                      </a:r>
                      <a:endParaRPr lang="en-US" sz="1800" b="0" dirty="0">
                        <a:solidFill>
                          <a:schemeClr val="tx1"/>
                        </a:solidFill>
                        <a:effectLst/>
                        <a:latin typeface="+mj-lt"/>
                        <a:ea typeface="Calibri"/>
                        <a:cs typeface="Times New Roman"/>
                      </a:endParaRPr>
                    </a:p>
                  </a:txBody>
                  <a:tcPr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4 (16)</a:t>
                      </a:r>
                      <a:endParaRPr lang="en-US" sz="18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1 (4)</a:t>
                      </a:r>
                      <a:endParaRPr lang="en-US" sz="18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6 (24)</a:t>
                      </a:r>
                      <a:endParaRPr lang="en-US" sz="18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236538"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Headache</a:t>
                      </a:r>
                      <a:endParaRPr lang="en-US" sz="1800" b="0" dirty="0">
                        <a:solidFill>
                          <a:schemeClr val="tx1"/>
                        </a:solidFill>
                        <a:effectLst/>
                        <a:latin typeface="+mj-lt"/>
                        <a:ea typeface="Calibri"/>
                        <a:cs typeface="Times New Roman"/>
                      </a:endParaRPr>
                    </a:p>
                  </a:txBody>
                  <a:tcPr marT="0" marB="0" anchor="ctr">
                    <a:lnT w="1905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800" baseline="0" dirty="0" smtClean="0">
                          <a:solidFill>
                            <a:schemeClr val="tx1"/>
                          </a:solidFill>
                          <a:effectLst/>
                          <a:latin typeface="+mj-lt"/>
                          <a:ea typeface="Calibri"/>
                          <a:cs typeface="Times New Roman"/>
                        </a:rPr>
                        <a:t>1 (4)</a:t>
                      </a:r>
                      <a:endParaRPr lang="en-US" sz="1800" baseline="0" dirty="0">
                        <a:solidFill>
                          <a:schemeClr val="tx1"/>
                        </a:solidFill>
                        <a:effectLst/>
                        <a:latin typeface="+mj-lt"/>
                        <a:ea typeface="Calibri"/>
                        <a:cs typeface="Times New Roman"/>
                      </a:endParaRPr>
                    </a:p>
                  </a:txBody>
                  <a:tcPr marL="68580" marR="68580" marT="0" marB="0" anchor="ctr">
                    <a:lnT w="1905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3 (12)</a:t>
                      </a:r>
                      <a:endParaRPr lang="en-US" sz="1800" dirty="0">
                        <a:solidFill>
                          <a:schemeClr val="tx1"/>
                        </a:solidFill>
                        <a:effectLst/>
                        <a:latin typeface="+mj-lt"/>
                        <a:ea typeface="Calibri"/>
                        <a:cs typeface="Times New Roman"/>
                      </a:endParaRPr>
                    </a:p>
                  </a:txBody>
                  <a:tcPr marL="68580" marR="68580" marT="0" marB="0" anchor="ctr">
                    <a:lnT w="1905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6 (24)</a:t>
                      </a:r>
                      <a:endParaRPr lang="en-US" sz="1800" dirty="0">
                        <a:solidFill>
                          <a:schemeClr val="tx1"/>
                        </a:solidFill>
                        <a:effectLst/>
                        <a:latin typeface="+mj-lt"/>
                        <a:ea typeface="Calibri"/>
                        <a:cs typeface="Times New Roman"/>
                      </a:endParaRPr>
                    </a:p>
                  </a:txBody>
                  <a:tcPr marL="68580" marR="68580" marT="0" marB="0" anchor="ctr">
                    <a:lnT w="1905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r>
              <a:tr h="1002845">
                <a:tc gridSpan="4">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b="0" kern="1200" baseline="0" dirty="0" smtClean="0">
                          <a:solidFill>
                            <a:schemeClr val="tx1"/>
                          </a:solidFill>
                          <a:effectLst/>
                          <a:latin typeface="+mn-lt"/>
                          <a:ea typeface="+mn-ea"/>
                          <a:cs typeface="+mn-cs"/>
                        </a:rPr>
                        <a:t>AEs were graded per National Cancer Institute’s Common Terminology Criteria for Adverse Events (CTCAE).</a:t>
                      </a:r>
                    </a:p>
                    <a:p>
                      <a:pPr marL="0" marR="0" algn="l">
                        <a:lnSpc>
                          <a:spcPct val="115000"/>
                        </a:lnSpc>
                        <a:spcBef>
                          <a:spcPts val="0"/>
                        </a:spcBef>
                        <a:spcAft>
                          <a:spcPts val="0"/>
                        </a:spcAft>
                      </a:pPr>
                      <a:r>
                        <a:rPr lang="en-US" sz="1400" b="0" baseline="30000" dirty="0" smtClean="0"/>
                        <a:t>a</a:t>
                      </a:r>
                      <a:r>
                        <a:rPr lang="en-US" sz="1400" b="0" dirty="0" smtClean="0"/>
                        <a:t>One patient had the events of low potassium/hypokalemia and another patient had headaches.</a:t>
                      </a:r>
                    </a:p>
                    <a:p>
                      <a:pPr marL="0" marR="0">
                        <a:lnSpc>
                          <a:spcPct val="115000"/>
                        </a:lnSpc>
                        <a:spcBef>
                          <a:spcPts val="0"/>
                        </a:spcBef>
                        <a:spcAft>
                          <a:spcPts val="0"/>
                        </a:spcAft>
                      </a:pPr>
                      <a:r>
                        <a:rPr lang="en-US" sz="1400" b="0" baseline="30000" dirty="0" smtClean="0"/>
                        <a:t>b</a:t>
                      </a:r>
                      <a:r>
                        <a:rPr lang="en-US" sz="1400" b="0" dirty="0" smtClean="0"/>
                        <a:t>One patient had worsening headaches; another patient also had worsening headaches as well as insomnia.</a:t>
                      </a:r>
                    </a:p>
                    <a:p>
                      <a:pPr marL="0" marR="0" indent="0" algn="l" defTabSz="914400" rtl="0" eaLnBrk="1" fontAlgn="auto" latinLnBrk="0" hangingPunct="1">
                        <a:lnSpc>
                          <a:spcPct val="115000"/>
                        </a:lnSpc>
                        <a:spcBef>
                          <a:spcPts val="0"/>
                        </a:spcBef>
                        <a:spcAft>
                          <a:spcPts val="0"/>
                        </a:spcAft>
                        <a:buClrTx/>
                        <a:buSzTx/>
                        <a:buFontTx/>
                        <a:buNone/>
                        <a:tabLst/>
                        <a:defRPr/>
                      </a:pPr>
                      <a:r>
                        <a:rPr lang="en-US" sz="1400" b="0" baseline="30000" dirty="0" smtClean="0"/>
                        <a:t>c</a:t>
                      </a:r>
                      <a:r>
                        <a:rPr lang="en-US" sz="1400" b="0" baseline="0" dirty="0" smtClean="0"/>
                        <a:t>O</a:t>
                      </a:r>
                      <a:r>
                        <a:rPr lang="en-US" sz="1400" b="0" dirty="0" smtClean="0"/>
                        <a:t>ne patient had a</a:t>
                      </a:r>
                      <a:r>
                        <a:rPr lang="en-US" sz="1400" b="0" baseline="0" dirty="0" smtClean="0"/>
                        <a:t> serious </a:t>
                      </a:r>
                      <a:r>
                        <a:rPr lang="en-US" sz="1400" b="0" dirty="0" smtClean="0"/>
                        <a:t>AE of atrial fibrillation (not considered related to study drugs).</a:t>
                      </a: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alpha val="20000"/>
                      </a:schemeClr>
                    </a:solidFill>
                  </a:tcPr>
                </a:tc>
                <a:tc hMerge="1">
                  <a:txBody>
                    <a:bodyPr/>
                    <a:lstStyle/>
                    <a:p>
                      <a:pPr marL="0" marR="0" algn="ctr">
                        <a:lnSpc>
                          <a:spcPct val="115000"/>
                        </a:lnSpc>
                        <a:spcBef>
                          <a:spcPts val="0"/>
                        </a:spcBef>
                        <a:spcAft>
                          <a:spcPts val="0"/>
                        </a:spcAft>
                        <a:tabLst>
                          <a:tab pos="1428750" algn="l"/>
                        </a:tabLst>
                      </a:pPr>
                      <a:endParaRPr lang="en-US" sz="1800">
                        <a:effectLst/>
                        <a:latin typeface="+mj-lt"/>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800">
                        <a:effectLst/>
                        <a:latin typeface="+mj-lt"/>
                        <a:ea typeface="Calibri"/>
                        <a:cs typeface="Times New Roman"/>
                      </a:endParaRPr>
                    </a:p>
                  </a:txBody>
                  <a:tcPr marL="68580" marR="68580" marT="0" marB="0" anchor="ctr"/>
                </a:tc>
                <a:tc hMerge="1">
                  <a:txBody>
                    <a:bodyPr/>
                    <a:lstStyle/>
                    <a:p>
                      <a:pPr marL="0" marR="0">
                        <a:lnSpc>
                          <a:spcPct val="115000"/>
                        </a:lnSpc>
                        <a:spcBef>
                          <a:spcPts val="0"/>
                        </a:spcBef>
                        <a:spcAft>
                          <a:spcPts val="0"/>
                        </a:spcAft>
                      </a:pPr>
                      <a:endParaRPr lang="en-US" sz="1400" b="0" baseline="0" dirty="0">
                        <a:effectLst/>
                        <a:latin typeface="+mj-lt"/>
                      </a:endParaRPr>
                    </a:p>
                  </a:txBody>
                  <a:tcPr marT="0" marB="0" anchor="ctr">
                    <a:lnT w="1905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r>
            </a:tbl>
          </a:graphicData>
        </a:graphic>
      </p:graphicFrame>
    </p:spTree>
    <p:extLst>
      <p:ext uri="{BB962C8B-B14F-4D97-AF65-F5344CB8AC3E}">
        <p14:creationId xmlns:p14="http://schemas.microsoft.com/office/powerpoint/2010/main" val="2953132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1480" y="256032"/>
            <a:ext cx="8321040" cy="713232"/>
          </a:xfrm>
        </p:spPr>
        <p:txBody>
          <a:bodyPr anchor="b"/>
          <a:lstStyle/>
          <a:p>
            <a:r>
              <a:rPr lang="en-US" b="1" dirty="0">
                <a:solidFill>
                  <a:srgbClr val="002060"/>
                </a:solidFill>
              </a:rPr>
              <a:t>SURVEYOR-II Part 1 (GT2): Laboratory Abnormalities</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2860220868"/>
              </p:ext>
            </p:extLst>
          </p:nvPr>
        </p:nvGraphicFramePr>
        <p:xfrm>
          <a:off x="411480" y="1097280"/>
          <a:ext cx="8330184" cy="4128516"/>
        </p:xfrm>
        <a:graphic>
          <a:graphicData uri="http://schemas.openxmlformats.org/drawingml/2006/table">
            <a:tbl>
              <a:tblPr firstRow="1" firstCol="1" bandRow="1">
                <a:tableStyleId>{68D230F3-CF80-4859-8CE7-A43EE81993B5}</a:tableStyleId>
              </a:tblPr>
              <a:tblGrid>
                <a:gridCol w="2743200"/>
                <a:gridCol w="1837944"/>
                <a:gridCol w="1837944"/>
                <a:gridCol w="1911096"/>
              </a:tblGrid>
              <a:tr h="167478">
                <a:tc>
                  <a:txBody>
                    <a:bodyPr/>
                    <a:lstStyle/>
                    <a:p>
                      <a:pPr>
                        <a:lnSpc>
                          <a:spcPct val="115000"/>
                        </a:lnSpc>
                      </a:pPr>
                      <a:r>
                        <a:rPr lang="en-US" sz="1800" dirty="0" smtClean="0">
                          <a:solidFill>
                            <a:schemeClr val="tx1"/>
                          </a:solidFill>
                          <a:effectLst/>
                          <a:latin typeface="+mj-lt"/>
                          <a:cs typeface="Times New Roman"/>
                        </a:rPr>
                        <a:t>Event,</a:t>
                      </a:r>
                      <a:r>
                        <a:rPr lang="en-US" sz="1800" baseline="0" dirty="0" smtClean="0">
                          <a:solidFill>
                            <a:schemeClr val="tx1"/>
                          </a:solidFill>
                          <a:effectLst/>
                          <a:latin typeface="+mj-lt"/>
                          <a:cs typeface="Times New Roman"/>
                        </a:rPr>
                        <a:t> n (%)</a:t>
                      </a:r>
                      <a:endParaRPr lang="en-US" sz="1800" dirty="0">
                        <a:solidFill>
                          <a:schemeClr val="tx1"/>
                        </a:solidFill>
                        <a:effectLst/>
                        <a:latin typeface="+mj-lt"/>
                        <a:cs typeface="Times New Roman"/>
                      </a:endParaRPr>
                    </a:p>
                  </a:txBody>
                  <a:tcPr marL="61349" marR="61349" marT="0" marB="0" anchor="b">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r">
                        <a:lnSpc>
                          <a:spcPct val="100000"/>
                        </a:lnSpc>
                        <a:spcBef>
                          <a:spcPts val="0"/>
                        </a:spcBef>
                        <a:spcAft>
                          <a:spcPts val="0"/>
                        </a:spcAft>
                      </a:pPr>
                      <a:r>
                        <a:rPr lang="en-US" sz="1800" b="1" dirty="0" smtClean="0">
                          <a:solidFill>
                            <a:schemeClr val="bg1"/>
                          </a:solidFill>
                          <a:effectLst/>
                          <a:latin typeface="+mj-lt"/>
                        </a:rPr>
                        <a:t>   ABT-493 300 mg + ABT-530 120 mg</a:t>
                      </a:r>
                    </a:p>
                    <a:p>
                      <a:pPr marL="0" marR="0" algn="ctr">
                        <a:lnSpc>
                          <a:spcPct val="100000"/>
                        </a:lnSpc>
                        <a:spcBef>
                          <a:spcPts val="0"/>
                        </a:spcBef>
                        <a:spcAft>
                          <a:spcPts val="0"/>
                        </a:spcAft>
                      </a:pPr>
                      <a:r>
                        <a:rPr lang="en-US" sz="1800" b="1" dirty="0" smtClean="0">
                          <a:solidFill>
                            <a:schemeClr val="bg1"/>
                          </a:solidFill>
                          <a:effectLst/>
                          <a:latin typeface="+mj-lt"/>
                        </a:rPr>
                        <a:t>(n = 25)</a:t>
                      </a:r>
                      <a:endParaRPr lang="en-US" sz="1800" b="1" dirty="0">
                        <a:solidFill>
                          <a:schemeClr val="bg1"/>
                        </a:solidFill>
                        <a:effectLst/>
                        <a:latin typeface="+mj-lt"/>
                        <a:ea typeface="Calibri"/>
                        <a:cs typeface="Times New Roman"/>
                      </a:endParaRPr>
                    </a:p>
                  </a:txBody>
                  <a:tcPr marL="61349" marR="61349" marT="0" marB="0">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r">
                        <a:lnSpc>
                          <a:spcPct val="100000"/>
                        </a:lnSpc>
                        <a:spcBef>
                          <a:spcPts val="0"/>
                        </a:spcBef>
                        <a:spcAft>
                          <a:spcPts val="0"/>
                        </a:spcAft>
                      </a:pPr>
                      <a:r>
                        <a:rPr lang="en-US" sz="1800" b="1" dirty="0" smtClean="0">
                          <a:solidFill>
                            <a:schemeClr val="bg1"/>
                          </a:solidFill>
                          <a:effectLst/>
                          <a:latin typeface="+mj-lt"/>
                        </a:rPr>
                        <a:t>   ABT-493 200 mg + ABT-530 120 mg</a:t>
                      </a:r>
                    </a:p>
                    <a:p>
                      <a:pPr marL="0" marR="0" algn="ctr">
                        <a:lnSpc>
                          <a:spcPct val="100000"/>
                        </a:lnSpc>
                        <a:spcBef>
                          <a:spcPts val="0"/>
                        </a:spcBef>
                        <a:spcAft>
                          <a:spcPts val="0"/>
                        </a:spcAft>
                      </a:pPr>
                      <a:r>
                        <a:rPr lang="en-US" sz="1800" b="1" dirty="0" smtClean="0">
                          <a:solidFill>
                            <a:schemeClr val="bg1"/>
                          </a:solidFill>
                          <a:effectLst/>
                          <a:latin typeface="+mj-lt"/>
                        </a:rPr>
                        <a:t>(n = 25)</a:t>
                      </a:r>
                      <a:endParaRPr lang="en-US" sz="1800" b="1" dirty="0" smtClean="0">
                        <a:solidFill>
                          <a:schemeClr val="bg1"/>
                        </a:solidFill>
                        <a:effectLst/>
                        <a:latin typeface="+mj-lt"/>
                        <a:ea typeface="Calibri"/>
                        <a:cs typeface="Times New Roman"/>
                      </a:endParaRPr>
                    </a:p>
                  </a:txBody>
                  <a:tcPr marL="61349" marR="61349" marT="0" marB="0">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algn="r">
                        <a:lnSpc>
                          <a:spcPct val="100000"/>
                        </a:lnSpc>
                        <a:spcBef>
                          <a:spcPts val="0"/>
                        </a:spcBef>
                        <a:spcAft>
                          <a:spcPts val="0"/>
                        </a:spcAft>
                      </a:pPr>
                      <a:r>
                        <a:rPr lang="en-US" sz="1800" b="1" kern="1200" dirty="0" smtClean="0">
                          <a:solidFill>
                            <a:schemeClr val="bg1"/>
                          </a:solidFill>
                          <a:effectLst/>
                          <a:latin typeface="+mn-lt"/>
                          <a:ea typeface="Calibri"/>
                          <a:cs typeface="Times New Roman"/>
                        </a:rPr>
                        <a:t>   ABT-493 200 mg </a:t>
                      </a:r>
                    </a:p>
                    <a:p>
                      <a:pPr marL="0" marR="0" algn="r">
                        <a:lnSpc>
                          <a:spcPct val="100000"/>
                        </a:lnSpc>
                        <a:spcBef>
                          <a:spcPts val="0"/>
                        </a:spcBef>
                        <a:spcAft>
                          <a:spcPts val="0"/>
                        </a:spcAft>
                      </a:pPr>
                      <a:r>
                        <a:rPr lang="en-US" sz="1800" b="1" kern="1200" dirty="0" smtClean="0">
                          <a:solidFill>
                            <a:schemeClr val="bg1"/>
                          </a:solidFill>
                          <a:effectLst/>
                          <a:latin typeface="+mn-lt"/>
                          <a:ea typeface="Calibri"/>
                          <a:cs typeface="Times New Roman"/>
                        </a:rPr>
                        <a:t>+ ABT-530 120 mg</a:t>
                      </a:r>
                    </a:p>
                    <a:p>
                      <a:pPr marL="0" marR="0" algn="ctr">
                        <a:lnSpc>
                          <a:spcPct val="100000"/>
                        </a:lnSpc>
                        <a:spcBef>
                          <a:spcPts val="0"/>
                        </a:spcBef>
                        <a:spcAft>
                          <a:spcPts val="0"/>
                        </a:spcAft>
                      </a:pPr>
                      <a:r>
                        <a:rPr lang="en-US" sz="1800" b="1" kern="1200" dirty="0" smtClean="0">
                          <a:solidFill>
                            <a:schemeClr val="bg1"/>
                          </a:solidFill>
                          <a:effectLst/>
                          <a:latin typeface="+mn-lt"/>
                          <a:ea typeface="Calibri"/>
                          <a:cs typeface="Times New Roman"/>
                        </a:rPr>
                        <a:t>+ RBV (n=25)</a:t>
                      </a:r>
                    </a:p>
                  </a:txBody>
                  <a:tcPr marL="61349" marR="61349" marT="0" marB="0">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DA1C4"/>
                    </a:solidFill>
                  </a:tcPr>
                </a:tc>
              </a:tr>
              <a:tr h="0">
                <a:tc>
                  <a:txBody>
                    <a:bodyPr/>
                    <a:lstStyle/>
                    <a:p>
                      <a:r>
                        <a:rPr lang="en-US" sz="1800" b="0" kern="1200" dirty="0" smtClean="0">
                          <a:solidFill>
                            <a:schemeClr val="tx1"/>
                          </a:solidFill>
                          <a:effectLst/>
                          <a:latin typeface="+mn-lt"/>
                          <a:ea typeface="+mn-ea"/>
                          <a:cs typeface="+mn-cs"/>
                        </a:rPr>
                        <a:t>ALT</a:t>
                      </a:r>
                    </a:p>
                    <a:p>
                      <a:pPr marL="0" indent="231775"/>
                      <a:r>
                        <a:rPr lang="en-US" sz="1800" b="0" kern="1200" dirty="0" smtClean="0">
                          <a:solidFill>
                            <a:schemeClr val="tx1"/>
                          </a:solidFill>
                          <a:effectLst/>
                          <a:latin typeface="+mn-lt"/>
                          <a:ea typeface="+mn-ea"/>
                          <a:cs typeface="+mn-cs"/>
                        </a:rPr>
                        <a:t>Grade 3+ (&gt;5 </a:t>
                      </a:r>
                      <a:r>
                        <a:rPr lang="en-US" sz="1800" b="0" dirty="0" smtClean="0">
                          <a:solidFill>
                            <a:schemeClr val="tx1"/>
                          </a:solidFill>
                          <a:sym typeface="Symbol"/>
                        </a:rPr>
                        <a:t> </a:t>
                      </a:r>
                      <a:r>
                        <a:rPr lang="en-US" sz="1800" b="0" kern="1200" dirty="0" smtClean="0">
                          <a:solidFill>
                            <a:schemeClr val="tx1"/>
                          </a:solidFill>
                          <a:effectLst/>
                          <a:latin typeface="+mn-lt"/>
                          <a:ea typeface="+mn-ea"/>
                          <a:cs typeface="+mn-cs"/>
                        </a:rPr>
                        <a:t> ULN)</a:t>
                      </a:r>
                      <a:endParaRPr lang="en-US" sz="18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0">
                <a:tc>
                  <a:txBody>
                    <a:bodyPr/>
                    <a:lstStyle/>
                    <a:p>
                      <a:r>
                        <a:rPr lang="en-US" sz="1800" b="0" kern="1200" dirty="0" smtClean="0">
                          <a:solidFill>
                            <a:schemeClr val="tx1"/>
                          </a:solidFill>
                          <a:effectLst/>
                          <a:latin typeface="+mn-lt"/>
                          <a:ea typeface="+mn-ea"/>
                          <a:cs typeface="+mn-cs"/>
                        </a:rPr>
                        <a:t>AST</a:t>
                      </a:r>
                    </a:p>
                    <a:p>
                      <a:pPr marL="0" indent="231775"/>
                      <a:r>
                        <a:rPr lang="en-US" sz="1800" b="0" kern="1200" dirty="0" smtClean="0">
                          <a:solidFill>
                            <a:schemeClr val="tx1"/>
                          </a:solidFill>
                          <a:effectLst/>
                          <a:latin typeface="+mn-lt"/>
                          <a:ea typeface="+mn-ea"/>
                          <a:cs typeface="+mn-cs"/>
                        </a:rPr>
                        <a:t>Grade 3+</a:t>
                      </a:r>
                      <a:r>
                        <a:rPr lang="en-US" sz="1800" b="0" kern="1200" baseline="0" dirty="0" smtClean="0">
                          <a:solidFill>
                            <a:schemeClr val="tx1"/>
                          </a:solidFill>
                          <a:effectLst/>
                          <a:latin typeface="+mn-lt"/>
                          <a:ea typeface="+mn-ea"/>
                          <a:cs typeface="+mn-cs"/>
                        </a:rPr>
                        <a:t> (</a:t>
                      </a:r>
                      <a:r>
                        <a:rPr lang="en-US" sz="1800" b="0" kern="1200" dirty="0" smtClean="0">
                          <a:solidFill>
                            <a:schemeClr val="tx1"/>
                          </a:solidFill>
                          <a:effectLst/>
                          <a:latin typeface="+mn-lt"/>
                          <a:ea typeface="+mn-ea"/>
                          <a:cs typeface="+mn-cs"/>
                        </a:rPr>
                        <a:t>&gt;5 </a:t>
                      </a:r>
                      <a:r>
                        <a:rPr lang="en-US" sz="1800" b="0" dirty="0" smtClean="0">
                          <a:solidFill>
                            <a:schemeClr val="tx1"/>
                          </a:solidFill>
                          <a:sym typeface="Symbol"/>
                        </a:rPr>
                        <a:t></a:t>
                      </a:r>
                      <a:r>
                        <a:rPr lang="en-US" sz="1800" b="0" kern="1200" dirty="0" smtClean="0">
                          <a:solidFill>
                            <a:schemeClr val="tx1"/>
                          </a:solidFill>
                          <a:effectLst/>
                          <a:latin typeface="+mn-lt"/>
                          <a:ea typeface="+mn-ea"/>
                          <a:cs typeface="+mn-cs"/>
                        </a:rPr>
                        <a:t> ULN)</a:t>
                      </a:r>
                      <a:endParaRPr lang="en-US" sz="1800" b="0" kern="1200" dirty="0" smtClean="0">
                        <a:solidFill>
                          <a:schemeClr val="tx1"/>
                        </a:solidFill>
                        <a:effectLst/>
                        <a:latin typeface="+mn-lt"/>
                        <a:ea typeface="Calibri"/>
                        <a:cs typeface="Times New Roman"/>
                      </a:endParaRPr>
                    </a:p>
                  </a:txBody>
                  <a:tcPr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r>
              <a:tr h="0">
                <a:tc>
                  <a:txBody>
                    <a:bodyPr/>
                    <a:lstStyle/>
                    <a:p>
                      <a:pPr marL="0"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Alkaline phosphatase</a:t>
                      </a:r>
                    </a:p>
                    <a:p>
                      <a:pPr marL="0" marR="0" indent="231775">
                        <a:lnSpc>
                          <a:spcPct val="115000"/>
                        </a:lnSpc>
                        <a:spcBef>
                          <a:spcPts val="0"/>
                        </a:spcBef>
                        <a:spcAft>
                          <a:spcPts val="0"/>
                        </a:spcAft>
                      </a:pPr>
                      <a:r>
                        <a:rPr lang="en-US" sz="1800" b="0" dirty="0" smtClean="0">
                          <a:solidFill>
                            <a:schemeClr val="tx1"/>
                          </a:solidFill>
                          <a:effectLst/>
                          <a:latin typeface="+mj-lt"/>
                          <a:ea typeface="Calibri"/>
                          <a:cs typeface="Times New Roman"/>
                        </a:rPr>
                        <a:t>Grade 3+ (&gt;5 </a:t>
                      </a:r>
                      <a:r>
                        <a:rPr lang="en-US" sz="1800" b="0" dirty="0" smtClean="0">
                          <a:solidFill>
                            <a:schemeClr val="tx1"/>
                          </a:solidFill>
                          <a:sym typeface="Symbol"/>
                        </a:rPr>
                        <a:t></a:t>
                      </a:r>
                      <a:r>
                        <a:rPr lang="en-US" sz="1800" b="0" dirty="0" smtClean="0">
                          <a:solidFill>
                            <a:schemeClr val="tx1"/>
                          </a:solidFill>
                          <a:effectLst/>
                          <a:latin typeface="+mj-lt"/>
                          <a:ea typeface="Calibri"/>
                          <a:cs typeface="Times New Roman"/>
                        </a:rPr>
                        <a:t> ULN)</a:t>
                      </a:r>
                      <a:endParaRPr lang="en-US" sz="1800" b="0" dirty="0">
                        <a:solidFill>
                          <a:schemeClr val="tx1"/>
                        </a:solidFill>
                        <a:effectLst/>
                        <a:latin typeface="+mj-lt"/>
                        <a:ea typeface="Calibri"/>
                        <a:cs typeface="Times New Roman"/>
                      </a:endParaRPr>
                    </a:p>
                  </a:txBody>
                  <a:tcPr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r>
              <a:tr h="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0" kern="1200" dirty="0" smtClean="0">
                          <a:solidFill>
                            <a:schemeClr val="tx1"/>
                          </a:solidFill>
                          <a:effectLst/>
                          <a:latin typeface="+mn-lt"/>
                          <a:ea typeface="Calibri"/>
                          <a:cs typeface="Times New Roman"/>
                        </a:rPr>
                        <a:t>Total bilirubin</a:t>
                      </a:r>
                      <a:r>
                        <a:rPr lang="en-US" sz="1800" b="0" kern="1200" baseline="0" dirty="0" smtClean="0">
                          <a:solidFill>
                            <a:schemeClr val="tx1"/>
                          </a:solidFill>
                          <a:effectLst/>
                          <a:latin typeface="+mn-lt"/>
                          <a:ea typeface="Calibri"/>
                          <a:cs typeface="Times New Roman"/>
                        </a:rPr>
                        <a:t> </a:t>
                      </a:r>
                    </a:p>
                    <a:p>
                      <a:pPr marL="0" marR="0" indent="231775" algn="l" defTabSz="914400" rtl="0" eaLnBrk="1" fontAlgn="auto" latinLnBrk="0" hangingPunct="1">
                        <a:lnSpc>
                          <a:spcPct val="115000"/>
                        </a:lnSpc>
                        <a:spcBef>
                          <a:spcPts val="0"/>
                        </a:spcBef>
                        <a:spcAft>
                          <a:spcPts val="0"/>
                        </a:spcAft>
                        <a:buClrTx/>
                        <a:buSzTx/>
                        <a:buFontTx/>
                        <a:buNone/>
                        <a:tabLst/>
                        <a:defRPr/>
                      </a:pPr>
                      <a:r>
                        <a:rPr lang="en-US" sz="1800" b="0" kern="1200" baseline="0" dirty="0" smtClean="0">
                          <a:solidFill>
                            <a:schemeClr val="tx1"/>
                          </a:solidFill>
                          <a:effectLst/>
                          <a:latin typeface="+mn-lt"/>
                          <a:ea typeface="Calibri"/>
                          <a:cs typeface="Times New Roman"/>
                        </a:rPr>
                        <a:t>Grade 3+(&gt;3 </a:t>
                      </a:r>
                      <a:r>
                        <a:rPr lang="en-US" sz="1800" b="0" dirty="0" smtClean="0">
                          <a:solidFill>
                            <a:schemeClr val="tx1"/>
                          </a:solidFill>
                          <a:sym typeface="Symbol"/>
                        </a:rPr>
                        <a:t></a:t>
                      </a:r>
                      <a:r>
                        <a:rPr lang="en-US" sz="1800" b="0" kern="1200" baseline="0" dirty="0" smtClean="0">
                          <a:solidFill>
                            <a:schemeClr val="tx1"/>
                          </a:solidFill>
                          <a:effectLst/>
                          <a:latin typeface="+mn-lt"/>
                          <a:ea typeface="Calibri"/>
                          <a:cs typeface="Times New Roman"/>
                        </a:rPr>
                        <a:t> ULN)</a:t>
                      </a:r>
                      <a:endParaRPr lang="en-US" sz="1800" b="0" kern="1200" dirty="0" smtClean="0">
                        <a:solidFill>
                          <a:schemeClr val="tx1"/>
                        </a:solidFill>
                        <a:effectLst/>
                        <a:latin typeface="+mn-lt"/>
                        <a:ea typeface="Calibri"/>
                        <a:cs typeface="Times New Roman"/>
                      </a:endParaRPr>
                    </a:p>
                  </a:txBody>
                  <a:tcPr marT="0" marB="0" anchor="ctr">
                    <a:lnB>
                      <a:noFill/>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B>
                      <a:noFill/>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B>
                      <a:noFill/>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B>
                      <a:noFill/>
                    </a:lnB>
                  </a:tcPr>
                </a:tc>
              </a:tr>
              <a:tr h="0">
                <a:tc>
                  <a:txBody>
                    <a:bodyPr/>
                    <a:lstStyle/>
                    <a:p>
                      <a:pPr marL="0"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Hemoglobin</a:t>
                      </a:r>
                      <a:endParaRPr lang="en-US" sz="1800" b="0" dirty="0">
                        <a:solidFill>
                          <a:schemeClr val="tx1"/>
                        </a:solidFill>
                        <a:effectLst/>
                        <a:latin typeface="+mj-lt"/>
                        <a:ea typeface="Calibri"/>
                        <a:cs typeface="Times New Roman"/>
                      </a:endParaRPr>
                    </a:p>
                  </a:txBody>
                  <a:tcPr marT="0"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endParaRPr lang="en-US" sz="1800" baseline="0" dirty="0">
                        <a:effectLst/>
                        <a:latin typeface="+mj-lt"/>
                        <a:ea typeface="Calibri"/>
                        <a:cs typeface="Times New Roman"/>
                      </a:endParaRPr>
                    </a:p>
                  </a:txBody>
                  <a:tcPr marL="68580" marR="68580" marT="0"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231775" marR="0" indent="0">
                        <a:lnSpc>
                          <a:spcPct val="115000"/>
                        </a:lnSpc>
                        <a:spcBef>
                          <a:spcPts val="0"/>
                        </a:spcBef>
                        <a:spcAft>
                          <a:spcPts val="0"/>
                        </a:spcAft>
                      </a:pPr>
                      <a:r>
                        <a:rPr lang="en-US" sz="1800" b="0" kern="1200" dirty="0" smtClean="0">
                          <a:solidFill>
                            <a:schemeClr val="tx1"/>
                          </a:solidFill>
                          <a:effectLst/>
                          <a:latin typeface="+mn-lt"/>
                          <a:ea typeface="+mn-ea"/>
                          <a:cs typeface="+mn-cs"/>
                        </a:rPr>
                        <a:t>Grade 2 (&lt;10-8 g/dL</a:t>
                      </a:r>
                      <a:r>
                        <a:rPr lang="en-US" sz="1800" b="0" kern="1200" baseline="0" dirty="0" smtClean="0">
                          <a:solidFill>
                            <a:schemeClr val="tx1"/>
                          </a:solidFill>
                          <a:effectLst/>
                          <a:latin typeface="+mn-lt"/>
                          <a:ea typeface="+mn-ea"/>
                          <a:cs typeface="+mn-cs"/>
                        </a:rPr>
                        <a:t>)</a:t>
                      </a:r>
                      <a:endParaRPr lang="en-US" sz="1800" b="0" baseline="0" dirty="0">
                        <a:solidFill>
                          <a:schemeClr val="tx1"/>
                        </a:solidFill>
                        <a:effectLst/>
                        <a:latin typeface="+mj-lt"/>
                        <a:ea typeface="Calibri"/>
                        <a:cs typeface="Times New Roman"/>
                      </a:endParaRPr>
                    </a:p>
                  </a:txBody>
                  <a:tcPr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1 (4)</a:t>
                      </a:r>
                      <a:endParaRPr lang="en-US" sz="180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231775"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Grade 3 (&lt;8 g/dL) </a:t>
                      </a:r>
                      <a:endParaRPr lang="en-US" sz="1800" b="0" dirty="0">
                        <a:solidFill>
                          <a:schemeClr val="tx1"/>
                        </a:solidFill>
                        <a:effectLst/>
                        <a:latin typeface="+mj-lt"/>
                        <a:ea typeface="Calibri"/>
                        <a:cs typeface="Times New Roman"/>
                      </a:endParaRPr>
                    </a:p>
                  </a:txBody>
                  <a:tcPr marT="0" marB="0" anchor="ctr">
                    <a:lnL>
                      <a:noFill/>
                    </a:lnL>
                    <a:lnR>
                      <a:noFill/>
                    </a:lnR>
                    <a:lnT w="1905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Rectangle 4"/>
          <p:cNvSpPr/>
          <p:nvPr/>
        </p:nvSpPr>
        <p:spPr>
          <a:xfrm>
            <a:off x="411480" y="5438567"/>
            <a:ext cx="8321040" cy="707886"/>
          </a:xfrm>
          <a:prstGeom prst="rect">
            <a:avLst/>
          </a:prstGeom>
        </p:spPr>
        <p:txBody>
          <a:bodyPr wrap="square">
            <a:spAutoFit/>
          </a:bodyPr>
          <a:lstStyle/>
          <a:p>
            <a:r>
              <a:rPr lang="en-US" sz="2000" dirty="0"/>
              <a:t>In </a:t>
            </a:r>
            <a:r>
              <a:rPr lang="en-US" sz="2000" dirty="0" smtClean="0"/>
              <a:t>all patients </a:t>
            </a:r>
            <a:r>
              <a:rPr lang="en-US" sz="2000" dirty="0"/>
              <a:t>with baseline ALT elevations, </a:t>
            </a:r>
            <a:r>
              <a:rPr lang="en-US" sz="2000" dirty="0" smtClean="0"/>
              <a:t>ALT </a:t>
            </a:r>
            <a:r>
              <a:rPr lang="en-US" sz="2000" dirty="0"/>
              <a:t>levels normalized with DAA </a:t>
            </a:r>
            <a:r>
              <a:rPr lang="en-US" sz="2000" dirty="0" smtClean="0"/>
              <a:t>treatment; there </a:t>
            </a:r>
            <a:r>
              <a:rPr lang="en-US" sz="2000" dirty="0"/>
              <a:t>were no on-treatment ALT elevations above </a:t>
            </a:r>
            <a:r>
              <a:rPr lang="en-US" sz="2000" dirty="0" smtClean="0"/>
              <a:t>baseline</a:t>
            </a:r>
            <a:endParaRPr lang="en-US" sz="2000" dirty="0"/>
          </a:p>
        </p:txBody>
      </p:sp>
    </p:spTree>
    <p:extLst>
      <p:ext uri="{BB962C8B-B14F-4D97-AF65-F5344CB8AC3E}">
        <p14:creationId xmlns:p14="http://schemas.microsoft.com/office/powerpoint/2010/main" val="1435613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gray">
          <a:xfrm>
            <a:off x="411163"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pPr eaLnBrk="1" hangingPunct="1"/>
            <a:r>
              <a:rPr lang="en-US" sz="2800" b="1" kern="0" dirty="0" smtClean="0">
                <a:solidFill>
                  <a:srgbClr val="071D49"/>
                </a:solidFill>
              </a:rPr>
              <a:t>SURVEYOR-II Part 1 (GT2): Summary</a:t>
            </a:r>
            <a:endParaRPr lang="en-US" sz="2800" b="1" kern="0" dirty="0" smtClean="0">
              <a:solidFill>
                <a:schemeClr val="tx1"/>
              </a:solidFill>
            </a:endParaRPr>
          </a:p>
        </p:txBody>
      </p:sp>
      <p:sp>
        <p:nvSpPr>
          <p:cNvPr id="7" name="Content Placeholder 2"/>
          <p:cNvSpPr txBox="1">
            <a:spLocks/>
          </p:cNvSpPr>
          <p:nvPr/>
        </p:nvSpPr>
        <p:spPr bwMode="gray">
          <a:xfrm>
            <a:off x="411162" y="1097280"/>
            <a:ext cx="8483456" cy="506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lnSpc>
                <a:spcPct val="75000"/>
              </a:lnSpc>
              <a:spcBef>
                <a:spcPct val="80000"/>
              </a:spcBef>
              <a:spcAft>
                <a:spcPct val="0"/>
              </a:spcAft>
              <a:buFont typeface="Arial" charset="0"/>
              <a:defRPr sz="2200">
                <a:solidFill>
                  <a:srgbClr val="070605"/>
                </a:solidFill>
                <a:latin typeface="+mn-lt"/>
                <a:ea typeface="+mn-ea"/>
                <a:cs typeface="+mn-cs"/>
              </a:defRPr>
            </a:lvl1pPr>
            <a:lvl2pPr marL="457200" indent="-342900" algn="l" defTabSz="457200" rtl="0" eaLnBrk="0" fontAlgn="base" hangingPunct="0">
              <a:lnSpc>
                <a:spcPct val="75000"/>
              </a:lnSpc>
              <a:spcBef>
                <a:spcPct val="40000"/>
              </a:spcBef>
              <a:spcAft>
                <a:spcPct val="0"/>
              </a:spcAft>
              <a:buFont typeface="Arial" pitchFamily="34" charset="0"/>
              <a:buChar char="•"/>
              <a:defRPr sz="2200">
                <a:solidFill>
                  <a:srgbClr val="070605"/>
                </a:solidFill>
                <a:latin typeface="+mn-lt"/>
                <a:cs typeface="+mn-cs"/>
              </a:defRPr>
            </a:lvl2pPr>
            <a:lvl3pPr marL="749300" indent="-228600" algn="l" defTabSz="457200" rtl="0" eaLnBrk="0" fontAlgn="base" hangingPunct="0">
              <a:spcBef>
                <a:spcPct val="20000"/>
              </a:spcBef>
              <a:spcAft>
                <a:spcPct val="0"/>
              </a:spcAft>
              <a:buFont typeface="Arial" charset="0"/>
              <a:buChar char="–"/>
              <a:defRPr sz="2200">
                <a:solidFill>
                  <a:srgbClr val="070605"/>
                </a:solidFill>
                <a:latin typeface="+mn-lt"/>
                <a:cs typeface="+mn-cs"/>
              </a:defRPr>
            </a:lvl3pPr>
            <a:lvl4pPr marL="1143000" indent="-228600" algn="l" defTabSz="457200" rtl="0" eaLnBrk="0" fontAlgn="base" hangingPunct="0">
              <a:spcBef>
                <a:spcPct val="10000"/>
              </a:spcBef>
              <a:spcAft>
                <a:spcPct val="0"/>
              </a:spcAft>
              <a:buFont typeface="Arial" charset="0"/>
              <a:buChar char="–"/>
              <a:defRPr sz="2200">
                <a:solidFill>
                  <a:srgbClr val="070605"/>
                </a:solidFill>
                <a:latin typeface="+mn-lt"/>
                <a:cs typeface="+mn-cs"/>
              </a:defRPr>
            </a:lvl4pPr>
            <a:lvl5pPr marL="1485900" indent="-228600" algn="l" defTabSz="457200" rtl="0" eaLnBrk="0" fontAlgn="base" hangingPunct="0">
              <a:spcBef>
                <a:spcPct val="10000"/>
              </a:spcBef>
              <a:spcAft>
                <a:spcPct val="0"/>
              </a:spcAft>
              <a:buFont typeface="Arial" charset="0"/>
              <a:buChar char="–"/>
              <a:defRPr sz="2200">
                <a:solidFill>
                  <a:srgbClr val="070605"/>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a:lstStyle>
          <a:p>
            <a:pPr marL="0" indent="0" eaLnBrk="1" hangingPunct="1">
              <a:lnSpc>
                <a:spcPct val="100000"/>
              </a:lnSpc>
              <a:spcBef>
                <a:spcPts val="0"/>
              </a:spcBef>
              <a:spcAft>
                <a:spcPts val="1800"/>
              </a:spcAft>
            </a:pPr>
            <a:r>
              <a:rPr lang="en-US" kern="0" dirty="0" smtClean="0">
                <a:solidFill>
                  <a:schemeClr val="tx1"/>
                </a:solidFill>
              </a:rPr>
              <a:t>In this 12-week dose-ranging study of once-daily ABT-493 and ABT-530:</a:t>
            </a:r>
          </a:p>
          <a:p>
            <a:pPr marL="457200" eaLnBrk="1" hangingPunct="1">
              <a:lnSpc>
                <a:spcPct val="100000"/>
              </a:lnSpc>
              <a:spcBef>
                <a:spcPts val="0"/>
              </a:spcBef>
              <a:spcAft>
                <a:spcPts val="1800"/>
              </a:spcAft>
              <a:buFont typeface="Arial" panose="020B0604020202020204" pitchFamily="34" charset="0"/>
              <a:buChar char="•"/>
            </a:pPr>
            <a:r>
              <a:rPr lang="en-US" kern="0" dirty="0" smtClean="0">
                <a:solidFill>
                  <a:schemeClr val="tx1"/>
                </a:solidFill>
              </a:rPr>
              <a:t>Efficacy was high regardless of ABT-493 and ABT-530 dose </a:t>
            </a:r>
          </a:p>
          <a:p>
            <a:pPr marL="465138" lvl="1" indent="-349250" eaLnBrk="1" hangingPunct="1">
              <a:lnSpc>
                <a:spcPct val="100000"/>
              </a:lnSpc>
              <a:spcBef>
                <a:spcPts val="0"/>
              </a:spcBef>
              <a:spcAft>
                <a:spcPts val="1800"/>
              </a:spcAft>
            </a:pPr>
            <a:r>
              <a:rPr lang="en-US" kern="0" dirty="0" smtClean="0">
                <a:solidFill>
                  <a:schemeClr val="tx1"/>
                </a:solidFill>
              </a:rPr>
              <a:t>No virologic failures in 74 patients</a:t>
            </a:r>
          </a:p>
          <a:p>
            <a:pPr marL="457200" eaLnBrk="1" hangingPunct="1">
              <a:lnSpc>
                <a:spcPct val="100000"/>
              </a:lnSpc>
              <a:spcBef>
                <a:spcPts val="0"/>
              </a:spcBef>
              <a:spcAft>
                <a:spcPts val="1800"/>
              </a:spcAft>
              <a:buFont typeface="Arial" panose="020B0604020202020204" pitchFamily="34" charset="0"/>
              <a:buChar char="•"/>
            </a:pPr>
            <a:r>
              <a:rPr lang="en-US" kern="0" dirty="0" smtClean="0">
                <a:solidFill>
                  <a:schemeClr val="tx1"/>
                </a:solidFill>
              </a:rPr>
              <a:t>All patients with baseline NS3 or NS5A variants achieved SVR12</a:t>
            </a:r>
          </a:p>
          <a:p>
            <a:pPr lvl="1" eaLnBrk="1" hangingPunct="1">
              <a:lnSpc>
                <a:spcPct val="100000"/>
              </a:lnSpc>
              <a:spcBef>
                <a:spcPts val="0"/>
              </a:spcBef>
              <a:spcAft>
                <a:spcPts val="1200"/>
              </a:spcAft>
            </a:pPr>
            <a:r>
              <a:rPr lang="en-US" kern="0" dirty="0" smtClean="0">
                <a:solidFill>
                  <a:schemeClr val="tx1"/>
                </a:solidFill>
              </a:rPr>
              <a:t>ABT-493 + ABT-530 demonstrated a favorable safety profile</a:t>
            </a:r>
          </a:p>
          <a:p>
            <a:pPr marL="914400" lvl="1" indent="-341313" eaLnBrk="1" hangingPunct="1">
              <a:lnSpc>
                <a:spcPct val="100000"/>
              </a:lnSpc>
              <a:spcBef>
                <a:spcPts val="0"/>
              </a:spcBef>
              <a:spcAft>
                <a:spcPts val="1200"/>
              </a:spcAft>
            </a:pPr>
            <a:r>
              <a:rPr lang="en-US" kern="0" dirty="0" smtClean="0">
                <a:solidFill>
                  <a:schemeClr val="tx1"/>
                </a:solidFill>
              </a:rPr>
              <a:t>AEs were mostly mild in severity</a:t>
            </a:r>
          </a:p>
          <a:p>
            <a:pPr marL="914400" lvl="1" indent="-341313" eaLnBrk="1" hangingPunct="1">
              <a:lnSpc>
                <a:spcPct val="100000"/>
              </a:lnSpc>
              <a:spcBef>
                <a:spcPts val="0"/>
              </a:spcBef>
              <a:spcAft>
                <a:spcPts val="1200"/>
              </a:spcAft>
            </a:pPr>
            <a:r>
              <a:rPr lang="en-US" kern="0" dirty="0" smtClean="0">
                <a:solidFill>
                  <a:schemeClr val="tx1"/>
                </a:solidFill>
              </a:rPr>
              <a:t>No increase in AE frequencies with increasing doses</a:t>
            </a:r>
          </a:p>
          <a:p>
            <a:pPr marL="914400" lvl="1" indent="-341313" eaLnBrk="1" hangingPunct="1">
              <a:lnSpc>
                <a:spcPct val="100000"/>
              </a:lnSpc>
              <a:spcBef>
                <a:spcPts val="0"/>
              </a:spcBef>
              <a:spcAft>
                <a:spcPts val="1800"/>
              </a:spcAft>
            </a:pPr>
            <a:r>
              <a:rPr lang="en-US" kern="0" dirty="0" smtClean="0">
                <a:solidFill>
                  <a:schemeClr val="tx1"/>
                </a:solidFill>
              </a:rPr>
              <a:t>No premature discontinuations </a:t>
            </a:r>
          </a:p>
        </p:txBody>
      </p:sp>
    </p:spTree>
    <p:extLst>
      <p:ext uri="{BB962C8B-B14F-4D97-AF65-F5344CB8AC3E}">
        <p14:creationId xmlns:p14="http://schemas.microsoft.com/office/powerpoint/2010/main" val="262120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gray">
          <a:xfrm>
            <a:off x="411163"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pPr eaLnBrk="1" hangingPunct="1"/>
            <a:r>
              <a:rPr lang="en-US" sz="2800" b="1" kern="0" dirty="0" smtClean="0">
                <a:solidFill>
                  <a:srgbClr val="071D49"/>
                </a:solidFill>
              </a:rPr>
              <a:t>SURVEYOR-II Part 1 (GT2): Conclusions</a:t>
            </a:r>
            <a:endParaRPr lang="en-US" sz="2800" b="1" kern="0" dirty="0" smtClean="0">
              <a:solidFill>
                <a:schemeClr val="tx1"/>
              </a:solidFill>
            </a:endParaRPr>
          </a:p>
        </p:txBody>
      </p:sp>
      <p:sp>
        <p:nvSpPr>
          <p:cNvPr id="7" name="Content Placeholder 2"/>
          <p:cNvSpPr>
            <a:spLocks noGrp="1"/>
          </p:cNvSpPr>
          <p:nvPr>
            <p:ph idx="1"/>
          </p:nvPr>
        </p:nvSpPr>
        <p:spPr>
          <a:xfrm>
            <a:off x="411162" y="1097280"/>
            <a:ext cx="8321040" cy="5067300"/>
          </a:xfrm>
        </p:spPr>
        <p:txBody>
          <a:bodyPr/>
          <a:lstStyle/>
          <a:p>
            <a:pPr marL="465138" lvl="1" indent="-349250" eaLnBrk="1" hangingPunct="1">
              <a:lnSpc>
                <a:spcPct val="100000"/>
              </a:lnSpc>
              <a:spcBef>
                <a:spcPts val="0"/>
              </a:spcBef>
              <a:spcAft>
                <a:spcPts val="1800"/>
              </a:spcAft>
            </a:pPr>
            <a:r>
              <a:rPr lang="en-US" dirty="0" smtClean="0">
                <a:solidFill>
                  <a:schemeClr val="tx1"/>
                </a:solidFill>
              </a:rPr>
              <a:t>Up to 100</a:t>
            </a:r>
            <a:r>
              <a:rPr lang="en-US" dirty="0">
                <a:solidFill>
                  <a:schemeClr val="tx1"/>
                </a:solidFill>
              </a:rPr>
              <a:t>% SVR12 achieved with ABT-493 + ABT-530 </a:t>
            </a:r>
          </a:p>
          <a:p>
            <a:pPr marL="465138" lvl="1" indent="-349250" eaLnBrk="1" hangingPunct="1">
              <a:lnSpc>
                <a:spcPct val="100000"/>
              </a:lnSpc>
              <a:spcBef>
                <a:spcPts val="0"/>
              </a:spcBef>
              <a:spcAft>
                <a:spcPts val="1800"/>
              </a:spcAft>
            </a:pPr>
            <a:r>
              <a:rPr lang="en-US" dirty="0">
                <a:solidFill>
                  <a:schemeClr val="tx1"/>
                </a:solidFill>
              </a:rPr>
              <a:t>The combination was well tolerated</a:t>
            </a:r>
          </a:p>
          <a:p>
            <a:pPr marL="465138" lvl="1" indent="-349250" eaLnBrk="1" hangingPunct="1">
              <a:lnSpc>
                <a:spcPct val="100000"/>
              </a:lnSpc>
              <a:spcBef>
                <a:spcPts val="0"/>
              </a:spcBef>
              <a:spcAft>
                <a:spcPts val="1200"/>
              </a:spcAft>
            </a:pPr>
            <a:r>
              <a:rPr lang="en-US" dirty="0">
                <a:solidFill>
                  <a:schemeClr val="tx1"/>
                </a:solidFill>
              </a:rPr>
              <a:t>Based on these results and data in other genotypes, the selected doses moving forward are:</a:t>
            </a:r>
          </a:p>
          <a:p>
            <a:pPr marL="914400" lvl="2" indent="-341313" eaLnBrk="1" hangingPunct="1">
              <a:spcBef>
                <a:spcPts val="0"/>
              </a:spcBef>
              <a:spcAft>
                <a:spcPts val="1200"/>
              </a:spcAft>
              <a:buFont typeface="Arial" panose="020B0604020202020204" pitchFamily="34" charset="0"/>
              <a:buChar char="•"/>
            </a:pPr>
            <a:r>
              <a:rPr lang="en-US" dirty="0">
                <a:solidFill>
                  <a:schemeClr val="tx1"/>
                </a:solidFill>
              </a:rPr>
              <a:t>ABT-493:    300 mg QD</a:t>
            </a:r>
          </a:p>
          <a:p>
            <a:pPr marL="914400" lvl="2" indent="-341313" eaLnBrk="1" hangingPunct="1">
              <a:spcBef>
                <a:spcPts val="0"/>
              </a:spcBef>
              <a:spcAft>
                <a:spcPts val="1800"/>
              </a:spcAft>
              <a:buFont typeface="Arial" panose="020B0604020202020204" pitchFamily="34" charset="0"/>
              <a:buChar char="•"/>
            </a:pPr>
            <a:r>
              <a:rPr lang="en-US" dirty="0">
                <a:solidFill>
                  <a:schemeClr val="tx1"/>
                </a:solidFill>
              </a:rPr>
              <a:t>ABT-530:    120 mg QD</a:t>
            </a:r>
          </a:p>
          <a:p>
            <a:pPr marL="465138" lvl="1" indent="-349250" eaLnBrk="1" hangingPunct="1">
              <a:lnSpc>
                <a:spcPct val="100000"/>
              </a:lnSpc>
              <a:spcBef>
                <a:spcPts val="0"/>
              </a:spcBef>
              <a:spcAft>
                <a:spcPts val="1200"/>
              </a:spcAft>
            </a:pPr>
            <a:r>
              <a:rPr lang="en-US" dirty="0" smtClean="0">
                <a:solidFill>
                  <a:schemeClr val="tx1"/>
                </a:solidFill>
              </a:rPr>
              <a:t>Ongoing studies in patients with GT2 infection:</a:t>
            </a:r>
            <a:endParaRPr lang="en-US" dirty="0">
              <a:solidFill>
                <a:schemeClr val="tx1"/>
              </a:solidFill>
            </a:endParaRPr>
          </a:p>
          <a:p>
            <a:pPr marL="914400" lvl="2" indent="-344488" eaLnBrk="1" hangingPunct="1">
              <a:spcBef>
                <a:spcPts val="0"/>
              </a:spcBef>
              <a:spcAft>
                <a:spcPts val="1200"/>
              </a:spcAft>
              <a:buFont typeface="Arial" panose="020B0604020202020204" pitchFamily="34" charset="0"/>
              <a:buChar char="•"/>
            </a:pPr>
            <a:r>
              <a:rPr lang="en-US" dirty="0">
                <a:solidFill>
                  <a:schemeClr val="tx1"/>
                </a:solidFill>
              </a:rPr>
              <a:t>Patients without cirrhosis (8-week treatment)</a:t>
            </a:r>
          </a:p>
          <a:p>
            <a:pPr marL="914400" lvl="2" indent="-344488" eaLnBrk="1" hangingPunct="1">
              <a:spcBef>
                <a:spcPts val="0"/>
              </a:spcBef>
              <a:spcAft>
                <a:spcPts val="1200"/>
              </a:spcAft>
              <a:buFont typeface="Arial" panose="020B0604020202020204" pitchFamily="34" charset="0"/>
              <a:buChar char="•"/>
            </a:pPr>
            <a:r>
              <a:rPr lang="en-US" dirty="0">
                <a:solidFill>
                  <a:schemeClr val="tx1"/>
                </a:solidFill>
              </a:rPr>
              <a:t>Patients with compensated cirrhosis </a:t>
            </a:r>
            <a:endParaRPr lang="en-US" dirty="0" smtClean="0">
              <a:solidFill>
                <a:schemeClr val="tx1"/>
              </a:solidFill>
            </a:endParaRPr>
          </a:p>
          <a:p>
            <a:pPr marL="914400" lvl="2" indent="-344488" eaLnBrk="1" hangingPunct="1">
              <a:spcBef>
                <a:spcPts val="0"/>
              </a:spcBef>
              <a:spcAft>
                <a:spcPts val="1200"/>
              </a:spcAft>
              <a:buFont typeface="Arial" panose="020B0604020202020204" pitchFamily="34" charset="0"/>
              <a:buChar char="•"/>
            </a:pPr>
            <a:r>
              <a:rPr lang="en-US" dirty="0" smtClean="0">
                <a:solidFill>
                  <a:schemeClr val="tx1"/>
                </a:solidFill>
              </a:rPr>
              <a:t>Sofosbuvir/RBV failures</a:t>
            </a:r>
          </a:p>
          <a:p>
            <a:pPr marL="914400" lvl="2" indent="-344488" eaLnBrk="1" hangingPunct="1">
              <a:spcBef>
                <a:spcPts val="0"/>
              </a:spcBef>
              <a:spcAft>
                <a:spcPts val="1200"/>
              </a:spcAft>
              <a:buFont typeface="Arial" panose="020B0604020202020204" pitchFamily="34" charset="0"/>
              <a:buChar char="•"/>
            </a:pPr>
            <a:endParaRPr lang="en-US" dirty="0">
              <a:solidFill>
                <a:schemeClr val="tx1"/>
              </a:solidFill>
            </a:endParaRPr>
          </a:p>
          <a:p>
            <a:pPr marL="114300" lvl="1" indent="0" eaLnBrk="1" hangingPunct="1">
              <a:lnSpc>
                <a:spcPct val="100000"/>
              </a:lnSpc>
              <a:spcBef>
                <a:spcPct val="0"/>
              </a:spcBef>
              <a:spcAft>
                <a:spcPts val="600"/>
              </a:spcAft>
              <a:buNone/>
            </a:pPr>
            <a:endParaRPr lang="en-US" b="1" dirty="0">
              <a:solidFill>
                <a:schemeClr val="tx1"/>
              </a:solidFill>
            </a:endParaRPr>
          </a:p>
        </p:txBody>
      </p:sp>
    </p:spTree>
    <p:extLst>
      <p:ext uri="{BB962C8B-B14F-4D97-AF65-F5344CB8AC3E}">
        <p14:creationId xmlns:p14="http://schemas.microsoft.com/office/powerpoint/2010/main" val="383624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411163" y="256032"/>
            <a:ext cx="8321675" cy="713232"/>
          </a:xfrm>
        </p:spPr>
        <p:txBody>
          <a:bodyPr anchor="b"/>
          <a:lstStyle/>
          <a:p>
            <a:pPr eaLnBrk="1" hangingPunct="1"/>
            <a:r>
              <a:rPr lang="en-US" sz="2800" b="1" dirty="0" smtClean="0">
                <a:solidFill>
                  <a:srgbClr val="071D49"/>
                </a:solidFill>
              </a:rPr>
              <a:t>Acknowledgments</a:t>
            </a:r>
          </a:p>
        </p:txBody>
      </p:sp>
      <p:sp>
        <p:nvSpPr>
          <p:cNvPr id="16387" name="Content Placeholder 2"/>
          <p:cNvSpPr>
            <a:spLocks noGrp="1"/>
          </p:cNvSpPr>
          <p:nvPr>
            <p:ph idx="1"/>
          </p:nvPr>
        </p:nvSpPr>
        <p:spPr>
          <a:xfrm>
            <a:off x="411163" y="1097280"/>
            <a:ext cx="8318500" cy="5067300"/>
          </a:xfrm>
        </p:spPr>
        <p:txBody>
          <a:bodyPr/>
          <a:lstStyle/>
          <a:p>
            <a:pPr marL="0" indent="0" eaLnBrk="1" hangingPunct="1">
              <a:lnSpc>
                <a:spcPct val="100000"/>
              </a:lnSpc>
              <a:spcBef>
                <a:spcPts val="0"/>
              </a:spcBef>
              <a:spcAft>
                <a:spcPts val="1200"/>
              </a:spcAft>
            </a:pPr>
            <a:r>
              <a:rPr lang="en-US" dirty="0">
                <a:solidFill>
                  <a:schemeClr val="tx1"/>
                </a:solidFill>
              </a:rPr>
              <a:t>The authors would like to express their gratitude to the patients and their families who participated in this study. Additionally, we would like to acknowledge all members of the </a:t>
            </a:r>
            <a:r>
              <a:rPr lang="en-US" dirty="0" smtClean="0">
                <a:solidFill>
                  <a:schemeClr val="tx1"/>
                </a:solidFill>
              </a:rPr>
              <a:t>SURVEYOR-II </a:t>
            </a:r>
            <a:r>
              <a:rPr lang="en-US" dirty="0">
                <a:solidFill>
                  <a:schemeClr val="tx1"/>
                </a:solidFill>
              </a:rPr>
              <a:t>study team </a:t>
            </a:r>
            <a:r>
              <a:rPr lang="en-US" dirty="0" smtClean="0">
                <a:solidFill>
                  <a:schemeClr val="tx1"/>
                </a:solidFill>
              </a:rPr>
              <a:t>and AbbVie’s HCV Next Generation team who contributed to this study.</a:t>
            </a:r>
            <a:endParaRPr lang="en-US" dirty="0">
              <a:solidFill>
                <a:schemeClr val="tx1"/>
              </a:solidFill>
            </a:endParaRPr>
          </a:p>
        </p:txBody>
      </p:sp>
    </p:spTree>
    <p:extLst>
      <p:ext uri="{BB962C8B-B14F-4D97-AF65-F5344CB8AC3E}">
        <p14:creationId xmlns:p14="http://schemas.microsoft.com/office/powerpoint/2010/main" val="16135652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4916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a:xfrm>
            <a:off x="411480" y="256032"/>
            <a:ext cx="8321040" cy="713232"/>
          </a:xfrm>
        </p:spPr>
        <p:txBody>
          <a:bodyPr anchor="b"/>
          <a:lstStyle/>
          <a:p>
            <a:pPr eaLnBrk="1" hangingPunct="1"/>
            <a:r>
              <a:rPr lang="en-US" sz="2800" b="1" dirty="0" smtClean="0"/>
              <a:t>Disclosures</a:t>
            </a:r>
          </a:p>
        </p:txBody>
      </p:sp>
      <p:sp>
        <p:nvSpPr>
          <p:cNvPr id="14339" name="Content Placeholder 7"/>
          <p:cNvSpPr>
            <a:spLocks noGrp="1"/>
          </p:cNvSpPr>
          <p:nvPr>
            <p:ph idx="4294967295"/>
          </p:nvPr>
        </p:nvSpPr>
        <p:spPr>
          <a:xfrm>
            <a:off x="407987" y="1097280"/>
            <a:ext cx="8321040" cy="5308979"/>
          </a:xfrm>
        </p:spPr>
        <p:txBody>
          <a:bodyPr anchor="t">
            <a:noAutofit/>
          </a:bodyPr>
          <a:lstStyle/>
          <a:p>
            <a:pPr marL="0" indent="0" eaLnBrk="1" hangingPunct="1">
              <a:lnSpc>
                <a:spcPct val="90000"/>
              </a:lnSpc>
              <a:spcBef>
                <a:spcPts val="0"/>
              </a:spcBef>
              <a:spcAft>
                <a:spcPts val="600"/>
              </a:spcAft>
            </a:pPr>
            <a:r>
              <a:rPr lang="en-US" sz="1300" b="1" dirty="0">
                <a:solidFill>
                  <a:schemeClr val="tx1"/>
                </a:solidFill>
              </a:rPr>
              <a:t>D Wyles: </a:t>
            </a:r>
            <a:r>
              <a:rPr lang="en-US" sz="1300" dirty="0">
                <a:solidFill>
                  <a:schemeClr val="tx1"/>
                </a:solidFill>
              </a:rPr>
              <a:t>Grant/Research support: AbbVie, BMS, Gilead, Merck, Tacere Therapeutics; Consultant/Advisor: AbbVie, BMS, </a:t>
            </a:r>
            <a:r>
              <a:rPr lang="en-US" sz="1300" dirty="0" smtClean="0">
                <a:solidFill>
                  <a:schemeClr val="tx1"/>
                </a:solidFill>
              </a:rPr>
              <a:t>Gilead, Merck, Janssen.</a:t>
            </a:r>
            <a:endParaRPr lang="en-US" sz="1300" dirty="0">
              <a:solidFill>
                <a:schemeClr val="tx1"/>
              </a:solidFill>
            </a:endParaRPr>
          </a:p>
          <a:p>
            <a:pPr marL="0" indent="0" eaLnBrk="1" hangingPunct="1">
              <a:lnSpc>
                <a:spcPct val="90000"/>
              </a:lnSpc>
              <a:spcBef>
                <a:spcPts val="0"/>
              </a:spcBef>
              <a:spcAft>
                <a:spcPts val="600"/>
              </a:spcAft>
            </a:pPr>
            <a:r>
              <a:rPr lang="en-US" sz="1300" b="1" dirty="0" smtClean="0">
                <a:solidFill>
                  <a:schemeClr val="tx1"/>
                </a:solidFill>
              </a:rPr>
              <a:t>M Sulkowski: </a:t>
            </a:r>
            <a:r>
              <a:rPr lang="en-US" sz="1300" dirty="0">
                <a:solidFill>
                  <a:schemeClr val="tx1"/>
                </a:solidFill>
              </a:rPr>
              <a:t>Research grants to Johns Hopkins </a:t>
            </a:r>
            <a:r>
              <a:rPr lang="en-US" sz="1300" dirty="0" smtClean="0">
                <a:solidFill>
                  <a:schemeClr val="tx1"/>
                </a:solidFill>
              </a:rPr>
              <a:t>University: AbbVie</a:t>
            </a:r>
            <a:r>
              <a:rPr lang="en-US" sz="1300" dirty="0">
                <a:solidFill>
                  <a:schemeClr val="tx1"/>
                </a:solidFill>
              </a:rPr>
              <a:t>, BMS, Gilead, Janssen, </a:t>
            </a:r>
            <a:r>
              <a:rPr lang="en-US" sz="1300" dirty="0" smtClean="0">
                <a:solidFill>
                  <a:schemeClr val="tx1"/>
                </a:solidFill>
              </a:rPr>
              <a:t>Merck; Scientific </a:t>
            </a:r>
            <a:r>
              <a:rPr lang="en-US" sz="1300" dirty="0">
                <a:solidFill>
                  <a:schemeClr val="tx1"/>
                </a:solidFill>
              </a:rPr>
              <a:t>advisory </a:t>
            </a:r>
            <a:r>
              <a:rPr lang="en-US" sz="1300" dirty="0" smtClean="0">
                <a:solidFill>
                  <a:schemeClr val="tx1"/>
                </a:solidFill>
              </a:rPr>
              <a:t>board: AbbVie</a:t>
            </a:r>
            <a:r>
              <a:rPr lang="en-US" sz="1300" dirty="0">
                <a:solidFill>
                  <a:schemeClr val="tx1"/>
                </a:solidFill>
              </a:rPr>
              <a:t>, BMS, Cocrystal, Gilead, Janssen, Merck, </a:t>
            </a:r>
            <a:r>
              <a:rPr lang="en-US" sz="1300" dirty="0" smtClean="0">
                <a:solidFill>
                  <a:schemeClr val="tx1"/>
                </a:solidFill>
              </a:rPr>
              <a:t>Trek. </a:t>
            </a:r>
            <a:endParaRPr lang="en-US" sz="1300" b="1" dirty="0" smtClean="0">
              <a:solidFill>
                <a:schemeClr val="tx1"/>
              </a:solidFill>
            </a:endParaRPr>
          </a:p>
          <a:p>
            <a:pPr marL="0" indent="0" eaLnBrk="1" hangingPunct="1">
              <a:lnSpc>
                <a:spcPct val="90000"/>
              </a:lnSpc>
              <a:spcBef>
                <a:spcPts val="0"/>
              </a:spcBef>
              <a:spcAft>
                <a:spcPts val="600"/>
              </a:spcAft>
            </a:pPr>
            <a:r>
              <a:rPr lang="en-US" sz="1300" b="1" dirty="0">
                <a:solidFill>
                  <a:schemeClr val="tx1"/>
                </a:solidFill>
              </a:rPr>
              <a:t>M Bennett: </a:t>
            </a:r>
            <a:r>
              <a:rPr lang="en-US" sz="1300" dirty="0">
                <a:solidFill>
                  <a:schemeClr val="tx1"/>
                </a:solidFill>
              </a:rPr>
              <a:t>Stockholder: AbbVie; Clinical trial investigator: </a:t>
            </a:r>
            <a:r>
              <a:rPr lang="en-US" sz="1300" dirty="0" smtClean="0">
                <a:solidFill>
                  <a:schemeClr val="tx1"/>
                </a:solidFill>
              </a:rPr>
              <a:t>AbbVie.</a:t>
            </a:r>
            <a:endParaRPr lang="en-US" sz="1300" dirty="0">
              <a:solidFill>
                <a:schemeClr val="tx1"/>
              </a:solidFill>
            </a:endParaRPr>
          </a:p>
          <a:p>
            <a:pPr marL="0" indent="0" eaLnBrk="1" hangingPunct="1">
              <a:lnSpc>
                <a:spcPct val="90000"/>
              </a:lnSpc>
              <a:spcBef>
                <a:spcPts val="0"/>
              </a:spcBef>
              <a:spcAft>
                <a:spcPts val="600"/>
              </a:spcAft>
            </a:pPr>
            <a:r>
              <a:rPr lang="en-US" sz="1300" b="1" dirty="0">
                <a:solidFill>
                  <a:schemeClr val="tx1"/>
                </a:solidFill>
              </a:rPr>
              <a:t>HE Vargas: </a:t>
            </a:r>
            <a:r>
              <a:rPr lang="en-US" sz="1300" dirty="0">
                <a:solidFill>
                  <a:schemeClr val="tx1"/>
                </a:solidFill>
              </a:rPr>
              <a:t>Grant/research support:  AbbVie, BMS, Gilead, Merck.</a:t>
            </a:r>
            <a:endParaRPr lang="en-US" sz="1300" b="1" dirty="0">
              <a:solidFill>
                <a:schemeClr val="tx1"/>
              </a:solidFill>
            </a:endParaRPr>
          </a:p>
          <a:p>
            <a:pPr marL="0" indent="0" eaLnBrk="1" hangingPunct="1">
              <a:lnSpc>
                <a:spcPct val="90000"/>
              </a:lnSpc>
              <a:spcBef>
                <a:spcPts val="0"/>
              </a:spcBef>
              <a:spcAft>
                <a:spcPts val="600"/>
              </a:spcAft>
            </a:pPr>
            <a:r>
              <a:rPr lang="en-US" sz="1300" b="1" dirty="0" smtClean="0">
                <a:solidFill>
                  <a:schemeClr val="tx1"/>
                </a:solidFill>
              </a:rPr>
              <a:t>JS </a:t>
            </a:r>
            <a:r>
              <a:rPr lang="en-US" sz="1300" b="1" dirty="0">
                <a:solidFill>
                  <a:schemeClr val="tx1"/>
                </a:solidFill>
              </a:rPr>
              <a:t>Overcash: </a:t>
            </a:r>
            <a:r>
              <a:rPr lang="en-US" sz="1300" dirty="0">
                <a:solidFill>
                  <a:schemeClr val="tx1"/>
                </a:solidFill>
              </a:rPr>
              <a:t>No relevant conflicts to </a:t>
            </a:r>
            <a:r>
              <a:rPr lang="en-US" sz="1300" dirty="0" smtClean="0">
                <a:solidFill>
                  <a:schemeClr val="tx1"/>
                </a:solidFill>
              </a:rPr>
              <a:t>disclose.</a:t>
            </a:r>
            <a:endParaRPr lang="en-US" sz="1300" dirty="0">
              <a:solidFill>
                <a:schemeClr val="tx1"/>
              </a:solidFill>
            </a:endParaRPr>
          </a:p>
          <a:p>
            <a:pPr marL="0" indent="0" eaLnBrk="1" hangingPunct="1">
              <a:lnSpc>
                <a:spcPct val="90000"/>
              </a:lnSpc>
              <a:spcBef>
                <a:spcPts val="0"/>
              </a:spcBef>
              <a:spcAft>
                <a:spcPts val="600"/>
              </a:spcAft>
            </a:pPr>
            <a:r>
              <a:rPr lang="en-US" sz="1300" b="1" dirty="0">
                <a:solidFill>
                  <a:schemeClr val="tx1"/>
                </a:solidFill>
              </a:rPr>
              <a:t>B Maliakkal: </a:t>
            </a:r>
            <a:r>
              <a:rPr lang="en-US" sz="1300" dirty="0">
                <a:solidFill>
                  <a:schemeClr val="tx1"/>
                </a:solidFill>
              </a:rPr>
              <a:t>Speaker: AbbVie, Gilead, </a:t>
            </a:r>
            <a:r>
              <a:rPr lang="en-US" sz="1300" dirty="0" smtClean="0">
                <a:solidFill>
                  <a:schemeClr val="tx1"/>
                </a:solidFill>
              </a:rPr>
              <a:t>BMS.</a:t>
            </a:r>
            <a:endParaRPr lang="en-US" sz="1300" b="1" dirty="0">
              <a:solidFill>
                <a:schemeClr val="tx1"/>
              </a:solidFill>
            </a:endParaRPr>
          </a:p>
          <a:p>
            <a:pPr marL="0" indent="0" eaLnBrk="1" hangingPunct="1">
              <a:lnSpc>
                <a:spcPct val="90000"/>
              </a:lnSpc>
              <a:spcBef>
                <a:spcPts val="0"/>
              </a:spcBef>
              <a:spcAft>
                <a:spcPts val="600"/>
              </a:spcAft>
            </a:pPr>
            <a:r>
              <a:rPr lang="en-US" sz="1300" b="1" dirty="0">
                <a:solidFill>
                  <a:schemeClr val="tx1"/>
                </a:solidFill>
              </a:rPr>
              <a:t>A Siddique: </a:t>
            </a:r>
            <a:r>
              <a:rPr lang="en-US" sz="1300" dirty="0" smtClean="0">
                <a:solidFill>
                  <a:schemeClr val="tx1"/>
                </a:solidFill>
              </a:rPr>
              <a:t>No relevant conflicts to disclose.</a:t>
            </a:r>
            <a:endParaRPr lang="en-US" sz="1300" b="1" dirty="0">
              <a:solidFill>
                <a:schemeClr val="tx1"/>
              </a:solidFill>
            </a:endParaRPr>
          </a:p>
          <a:p>
            <a:pPr marL="0" indent="0" eaLnBrk="1" hangingPunct="1">
              <a:lnSpc>
                <a:spcPct val="90000"/>
              </a:lnSpc>
              <a:spcBef>
                <a:spcPts val="0"/>
              </a:spcBef>
              <a:spcAft>
                <a:spcPts val="600"/>
              </a:spcAft>
            </a:pPr>
            <a:r>
              <a:rPr lang="en-US" sz="1300" b="1" dirty="0">
                <a:solidFill>
                  <a:schemeClr val="tx1"/>
                </a:solidFill>
              </a:rPr>
              <a:t>B Bhandari: </a:t>
            </a:r>
            <a:r>
              <a:rPr lang="en-US" sz="1300" dirty="0">
                <a:solidFill>
                  <a:schemeClr val="tx1"/>
                </a:solidFill>
              </a:rPr>
              <a:t>No relevant conflicts to disclose </a:t>
            </a:r>
            <a:r>
              <a:rPr lang="en-US" sz="1300" dirty="0" smtClean="0">
                <a:solidFill>
                  <a:schemeClr val="tx1"/>
                </a:solidFill>
              </a:rPr>
              <a:t>.</a:t>
            </a:r>
            <a:endParaRPr lang="en-US" sz="1300" b="1" dirty="0">
              <a:solidFill>
                <a:schemeClr val="tx1"/>
              </a:solidFill>
            </a:endParaRPr>
          </a:p>
          <a:p>
            <a:pPr marL="0" indent="0" eaLnBrk="1" hangingPunct="1">
              <a:lnSpc>
                <a:spcPct val="90000"/>
              </a:lnSpc>
              <a:spcBef>
                <a:spcPts val="0"/>
              </a:spcBef>
              <a:spcAft>
                <a:spcPts val="600"/>
              </a:spcAft>
            </a:pPr>
            <a:r>
              <a:rPr lang="en-US" sz="1300" b="1" dirty="0">
                <a:solidFill>
                  <a:schemeClr val="tx1"/>
                </a:solidFill>
              </a:rPr>
              <a:t>F Poordad: </a:t>
            </a:r>
            <a:r>
              <a:rPr lang="en-US" sz="1300" dirty="0">
                <a:solidFill>
                  <a:schemeClr val="tx1"/>
                </a:solidFill>
              </a:rPr>
              <a:t>Grant/Research support: Abbvie, Achillion Pharmaceuticals, Anadys Pharmaceuticals, Biolex Therapeutics, Boehringer Ingelheim, Bristol-Myers Squibb, Genentech, Gilead Sciences, GlaxoSmithKline, GlobeImmune, Idenix Pharmaceuticals, Idera Pharmaceuticals, Intercept Pharmaceuticals, Janssen, Medarex, Medtronic, Merck, Novartis, Santaris Pharmaceuticals, Scynexis Pharmaceuticals, Vertex Pharmaceuticals, ZymoGenetics. Speaker: Gilead, Kadmon, Merck, Onyx/Bayer, Genentech, GlaxoSmithKline, Salix, Vertex. Consultant/Advisor: AbbVie, Achillion Pharmaceuticals, Anadys Pharmaceuticals, Biolex Therapeutics, Boehringer Ingelheim, Bristol-Myers Squibb, Gilead Sciences, GlaxoSmithKline, GlobeImmune, Idenix, Merck, Novartis, Tibotec/Janssen, Theravance, </a:t>
            </a:r>
            <a:r>
              <a:rPr lang="en-US" sz="1300" dirty="0" smtClean="0">
                <a:solidFill>
                  <a:schemeClr val="tx1"/>
                </a:solidFill>
              </a:rPr>
              <a:t>Vertex.</a:t>
            </a:r>
            <a:endParaRPr lang="en-US" sz="1300" dirty="0">
              <a:solidFill>
                <a:schemeClr val="tx1"/>
              </a:solidFill>
            </a:endParaRPr>
          </a:p>
          <a:p>
            <a:pPr marL="0" indent="0" eaLnBrk="1" hangingPunct="1">
              <a:lnSpc>
                <a:spcPct val="90000"/>
              </a:lnSpc>
              <a:spcBef>
                <a:spcPts val="0"/>
              </a:spcBef>
              <a:spcAft>
                <a:spcPts val="600"/>
              </a:spcAft>
            </a:pPr>
            <a:r>
              <a:rPr lang="en-GB" sz="1300" b="1" dirty="0" smtClean="0">
                <a:solidFill>
                  <a:schemeClr val="tx1"/>
                </a:solidFill>
              </a:rPr>
              <a:t>S Wang, SS Lovell, CW Lin, TI Ng, F Mensa, J Kort: </a:t>
            </a:r>
            <a:r>
              <a:rPr lang="en-US" sz="1300" dirty="0" smtClean="0">
                <a:solidFill>
                  <a:schemeClr val="tx1"/>
                </a:solidFill>
              </a:rPr>
              <a:t>AbbVie employees and may hold AbbVie stock or stock options.</a:t>
            </a:r>
          </a:p>
          <a:p>
            <a:pPr marL="0" indent="0" eaLnBrk="1" hangingPunct="1">
              <a:lnSpc>
                <a:spcPct val="90000"/>
              </a:lnSpc>
              <a:spcBef>
                <a:spcPts val="0"/>
              </a:spcBef>
              <a:spcAft>
                <a:spcPts val="600"/>
              </a:spcAft>
            </a:pPr>
            <a:r>
              <a:rPr lang="en-US" sz="1300" dirty="0" smtClean="0">
                <a:solidFill>
                  <a:schemeClr val="tx1"/>
                </a:solidFill>
              </a:rPr>
              <a:t>The design, study conduct, analysis, and financial support of the </a:t>
            </a:r>
            <a:r>
              <a:rPr lang="en-US" sz="1300" dirty="0">
                <a:solidFill>
                  <a:schemeClr val="tx1"/>
                </a:solidFill>
              </a:rPr>
              <a:t>SURVEYOR-II (NCT02243293) </a:t>
            </a:r>
            <a:r>
              <a:rPr lang="en-US" sz="1300" dirty="0" smtClean="0">
                <a:solidFill>
                  <a:schemeClr val="tx1"/>
                </a:solidFill>
              </a:rPr>
              <a:t>study were provided by AbbVie. AbbVie participated in the interpretation of data, review, and approval of the content. All authors had access to all relevant data and participated in writing, review, and approval of this presentation. Medical </a:t>
            </a:r>
            <a:r>
              <a:rPr lang="en-US" sz="1300" dirty="0">
                <a:solidFill>
                  <a:schemeClr val="tx1"/>
                </a:solidFill>
              </a:rPr>
              <a:t>writing support was provided by Sharanya Ford, PhD, of AbbVie. </a:t>
            </a:r>
            <a:endParaRPr lang="en-US" sz="1300" dirty="0" smtClean="0">
              <a:solidFill>
                <a:schemeClr val="tx1"/>
              </a:solidFill>
            </a:endParaRPr>
          </a:p>
          <a:p>
            <a:pPr marL="0" indent="0" eaLnBrk="1" hangingPunct="1">
              <a:lnSpc>
                <a:spcPct val="90000"/>
              </a:lnSpc>
              <a:spcBef>
                <a:spcPts val="0"/>
              </a:spcBef>
              <a:spcAft>
                <a:spcPts val="0"/>
              </a:spcAft>
            </a:pPr>
            <a:r>
              <a:rPr lang="en-US" sz="1300" dirty="0" smtClean="0">
                <a:solidFill>
                  <a:schemeClr val="tx1"/>
                </a:solidFill>
              </a:rPr>
              <a:t>This presentation contains information on the investigational products ABT-493 and ABT-530.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411163" y="256032"/>
            <a:ext cx="8321675" cy="713232"/>
          </a:xfrm>
        </p:spPr>
        <p:txBody>
          <a:bodyPr anchor="b" anchorCtr="0"/>
          <a:lstStyle/>
          <a:p>
            <a:pPr eaLnBrk="1" hangingPunct="1"/>
            <a:r>
              <a:rPr lang="en-US" sz="2800" b="1" dirty="0" smtClean="0">
                <a:solidFill>
                  <a:srgbClr val="071D49"/>
                </a:solidFill>
              </a:rPr>
              <a:t>HCV Next </a:t>
            </a:r>
            <a:r>
              <a:rPr lang="en-US" sz="2800" b="1" dirty="0">
                <a:solidFill>
                  <a:srgbClr val="071D49"/>
                </a:solidFill>
              </a:rPr>
              <a:t>Generation Direct-Acting Antivirals</a:t>
            </a:r>
            <a:endParaRPr lang="en-US" sz="2800" b="1" dirty="0" smtClean="0">
              <a:solidFill>
                <a:srgbClr val="071D49"/>
              </a:solidFill>
            </a:endParaRPr>
          </a:p>
        </p:txBody>
      </p:sp>
      <p:sp>
        <p:nvSpPr>
          <p:cNvPr id="16387" name="Content Placeholder 2"/>
          <p:cNvSpPr>
            <a:spLocks noGrp="1"/>
          </p:cNvSpPr>
          <p:nvPr>
            <p:ph idx="1"/>
          </p:nvPr>
        </p:nvSpPr>
        <p:spPr>
          <a:xfrm>
            <a:off x="411478" y="1097280"/>
            <a:ext cx="8321040" cy="5067300"/>
          </a:xfrm>
        </p:spPr>
        <p:txBody>
          <a:bodyPr/>
          <a:lstStyle/>
          <a:p>
            <a:pPr marL="0" lvl="2" indent="0" eaLnBrk="1" hangingPunct="1">
              <a:spcBef>
                <a:spcPts val="0"/>
              </a:spcBef>
              <a:spcAft>
                <a:spcPts val="1200"/>
              </a:spcAft>
              <a:buClr>
                <a:schemeClr val="tx1"/>
              </a:buClr>
              <a:buNone/>
            </a:pPr>
            <a:r>
              <a:rPr lang="en-US" b="1" dirty="0">
                <a:solidFill>
                  <a:srgbClr val="0082BA"/>
                </a:solidFill>
              </a:rPr>
              <a:t>ABT-493:</a:t>
            </a:r>
            <a:r>
              <a:rPr lang="en-US" dirty="0">
                <a:solidFill>
                  <a:srgbClr val="0082BA"/>
                </a:solidFill>
              </a:rPr>
              <a:t> </a:t>
            </a:r>
            <a:r>
              <a:rPr lang="en-US" dirty="0" smtClean="0">
                <a:solidFill>
                  <a:schemeClr val="tx1"/>
                </a:solidFill>
              </a:rPr>
              <a:t>pangenotypic NS3/4A </a:t>
            </a:r>
            <a:r>
              <a:rPr lang="en-US" dirty="0">
                <a:solidFill>
                  <a:schemeClr val="tx1"/>
                </a:solidFill>
              </a:rPr>
              <a:t>protease </a:t>
            </a:r>
            <a:r>
              <a:rPr lang="en-US" dirty="0" smtClean="0">
                <a:solidFill>
                  <a:schemeClr val="tx1"/>
                </a:solidFill>
              </a:rPr>
              <a:t>inhibitor</a:t>
            </a:r>
            <a:r>
              <a:rPr lang="en-US" dirty="0">
                <a:solidFill>
                  <a:schemeClr val="tx1"/>
                </a:solidFill>
              </a:rPr>
              <a:t>* </a:t>
            </a:r>
            <a:r>
              <a:rPr lang="en-US" dirty="0" smtClean="0">
                <a:solidFill>
                  <a:schemeClr val="tx1"/>
                </a:solidFill>
              </a:rPr>
              <a:t>(GT2 EC</a:t>
            </a:r>
            <a:r>
              <a:rPr lang="en-US" baseline="-25000" dirty="0" smtClean="0">
                <a:solidFill>
                  <a:schemeClr val="tx1"/>
                </a:solidFill>
              </a:rPr>
              <a:t>50 </a:t>
            </a:r>
            <a:r>
              <a:rPr lang="en-US" dirty="0" smtClean="0">
                <a:solidFill>
                  <a:schemeClr val="tx1"/>
                </a:solidFill>
              </a:rPr>
              <a:t>2.7 </a:t>
            </a:r>
            <a:r>
              <a:rPr lang="en-US" dirty="0">
                <a:solidFill>
                  <a:schemeClr val="tx1"/>
                </a:solidFill>
              </a:rPr>
              <a:t>nM</a:t>
            </a:r>
            <a:r>
              <a:rPr lang="en-US" dirty="0" smtClean="0">
                <a:solidFill>
                  <a:schemeClr val="tx1"/>
                </a:solidFill>
              </a:rPr>
              <a:t>)</a:t>
            </a:r>
            <a:endParaRPr lang="en-US" dirty="0">
              <a:solidFill>
                <a:schemeClr val="tx1"/>
              </a:solidFill>
            </a:endParaRPr>
          </a:p>
          <a:p>
            <a:pPr marL="0" lvl="2" indent="0" eaLnBrk="1" hangingPunct="1">
              <a:spcBef>
                <a:spcPts val="0"/>
              </a:spcBef>
              <a:spcAft>
                <a:spcPts val="1200"/>
              </a:spcAft>
              <a:buClr>
                <a:schemeClr val="tx1"/>
              </a:buClr>
              <a:buNone/>
            </a:pPr>
            <a:r>
              <a:rPr lang="en-US" b="1" dirty="0">
                <a:solidFill>
                  <a:srgbClr val="0082BA"/>
                </a:solidFill>
              </a:rPr>
              <a:t>ABT-530: </a:t>
            </a:r>
            <a:r>
              <a:rPr lang="en-US" dirty="0" smtClean="0">
                <a:solidFill>
                  <a:schemeClr val="tx1"/>
                </a:solidFill>
              </a:rPr>
              <a:t>pangenotypic NS5A </a:t>
            </a:r>
            <a:r>
              <a:rPr lang="en-US" dirty="0">
                <a:solidFill>
                  <a:schemeClr val="tx1"/>
                </a:solidFill>
              </a:rPr>
              <a:t>inhibitor </a:t>
            </a:r>
            <a:r>
              <a:rPr lang="en-US" dirty="0" smtClean="0">
                <a:solidFill>
                  <a:schemeClr val="tx1"/>
                </a:solidFill>
              </a:rPr>
              <a:t>(GT2 EC</a:t>
            </a:r>
            <a:r>
              <a:rPr lang="en-US" baseline="-25000" dirty="0" smtClean="0">
                <a:solidFill>
                  <a:schemeClr val="tx1"/>
                </a:solidFill>
              </a:rPr>
              <a:t>50</a:t>
            </a:r>
            <a:r>
              <a:rPr lang="en-US" dirty="0" smtClean="0">
                <a:solidFill>
                  <a:schemeClr val="tx1"/>
                </a:solidFill>
              </a:rPr>
              <a:t> 2 </a:t>
            </a:r>
            <a:r>
              <a:rPr lang="en-US" dirty="0">
                <a:solidFill>
                  <a:schemeClr val="tx1"/>
                </a:solidFill>
              </a:rPr>
              <a:t>pM) </a:t>
            </a:r>
          </a:p>
          <a:p>
            <a:pPr marL="0" lvl="2" indent="0" eaLnBrk="1" hangingPunct="1">
              <a:spcBef>
                <a:spcPts val="1200"/>
              </a:spcBef>
              <a:spcAft>
                <a:spcPts val="600"/>
              </a:spcAft>
              <a:buNone/>
            </a:pPr>
            <a:r>
              <a:rPr lang="en-US" dirty="0" smtClean="0"/>
              <a:t>In </a:t>
            </a:r>
            <a:r>
              <a:rPr lang="en-US" dirty="0"/>
              <a:t>vitro characteristics:</a:t>
            </a:r>
            <a:r>
              <a:rPr lang="en-US" baseline="30000" dirty="0"/>
              <a:t>1,2</a:t>
            </a:r>
          </a:p>
          <a:p>
            <a:pPr marL="457200" lvl="2" indent="-338138" eaLnBrk="1" hangingPunct="1">
              <a:spcBef>
                <a:spcPts val="600"/>
              </a:spcBef>
              <a:spcAft>
                <a:spcPts val="600"/>
              </a:spcAft>
              <a:buFont typeface="Arial" panose="020B0604020202020204" pitchFamily="34" charset="0"/>
              <a:buChar char="•"/>
            </a:pPr>
            <a:r>
              <a:rPr lang="en-US" dirty="0" smtClean="0"/>
              <a:t>Higher </a:t>
            </a:r>
            <a:r>
              <a:rPr lang="en-US" dirty="0"/>
              <a:t>barrier to </a:t>
            </a:r>
            <a:r>
              <a:rPr lang="en-US" dirty="0" smtClean="0"/>
              <a:t>resistance</a:t>
            </a:r>
          </a:p>
          <a:p>
            <a:pPr marL="457200" lvl="2" indent="-338138" eaLnBrk="1" hangingPunct="1">
              <a:spcBef>
                <a:spcPts val="600"/>
              </a:spcBef>
              <a:spcAft>
                <a:spcPts val="1200"/>
              </a:spcAft>
              <a:buFont typeface="Arial" panose="020B0604020202020204" pitchFamily="34" charset="0"/>
              <a:buChar char="•"/>
            </a:pPr>
            <a:r>
              <a:rPr lang="en-US" dirty="0" smtClean="0"/>
              <a:t>Additive/synergistic antiviral activity</a:t>
            </a:r>
            <a:endParaRPr lang="en-US" dirty="0"/>
          </a:p>
          <a:p>
            <a:pPr marL="0" lvl="2" indent="0" eaLnBrk="1" hangingPunct="1">
              <a:spcBef>
                <a:spcPts val="1800"/>
              </a:spcBef>
              <a:spcAft>
                <a:spcPts val="600"/>
              </a:spcAft>
              <a:buNone/>
            </a:pPr>
            <a:r>
              <a:rPr lang="en-US" dirty="0" smtClean="0"/>
              <a:t>Clinical  pharmacokinetics </a:t>
            </a:r>
            <a:r>
              <a:rPr lang="en-US" dirty="0"/>
              <a:t>and </a:t>
            </a:r>
            <a:r>
              <a:rPr lang="en-US" dirty="0" smtClean="0"/>
              <a:t>metabolism:</a:t>
            </a:r>
            <a:endParaRPr lang="en-US" dirty="0"/>
          </a:p>
          <a:p>
            <a:pPr marL="461962" lvl="2" indent="-342900" eaLnBrk="1" hangingPunct="1">
              <a:spcBef>
                <a:spcPts val="600"/>
              </a:spcBef>
              <a:spcAft>
                <a:spcPts val="600"/>
              </a:spcAft>
              <a:buFont typeface="Arial" panose="020B0604020202020204" pitchFamily="34" charset="0"/>
              <a:buChar char="•"/>
            </a:pPr>
            <a:r>
              <a:rPr lang="en-US" dirty="0" smtClean="0"/>
              <a:t>Once-daily </a:t>
            </a:r>
            <a:r>
              <a:rPr lang="en-US" dirty="0"/>
              <a:t>oral dosing</a:t>
            </a:r>
          </a:p>
          <a:p>
            <a:pPr marL="461962" lvl="2" indent="-342900" eaLnBrk="1" hangingPunct="1">
              <a:spcBef>
                <a:spcPts val="0"/>
              </a:spcBef>
              <a:spcAft>
                <a:spcPts val="600"/>
              </a:spcAft>
              <a:buFont typeface="Arial" panose="020B0604020202020204" pitchFamily="34" charset="0"/>
              <a:buChar char="•"/>
            </a:pPr>
            <a:r>
              <a:rPr lang="en-US" dirty="0" smtClean="0"/>
              <a:t>Minimal </a:t>
            </a:r>
            <a:r>
              <a:rPr lang="en-US" dirty="0"/>
              <a:t>metabolism and </a:t>
            </a:r>
            <a:r>
              <a:rPr lang="en-US" dirty="0">
                <a:solidFill>
                  <a:schemeClr val="tx1"/>
                </a:solidFill>
              </a:rPr>
              <a:t>primary biliary </a:t>
            </a:r>
            <a:r>
              <a:rPr lang="en-US" dirty="0" smtClean="0">
                <a:solidFill>
                  <a:schemeClr val="tx1"/>
                </a:solidFill>
              </a:rPr>
              <a:t>excretion</a:t>
            </a:r>
          </a:p>
          <a:p>
            <a:pPr marL="461962" lvl="2" indent="-342900" eaLnBrk="1" hangingPunct="1">
              <a:spcBef>
                <a:spcPts val="0"/>
              </a:spcBef>
              <a:spcAft>
                <a:spcPts val="600"/>
              </a:spcAft>
              <a:buFont typeface="Arial" panose="020B0604020202020204" pitchFamily="34" charset="0"/>
              <a:buChar char="•"/>
            </a:pPr>
            <a:r>
              <a:rPr lang="en-US" dirty="0" smtClean="0">
                <a:solidFill>
                  <a:schemeClr val="tx1"/>
                </a:solidFill>
              </a:rPr>
              <a:t>No renal excretion (&lt;1%)</a:t>
            </a:r>
            <a:endParaRPr lang="en-US" strike="sngStrike" dirty="0">
              <a:solidFill>
                <a:schemeClr val="tx1"/>
              </a:solidFill>
            </a:endParaRPr>
          </a:p>
        </p:txBody>
      </p:sp>
      <p:sp>
        <p:nvSpPr>
          <p:cNvPr id="6" name="TextBox 5"/>
          <p:cNvSpPr txBox="1"/>
          <p:nvPr/>
        </p:nvSpPr>
        <p:spPr>
          <a:xfrm>
            <a:off x="411163" y="5903772"/>
            <a:ext cx="8408466" cy="640175"/>
          </a:xfrm>
          <a:prstGeom prst="rect">
            <a:avLst/>
          </a:prstGeom>
          <a:noFill/>
        </p:spPr>
        <p:txBody>
          <a:bodyPr wrap="square">
            <a:spAutoFit/>
          </a:bodyPr>
          <a:lstStyle/>
          <a:p>
            <a:pPr fontAlgn="auto">
              <a:lnSpc>
                <a:spcPct val="90000"/>
              </a:lnSpc>
              <a:spcBef>
                <a:spcPts val="0"/>
              </a:spcBef>
              <a:spcAft>
                <a:spcPts val="600"/>
              </a:spcAft>
              <a:defRPr/>
            </a:pPr>
            <a:r>
              <a:rPr lang="da-DK" sz="1400" kern="0" dirty="0" smtClean="0">
                <a:latin typeface="Calibri"/>
              </a:rPr>
              <a:t>*ABT-493 identified by AbbVie and Enanta.</a:t>
            </a:r>
          </a:p>
          <a:p>
            <a:pPr marL="228600" indent="-228600" fontAlgn="auto">
              <a:lnSpc>
                <a:spcPct val="90000"/>
              </a:lnSpc>
              <a:spcBef>
                <a:spcPts val="0"/>
              </a:spcBef>
              <a:spcAft>
                <a:spcPts val="0"/>
              </a:spcAft>
              <a:buAutoNum type="arabicPeriod"/>
              <a:defRPr/>
            </a:pPr>
            <a:r>
              <a:rPr lang="da-DK" sz="1000" kern="0" dirty="0" smtClean="0">
                <a:latin typeface="Calibri"/>
              </a:rPr>
              <a:t>Ng TI, et al. Abstract 636. 21st Conference on Retroviruses and Opportunistic Infections., Boston, 2014.</a:t>
            </a:r>
          </a:p>
          <a:p>
            <a:pPr marL="228600" indent="-228600" fontAlgn="auto">
              <a:lnSpc>
                <a:spcPct val="90000"/>
              </a:lnSpc>
              <a:spcBef>
                <a:spcPts val="0"/>
              </a:spcBef>
              <a:spcAft>
                <a:spcPts val="0"/>
              </a:spcAft>
              <a:buAutoNum type="arabicPeriod"/>
              <a:defRPr/>
            </a:pPr>
            <a:r>
              <a:rPr lang="da-DK" sz="1000" kern="0" dirty="0">
                <a:latin typeface="Calibri"/>
              </a:rPr>
              <a:t>Ng TI, et al. Abstract </a:t>
            </a:r>
            <a:r>
              <a:rPr lang="da-DK" sz="1000" kern="0" dirty="0" smtClean="0">
                <a:latin typeface="Calibri"/>
              </a:rPr>
              <a:t>639. </a:t>
            </a:r>
            <a:r>
              <a:rPr lang="da-DK" sz="1000" kern="0" dirty="0">
                <a:latin typeface="Calibri"/>
              </a:rPr>
              <a:t>21st Conference on Retroviruses and Opportunistic Infections., Boston, </a:t>
            </a:r>
            <a:r>
              <a:rPr lang="da-DK" sz="1000" kern="0" dirty="0" smtClean="0">
                <a:latin typeface="Calibri"/>
              </a:rPr>
              <a:t>2014.</a:t>
            </a:r>
          </a:p>
        </p:txBody>
      </p:sp>
    </p:spTree>
    <p:extLst>
      <p:ext uri="{BB962C8B-B14F-4D97-AF65-F5344CB8AC3E}">
        <p14:creationId xmlns:p14="http://schemas.microsoft.com/office/powerpoint/2010/main" val="1154519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p:cNvSpPr txBox="1">
            <a:spLocks/>
          </p:cNvSpPr>
          <p:nvPr/>
        </p:nvSpPr>
        <p:spPr bwMode="gray">
          <a:xfrm>
            <a:off x="411163" y="256032"/>
            <a:ext cx="848345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lnSpc>
                <a:spcPct val="90000"/>
              </a:lnSpc>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SURVEYOR-II </a:t>
            </a:r>
            <a:r>
              <a:rPr lang="en-US" sz="2800" b="1" kern="0" dirty="0" smtClean="0">
                <a:solidFill>
                  <a:srgbClr val="071D49"/>
                </a:solidFill>
                <a:latin typeface="+mj-lt"/>
                <a:ea typeface="+mj-ea"/>
                <a:cs typeface="+mj-cs"/>
              </a:rPr>
              <a:t>Part </a:t>
            </a:r>
            <a:r>
              <a:rPr kumimoji="0" lang="en-US" sz="2800" b="1" i="0" u="none" strike="noStrike" kern="0" cap="none" spc="0" normalizeH="0" baseline="0" noProof="0" dirty="0" smtClean="0">
                <a:ln>
                  <a:noFill/>
                </a:ln>
                <a:solidFill>
                  <a:srgbClr val="071D49"/>
                </a:solidFill>
                <a:effectLst/>
                <a:uLnTx/>
                <a:uFillTx/>
                <a:latin typeface="+mj-lt"/>
                <a:ea typeface="+mj-ea"/>
                <a:cs typeface="+mj-cs"/>
              </a:rPr>
              <a:t>1 (GT2</a:t>
            </a:r>
            <a:r>
              <a:rPr kumimoji="0" lang="en-US" sz="2800" b="1" i="0" u="none" strike="noStrike" kern="0" cap="none" spc="0" normalizeH="0" noProof="0" dirty="0" smtClean="0">
                <a:ln>
                  <a:noFill/>
                </a:ln>
                <a:solidFill>
                  <a:srgbClr val="071D49"/>
                </a:solidFill>
                <a:effectLst/>
                <a:uLnTx/>
                <a:uFillTx/>
                <a:latin typeface="+mj-lt"/>
                <a:ea typeface="+mj-ea"/>
                <a:cs typeface="+mj-cs"/>
              </a:rPr>
              <a:t>)</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Study </a:t>
            </a:r>
            <a:r>
              <a:rPr lang="en-US" sz="2800" b="1" kern="0" dirty="0" smtClean="0">
                <a:solidFill>
                  <a:srgbClr val="071D49"/>
                </a:solidFill>
                <a:latin typeface="+mj-lt"/>
                <a:ea typeface="+mj-ea"/>
                <a:cs typeface="+mj-cs"/>
              </a:rPr>
              <a:t>Design</a:t>
            </a:r>
            <a:endParaRPr lang="en-US" sz="2800" b="1" kern="0" baseline="30000" dirty="0" smtClean="0">
              <a:solidFill>
                <a:srgbClr val="071D49"/>
              </a:solidFill>
              <a:latin typeface="+mj-lt"/>
              <a:ea typeface="+mj-ea"/>
              <a:cs typeface="+mj-cs"/>
            </a:endParaRPr>
          </a:p>
        </p:txBody>
      </p:sp>
      <p:sp>
        <p:nvSpPr>
          <p:cNvPr id="37" name="TextBox 36"/>
          <p:cNvSpPr txBox="1"/>
          <p:nvPr/>
        </p:nvSpPr>
        <p:spPr>
          <a:xfrm>
            <a:off x="411480" y="5140066"/>
            <a:ext cx="8321040" cy="738664"/>
          </a:xfrm>
          <a:prstGeom prst="rect">
            <a:avLst/>
          </a:prstGeom>
          <a:noFill/>
        </p:spPr>
        <p:txBody>
          <a:bodyPr wrap="square" rtlCol="0">
            <a:spAutoFit/>
          </a:bodyPr>
          <a:lstStyle/>
          <a:p>
            <a:r>
              <a:rPr lang="en-US" sz="1400" kern="0" dirty="0" smtClean="0"/>
              <a:t>ClinicalTrials.gov: NCT02243293.</a:t>
            </a:r>
            <a:endParaRPr lang="en-US" sz="1400" dirty="0" smtClean="0"/>
          </a:p>
          <a:p>
            <a:r>
              <a:rPr lang="en-US" sz="1400" dirty="0" smtClean="0"/>
              <a:t>N=75.</a:t>
            </a:r>
          </a:p>
          <a:p>
            <a:r>
              <a:rPr lang="en-US" sz="1400" baseline="30000" dirty="0" smtClean="0"/>
              <a:t>a</a:t>
            </a:r>
            <a:r>
              <a:rPr lang="en-US" sz="1400" dirty="0"/>
              <a:t>Daily dose of 1000 mg or 1200 mg RBV dosed BID based on patient body weight being &lt;75 kg or ≥75 kg.</a:t>
            </a:r>
          </a:p>
        </p:txBody>
      </p:sp>
      <p:grpSp>
        <p:nvGrpSpPr>
          <p:cNvPr id="47" name="Group 46"/>
          <p:cNvGrpSpPr/>
          <p:nvPr/>
        </p:nvGrpSpPr>
        <p:grpSpPr>
          <a:xfrm>
            <a:off x="442651" y="2571536"/>
            <a:ext cx="8489956" cy="2383483"/>
            <a:chOff x="442651" y="1152144"/>
            <a:chExt cx="8489956" cy="2383483"/>
          </a:xfrm>
        </p:grpSpPr>
        <p:cxnSp>
          <p:nvCxnSpPr>
            <p:cNvPr id="50" name="Straight Connector 49"/>
            <p:cNvCxnSpPr/>
            <p:nvPr/>
          </p:nvCxnSpPr>
          <p:spPr>
            <a:xfrm flipH="1">
              <a:off x="6675287" y="1591649"/>
              <a:ext cx="137372" cy="173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a:off x="6813433" y="1604943"/>
              <a:ext cx="137372" cy="173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2" name="Group 51"/>
            <p:cNvGrpSpPr/>
            <p:nvPr/>
          </p:nvGrpSpPr>
          <p:grpSpPr>
            <a:xfrm>
              <a:off x="442651" y="1152144"/>
              <a:ext cx="8489956" cy="2383483"/>
              <a:chOff x="442651" y="1152144"/>
              <a:chExt cx="8489956" cy="2383483"/>
            </a:xfrm>
          </p:grpSpPr>
          <p:grpSp>
            <p:nvGrpSpPr>
              <p:cNvPr id="53" name="Group 52"/>
              <p:cNvGrpSpPr/>
              <p:nvPr/>
            </p:nvGrpSpPr>
            <p:grpSpPr>
              <a:xfrm>
                <a:off x="442651" y="1152144"/>
                <a:ext cx="8489956" cy="2383483"/>
                <a:chOff x="711036" y="1271534"/>
                <a:chExt cx="8489956" cy="2383483"/>
              </a:xfrm>
            </p:grpSpPr>
            <p:cxnSp>
              <p:nvCxnSpPr>
                <p:cNvPr id="56" name="Straight Connector 55"/>
                <p:cNvCxnSpPr/>
                <p:nvPr/>
              </p:nvCxnSpPr>
              <p:spPr>
                <a:xfrm>
                  <a:off x="8659813" y="1665538"/>
                  <a:ext cx="0" cy="2556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317292" y="1671485"/>
                  <a:ext cx="0" cy="2556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024521" y="1271534"/>
                  <a:ext cx="599780" cy="307777"/>
                </a:xfrm>
                <a:prstGeom prst="rect">
                  <a:avLst/>
                </a:prstGeom>
                <a:noFill/>
              </p:spPr>
              <p:txBody>
                <a:bodyPr wrap="none" rtlCol="0">
                  <a:spAutoFit/>
                </a:bodyPr>
                <a:lstStyle/>
                <a:p>
                  <a:r>
                    <a:rPr lang="en-US" sz="1400" b="1" dirty="0" smtClean="0">
                      <a:latin typeface="+mj-lt"/>
                      <a:cs typeface="Arial" panose="020B0604020202020204" pitchFamily="34" charset="0"/>
                    </a:rPr>
                    <a:t>Day 1</a:t>
                  </a:r>
                  <a:endParaRPr lang="en-US" sz="1400" b="1" dirty="0">
                    <a:latin typeface="+mj-lt"/>
                    <a:cs typeface="Arial" panose="020B0604020202020204" pitchFamily="34" charset="0"/>
                  </a:endParaRPr>
                </a:p>
              </p:txBody>
            </p:sp>
            <p:sp>
              <p:nvSpPr>
                <p:cNvPr id="59" name="TextBox 58"/>
                <p:cNvSpPr txBox="1"/>
                <p:nvPr/>
              </p:nvSpPr>
              <p:spPr>
                <a:xfrm>
                  <a:off x="5252590" y="1310862"/>
                  <a:ext cx="830677" cy="307777"/>
                </a:xfrm>
                <a:prstGeom prst="rect">
                  <a:avLst/>
                </a:prstGeom>
                <a:noFill/>
              </p:spPr>
              <p:txBody>
                <a:bodyPr wrap="none" rtlCol="0">
                  <a:spAutoFit/>
                </a:bodyPr>
                <a:lstStyle/>
                <a:p>
                  <a:r>
                    <a:rPr lang="en-US" sz="1400" b="1" dirty="0" smtClean="0">
                      <a:latin typeface="+mj-lt"/>
                      <a:cs typeface="Arial" panose="020B0604020202020204" pitchFamily="34" charset="0"/>
                    </a:rPr>
                    <a:t>Week 12</a:t>
                  </a:r>
                  <a:endParaRPr lang="en-US" sz="1400" b="1" dirty="0">
                    <a:latin typeface="+mj-lt"/>
                    <a:cs typeface="Arial" panose="020B0604020202020204" pitchFamily="34" charset="0"/>
                  </a:endParaRPr>
                </a:p>
              </p:txBody>
            </p:sp>
            <p:sp>
              <p:nvSpPr>
                <p:cNvPr id="60" name="TextBox 59"/>
                <p:cNvSpPr txBox="1"/>
                <p:nvPr/>
              </p:nvSpPr>
              <p:spPr>
                <a:xfrm>
                  <a:off x="8146408" y="1295284"/>
                  <a:ext cx="1054584" cy="307777"/>
                </a:xfrm>
                <a:prstGeom prst="rect">
                  <a:avLst/>
                </a:prstGeom>
                <a:noFill/>
              </p:spPr>
              <p:txBody>
                <a:bodyPr wrap="none" rtlCol="0">
                  <a:spAutoFit/>
                </a:bodyPr>
                <a:lstStyle/>
                <a:p>
                  <a:r>
                    <a:rPr lang="en-US" sz="1400" b="1" dirty="0" smtClean="0">
                      <a:latin typeface="+mj-lt"/>
                      <a:cs typeface="Arial" panose="020B0604020202020204" pitchFamily="34" charset="0"/>
                    </a:rPr>
                    <a:t>PT Week 24</a:t>
                  </a:r>
                  <a:endParaRPr lang="en-US" sz="1400" b="1" dirty="0">
                    <a:latin typeface="+mj-lt"/>
                    <a:cs typeface="Arial" panose="020B0604020202020204" pitchFamily="34" charset="0"/>
                  </a:endParaRPr>
                </a:p>
              </p:txBody>
            </p:sp>
            <p:sp>
              <p:nvSpPr>
                <p:cNvPr id="61" name="TextBox 60"/>
                <p:cNvSpPr txBox="1"/>
                <p:nvPr/>
              </p:nvSpPr>
              <p:spPr>
                <a:xfrm>
                  <a:off x="711036" y="2117487"/>
                  <a:ext cx="606256" cy="338554"/>
                </a:xfrm>
                <a:prstGeom prst="rect">
                  <a:avLst/>
                </a:prstGeom>
                <a:noFill/>
              </p:spPr>
              <p:txBody>
                <a:bodyPr wrap="none" rtlCol="0">
                  <a:spAutoFit/>
                </a:bodyPr>
                <a:lstStyle/>
                <a:p>
                  <a:r>
                    <a:rPr lang="en-US" sz="1600" b="1" dirty="0" smtClean="0">
                      <a:latin typeface="+mj-lt"/>
                      <a:cs typeface="Arial" panose="020B0604020202020204" pitchFamily="34" charset="0"/>
                    </a:rPr>
                    <a:t>n=25</a:t>
                  </a:r>
                  <a:endParaRPr lang="en-US" sz="1600" b="1" dirty="0">
                    <a:latin typeface="+mj-lt"/>
                    <a:cs typeface="Arial" panose="020B0604020202020204" pitchFamily="34" charset="0"/>
                  </a:endParaRPr>
                </a:p>
              </p:txBody>
            </p:sp>
            <p:cxnSp>
              <p:nvCxnSpPr>
                <p:cNvPr id="62" name="Straight Connector 61"/>
                <p:cNvCxnSpPr/>
                <p:nvPr/>
              </p:nvCxnSpPr>
              <p:spPr bwMode="auto">
                <a:xfrm>
                  <a:off x="1329965" y="1795862"/>
                  <a:ext cx="4572000" cy="0"/>
                </a:xfrm>
                <a:prstGeom prst="line">
                  <a:avLst/>
                </a:prstGeom>
                <a:solidFill>
                  <a:srgbClr val="071D49"/>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63" name="TextBox 62"/>
                <p:cNvSpPr txBox="1"/>
                <p:nvPr/>
              </p:nvSpPr>
              <p:spPr>
                <a:xfrm>
                  <a:off x="5967913" y="1424279"/>
                  <a:ext cx="2324291" cy="323165"/>
                </a:xfrm>
                <a:prstGeom prst="rect">
                  <a:avLst/>
                </a:prstGeom>
                <a:noFill/>
              </p:spPr>
              <p:txBody>
                <a:bodyPr wrap="none" rtlCol="0">
                  <a:spAutoFit/>
                </a:bodyPr>
                <a:lstStyle/>
                <a:p>
                  <a:r>
                    <a:rPr lang="en-US" sz="1500" b="1" dirty="0" smtClean="0">
                      <a:latin typeface="+mj-lt"/>
                      <a:cs typeface="Arial" panose="020B0604020202020204" pitchFamily="34" charset="0"/>
                    </a:rPr>
                    <a:t>Post-treatment (PT) period</a:t>
                  </a:r>
                  <a:endParaRPr lang="en-US" sz="1500" b="1" dirty="0">
                    <a:latin typeface="+mj-lt"/>
                    <a:cs typeface="Arial" panose="020B0604020202020204" pitchFamily="34" charset="0"/>
                  </a:endParaRPr>
                </a:p>
              </p:txBody>
            </p:sp>
            <p:sp>
              <p:nvSpPr>
                <p:cNvPr id="64" name="TextBox 63"/>
                <p:cNvSpPr txBox="1"/>
                <p:nvPr/>
              </p:nvSpPr>
              <p:spPr>
                <a:xfrm>
                  <a:off x="2576587" y="1424279"/>
                  <a:ext cx="1671611" cy="338554"/>
                </a:xfrm>
                <a:prstGeom prst="rect">
                  <a:avLst/>
                </a:prstGeom>
                <a:noFill/>
              </p:spPr>
              <p:txBody>
                <a:bodyPr wrap="none" rtlCol="0">
                  <a:spAutoFit/>
                </a:bodyPr>
                <a:lstStyle/>
                <a:p>
                  <a:r>
                    <a:rPr lang="en-US" sz="1600" b="1" dirty="0" smtClean="0">
                      <a:latin typeface="+mj-lt"/>
                      <a:cs typeface="Arial" panose="020B0604020202020204" pitchFamily="34" charset="0"/>
                    </a:rPr>
                    <a:t>Treatment period</a:t>
                  </a:r>
                  <a:endParaRPr lang="en-US" sz="1600" b="1" dirty="0">
                    <a:latin typeface="+mj-lt"/>
                    <a:cs typeface="Arial" panose="020B0604020202020204" pitchFamily="34" charset="0"/>
                  </a:endParaRPr>
                </a:p>
              </p:txBody>
            </p:sp>
            <p:cxnSp>
              <p:nvCxnSpPr>
                <p:cNvPr id="65" name="Straight Connector 64"/>
                <p:cNvCxnSpPr/>
                <p:nvPr/>
              </p:nvCxnSpPr>
              <p:spPr>
                <a:xfrm>
                  <a:off x="5660692" y="1665538"/>
                  <a:ext cx="0" cy="2556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6" name="Group 65"/>
                <p:cNvGrpSpPr/>
                <p:nvPr/>
              </p:nvGrpSpPr>
              <p:grpSpPr>
                <a:xfrm>
                  <a:off x="1317292" y="2082538"/>
                  <a:ext cx="7342521" cy="408453"/>
                  <a:chOff x="1317292" y="2082538"/>
                  <a:chExt cx="7342521" cy="408453"/>
                </a:xfrm>
              </p:grpSpPr>
              <p:sp>
                <p:nvSpPr>
                  <p:cNvPr id="75" name="Rectangle 74"/>
                  <p:cNvSpPr/>
                  <p:nvPr/>
                </p:nvSpPr>
                <p:spPr bwMode="auto">
                  <a:xfrm>
                    <a:off x="1317292" y="2082538"/>
                    <a:ext cx="4343400" cy="408453"/>
                  </a:xfrm>
                  <a:prstGeom prst="rect">
                    <a:avLst/>
                  </a:prstGeom>
                  <a:solidFill>
                    <a:srgbClr val="0082BA"/>
                  </a:solidFill>
                  <a:ln w="2857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457200" rtl="0" eaLnBrk="1" fontAlgn="base" latinLnBrk="0" hangingPunct="1">
                      <a:lnSpc>
                        <a:spcPct val="9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rPr>
                      <a:t>ABT-493 300 mg + ABT-530 120 mg</a:t>
                    </a:r>
                  </a:p>
                </p:txBody>
              </p:sp>
              <p:cxnSp>
                <p:nvCxnSpPr>
                  <p:cNvPr id="76" name="Straight Arrow Connector 75"/>
                  <p:cNvCxnSpPr>
                    <a:stCxn id="75" idx="3"/>
                  </p:cNvCxnSpPr>
                  <p:nvPr/>
                </p:nvCxnSpPr>
                <p:spPr>
                  <a:xfrm flipV="1">
                    <a:off x="5660692" y="2286764"/>
                    <a:ext cx="2999121" cy="1"/>
                  </a:xfrm>
                  <a:prstGeom prst="straightConnector1">
                    <a:avLst/>
                  </a:prstGeom>
                  <a:ln w="285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grpSp>
            <p:grpSp>
              <p:nvGrpSpPr>
                <p:cNvPr id="67" name="Group 66"/>
                <p:cNvGrpSpPr/>
                <p:nvPr/>
              </p:nvGrpSpPr>
              <p:grpSpPr>
                <a:xfrm>
                  <a:off x="1317292" y="2664551"/>
                  <a:ext cx="7368526" cy="408453"/>
                  <a:chOff x="1317292" y="2731440"/>
                  <a:chExt cx="7368526" cy="408453"/>
                </a:xfrm>
              </p:grpSpPr>
              <p:sp>
                <p:nvSpPr>
                  <p:cNvPr id="73" name="Rectangle 72"/>
                  <p:cNvSpPr/>
                  <p:nvPr/>
                </p:nvSpPr>
                <p:spPr bwMode="auto">
                  <a:xfrm>
                    <a:off x="1317292" y="2731440"/>
                    <a:ext cx="4343400" cy="408453"/>
                  </a:xfrm>
                  <a:prstGeom prst="rect">
                    <a:avLst/>
                  </a:prstGeom>
                  <a:solidFill>
                    <a:schemeClr val="accent2"/>
                  </a:solidFill>
                  <a:ln w="2857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457200" rtl="0" eaLnBrk="1" fontAlgn="base" latinLnBrk="0" hangingPunct="1">
                      <a:lnSpc>
                        <a:spcPct val="9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rPr>
                      <a:t>ABT-493 200 mg + ABT-530 120 mg</a:t>
                    </a:r>
                  </a:p>
                </p:txBody>
              </p:sp>
              <p:cxnSp>
                <p:nvCxnSpPr>
                  <p:cNvPr id="74" name="Straight Arrow Connector 73"/>
                  <p:cNvCxnSpPr/>
                  <p:nvPr/>
                </p:nvCxnSpPr>
                <p:spPr>
                  <a:xfrm flipV="1">
                    <a:off x="5686697" y="2935666"/>
                    <a:ext cx="2999121" cy="1"/>
                  </a:xfrm>
                  <a:prstGeom prst="straightConnector1">
                    <a:avLst/>
                  </a:prstGeom>
                  <a:ln w="285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grpSp>
            <p:grpSp>
              <p:nvGrpSpPr>
                <p:cNvPr id="68" name="Group 67"/>
                <p:cNvGrpSpPr/>
                <p:nvPr/>
              </p:nvGrpSpPr>
              <p:grpSpPr>
                <a:xfrm>
                  <a:off x="1317292" y="3246564"/>
                  <a:ext cx="7342521" cy="408453"/>
                  <a:chOff x="1317292" y="3453856"/>
                  <a:chExt cx="7342521" cy="408453"/>
                </a:xfrm>
              </p:grpSpPr>
              <p:sp>
                <p:nvSpPr>
                  <p:cNvPr id="71" name="Rectangle 70"/>
                  <p:cNvSpPr/>
                  <p:nvPr/>
                </p:nvSpPr>
                <p:spPr bwMode="auto">
                  <a:xfrm>
                    <a:off x="1317292" y="3453856"/>
                    <a:ext cx="4343400" cy="408453"/>
                  </a:xfrm>
                  <a:prstGeom prst="rect">
                    <a:avLst/>
                  </a:prstGeom>
                  <a:solidFill>
                    <a:srgbClr val="7DA1C4"/>
                  </a:solidFill>
                  <a:ln w="2857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457200" rtl="0" eaLnBrk="1" fontAlgn="base" latinLnBrk="0" hangingPunct="1">
                      <a:lnSpc>
                        <a:spcPct val="9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rPr>
                      <a:t>ABT-493 200 mg + ABT-530 120 mg + RBV</a:t>
                    </a:r>
                    <a:r>
                      <a:rPr kumimoji="0" lang="en-US" sz="1800" b="1" i="0" u="none" strike="noStrike" cap="none" normalizeH="0" baseline="30000" dirty="0" smtClean="0">
                        <a:ln>
                          <a:noFill/>
                        </a:ln>
                        <a:solidFill>
                          <a:schemeClr val="bg1"/>
                        </a:solidFill>
                        <a:effectLst/>
                        <a:latin typeface="+mj-lt"/>
                      </a:rPr>
                      <a:t>a</a:t>
                    </a:r>
                  </a:p>
                </p:txBody>
              </p:sp>
              <p:cxnSp>
                <p:nvCxnSpPr>
                  <p:cNvPr id="72" name="Straight Arrow Connector 71"/>
                  <p:cNvCxnSpPr/>
                  <p:nvPr/>
                </p:nvCxnSpPr>
                <p:spPr>
                  <a:xfrm flipV="1">
                    <a:off x="5660692" y="3658081"/>
                    <a:ext cx="2999121" cy="1"/>
                  </a:xfrm>
                  <a:prstGeom prst="straightConnector1">
                    <a:avLst/>
                  </a:prstGeom>
                  <a:ln w="285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grpSp>
            <p:sp>
              <p:nvSpPr>
                <p:cNvPr id="69" name="TextBox 68"/>
                <p:cNvSpPr txBox="1"/>
                <p:nvPr/>
              </p:nvSpPr>
              <p:spPr>
                <a:xfrm>
                  <a:off x="711036" y="2699500"/>
                  <a:ext cx="606256" cy="338554"/>
                </a:xfrm>
                <a:prstGeom prst="rect">
                  <a:avLst/>
                </a:prstGeom>
                <a:noFill/>
              </p:spPr>
              <p:txBody>
                <a:bodyPr wrap="none" rtlCol="0">
                  <a:spAutoFit/>
                </a:bodyPr>
                <a:lstStyle/>
                <a:p>
                  <a:r>
                    <a:rPr lang="en-US" sz="1600" b="1" dirty="0" smtClean="0">
                      <a:latin typeface="+mj-lt"/>
                      <a:cs typeface="Arial" panose="020B0604020202020204" pitchFamily="34" charset="0"/>
                    </a:rPr>
                    <a:t>n=25</a:t>
                  </a:r>
                  <a:endParaRPr lang="en-US" sz="1600" b="1" baseline="30000" dirty="0">
                    <a:latin typeface="+mj-lt"/>
                    <a:cs typeface="Arial" panose="020B0604020202020204" pitchFamily="34" charset="0"/>
                  </a:endParaRPr>
                </a:p>
              </p:txBody>
            </p:sp>
            <p:sp>
              <p:nvSpPr>
                <p:cNvPr id="70" name="TextBox 69"/>
                <p:cNvSpPr txBox="1"/>
                <p:nvPr/>
              </p:nvSpPr>
              <p:spPr>
                <a:xfrm>
                  <a:off x="711036" y="3281512"/>
                  <a:ext cx="606256" cy="338554"/>
                </a:xfrm>
                <a:prstGeom prst="rect">
                  <a:avLst/>
                </a:prstGeom>
                <a:noFill/>
              </p:spPr>
              <p:txBody>
                <a:bodyPr wrap="none" rtlCol="0">
                  <a:spAutoFit/>
                </a:bodyPr>
                <a:lstStyle/>
                <a:p>
                  <a:r>
                    <a:rPr lang="en-US" sz="1600" b="1" dirty="0" smtClean="0">
                      <a:latin typeface="+mj-lt"/>
                      <a:cs typeface="Arial" panose="020B0604020202020204" pitchFamily="34" charset="0"/>
                    </a:rPr>
                    <a:t>n=25</a:t>
                  </a:r>
                  <a:endParaRPr lang="en-US" sz="1600" b="1" dirty="0">
                    <a:latin typeface="+mj-lt"/>
                    <a:cs typeface="Arial" panose="020B0604020202020204" pitchFamily="34" charset="0"/>
                  </a:endParaRPr>
                </a:p>
              </p:txBody>
            </p:sp>
          </p:grpSp>
          <p:cxnSp>
            <p:nvCxnSpPr>
              <p:cNvPr id="54" name="Straight Connector 53"/>
              <p:cNvCxnSpPr/>
              <p:nvPr/>
            </p:nvCxnSpPr>
            <p:spPr>
              <a:xfrm>
                <a:off x="5380303" y="1676472"/>
                <a:ext cx="1371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882048" y="1676472"/>
                <a:ext cx="15179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77" name="Content Placeholder 1"/>
          <p:cNvSpPr txBox="1">
            <a:spLocks/>
          </p:cNvSpPr>
          <p:nvPr/>
        </p:nvSpPr>
        <p:spPr bwMode="gray">
          <a:xfrm>
            <a:off x="411163" y="1097280"/>
            <a:ext cx="8318500" cy="1561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lnSpc>
                <a:spcPct val="75000"/>
              </a:lnSpc>
              <a:spcBef>
                <a:spcPct val="80000"/>
              </a:spcBef>
              <a:spcAft>
                <a:spcPct val="0"/>
              </a:spcAft>
              <a:buFont typeface="Arial" charset="0"/>
              <a:defRPr sz="2200">
                <a:solidFill>
                  <a:srgbClr val="070605"/>
                </a:solidFill>
                <a:latin typeface="+mn-lt"/>
                <a:ea typeface="+mn-ea"/>
                <a:cs typeface="+mn-cs"/>
              </a:defRPr>
            </a:lvl1pPr>
            <a:lvl2pPr marL="457200" indent="-342900" algn="l" defTabSz="457200" rtl="0" eaLnBrk="0" fontAlgn="base" hangingPunct="0">
              <a:lnSpc>
                <a:spcPct val="75000"/>
              </a:lnSpc>
              <a:spcBef>
                <a:spcPct val="40000"/>
              </a:spcBef>
              <a:spcAft>
                <a:spcPct val="0"/>
              </a:spcAft>
              <a:buFont typeface="Arial" pitchFamily="34" charset="0"/>
              <a:buChar char="•"/>
              <a:defRPr sz="2200">
                <a:solidFill>
                  <a:srgbClr val="070605"/>
                </a:solidFill>
                <a:latin typeface="+mn-lt"/>
                <a:cs typeface="+mn-cs"/>
              </a:defRPr>
            </a:lvl2pPr>
            <a:lvl3pPr marL="749300" indent="-228600" algn="l" defTabSz="457200" rtl="0" eaLnBrk="0" fontAlgn="base" hangingPunct="0">
              <a:spcBef>
                <a:spcPct val="20000"/>
              </a:spcBef>
              <a:spcAft>
                <a:spcPct val="0"/>
              </a:spcAft>
              <a:buFont typeface="Arial" charset="0"/>
              <a:buChar char="–"/>
              <a:defRPr sz="2200">
                <a:solidFill>
                  <a:srgbClr val="070605"/>
                </a:solidFill>
                <a:latin typeface="+mn-lt"/>
                <a:cs typeface="+mn-cs"/>
              </a:defRPr>
            </a:lvl3pPr>
            <a:lvl4pPr marL="1143000" indent="-228600" algn="l" defTabSz="457200" rtl="0" eaLnBrk="0" fontAlgn="base" hangingPunct="0">
              <a:spcBef>
                <a:spcPct val="10000"/>
              </a:spcBef>
              <a:spcAft>
                <a:spcPct val="0"/>
              </a:spcAft>
              <a:buFont typeface="Arial" charset="0"/>
              <a:buChar char="–"/>
              <a:defRPr sz="2200">
                <a:solidFill>
                  <a:srgbClr val="070605"/>
                </a:solidFill>
                <a:latin typeface="+mn-lt"/>
                <a:cs typeface="+mn-cs"/>
              </a:defRPr>
            </a:lvl4pPr>
            <a:lvl5pPr marL="1485900" indent="-228600" algn="l" defTabSz="457200" rtl="0" eaLnBrk="0" fontAlgn="base" hangingPunct="0">
              <a:spcBef>
                <a:spcPct val="10000"/>
              </a:spcBef>
              <a:spcAft>
                <a:spcPct val="0"/>
              </a:spcAft>
              <a:buFont typeface="Arial" charset="0"/>
              <a:buChar char="–"/>
              <a:defRPr sz="2200">
                <a:solidFill>
                  <a:srgbClr val="070605"/>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a:lstStyle>
          <a:p>
            <a:pPr marL="0" indent="0" eaLnBrk="1" hangingPunct="1">
              <a:lnSpc>
                <a:spcPct val="100000"/>
              </a:lnSpc>
              <a:spcBef>
                <a:spcPts val="0"/>
              </a:spcBef>
              <a:spcAft>
                <a:spcPts val="1800"/>
              </a:spcAft>
            </a:pPr>
            <a:r>
              <a:rPr lang="en-US" kern="0" dirty="0" smtClean="0">
                <a:solidFill>
                  <a:schemeClr val="tx1"/>
                </a:solidFill>
              </a:rPr>
              <a:t>SURVEYOR-II is an open-label, multicenter phase 2 trial evaluating the safety and efficacy of co-administered ABT-493 and ABT-530, at varying doses, ± ribavirin (RBV), in patients with HCV </a:t>
            </a:r>
            <a:r>
              <a:rPr lang="en-US" b="1" kern="0" dirty="0" smtClean="0">
                <a:solidFill>
                  <a:schemeClr val="tx1"/>
                </a:solidFill>
              </a:rPr>
              <a:t>GT2</a:t>
            </a:r>
            <a:r>
              <a:rPr lang="en-US" kern="0" dirty="0" smtClean="0">
                <a:solidFill>
                  <a:schemeClr val="tx1"/>
                </a:solidFill>
              </a:rPr>
              <a:t> or GT3 infection</a:t>
            </a:r>
            <a:endParaRPr lang="en-US" kern="0" baseline="30000" dirty="0">
              <a:solidFill>
                <a:schemeClr val="tx1"/>
              </a:solidFill>
            </a:endParaRPr>
          </a:p>
        </p:txBody>
      </p:sp>
    </p:spTree>
    <p:extLst>
      <p:ext uri="{BB962C8B-B14F-4D97-AF65-F5344CB8AC3E}">
        <p14:creationId xmlns:p14="http://schemas.microsoft.com/office/powerpoint/2010/main" val="3692301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411163" y="256032"/>
            <a:ext cx="8321675" cy="713232"/>
          </a:xfrm>
        </p:spPr>
        <p:txBody>
          <a:bodyPr anchor="b"/>
          <a:lstStyle/>
          <a:p>
            <a:pPr eaLnBrk="1" hangingPunct="1"/>
            <a:r>
              <a:rPr lang="en-US" sz="2800" b="1" dirty="0" smtClean="0">
                <a:solidFill>
                  <a:srgbClr val="071D49"/>
                </a:solidFill>
              </a:rPr>
              <a:t>SURVEYOR-II Part 1 (GT2): </a:t>
            </a:r>
            <a:br>
              <a:rPr lang="en-US" sz="2800" b="1" dirty="0" smtClean="0">
                <a:solidFill>
                  <a:srgbClr val="071D49"/>
                </a:solidFill>
              </a:rPr>
            </a:br>
            <a:r>
              <a:rPr lang="en-US" sz="2800" b="1" dirty="0" smtClean="0">
                <a:solidFill>
                  <a:srgbClr val="071D49"/>
                </a:solidFill>
              </a:rPr>
              <a:t>Key Eligibility Criteria and Endpoints</a:t>
            </a:r>
          </a:p>
        </p:txBody>
      </p:sp>
      <p:sp>
        <p:nvSpPr>
          <p:cNvPr id="16387" name="Content Placeholder 2"/>
          <p:cNvSpPr>
            <a:spLocks noGrp="1"/>
          </p:cNvSpPr>
          <p:nvPr>
            <p:ph idx="1"/>
          </p:nvPr>
        </p:nvSpPr>
        <p:spPr>
          <a:xfrm>
            <a:off x="411162" y="1097280"/>
            <a:ext cx="8321040" cy="5067300"/>
          </a:xfrm>
        </p:spPr>
        <p:txBody>
          <a:bodyPr/>
          <a:lstStyle/>
          <a:p>
            <a:pPr marL="0" indent="0" eaLnBrk="1" hangingPunct="1">
              <a:lnSpc>
                <a:spcPct val="100000"/>
              </a:lnSpc>
              <a:spcBef>
                <a:spcPts val="0"/>
              </a:spcBef>
              <a:spcAft>
                <a:spcPts val="600"/>
              </a:spcAft>
            </a:pPr>
            <a:r>
              <a:rPr lang="en-US" sz="2000" b="1" dirty="0" smtClean="0"/>
              <a:t>Key inclusion criteria</a:t>
            </a:r>
          </a:p>
          <a:p>
            <a:pPr marL="457200" lvl="2" indent="-339725" eaLnBrk="1" hangingPunct="1">
              <a:spcBef>
                <a:spcPts val="0"/>
              </a:spcBef>
              <a:spcAft>
                <a:spcPts val="300"/>
              </a:spcAft>
              <a:buFont typeface="Arial" panose="020B0604020202020204" pitchFamily="34" charset="0"/>
              <a:buChar char="•"/>
            </a:pPr>
            <a:r>
              <a:rPr lang="en-US" sz="2000" dirty="0" smtClean="0">
                <a:solidFill>
                  <a:schemeClr val="tx1"/>
                </a:solidFill>
              </a:rPr>
              <a:t>18 to 70 years of age, inclusive</a:t>
            </a:r>
          </a:p>
          <a:p>
            <a:pPr marL="457200" lvl="2" indent="-339725" eaLnBrk="1" hangingPunct="1">
              <a:spcBef>
                <a:spcPts val="0"/>
              </a:spcBef>
              <a:spcAft>
                <a:spcPts val="300"/>
              </a:spcAft>
              <a:buFont typeface="Arial" panose="020B0604020202020204" pitchFamily="34" charset="0"/>
              <a:buChar char="•"/>
            </a:pPr>
            <a:r>
              <a:rPr lang="en-US" sz="2000" dirty="0" smtClean="0">
                <a:solidFill>
                  <a:schemeClr val="tx1"/>
                </a:solidFill>
              </a:rPr>
              <a:t>HCV GT2 infection, HCV </a:t>
            </a:r>
            <a:r>
              <a:rPr lang="en-US" sz="2000" dirty="0">
                <a:solidFill>
                  <a:schemeClr val="tx1"/>
                </a:solidFill>
              </a:rPr>
              <a:t>RNA </a:t>
            </a:r>
            <a:r>
              <a:rPr lang="en-US" sz="2000" dirty="0" smtClean="0">
                <a:solidFill>
                  <a:schemeClr val="tx1"/>
                </a:solidFill>
              </a:rPr>
              <a:t>≥10,000 </a:t>
            </a:r>
            <a:r>
              <a:rPr lang="en-US" sz="2000" dirty="0">
                <a:solidFill>
                  <a:schemeClr val="tx1"/>
                </a:solidFill>
              </a:rPr>
              <a:t>IU/mL</a:t>
            </a:r>
          </a:p>
          <a:p>
            <a:pPr marL="457200" lvl="2" indent="-339725" eaLnBrk="1" hangingPunct="1">
              <a:spcBef>
                <a:spcPts val="0"/>
              </a:spcBef>
              <a:spcAft>
                <a:spcPts val="300"/>
              </a:spcAft>
              <a:buFont typeface="Arial" panose="020B0604020202020204" pitchFamily="34" charset="0"/>
              <a:buChar char="•"/>
            </a:pPr>
            <a:r>
              <a:rPr lang="en-US" sz="2000" dirty="0" smtClean="0">
                <a:solidFill>
                  <a:schemeClr val="tx1"/>
                </a:solidFill>
              </a:rPr>
              <a:t>HCV treatment-naïve or  failed previous </a:t>
            </a:r>
            <a:r>
              <a:rPr lang="en-US" sz="2000" dirty="0">
                <a:solidFill>
                  <a:schemeClr val="tx1"/>
                </a:solidFill>
              </a:rPr>
              <a:t>P</a:t>
            </a:r>
            <a:r>
              <a:rPr lang="en-US" sz="2000" dirty="0" smtClean="0">
                <a:solidFill>
                  <a:schemeClr val="tx1"/>
                </a:solidFill>
              </a:rPr>
              <a:t>egIFN/RBV treatment </a:t>
            </a:r>
          </a:p>
          <a:p>
            <a:pPr marL="457200" lvl="2" indent="-339725" eaLnBrk="1" hangingPunct="1">
              <a:spcBef>
                <a:spcPts val="0"/>
              </a:spcBef>
              <a:spcAft>
                <a:spcPts val="300"/>
              </a:spcAft>
              <a:buFont typeface="Arial" panose="020B0604020202020204" pitchFamily="34" charset="0"/>
              <a:buChar char="•"/>
            </a:pPr>
            <a:r>
              <a:rPr lang="en-US" sz="2000" dirty="0" smtClean="0">
                <a:solidFill>
                  <a:schemeClr val="tx1"/>
                </a:solidFill>
              </a:rPr>
              <a:t>Absence of cirrhosis </a:t>
            </a:r>
          </a:p>
          <a:p>
            <a:pPr marL="0" indent="0" eaLnBrk="1" hangingPunct="1">
              <a:lnSpc>
                <a:spcPct val="100000"/>
              </a:lnSpc>
              <a:spcBef>
                <a:spcPts val="1200"/>
              </a:spcBef>
              <a:spcAft>
                <a:spcPts val="600"/>
              </a:spcAft>
            </a:pPr>
            <a:r>
              <a:rPr lang="en-US" sz="2000" b="1" dirty="0" smtClean="0"/>
              <a:t>Key exclusion criteria</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smtClean="0">
                <a:solidFill>
                  <a:schemeClr val="tx1"/>
                </a:solidFill>
              </a:rPr>
              <a:t>Previous use of any HCV DAAs</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smtClean="0"/>
              <a:t>CrCl &lt;50 ml/min, platelet </a:t>
            </a:r>
            <a:r>
              <a:rPr lang="en-US" sz="2000" dirty="0"/>
              <a:t>count </a:t>
            </a:r>
            <a:r>
              <a:rPr lang="en-US" sz="2000" dirty="0" smtClean="0"/>
              <a:t>&lt;120 </a:t>
            </a:r>
            <a:r>
              <a:rPr lang="en-US" sz="2000" dirty="0">
                <a:solidFill>
                  <a:schemeClr val="tx1"/>
                </a:solidFill>
                <a:sym typeface="Symbol"/>
              </a:rPr>
              <a:t> </a:t>
            </a:r>
            <a:r>
              <a:rPr lang="en-US" sz="2000" dirty="0">
                <a:solidFill>
                  <a:schemeClr val="tx1"/>
                </a:solidFill>
              </a:rPr>
              <a:t>10</a:t>
            </a:r>
            <a:r>
              <a:rPr lang="en-US" sz="2000" baseline="30000" dirty="0">
                <a:solidFill>
                  <a:schemeClr val="tx1"/>
                </a:solidFill>
              </a:rPr>
              <a:t>9</a:t>
            </a:r>
            <a:r>
              <a:rPr lang="en-US" sz="2000" dirty="0">
                <a:solidFill>
                  <a:schemeClr val="tx1"/>
                </a:solidFill>
              </a:rPr>
              <a:t>/L</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smtClean="0">
                <a:solidFill>
                  <a:schemeClr val="tx1"/>
                </a:solidFill>
              </a:rPr>
              <a:t>Herbal </a:t>
            </a:r>
            <a:r>
              <a:rPr lang="en-US" sz="2000" dirty="0">
                <a:solidFill>
                  <a:schemeClr val="tx1"/>
                </a:solidFill>
              </a:rPr>
              <a:t>supplements and potent P-gp inducers were prohibited</a:t>
            </a:r>
          </a:p>
          <a:p>
            <a:pPr marL="117475" lvl="2" indent="0" eaLnBrk="1" hangingPunct="1">
              <a:lnSpc>
                <a:spcPct val="100000"/>
              </a:lnSpc>
              <a:spcBef>
                <a:spcPts val="1800"/>
              </a:spcBef>
              <a:spcAft>
                <a:spcPts val="300"/>
              </a:spcAft>
              <a:buNone/>
            </a:pPr>
            <a:r>
              <a:rPr lang="en-US" sz="2000" dirty="0">
                <a:solidFill>
                  <a:schemeClr val="tx1"/>
                </a:solidFill>
              </a:rPr>
              <a:t>*Commonly prescribed concomitant medications (e.g., PPIs) were allowed</a:t>
            </a:r>
          </a:p>
          <a:p>
            <a:pPr marL="0" indent="0" eaLnBrk="1" hangingPunct="1">
              <a:lnSpc>
                <a:spcPct val="100000"/>
              </a:lnSpc>
              <a:spcBef>
                <a:spcPts val="1800"/>
              </a:spcBef>
              <a:spcAft>
                <a:spcPts val="600"/>
              </a:spcAft>
            </a:pPr>
            <a:r>
              <a:rPr lang="en-US" sz="2000" b="1" dirty="0" smtClean="0"/>
              <a:t>Endpoints</a:t>
            </a:r>
            <a:endParaRPr lang="en-US" sz="2000" b="1" dirty="0"/>
          </a:p>
          <a:p>
            <a:pPr marL="457200" lvl="2" indent="-339725" eaLnBrk="1" hangingPunct="1">
              <a:spcBef>
                <a:spcPts val="0"/>
              </a:spcBef>
              <a:spcAft>
                <a:spcPts val="300"/>
              </a:spcAft>
              <a:buFont typeface="Arial" panose="020B0604020202020204" pitchFamily="34" charset="0"/>
              <a:buChar char="•"/>
            </a:pPr>
            <a:r>
              <a:rPr lang="en-US" sz="2000" dirty="0" smtClean="0">
                <a:solidFill>
                  <a:schemeClr val="tx1"/>
                </a:solidFill>
              </a:rPr>
              <a:t>Efficacy: SVR12 (primary) and virologic failure</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smtClean="0"/>
              <a:t>Safety: adverse </a:t>
            </a:r>
            <a:r>
              <a:rPr lang="en-US" sz="2000" dirty="0"/>
              <a:t>events (AEs) and laboratory </a:t>
            </a:r>
            <a:r>
              <a:rPr lang="en-US" sz="2000" dirty="0" smtClean="0"/>
              <a:t>abnormalities</a:t>
            </a:r>
            <a:endParaRPr lang="en-US" sz="2000" dirty="0">
              <a:solidFill>
                <a:schemeClr val="tx1"/>
              </a:solidFill>
            </a:endParaRPr>
          </a:p>
          <a:p>
            <a:pPr marL="457200" lvl="2" indent="-339725" eaLnBrk="1" hangingPunct="1">
              <a:lnSpc>
                <a:spcPct val="100000"/>
              </a:lnSpc>
              <a:spcBef>
                <a:spcPts val="0"/>
              </a:spcBef>
              <a:spcAft>
                <a:spcPts val="600"/>
              </a:spcAft>
              <a:buFont typeface="Arial" panose="020B0604020202020204" pitchFamily="34" charset="0"/>
              <a:buChar char="•"/>
            </a:pPr>
            <a:endParaRPr lang="en-US" sz="2000" dirty="0" smtClean="0">
              <a:solidFill>
                <a:schemeClr val="tx1"/>
              </a:solidFill>
            </a:endParaRPr>
          </a:p>
        </p:txBody>
      </p:sp>
    </p:spTree>
    <p:extLst>
      <p:ext uri="{BB962C8B-B14F-4D97-AF65-F5344CB8AC3E}">
        <p14:creationId xmlns:p14="http://schemas.microsoft.com/office/powerpoint/2010/main" val="2156387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1480" y="256032"/>
            <a:ext cx="8321040" cy="713232"/>
          </a:xfrm>
        </p:spPr>
        <p:txBody>
          <a:bodyPr anchor="b"/>
          <a:lstStyle/>
          <a:p>
            <a:r>
              <a:rPr lang="en-US" b="1" dirty="0" smtClean="0"/>
              <a:t>SURVEYOR-II Part 1 (GT2): </a:t>
            </a:r>
            <a:br>
              <a:rPr lang="en-US" b="1" dirty="0" smtClean="0"/>
            </a:br>
            <a:r>
              <a:rPr lang="en-US" b="1" dirty="0" smtClean="0"/>
              <a:t>Demographics </a:t>
            </a:r>
            <a:r>
              <a:rPr lang="en-US" b="1" dirty="0"/>
              <a:t>and </a:t>
            </a:r>
            <a:r>
              <a:rPr lang="en-US" b="1" dirty="0" smtClean="0"/>
              <a:t>Patient Characteristics</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3510921538"/>
              </p:ext>
            </p:extLst>
          </p:nvPr>
        </p:nvGraphicFramePr>
        <p:xfrm>
          <a:off x="411480" y="1097280"/>
          <a:ext cx="8326120" cy="5191752"/>
        </p:xfrm>
        <a:graphic>
          <a:graphicData uri="http://schemas.openxmlformats.org/drawingml/2006/table">
            <a:tbl>
              <a:tblPr firstRow="1" firstCol="1" bandRow="1">
                <a:tableStyleId>{68D230F3-CF80-4859-8CE7-A43EE81993B5}</a:tableStyleId>
              </a:tblPr>
              <a:tblGrid>
                <a:gridCol w="3125062"/>
                <a:gridCol w="126915"/>
                <a:gridCol w="1619743"/>
                <a:gridCol w="1758462"/>
                <a:gridCol w="1695938"/>
              </a:tblGrid>
              <a:tr h="708129">
                <a:tc>
                  <a:txBody>
                    <a:bodyPr/>
                    <a:lstStyle/>
                    <a:p>
                      <a:pPr>
                        <a:lnSpc>
                          <a:spcPts val="1900"/>
                        </a:lnSpc>
                      </a:pPr>
                      <a:endParaRPr lang="en-US" sz="1600" dirty="0">
                        <a:solidFill>
                          <a:schemeClr val="tx1"/>
                        </a:solidFill>
                        <a:effectLst/>
                        <a:latin typeface="+mj-lt"/>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lgn="ctr">
                        <a:lnSpc>
                          <a:spcPts val="1600"/>
                        </a:lnSpc>
                        <a:spcBef>
                          <a:spcPts val="0"/>
                        </a:spcBef>
                        <a:spcAft>
                          <a:spcPts val="0"/>
                        </a:spcAft>
                      </a:pPr>
                      <a:r>
                        <a:rPr lang="en-US" sz="1600" b="1" dirty="0" smtClean="0">
                          <a:solidFill>
                            <a:schemeClr val="bg1"/>
                          </a:solidFill>
                          <a:effectLst/>
                          <a:latin typeface="+mj-lt"/>
                        </a:rPr>
                        <a:t>   ABT-493 300 mg </a:t>
                      </a:r>
                    </a:p>
                    <a:p>
                      <a:pPr marL="0" marR="0" algn="ctr">
                        <a:lnSpc>
                          <a:spcPts val="1600"/>
                        </a:lnSpc>
                        <a:spcBef>
                          <a:spcPts val="0"/>
                        </a:spcBef>
                        <a:spcAft>
                          <a:spcPts val="0"/>
                        </a:spcAft>
                      </a:pPr>
                      <a:r>
                        <a:rPr lang="en-US" sz="1600" b="1" dirty="0" smtClean="0">
                          <a:solidFill>
                            <a:schemeClr val="bg1"/>
                          </a:solidFill>
                          <a:effectLst/>
                          <a:latin typeface="+mj-lt"/>
                        </a:rPr>
                        <a:t>+ ABT-530 120 mg</a:t>
                      </a:r>
                    </a:p>
                    <a:p>
                      <a:pPr marL="0" marR="0" algn="ctr">
                        <a:lnSpc>
                          <a:spcPts val="1600"/>
                        </a:lnSpc>
                        <a:spcBef>
                          <a:spcPts val="0"/>
                        </a:spcBef>
                        <a:spcAft>
                          <a:spcPts val="0"/>
                        </a:spcAft>
                      </a:pPr>
                      <a:r>
                        <a:rPr lang="en-US" sz="1600" b="1" dirty="0" smtClean="0">
                          <a:solidFill>
                            <a:schemeClr val="bg1"/>
                          </a:solidFill>
                          <a:effectLst/>
                          <a:latin typeface="+mj-lt"/>
                        </a:rPr>
                        <a:t>(n = 25)</a:t>
                      </a:r>
                      <a:endParaRPr lang="en-US" sz="16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hMerge="1">
                  <a:txBody>
                    <a:bodyPr/>
                    <a:lstStyle/>
                    <a:p>
                      <a:pPr marL="0" marR="0" algn="ctr">
                        <a:lnSpc>
                          <a:spcPct val="100000"/>
                        </a:lnSpc>
                        <a:spcBef>
                          <a:spcPts val="0"/>
                        </a:spcBef>
                        <a:spcAft>
                          <a:spcPts val="0"/>
                        </a:spcAft>
                      </a:pPr>
                      <a:endParaRPr lang="en-US" sz="1800" b="1" dirty="0">
                        <a:solidFill>
                          <a:schemeClr val="bg1"/>
                        </a:solidFill>
                        <a:effectLst>
                          <a:outerShdw blurRad="38100" dist="38100" dir="2700000" algn="tl">
                            <a:srgbClr val="000000">
                              <a:alpha val="43137"/>
                            </a:srgbClr>
                          </a:outerShdw>
                        </a:effectLst>
                        <a:latin typeface="+mj-lt"/>
                        <a:ea typeface="Calibri"/>
                        <a:cs typeface="Times New Roman"/>
                      </a:endParaRPr>
                    </a:p>
                  </a:txBody>
                  <a:tcPr marL="61349" marR="61349" marT="0" marB="0">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ctr">
                        <a:lnSpc>
                          <a:spcPts val="1600"/>
                        </a:lnSpc>
                        <a:spcBef>
                          <a:spcPts val="0"/>
                        </a:spcBef>
                        <a:spcAft>
                          <a:spcPts val="0"/>
                        </a:spcAft>
                      </a:pPr>
                      <a:r>
                        <a:rPr lang="en-US" sz="1600" b="1" dirty="0" smtClean="0">
                          <a:solidFill>
                            <a:schemeClr val="bg1"/>
                          </a:solidFill>
                          <a:effectLst/>
                          <a:latin typeface="+mj-lt"/>
                        </a:rPr>
                        <a:t>   ABT-493 200 mg </a:t>
                      </a:r>
                    </a:p>
                    <a:p>
                      <a:pPr marL="0" marR="0" algn="ctr">
                        <a:lnSpc>
                          <a:spcPts val="1600"/>
                        </a:lnSpc>
                        <a:spcBef>
                          <a:spcPts val="0"/>
                        </a:spcBef>
                        <a:spcAft>
                          <a:spcPts val="0"/>
                        </a:spcAft>
                      </a:pPr>
                      <a:r>
                        <a:rPr lang="en-US" sz="1600" b="1" dirty="0" smtClean="0">
                          <a:solidFill>
                            <a:schemeClr val="bg1"/>
                          </a:solidFill>
                          <a:effectLst/>
                          <a:latin typeface="+mj-lt"/>
                        </a:rPr>
                        <a:t>+ ABT-530 120 mg</a:t>
                      </a:r>
                    </a:p>
                    <a:p>
                      <a:pPr marL="0" marR="0" algn="ctr">
                        <a:lnSpc>
                          <a:spcPts val="1600"/>
                        </a:lnSpc>
                        <a:spcBef>
                          <a:spcPts val="0"/>
                        </a:spcBef>
                        <a:spcAft>
                          <a:spcPts val="0"/>
                        </a:spcAft>
                      </a:pPr>
                      <a:r>
                        <a:rPr lang="en-US" sz="1600" b="1" dirty="0" smtClean="0">
                          <a:solidFill>
                            <a:schemeClr val="bg1"/>
                          </a:solidFill>
                          <a:effectLst/>
                          <a:latin typeface="+mj-lt"/>
                        </a:rPr>
                        <a:t>(n = 25)</a:t>
                      </a:r>
                      <a:r>
                        <a:rPr lang="en-US" sz="1600" b="1" baseline="30000" dirty="0" smtClean="0">
                          <a:solidFill>
                            <a:schemeClr val="bg1"/>
                          </a:solidFill>
                          <a:effectLst/>
                          <a:latin typeface="+mj-lt"/>
                        </a:rPr>
                        <a:t>a</a:t>
                      </a:r>
                      <a:endParaRPr lang="en-US" sz="1600" b="1" baseline="30000"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algn="ctr">
                        <a:lnSpc>
                          <a:spcPts val="1600"/>
                        </a:lnSpc>
                        <a:spcBef>
                          <a:spcPts val="0"/>
                        </a:spcBef>
                        <a:spcAft>
                          <a:spcPts val="0"/>
                        </a:spcAft>
                      </a:pPr>
                      <a:r>
                        <a:rPr lang="en-US" sz="1600" b="1" dirty="0" smtClean="0">
                          <a:solidFill>
                            <a:schemeClr val="bg1"/>
                          </a:solidFill>
                          <a:effectLst/>
                          <a:latin typeface="+mj-lt"/>
                          <a:ea typeface="Calibri"/>
                          <a:cs typeface="Times New Roman"/>
                        </a:rPr>
                        <a:t>   ABT-493 200 mg </a:t>
                      </a:r>
                    </a:p>
                    <a:p>
                      <a:pPr marL="0" marR="0" algn="ctr">
                        <a:lnSpc>
                          <a:spcPts val="1600"/>
                        </a:lnSpc>
                        <a:spcBef>
                          <a:spcPts val="0"/>
                        </a:spcBef>
                        <a:spcAft>
                          <a:spcPts val="0"/>
                        </a:spcAft>
                      </a:pPr>
                      <a:r>
                        <a:rPr lang="en-US" sz="1600" b="1" dirty="0" smtClean="0">
                          <a:solidFill>
                            <a:schemeClr val="bg1"/>
                          </a:solidFill>
                          <a:effectLst/>
                          <a:latin typeface="+mj-lt"/>
                          <a:ea typeface="Calibri"/>
                          <a:cs typeface="Times New Roman"/>
                        </a:rPr>
                        <a:t>+ ABT-530 120 mg + RBV (n=25)</a:t>
                      </a: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DA1C4"/>
                    </a:solidFill>
                  </a:tcPr>
                </a:tc>
              </a:tr>
              <a:tr h="274320">
                <a:tc>
                  <a:txBody>
                    <a:bodyPr/>
                    <a:lstStyle/>
                    <a:p>
                      <a:pPr marL="0" marR="0">
                        <a:lnSpc>
                          <a:spcPts val="1900"/>
                        </a:lnSpc>
                        <a:spcBef>
                          <a:spcPts val="0"/>
                        </a:spcBef>
                        <a:spcAft>
                          <a:spcPts val="0"/>
                        </a:spcAft>
                      </a:pPr>
                      <a:r>
                        <a:rPr lang="en-US" sz="1600" b="0" dirty="0" smtClean="0">
                          <a:effectLst/>
                          <a:latin typeface="+mj-lt"/>
                        </a:rPr>
                        <a:t>Male, n</a:t>
                      </a:r>
                      <a:r>
                        <a:rPr lang="en-US" sz="1600" b="0" baseline="0" dirty="0" smtClean="0">
                          <a:effectLst/>
                          <a:latin typeface="+mj-lt"/>
                        </a:rPr>
                        <a:t> (%)</a:t>
                      </a:r>
                      <a:endParaRPr lang="en-US" sz="1600" b="0" dirty="0">
                        <a:solidFill>
                          <a:schemeClr val="tx1"/>
                        </a:solidFill>
                        <a:effectLst/>
                        <a:latin typeface="+mj-lt"/>
                        <a:ea typeface="Calibri"/>
                        <a:cs typeface="Times New Roman"/>
                      </a:endParaRPr>
                    </a:p>
                  </a:txBody>
                  <a:tcPr marT="0" marB="0">
                    <a:lnT w="19050" cap="flat" cmpd="sng" algn="ctr">
                      <a:solidFill>
                        <a:schemeClr val="bg1">
                          <a:lumMod val="50000"/>
                        </a:schemeClr>
                      </a:solidFill>
                      <a:prstDash val="solid"/>
                      <a:round/>
                      <a:headEnd type="none" w="med" len="med"/>
                      <a:tailEnd type="none" w="med" len="med"/>
                    </a:lnT>
                  </a:tcPr>
                </a:tc>
                <a:tc gridSpan="2">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16 (64)</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hMerge="1">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13 (52)</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18 (72)</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274320">
                <a:tc>
                  <a:txBody>
                    <a:bodyPr/>
                    <a:lstStyle/>
                    <a:p>
                      <a:pPr marL="0" marR="0">
                        <a:lnSpc>
                          <a:spcPts val="1900"/>
                        </a:lnSpc>
                        <a:spcBef>
                          <a:spcPts val="0"/>
                        </a:spcBef>
                        <a:spcAft>
                          <a:spcPts val="0"/>
                        </a:spcAft>
                      </a:pPr>
                      <a:r>
                        <a:rPr lang="en-US" sz="1600" b="0" dirty="0" smtClean="0">
                          <a:effectLst/>
                          <a:latin typeface="+mj-lt"/>
                        </a:rPr>
                        <a:t>Race, n (%)</a:t>
                      </a:r>
                      <a:endParaRPr lang="en-US" sz="1600" b="0" dirty="0">
                        <a:solidFill>
                          <a:schemeClr val="tx1"/>
                        </a:solidFill>
                        <a:effectLst/>
                        <a:latin typeface="+mj-lt"/>
                        <a:ea typeface="Calibri"/>
                        <a:cs typeface="Times New Roman"/>
                      </a:endParaRPr>
                    </a:p>
                  </a:txBody>
                  <a:tcPr marT="0" marB="0"/>
                </a:tc>
                <a:tc gridSpan="2">
                  <a:txBody>
                    <a:bodyPr/>
                    <a:lstStyle/>
                    <a:p>
                      <a:pPr>
                        <a:lnSpc>
                          <a:spcPts val="1900"/>
                        </a:lnSpc>
                      </a:pPr>
                      <a:endParaRPr lang="en-US" sz="1600" dirty="0"/>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800">
                        <a:effectLst/>
                        <a:latin typeface="+mj-lt"/>
                        <a:ea typeface="Calibri"/>
                        <a:cs typeface="Times New Roman"/>
                      </a:endParaRPr>
                    </a:p>
                  </a:txBody>
                  <a:tcPr marL="68580" marR="68580" marT="0" marB="0" anchor="ctr"/>
                </a:tc>
                <a:tc>
                  <a:txBody>
                    <a:bodyPr/>
                    <a:lstStyle/>
                    <a:p>
                      <a:pPr>
                        <a:lnSpc>
                          <a:spcPts val="1900"/>
                        </a:lnSpc>
                      </a:pPr>
                      <a:endParaRPr lang="en-US" sz="1600" dirty="0"/>
                    </a:p>
                  </a:txBody>
                  <a:tcPr marL="68580" marR="68580" marT="0" marB="0" anchor="ctr"/>
                </a:tc>
                <a:tc>
                  <a:txBody>
                    <a:bodyPr/>
                    <a:lstStyle/>
                    <a:p>
                      <a:pPr>
                        <a:lnSpc>
                          <a:spcPts val="1900"/>
                        </a:lnSpc>
                      </a:pPr>
                      <a:endParaRPr lang="en-US" sz="1600" dirty="0"/>
                    </a:p>
                  </a:txBody>
                  <a:tcPr marL="68580" marR="68580" marT="0" marB="0" anchor="ctr"/>
                </a:tc>
              </a:tr>
              <a:tr h="274320">
                <a:tc>
                  <a:txBody>
                    <a:bodyPr/>
                    <a:lstStyle/>
                    <a:p>
                      <a:pPr marL="341313" marR="0" indent="0">
                        <a:lnSpc>
                          <a:spcPts val="1900"/>
                        </a:lnSpc>
                        <a:spcBef>
                          <a:spcPts val="0"/>
                        </a:spcBef>
                        <a:spcAft>
                          <a:spcPts val="0"/>
                        </a:spcAft>
                      </a:pPr>
                      <a:r>
                        <a:rPr lang="en-US" sz="1600" b="0" dirty="0" smtClean="0">
                          <a:solidFill>
                            <a:schemeClr val="tx1"/>
                          </a:solidFill>
                          <a:effectLst/>
                          <a:latin typeface="+mj-lt"/>
                          <a:ea typeface="Calibri"/>
                          <a:cs typeface="Times New Roman"/>
                        </a:rPr>
                        <a:t>White</a:t>
                      </a:r>
                      <a:endParaRPr lang="en-US" sz="1600" b="0" dirty="0">
                        <a:solidFill>
                          <a:schemeClr val="tx1"/>
                        </a:solidFill>
                        <a:effectLst/>
                        <a:latin typeface="+mj-lt"/>
                        <a:ea typeface="Calibri"/>
                        <a:cs typeface="Times New Roman"/>
                      </a:endParaRPr>
                    </a:p>
                  </a:txBody>
                  <a:tcPr marT="0" marB="0"/>
                </a:tc>
                <a:tc gridSpan="2">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22 (88)</a:t>
                      </a:r>
                      <a:endParaRPr lang="en-US" sz="1600" dirty="0">
                        <a:effectLst/>
                        <a:latin typeface="+mj-lt"/>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80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23 (92)</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23 (92)</a:t>
                      </a:r>
                      <a:endParaRPr lang="en-US" sz="1600" dirty="0">
                        <a:effectLst/>
                        <a:latin typeface="+mj-lt"/>
                        <a:ea typeface="Calibri"/>
                        <a:cs typeface="Times New Roman"/>
                      </a:endParaRPr>
                    </a:p>
                  </a:txBody>
                  <a:tcPr marL="68580" marR="68580" marT="0" marB="0" anchor="ctr"/>
                </a:tc>
              </a:tr>
              <a:tr h="274320">
                <a:tc>
                  <a:txBody>
                    <a:bodyPr/>
                    <a:lstStyle/>
                    <a:p>
                      <a:pPr marL="341313" marR="0" indent="0">
                        <a:lnSpc>
                          <a:spcPts val="1900"/>
                        </a:lnSpc>
                        <a:spcBef>
                          <a:spcPts val="0"/>
                        </a:spcBef>
                        <a:spcAft>
                          <a:spcPts val="0"/>
                        </a:spcAft>
                      </a:pPr>
                      <a:r>
                        <a:rPr lang="en-US" sz="1600" b="0" dirty="0" smtClean="0">
                          <a:solidFill>
                            <a:schemeClr val="tx1"/>
                          </a:solidFill>
                          <a:effectLst/>
                          <a:latin typeface="+mj-lt"/>
                          <a:ea typeface="Calibri"/>
                          <a:cs typeface="Times New Roman"/>
                        </a:rPr>
                        <a:t>Black</a:t>
                      </a:r>
                      <a:endParaRPr lang="en-US" sz="1600" b="0" dirty="0">
                        <a:solidFill>
                          <a:schemeClr val="tx1"/>
                        </a:solidFill>
                        <a:effectLst/>
                        <a:latin typeface="+mj-lt"/>
                        <a:ea typeface="Calibri"/>
                        <a:cs typeface="Times New Roman"/>
                      </a:endParaRPr>
                    </a:p>
                  </a:txBody>
                  <a:tcPr marT="0" marB="0"/>
                </a:tc>
                <a:tc gridSpan="2">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2 (8)</a:t>
                      </a:r>
                      <a:endParaRPr lang="en-US" sz="1600" dirty="0">
                        <a:effectLst/>
                        <a:latin typeface="+mj-lt"/>
                        <a:ea typeface="Calibri"/>
                        <a:cs typeface="Times New Roman"/>
                      </a:endParaRPr>
                    </a:p>
                  </a:txBody>
                  <a:tcPr marL="68580" marR="68580" marT="0" marB="0" anchor="ctr"/>
                </a:tc>
                <a:tc hMerge="1">
                  <a:txBody>
                    <a:bodyPr/>
                    <a:lstStyle/>
                    <a:p>
                      <a:endParaRPr lang="en-US"/>
                    </a:p>
                  </a:txBody>
                  <a:tcP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 (4)</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2 (8)</a:t>
                      </a:r>
                      <a:endParaRPr lang="en-US" sz="1600" dirty="0">
                        <a:effectLst/>
                        <a:latin typeface="+mj-lt"/>
                        <a:ea typeface="Calibri"/>
                        <a:cs typeface="Times New Roman"/>
                      </a:endParaRPr>
                    </a:p>
                  </a:txBody>
                  <a:tcPr marL="68580" marR="68580" marT="0" marB="0" anchor="ctr"/>
                </a:tc>
              </a:tr>
              <a:tr h="274320">
                <a:tc>
                  <a:txBody>
                    <a:bodyPr/>
                    <a:lstStyle/>
                    <a:p>
                      <a:pPr marL="0" marR="0" indent="0">
                        <a:lnSpc>
                          <a:spcPts val="1900"/>
                        </a:lnSpc>
                        <a:spcBef>
                          <a:spcPts val="0"/>
                        </a:spcBef>
                        <a:spcAft>
                          <a:spcPts val="0"/>
                        </a:spcAft>
                      </a:pPr>
                      <a:r>
                        <a:rPr lang="en-US" sz="1600" b="0" dirty="0" smtClean="0">
                          <a:solidFill>
                            <a:schemeClr val="tx1"/>
                          </a:solidFill>
                          <a:effectLst/>
                          <a:latin typeface="+mj-lt"/>
                          <a:ea typeface="Calibri"/>
                          <a:cs typeface="Times New Roman"/>
                        </a:rPr>
                        <a:t>Hispanic</a:t>
                      </a:r>
                      <a:r>
                        <a:rPr lang="en-US" sz="1600" b="0" baseline="0" dirty="0" smtClean="0">
                          <a:solidFill>
                            <a:schemeClr val="tx1"/>
                          </a:solidFill>
                          <a:effectLst/>
                          <a:latin typeface="+mj-lt"/>
                          <a:ea typeface="Calibri"/>
                          <a:cs typeface="Times New Roman"/>
                        </a:rPr>
                        <a:t> or Latino ethnicity, n (%)</a:t>
                      </a:r>
                      <a:endParaRPr lang="en-US" sz="1600" b="0" dirty="0">
                        <a:solidFill>
                          <a:schemeClr val="tx1"/>
                        </a:solidFill>
                        <a:effectLst/>
                        <a:latin typeface="+mj-lt"/>
                        <a:ea typeface="Calibri"/>
                        <a:cs typeface="Times New Roman"/>
                      </a:endParaRPr>
                    </a:p>
                  </a:txBody>
                  <a:tcPr marT="0" marB="0"/>
                </a:tc>
                <a:tc gridSpan="2">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 (4)</a:t>
                      </a:r>
                      <a:endParaRPr lang="en-US" sz="1600" dirty="0">
                        <a:effectLst/>
                        <a:latin typeface="+mj-lt"/>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2 (8)</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4 (16)</a:t>
                      </a:r>
                      <a:endParaRPr lang="en-US" sz="1600" dirty="0">
                        <a:effectLst/>
                        <a:latin typeface="+mj-lt"/>
                        <a:ea typeface="Calibri"/>
                        <a:cs typeface="Times New Roman"/>
                      </a:endParaRPr>
                    </a:p>
                  </a:txBody>
                  <a:tcPr marL="68580" marR="68580" marT="0" marB="0" anchor="ctr"/>
                </a:tc>
              </a:tr>
              <a:tr h="274320">
                <a:tc>
                  <a:txBody>
                    <a:bodyPr/>
                    <a:lstStyle/>
                    <a:p>
                      <a:pPr marL="0" marR="0" indent="0">
                        <a:lnSpc>
                          <a:spcPts val="1900"/>
                        </a:lnSpc>
                        <a:spcBef>
                          <a:spcPts val="0"/>
                        </a:spcBef>
                        <a:spcAft>
                          <a:spcPts val="0"/>
                        </a:spcAft>
                      </a:pPr>
                      <a:r>
                        <a:rPr lang="en-US" sz="1600" b="0" dirty="0" smtClean="0">
                          <a:effectLst/>
                          <a:latin typeface="+mj-lt"/>
                        </a:rPr>
                        <a:t>Age, mean (range), years</a:t>
                      </a:r>
                      <a:endParaRPr lang="en-US" sz="1600" b="0" dirty="0">
                        <a:solidFill>
                          <a:schemeClr val="tx1"/>
                        </a:solidFill>
                        <a:effectLst/>
                        <a:latin typeface="+mj-lt"/>
                        <a:ea typeface="Calibri"/>
                        <a:cs typeface="Times New Roman"/>
                      </a:endParaRPr>
                    </a:p>
                  </a:txBody>
                  <a:tcPr marT="0" marB="0"/>
                </a:tc>
                <a:tc gridSpan="2">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56 (27 – 69) </a:t>
                      </a:r>
                      <a:endParaRPr lang="en-US" sz="1600" dirty="0">
                        <a:effectLst/>
                        <a:latin typeface="+mj-lt"/>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54 (23 – 69)</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51 (20 – 68)</a:t>
                      </a:r>
                      <a:endParaRPr lang="en-US" sz="1600" dirty="0">
                        <a:effectLst/>
                        <a:latin typeface="+mj-lt"/>
                        <a:ea typeface="Calibri"/>
                        <a:cs typeface="Times New Roman"/>
                      </a:endParaRPr>
                    </a:p>
                  </a:txBody>
                  <a:tcPr marL="68580" marR="68580" marT="0" marB="0" anchor="ctr"/>
                </a:tc>
              </a:tr>
              <a:tr h="274320">
                <a:tc>
                  <a:txBody>
                    <a:bodyPr/>
                    <a:lstStyle/>
                    <a:p>
                      <a:pPr marL="0" marR="0">
                        <a:lnSpc>
                          <a:spcPts val="1900"/>
                        </a:lnSpc>
                        <a:spcBef>
                          <a:spcPts val="0"/>
                        </a:spcBef>
                        <a:spcAft>
                          <a:spcPts val="0"/>
                        </a:spcAft>
                      </a:pPr>
                      <a:r>
                        <a:rPr lang="en-US" sz="1600" b="0" dirty="0" smtClean="0">
                          <a:effectLst/>
                          <a:latin typeface="+mj-lt"/>
                        </a:rPr>
                        <a:t>BMI, mean ± SD, kg/m</a:t>
                      </a:r>
                      <a:r>
                        <a:rPr lang="en-US" sz="1600" b="0" baseline="30000" dirty="0" smtClean="0">
                          <a:effectLst/>
                          <a:latin typeface="+mj-lt"/>
                        </a:rPr>
                        <a:t>2</a:t>
                      </a:r>
                      <a:endParaRPr lang="en-US" sz="1600" b="0" baseline="30000" dirty="0">
                        <a:effectLst/>
                        <a:latin typeface="+mj-lt"/>
                      </a:endParaRPr>
                    </a:p>
                  </a:txBody>
                  <a:tcPr marT="0" marB="0"/>
                </a:tc>
                <a:tc gridSpan="2">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28 </a:t>
                      </a:r>
                      <a:r>
                        <a:rPr lang="en-US" sz="1600" b="0" kern="1200" dirty="0" smtClean="0">
                          <a:solidFill>
                            <a:schemeClr val="tx1"/>
                          </a:solidFill>
                          <a:effectLst/>
                          <a:latin typeface="+mn-lt"/>
                          <a:ea typeface="+mn-ea"/>
                          <a:cs typeface="+mn-cs"/>
                        </a:rPr>
                        <a:t>± </a:t>
                      </a:r>
                      <a:r>
                        <a:rPr lang="en-US" sz="1600" dirty="0" smtClean="0">
                          <a:effectLst/>
                          <a:latin typeface="+mj-lt"/>
                          <a:ea typeface="Calibri"/>
                          <a:cs typeface="Times New Roman"/>
                        </a:rPr>
                        <a:t>5.1</a:t>
                      </a:r>
                      <a:endParaRPr lang="en-US" sz="1600" dirty="0">
                        <a:effectLst/>
                        <a:latin typeface="+mj-lt"/>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26 </a:t>
                      </a:r>
                      <a:r>
                        <a:rPr lang="en-US" sz="1600" b="0" kern="1200" dirty="0" smtClean="0">
                          <a:solidFill>
                            <a:schemeClr val="tx1"/>
                          </a:solidFill>
                          <a:effectLst/>
                          <a:latin typeface="+mn-lt"/>
                          <a:ea typeface="+mn-ea"/>
                          <a:cs typeface="+mn-cs"/>
                        </a:rPr>
                        <a:t>± </a:t>
                      </a:r>
                      <a:r>
                        <a:rPr lang="en-US" sz="1600" dirty="0" smtClean="0">
                          <a:effectLst/>
                          <a:latin typeface="+mj-lt"/>
                          <a:ea typeface="Calibri"/>
                          <a:cs typeface="Times New Roman"/>
                        </a:rPr>
                        <a:t>4.3</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27 </a:t>
                      </a:r>
                      <a:r>
                        <a:rPr lang="en-US" sz="1600" b="0" kern="1200" dirty="0" smtClean="0">
                          <a:solidFill>
                            <a:schemeClr val="tx1"/>
                          </a:solidFill>
                          <a:effectLst/>
                          <a:latin typeface="+mn-lt"/>
                          <a:ea typeface="+mn-ea"/>
                          <a:cs typeface="+mn-cs"/>
                        </a:rPr>
                        <a:t>± </a:t>
                      </a:r>
                      <a:r>
                        <a:rPr lang="en-US" sz="1600" dirty="0" smtClean="0">
                          <a:effectLst/>
                          <a:latin typeface="+mj-lt"/>
                          <a:ea typeface="Calibri"/>
                          <a:cs typeface="Times New Roman"/>
                        </a:rPr>
                        <a:t>4.0</a:t>
                      </a:r>
                      <a:endParaRPr lang="en-US" sz="1600" dirty="0">
                        <a:effectLst/>
                        <a:latin typeface="+mj-lt"/>
                        <a:ea typeface="Calibri"/>
                        <a:cs typeface="Times New Roman"/>
                      </a:endParaRPr>
                    </a:p>
                  </a:txBody>
                  <a:tcPr marL="68580" marR="68580" marT="0" marB="0" anchor="ctr"/>
                </a:tc>
              </a:tr>
              <a:tr h="274320">
                <a:tc>
                  <a:txBody>
                    <a:bodyPr/>
                    <a:lstStyle/>
                    <a:p>
                      <a:pPr marL="0" marR="0">
                        <a:lnSpc>
                          <a:spcPts val="1900"/>
                        </a:lnSpc>
                        <a:spcBef>
                          <a:spcPts val="0"/>
                        </a:spcBef>
                        <a:spcAft>
                          <a:spcPts val="0"/>
                        </a:spcAft>
                      </a:pPr>
                      <a:r>
                        <a:rPr lang="en-US" sz="1600" b="0" dirty="0" smtClean="0">
                          <a:solidFill>
                            <a:schemeClr val="tx1"/>
                          </a:solidFill>
                          <a:effectLst/>
                          <a:latin typeface="+mj-lt"/>
                          <a:ea typeface="Calibri"/>
                          <a:cs typeface="Times New Roman"/>
                        </a:rPr>
                        <a:t>IL28B</a:t>
                      </a:r>
                      <a:r>
                        <a:rPr lang="en-US" sz="1600" b="0" baseline="0" dirty="0" smtClean="0">
                          <a:solidFill>
                            <a:schemeClr val="tx1"/>
                          </a:solidFill>
                          <a:effectLst/>
                          <a:latin typeface="+mj-lt"/>
                          <a:ea typeface="Calibri"/>
                          <a:cs typeface="Times New Roman"/>
                        </a:rPr>
                        <a:t> non-CC genotype, n (%)</a:t>
                      </a:r>
                      <a:endParaRPr lang="en-US" sz="1600" b="0" dirty="0">
                        <a:solidFill>
                          <a:schemeClr val="tx1"/>
                        </a:solidFill>
                        <a:effectLst/>
                        <a:latin typeface="+mj-lt"/>
                        <a:ea typeface="Calibri"/>
                        <a:cs typeface="Times New Roman"/>
                      </a:endParaRPr>
                    </a:p>
                  </a:txBody>
                  <a:tcPr marT="0" marB="0"/>
                </a:tc>
                <a:tc gridSpan="2">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12 (48)</a:t>
                      </a:r>
                      <a:endParaRPr lang="en-US" sz="1600" dirty="0">
                        <a:effectLst/>
                        <a:latin typeface="+mj-lt"/>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11 (44)</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13 (52)</a:t>
                      </a:r>
                      <a:endParaRPr lang="en-US" sz="1600" dirty="0">
                        <a:effectLst/>
                        <a:latin typeface="+mj-lt"/>
                        <a:ea typeface="Calibri"/>
                        <a:cs typeface="Times New Roman"/>
                      </a:endParaRPr>
                    </a:p>
                  </a:txBody>
                  <a:tcPr marL="68580" marR="68580" marT="0" marB="0" anchor="ctr"/>
                </a:tc>
              </a:tr>
              <a:tr h="274320">
                <a:tc>
                  <a:txBody>
                    <a:bodyPr/>
                    <a:lstStyle/>
                    <a:p>
                      <a:pPr marL="0" marR="0">
                        <a:lnSpc>
                          <a:spcPts val="1900"/>
                        </a:lnSpc>
                        <a:spcBef>
                          <a:spcPts val="0"/>
                        </a:spcBef>
                        <a:spcAft>
                          <a:spcPts val="0"/>
                        </a:spcAft>
                      </a:pPr>
                      <a:r>
                        <a:rPr lang="en-US" sz="1600" b="0" dirty="0" smtClean="0">
                          <a:solidFill>
                            <a:schemeClr val="tx1"/>
                          </a:solidFill>
                          <a:effectLst/>
                          <a:latin typeface="+mj-lt"/>
                          <a:ea typeface="Calibri"/>
                          <a:cs typeface="Times New Roman"/>
                        </a:rPr>
                        <a:t>HCV RNA, mean </a:t>
                      </a:r>
                      <a:r>
                        <a:rPr lang="en-US" sz="1600" b="0" kern="1200" dirty="0" smtClean="0">
                          <a:solidFill>
                            <a:schemeClr val="tx1"/>
                          </a:solidFill>
                          <a:effectLst/>
                          <a:latin typeface="+mn-lt"/>
                          <a:ea typeface="+mn-ea"/>
                          <a:cs typeface="+mn-cs"/>
                        </a:rPr>
                        <a:t>± </a:t>
                      </a:r>
                      <a:r>
                        <a:rPr lang="en-US" sz="1600" b="0" dirty="0" smtClean="0">
                          <a:solidFill>
                            <a:schemeClr val="tx1"/>
                          </a:solidFill>
                          <a:effectLst/>
                          <a:latin typeface="+mj-lt"/>
                          <a:ea typeface="Calibri"/>
                          <a:cs typeface="Times New Roman"/>
                        </a:rPr>
                        <a:t>SD, log</a:t>
                      </a:r>
                      <a:r>
                        <a:rPr lang="en-US" sz="1600" b="0" baseline="-25000" dirty="0" smtClean="0">
                          <a:solidFill>
                            <a:schemeClr val="tx1"/>
                          </a:solidFill>
                          <a:effectLst/>
                          <a:latin typeface="+mj-lt"/>
                          <a:ea typeface="Calibri"/>
                          <a:cs typeface="Times New Roman"/>
                        </a:rPr>
                        <a:t>10</a:t>
                      </a:r>
                      <a:r>
                        <a:rPr lang="en-US" sz="1600" b="0" dirty="0" smtClean="0">
                          <a:solidFill>
                            <a:schemeClr val="tx1"/>
                          </a:solidFill>
                          <a:effectLst/>
                          <a:latin typeface="+mj-lt"/>
                          <a:ea typeface="Calibri"/>
                          <a:cs typeface="Times New Roman"/>
                        </a:rPr>
                        <a:t> IU/mL</a:t>
                      </a:r>
                      <a:endParaRPr lang="en-US" sz="1600" b="0" dirty="0">
                        <a:solidFill>
                          <a:schemeClr val="tx1"/>
                        </a:solidFill>
                        <a:effectLst/>
                        <a:latin typeface="+mj-lt"/>
                        <a:ea typeface="Calibri"/>
                        <a:cs typeface="Times New Roman"/>
                      </a:endParaRPr>
                    </a:p>
                  </a:txBody>
                  <a:tcPr marT="0" marB="0"/>
                </a:tc>
                <a:tc gridSpan="2">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6.8</a:t>
                      </a:r>
                      <a:r>
                        <a:rPr lang="en-US" sz="1600" baseline="0" dirty="0" smtClean="0">
                          <a:effectLst/>
                          <a:latin typeface="+mj-lt"/>
                          <a:ea typeface="Calibri"/>
                          <a:cs typeface="Times New Roman"/>
                        </a:rPr>
                        <a:t> </a:t>
                      </a:r>
                      <a:r>
                        <a:rPr lang="en-US" sz="1600" b="0" kern="1200" dirty="0" smtClean="0">
                          <a:solidFill>
                            <a:schemeClr val="tx1"/>
                          </a:solidFill>
                          <a:effectLst/>
                          <a:latin typeface="+mn-lt"/>
                          <a:ea typeface="+mn-ea"/>
                          <a:cs typeface="+mn-cs"/>
                        </a:rPr>
                        <a:t>± </a:t>
                      </a:r>
                      <a:r>
                        <a:rPr lang="en-US" sz="1600" baseline="0" dirty="0" smtClean="0">
                          <a:effectLst/>
                          <a:latin typeface="+mj-lt"/>
                          <a:ea typeface="Calibri"/>
                          <a:cs typeface="Times New Roman"/>
                        </a:rPr>
                        <a:t>0.7</a:t>
                      </a:r>
                      <a:endParaRPr lang="en-US" sz="1600" dirty="0">
                        <a:effectLst/>
                        <a:latin typeface="+mj-lt"/>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6.8 </a:t>
                      </a:r>
                      <a:r>
                        <a:rPr lang="en-US" sz="1600" b="0" kern="1200" dirty="0" smtClean="0">
                          <a:solidFill>
                            <a:schemeClr val="tx1"/>
                          </a:solidFill>
                          <a:effectLst/>
                          <a:latin typeface="+mn-lt"/>
                          <a:ea typeface="+mn-ea"/>
                          <a:cs typeface="+mn-cs"/>
                        </a:rPr>
                        <a:t>± </a:t>
                      </a:r>
                      <a:r>
                        <a:rPr lang="en-US" sz="1600" dirty="0" smtClean="0">
                          <a:effectLst/>
                          <a:latin typeface="+mj-lt"/>
                          <a:ea typeface="Calibri"/>
                          <a:cs typeface="Times New Roman"/>
                        </a:rPr>
                        <a:t>0.8</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6.8</a:t>
                      </a:r>
                      <a:r>
                        <a:rPr lang="en-US" sz="1600" baseline="0" dirty="0" smtClean="0">
                          <a:effectLst/>
                          <a:latin typeface="+mj-lt"/>
                          <a:ea typeface="Calibri"/>
                          <a:cs typeface="Times New Roman"/>
                        </a:rPr>
                        <a:t> </a:t>
                      </a:r>
                      <a:r>
                        <a:rPr lang="en-US" sz="1600" b="0" kern="1200" dirty="0" smtClean="0">
                          <a:solidFill>
                            <a:schemeClr val="tx1"/>
                          </a:solidFill>
                          <a:effectLst/>
                          <a:latin typeface="+mn-lt"/>
                          <a:ea typeface="+mn-ea"/>
                          <a:cs typeface="+mn-cs"/>
                        </a:rPr>
                        <a:t>± </a:t>
                      </a:r>
                      <a:r>
                        <a:rPr lang="en-US" sz="1600" baseline="0" dirty="0" smtClean="0">
                          <a:effectLst/>
                          <a:latin typeface="+mj-lt"/>
                          <a:ea typeface="Calibri"/>
                          <a:cs typeface="Times New Roman"/>
                        </a:rPr>
                        <a:t>0.7</a:t>
                      </a:r>
                      <a:endParaRPr lang="en-US" sz="1600" dirty="0">
                        <a:effectLst/>
                        <a:latin typeface="+mj-lt"/>
                        <a:ea typeface="Calibri"/>
                        <a:cs typeface="Times New Roman"/>
                      </a:endParaRPr>
                    </a:p>
                  </a:txBody>
                  <a:tcPr marL="68580" marR="68580" marT="0" marB="0" anchor="ctr"/>
                </a:tc>
              </a:tr>
              <a:tr h="274320">
                <a:tc>
                  <a:txBody>
                    <a:bodyPr/>
                    <a:lstStyle/>
                    <a:p>
                      <a:pPr marL="0" marR="0">
                        <a:lnSpc>
                          <a:spcPts val="1900"/>
                        </a:lnSpc>
                        <a:spcBef>
                          <a:spcPts val="0"/>
                        </a:spcBef>
                        <a:spcAft>
                          <a:spcPts val="0"/>
                        </a:spcAft>
                      </a:pPr>
                      <a:r>
                        <a:rPr lang="en-US" sz="1600" b="0" dirty="0" smtClean="0">
                          <a:solidFill>
                            <a:schemeClr val="tx1"/>
                          </a:solidFill>
                          <a:effectLst/>
                          <a:latin typeface="+mj-lt"/>
                          <a:ea typeface="Calibri"/>
                          <a:cs typeface="Times New Roman"/>
                        </a:rPr>
                        <a:t>HCV genotype</a:t>
                      </a:r>
                      <a:r>
                        <a:rPr lang="en-US" sz="1600" b="0" baseline="0" dirty="0" smtClean="0">
                          <a:solidFill>
                            <a:schemeClr val="tx1"/>
                          </a:solidFill>
                          <a:effectLst/>
                          <a:latin typeface="+mj-lt"/>
                          <a:ea typeface="Calibri"/>
                          <a:cs typeface="Times New Roman"/>
                        </a:rPr>
                        <a:t> 2b, n (%)</a:t>
                      </a:r>
                      <a:endParaRPr lang="en-US" sz="1600" b="0" dirty="0">
                        <a:solidFill>
                          <a:schemeClr val="tx1"/>
                        </a:solidFill>
                        <a:effectLst/>
                        <a:latin typeface="+mj-lt"/>
                        <a:ea typeface="Calibri"/>
                        <a:cs typeface="Times New Roman"/>
                      </a:endParaRPr>
                    </a:p>
                  </a:txBody>
                  <a:tcPr marT="0" marB="0"/>
                </a:tc>
                <a:tc gridSpan="2">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22 (88)</a:t>
                      </a:r>
                      <a:endParaRPr lang="en-US" sz="1600" dirty="0">
                        <a:effectLst/>
                        <a:latin typeface="+mj-lt"/>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80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17 (68)</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22 (88)</a:t>
                      </a:r>
                      <a:endParaRPr lang="en-US" sz="1600" dirty="0">
                        <a:effectLst/>
                        <a:latin typeface="+mj-lt"/>
                        <a:ea typeface="Calibri"/>
                        <a:cs typeface="Times New Roman"/>
                      </a:endParaRPr>
                    </a:p>
                  </a:txBody>
                  <a:tcPr marL="68580" marR="68580" marT="0" marB="0" anchor="ctr"/>
                </a:tc>
              </a:tr>
              <a:tr h="274320">
                <a:tc gridSpan="2">
                  <a:txBody>
                    <a:bodyPr/>
                    <a:lstStyle/>
                    <a:p>
                      <a:pPr marL="0" marR="0">
                        <a:lnSpc>
                          <a:spcPts val="1900"/>
                        </a:lnSpc>
                        <a:spcBef>
                          <a:spcPts val="0"/>
                        </a:spcBef>
                        <a:spcAft>
                          <a:spcPts val="0"/>
                        </a:spcAft>
                      </a:pPr>
                      <a:r>
                        <a:rPr lang="en-US" sz="1600" b="0" dirty="0" smtClean="0">
                          <a:solidFill>
                            <a:schemeClr val="tx1"/>
                          </a:solidFill>
                          <a:effectLst/>
                          <a:latin typeface="+mj-lt"/>
                          <a:ea typeface="Calibri"/>
                          <a:cs typeface="Times New Roman"/>
                        </a:rPr>
                        <a:t>Prior</a:t>
                      </a:r>
                      <a:r>
                        <a:rPr lang="en-US" sz="1600" b="0" baseline="0" dirty="0" smtClean="0">
                          <a:solidFill>
                            <a:schemeClr val="tx1"/>
                          </a:solidFill>
                          <a:effectLst/>
                          <a:latin typeface="+mj-lt"/>
                          <a:ea typeface="Calibri"/>
                          <a:cs typeface="Times New Roman"/>
                        </a:rPr>
                        <a:t> </a:t>
                      </a:r>
                      <a:r>
                        <a:rPr lang="en-US" sz="1600" b="0" kern="1200" dirty="0" smtClean="0">
                          <a:solidFill>
                            <a:schemeClr val="tx1"/>
                          </a:solidFill>
                          <a:effectLst/>
                          <a:latin typeface="+mn-lt"/>
                          <a:ea typeface="+mn-ea"/>
                          <a:cs typeface="+mn-cs"/>
                        </a:rPr>
                        <a:t>PegIFN/RBV</a:t>
                      </a:r>
                      <a:r>
                        <a:rPr lang="en-US" sz="1600" b="0" baseline="0" dirty="0" smtClean="0">
                          <a:solidFill>
                            <a:schemeClr val="tx1"/>
                          </a:solidFill>
                          <a:effectLst/>
                          <a:latin typeface="+mj-lt"/>
                          <a:ea typeface="Calibri"/>
                          <a:cs typeface="Times New Roman"/>
                        </a:rPr>
                        <a:t> experience, n</a:t>
                      </a:r>
                      <a:r>
                        <a:rPr lang="en-US" sz="1600" b="0" dirty="0" smtClean="0">
                          <a:solidFill>
                            <a:schemeClr val="tx1"/>
                          </a:solidFill>
                          <a:effectLst/>
                          <a:latin typeface="+mj-lt"/>
                          <a:ea typeface="Calibri"/>
                          <a:cs typeface="Times New Roman"/>
                        </a:rPr>
                        <a:t> (%)</a:t>
                      </a:r>
                      <a:endParaRPr lang="en-US" sz="1600" b="0" dirty="0">
                        <a:solidFill>
                          <a:schemeClr val="tx1"/>
                        </a:solidFill>
                        <a:effectLst/>
                        <a:latin typeface="+mj-lt"/>
                        <a:ea typeface="Calibri"/>
                        <a:cs typeface="Times New Roman"/>
                      </a:endParaRPr>
                    </a:p>
                  </a:txBody>
                  <a:tcPr marT="0" marB="0"/>
                </a:tc>
                <a:tc hMerge="1">
                  <a:txBody>
                    <a:bodyPr/>
                    <a:lstStyle/>
                    <a:p>
                      <a:pPr marL="0" marR="0" algn="ctr">
                        <a:lnSpc>
                          <a:spcPts val="1900"/>
                        </a:lnSpc>
                        <a:spcBef>
                          <a:spcPts val="0"/>
                        </a:spcBef>
                        <a:spcAft>
                          <a:spcPts val="0"/>
                        </a:spcAft>
                        <a:tabLst>
                          <a:tab pos="1428750" algn="l"/>
                        </a:tabLst>
                      </a:pPr>
                      <a:endParaRPr lang="en-US" sz="16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solidFill>
                            <a:schemeClr val="tx1"/>
                          </a:solidFill>
                          <a:effectLst/>
                          <a:latin typeface="+mj-lt"/>
                          <a:ea typeface="Calibri"/>
                          <a:cs typeface="Times New Roman"/>
                        </a:rPr>
                        <a:t>3 (12)</a:t>
                      </a:r>
                      <a:endParaRPr lang="en-US" sz="16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solidFill>
                            <a:schemeClr val="tx1"/>
                          </a:solidFill>
                          <a:effectLst/>
                          <a:latin typeface="+mj-lt"/>
                          <a:ea typeface="Calibri"/>
                          <a:cs typeface="Times New Roman"/>
                        </a:rPr>
                        <a:t>3 (12)</a:t>
                      </a:r>
                      <a:endParaRPr lang="en-US" sz="16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solidFill>
                            <a:schemeClr val="tx1"/>
                          </a:solidFill>
                          <a:effectLst/>
                          <a:latin typeface="+mj-lt"/>
                          <a:ea typeface="Calibri"/>
                          <a:cs typeface="Times New Roman"/>
                        </a:rPr>
                        <a:t>3 (12)</a:t>
                      </a:r>
                      <a:endParaRPr lang="en-US" sz="1600" dirty="0">
                        <a:solidFill>
                          <a:schemeClr val="tx1"/>
                        </a:solidFill>
                        <a:effectLst/>
                        <a:latin typeface="+mj-lt"/>
                        <a:ea typeface="Calibri"/>
                        <a:cs typeface="Times New Roman"/>
                      </a:endParaRPr>
                    </a:p>
                  </a:txBody>
                  <a:tcPr marL="68580" marR="68580" marT="0" marB="0" anchor="ctr"/>
                </a:tc>
              </a:tr>
              <a:tr h="274320">
                <a:tc gridSpan="2">
                  <a:txBody>
                    <a:bodyPr/>
                    <a:lstStyle/>
                    <a:p>
                      <a:pPr marL="0" marR="0">
                        <a:lnSpc>
                          <a:spcPts val="1900"/>
                        </a:lnSpc>
                        <a:spcBef>
                          <a:spcPts val="0"/>
                        </a:spcBef>
                        <a:spcAft>
                          <a:spcPts val="0"/>
                        </a:spcAft>
                      </a:pPr>
                      <a:r>
                        <a:rPr lang="it-IT" sz="1600" b="0" dirty="0" smtClean="0">
                          <a:solidFill>
                            <a:schemeClr val="tx1"/>
                          </a:solidFill>
                          <a:effectLst/>
                          <a:latin typeface="+mj-lt"/>
                          <a:ea typeface="Calibri"/>
                          <a:cs typeface="Times New Roman"/>
                        </a:rPr>
                        <a:t>Baseline fibrosis stage,</a:t>
                      </a:r>
                      <a:r>
                        <a:rPr lang="it-IT" sz="1600" b="0" baseline="0" dirty="0" smtClean="0">
                          <a:solidFill>
                            <a:schemeClr val="tx1"/>
                          </a:solidFill>
                          <a:effectLst/>
                          <a:latin typeface="+mj-lt"/>
                          <a:ea typeface="Calibri"/>
                          <a:cs typeface="Times New Roman"/>
                        </a:rPr>
                        <a:t> n (%)</a:t>
                      </a:r>
                      <a:endParaRPr lang="en-US" sz="1600" b="0" dirty="0">
                        <a:solidFill>
                          <a:schemeClr val="tx1"/>
                        </a:solidFill>
                        <a:effectLst/>
                        <a:latin typeface="+mj-lt"/>
                        <a:ea typeface="Calibri"/>
                        <a:cs typeface="Times New Roman"/>
                      </a:endParaRPr>
                    </a:p>
                  </a:txBody>
                  <a:tcPr marT="0" marB="0"/>
                </a:tc>
                <a:tc hMerge="1">
                  <a:txBody>
                    <a:bodyPr/>
                    <a:lstStyle/>
                    <a:p>
                      <a:endParaRPr lang="en-US"/>
                    </a:p>
                  </a:txBody>
                  <a:tcPr/>
                </a:tc>
                <a:tc>
                  <a:txBody>
                    <a:bodyPr/>
                    <a:lstStyle/>
                    <a:p>
                      <a:pPr algn="ctr" rtl="0" fontAlgn="ctr">
                        <a:lnSpc>
                          <a:spcPts val="1900"/>
                        </a:lnSpc>
                      </a:pPr>
                      <a:endParaRPr lang="en-US" sz="1600" b="0" i="0" u="none" strike="noStrike" dirty="0">
                        <a:solidFill>
                          <a:srgbClr val="000000"/>
                        </a:solidFill>
                        <a:effectLst/>
                        <a:latin typeface="+mj-lt"/>
                      </a:endParaRPr>
                    </a:p>
                  </a:txBody>
                  <a:tcPr marT="0" marB="0"/>
                </a:tc>
                <a:tc>
                  <a:txBody>
                    <a:bodyPr/>
                    <a:lstStyle/>
                    <a:p>
                      <a:pPr algn="ctr" rtl="0" fontAlgn="ctr">
                        <a:lnSpc>
                          <a:spcPts val="1900"/>
                        </a:lnSpc>
                      </a:pPr>
                      <a:endParaRPr lang="en-US" sz="1600" b="0" i="0" u="none" strike="noStrike" dirty="0">
                        <a:solidFill>
                          <a:srgbClr val="000000"/>
                        </a:solidFill>
                        <a:effectLst/>
                        <a:latin typeface="+mj-lt"/>
                      </a:endParaRPr>
                    </a:p>
                  </a:txBody>
                  <a:tcPr marT="0" marB="0"/>
                </a:tc>
                <a:tc>
                  <a:txBody>
                    <a:bodyPr/>
                    <a:lstStyle/>
                    <a:p>
                      <a:pPr algn="ctr" rtl="0" fontAlgn="ctr">
                        <a:lnSpc>
                          <a:spcPts val="1900"/>
                        </a:lnSpc>
                      </a:pPr>
                      <a:endParaRPr lang="en-US" sz="1600" b="0" i="0" u="none" strike="noStrike" dirty="0">
                        <a:solidFill>
                          <a:srgbClr val="000000"/>
                        </a:solidFill>
                        <a:effectLst/>
                        <a:latin typeface="+mj-lt"/>
                      </a:endParaRPr>
                    </a:p>
                  </a:txBody>
                  <a:tcPr marT="0" marB="0"/>
                </a:tc>
              </a:tr>
              <a:tr h="274320">
                <a:tc gridSpan="2">
                  <a:txBody>
                    <a:bodyPr/>
                    <a:lstStyle/>
                    <a:p>
                      <a:pPr marL="344488" marR="0" indent="0">
                        <a:lnSpc>
                          <a:spcPts val="1900"/>
                        </a:lnSpc>
                        <a:spcBef>
                          <a:spcPts val="0"/>
                        </a:spcBef>
                        <a:spcAft>
                          <a:spcPts val="0"/>
                        </a:spcAft>
                      </a:pPr>
                      <a:r>
                        <a:rPr lang="en-US" sz="1600" b="0" dirty="0" smtClean="0">
                          <a:solidFill>
                            <a:schemeClr val="tx1"/>
                          </a:solidFill>
                          <a:effectLst/>
                          <a:latin typeface="+mj-lt"/>
                          <a:ea typeface="Calibri"/>
                          <a:cs typeface="Times New Roman"/>
                        </a:rPr>
                        <a:t>F0 – F1</a:t>
                      </a:r>
                    </a:p>
                  </a:txBody>
                  <a:tcPr marT="0" marB="0"/>
                </a:tc>
                <a:tc hMerge="1">
                  <a:txBody>
                    <a:bodyPr/>
                    <a:lstStyle/>
                    <a:p>
                      <a:endParaRPr lang="en-US"/>
                    </a:p>
                  </a:txBody>
                  <a:tcP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16 (64)</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18 (72)</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18 (72)</a:t>
                      </a:r>
                      <a:endParaRPr lang="en-US" sz="1600" dirty="0">
                        <a:effectLst/>
                        <a:latin typeface="+mj-lt"/>
                        <a:ea typeface="Calibri"/>
                        <a:cs typeface="Times New Roman"/>
                      </a:endParaRPr>
                    </a:p>
                  </a:txBody>
                  <a:tcPr marL="68580" marR="68580" marT="0" marB="0" anchor="ctr"/>
                </a:tc>
              </a:tr>
              <a:tr h="274320">
                <a:tc gridSpan="2">
                  <a:txBody>
                    <a:bodyPr/>
                    <a:lstStyle/>
                    <a:p>
                      <a:pPr marL="344488" marR="0" indent="0">
                        <a:lnSpc>
                          <a:spcPts val="1900"/>
                        </a:lnSpc>
                        <a:spcBef>
                          <a:spcPts val="0"/>
                        </a:spcBef>
                        <a:spcAft>
                          <a:spcPts val="0"/>
                        </a:spcAft>
                      </a:pPr>
                      <a:r>
                        <a:rPr lang="en-US" sz="1600" b="0" dirty="0" smtClean="0">
                          <a:solidFill>
                            <a:schemeClr val="tx1"/>
                          </a:solidFill>
                          <a:effectLst/>
                          <a:latin typeface="+mj-lt"/>
                          <a:ea typeface="Calibri"/>
                          <a:cs typeface="Times New Roman"/>
                        </a:rPr>
                        <a:t>F2</a:t>
                      </a:r>
                      <a:endParaRPr lang="en-US" sz="1600" b="0" dirty="0">
                        <a:solidFill>
                          <a:schemeClr val="tx1"/>
                        </a:solidFill>
                        <a:effectLst/>
                        <a:latin typeface="+mj-lt"/>
                        <a:ea typeface="Calibri"/>
                        <a:cs typeface="Times New Roman"/>
                      </a:endParaRPr>
                    </a:p>
                  </a:txBody>
                  <a:tcPr marT="0" marB="0"/>
                </a:tc>
                <a:tc hMerge="1">
                  <a:txBody>
                    <a:bodyPr/>
                    <a:lstStyle/>
                    <a:p>
                      <a:endParaRPr lang="en-US"/>
                    </a:p>
                  </a:txBody>
                  <a:tcP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6 (24)</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4 (16)</a:t>
                      </a:r>
                      <a:endParaRPr lang="en-US" sz="1600" dirty="0">
                        <a:effectLst/>
                        <a:latin typeface="+mj-lt"/>
                        <a:ea typeface="Calibri"/>
                        <a:cs typeface="Times New Roman"/>
                      </a:endParaRPr>
                    </a:p>
                  </a:txBody>
                  <a:tcPr marL="68580" marR="68580" marT="0" marB="0" anchor="ct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3 (12)</a:t>
                      </a:r>
                      <a:endParaRPr lang="en-US" sz="1600" dirty="0">
                        <a:effectLst/>
                        <a:latin typeface="+mj-lt"/>
                        <a:ea typeface="Calibri"/>
                        <a:cs typeface="Times New Roman"/>
                      </a:endParaRPr>
                    </a:p>
                  </a:txBody>
                  <a:tcPr marL="68580" marR="68580" marT="0" marB="0" anchor="ctr"/>
                </a:tc>
              </a:tr>
              <a:tr h="274320">
                <a:tc gridSpan="2">
                  <a:txBody>
                    <a:bodyPr/>
                    <a:lstStyle/>
                    <a:p>
                      <a:pPr marL="344488" marR="0" indent="0">
                        <a:lnSpc>
                          <a:spcPts val="1900"/>
                        </a:lnSpc>
                        <a:spcBef>
                          <a:spcPts val="0"/>
                        </a:spcBef>
                        <a:spcAft>
                          <a:spcPts val="0"/>
                        </a:spcAft>
                      </a:pPr>
                      <a:r>
                        <a:rPr lang="en-US" sz="1600" b="0" dirty="0" smtClean="0">
                          <a:solidFill>
                            <a:schemeClr val="tx1"/>
                          </a:solidFill>
                          <a:effectLst/>
                          <a:latin typeface="+mj-lt"/>
                          <a:ea typeface="Calibri"/>
                          <a:cs typeface="Times New Roman"/>
                        </a:rPr>
                        <a:t>F3</a:t>
                      </a:r>
                      <a:endParaRPr lang="en-US" sz="1600" b="0" dirty="0">
                        <a:solidFill>
                          <a:schemeClr val="tx1"/>
                        </a:solidFill>
                        <a:effectLst/>
                        <a:latin typeface="+mj-lt"/>
                        <a:ea typeface="Calibri"/>
                        <a:cs typeface="Times New Roman"/>
                      </a:endParaRPr>
                    </a:p>
                  </a:txBody>
                  <a:tcPr marT="0" marB="0">
                    <a:lnB w="19050" cap="flat" cmpd="sng" algn="ctr">
                      <a:solidFill>
                        <a:schemeClr val="bg1">
                          <a:lumMod val="50000"/>
                        </a:schemeClr>
                      </a:solidFill>
                      <a:prstDash val="solid"/>
                      <a:round/>
                      <a:headEnd type="none" w="med" len="med"/>
                      <a:tailEnd type="none" w="med" len="med"/>
                    </a:lnB>
                  </a:tcPr>
                </a:tc>
                <a:tc hMerge="1">
                  <a:txBody>
                    <a:bodyPr/>
                    <a:lstStyle/>
                    <a:p>
                      <a:endParaRPr lang="en-US"/>
                    </a:p>
                  </a:txBody>
                  <a:tcP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3 (12)</a:t>
                      </a: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3 (12)</a:t>
                      </a: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ts val="1900"/>
                        </a:lnSpc>
                        <a:spcBef>
                          <a:spcPts val="0"/>
                        </a:spcBef>
                        <a:spcAft>
                          <a:spcPts val="0"/>
                        </a:spcAft>
                        <a:tabLst>
                          <a:tab pos="1428750" algn="l"/>
                        </a:tabLst>
                      </a:pPr>
                      <a:r>
                        <a:rPr lang="en-US" sz="1600" dirty="0" smtClean="0">
                          <a:effectLst/>
                          <a:latin typeface="+mj-lt"/>
                          <a:ea typeface="Calibri"/>
                          <a:cs typeface="Times New Roman"/>
                        </a:rPr>
                        <a:t>4 (16)</a:t>
                      </a: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r h="368823">
                <a:tc gridSpan="5">
                  <a:txBody>
                    <a:bodyPr/>
                    <a:lstStyle/>
                    <a:p>
                      <a:pPr marL="0" marR="0" indent="0">
                        <a:lnSpc>
                          <a:spcPts val="1900"/>
                        </a:lnSpc>
                        <a:spcBef>
                          <a:spcPts val="0"/>
                        </a:spcBef>
                        <a:spcAft>
                          <a:spcPts val="0"/>
                        </a:spcAft>
                      </a:pPr>
                      <a:r>
                        <a:rPr lang="en-US" sz="1200" b="0" kern="1200" baseline="30000" dirty="0" smtClean="0">
                          <a:solidFill>
                            <a:schemeClr val="tx1"/>
                          </a:solidFill>
                          <a:effectLst/>
                          <a:latin typeface="+mn-lt"/>
                          <a:ea typeface="Calibri"/>
                          <a:cs typeface="Times New Roman"/>
                        </a:rPr>
                        <a:t>a</a:t>
                      </a:r>
                      <a:r>
                        <a:rPr lang="en-US" sz="1200" b="0" kern="1200" baseline="0" dirty="0" smtClean="0">
                          <a:solidFill>
                            <a:schemeClr val="tx1"/>
                          </a:solidFill>
                          <a:effectLst/>
                          <a:latin typeface="+mn-lt"/>
                          <a:ea typeface="Calibri"/>
                          <a:cs typeface="Times New Roman"/>
                        </a:rPr>
                        <a:t>One patient was found to have GT3 infection and was excluded from efficacy analyses but included in the safety analyses.</a:t>
                      </a: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hMerge="1">
                  <a:txBody>
                    <a:bodyPr/>
                    <a:lstStyle/>
                    <a:p>
                      <a:endParaRPr lang="en-US"/>
                    </a:p>
                  </a:txBody>
                  <a:tcPr/>
                </a:tc>
                <a:tc h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53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600059510"/>
              </p:ext>
            </p:extLst>
          </p:nvPr>
        </p:nvGraphicFramePr>
        <p:xfrm>
          <a:off x="1132681" y="942975"/>
          <a:ext cx="6878638" cy="4503738"/>
        </p:xfrm>
        <a:graphic>
          <a:graphicData uri="http://schemas.openxmlformats.org/presentationml/2006/ole">
            <mc:AlternateContent xmlns:mc="http://schemas.openxmlformats.org/markup-compatibility/2006">
              <mc:Choice xmlns:v="urn:schemas-microsoft-com:vml" Requires="v">
                <p:oleObj spid="_x0000_s1147" name="Prism 6" r:id="rId4" imgW="4500616" imgH="3204651" progId="Prism6.Document">
                  <p:embed/>
                </p:oleObj>
              </mc:Choice>
              <mc:Fallback>
                <p:oleObj name="Prism 6" r:id="rId4" imgW="4500616" imgH="3204651" progId="Prism6.Document">
                  <p:embed/>
                  <p:pic>
                    <p:nvPicPr>
                      <p:cNvPr id="0" name=""/>
                      <p:cNvPicPr>
                        <a:picLocks noChangeAspect="1" noChangeArrowheads="1"/>
                      </p:cNvPicPr>
                      <p:nvPr/>
                    </p:nvPicPr>
                    <p:blipFill>
                      <a:blip r:embed="rId5"/>
                      <a:srcRect/>
                      <a:stretch>
                        <a:fillRect/>
                      </a:stretch>
                    </p:blipFill>
                    <p:spPr bwMode="auto">
                      <a:xfrm>
                        <a:off x="1132681" y="942975"/>
                        <a:ext cx="6878638" cy="450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itle 1"/>
          <p:cNvSpPr txBox="1">
            <a:spLocks/>
          </p:cNvSpPr>
          <p:nvPr/>
        </p:nvSpPr>
        <p:spPr bwMode="gray">
          <a:xfrm>
            <a:off x="411163"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lnSpc>
                <a:spcPct val="90000"/>
              </a:lnSpc>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SURVEYOR-II</a:t>
            </a:r>
            <a:r>
              <a:rPr kumimoji="0" lang="en-US" sz="2800" b="1" i="0" u="none" strike="noStrike" kern="0" cap="none" spc="0" normalizeH="0" noProof="0" dirty="0" smtClean="0">
                <a:ln>
                  <a:noFill/>
                </a:ln>
                <a:solidFill>
                  <a:srgbClr val="071D49"/>
                </a:solidFill>
                <a:effectLst/>
                <a:uLnTx/>
                <a:uFillTx/>
                <a:latin typeface="+mj-lt"/>
                <a:ea typeface="+mj-ea"/>
                <a:cs typeface="+mj-cs"/>
              </a:rPr>
              <a:t> Part 1 (GT2)</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a:t>
            </a:r>
          </a:p>
          <a:p>
            <a:pPr lvl="0">
              <a:lnSpc>
                <a:spcPct val="90000"/>
              </a:lnSpc>
              <a:defRPr/>
            </a:pPr>
            <a:r>
              <a:rPr lang="en-US" sz="2800" b="1" kern="0" dirty="0" smtClean="0">
                <a:solidFill>
                  <a:srgbClr val="071D49"/>
                </a:solidFill>
              </a:rPr>
              <a:t>ITT </a:t>
            </a:r>
            <a:r>
              <a:rPr lang="en-US" sz="2800" b="1" kern="0" dirty="0">
                <a:solidFill>
                  <a:srgbClr val="071D49"/>
                </a:solidFill>
              </a:rPr>
              <a:t>SVR12 Rates by Treatment</a:t>
            </a:r>
          </a:p>
        </p:txBody>
      </p:sp>
      <p:sp>
        <p:nvSpPr>
          <p:cNvPr id="5" name="TextBox 4"/>
          <p:cNvSpPr txBox="1"/>
          <p:nvPr/>
        </p:nvSpPr>
        <p:spPr>
          <a:xfrm>
            <a:off x="3070745" y="4490113"/>
            <a:ext cx="271228" cy="307777"/>
          </a:xfrm>
          <a:prstGeom prst="rect">
            <a:avLst/>
          </a:prstGeom>
          <a:noFill/>
        </p:spPr>
        <p:txBody>
          <a:bodyPr wrap="none" rtlCol="0">
            <a:spAutoFit/>
          </a:bodyPr>
          <a:lstStyle/>
          <a:p>
            <a:r>
              <a:rPr lang="en-US" sz="1400" dirty="0" smtClean="0">
                <a:solidFill>
                  <a:schemeClr val="bg1"/>
                </a:solidFill>
              </a:rPr>
              <a:t>a</a:t>
            </a:r>
            <a:endParaRPr lang="en-US" sz="1400" dirty="0">
              <a:solidFill>
                <a:schemeClr val="bg1"/>
              </a:solidFill>
            </a:endParaRPr>
          </a:p>
        </p:txBody>
      </p:sp>
      <p:grpSp>
        <p:nvGrpSpPr>
          <p:cNvPr id="12" name="Group 11"/>
          <p:cNvGrpSpPr/>
          <p:nvPr/>
        </p:nvGrpSpPr>
        <p:grpSpPr>
          <a:xfrm>
            <a:off x="804041" y="5336784"/>
            <a:ext cx="7030121" cy="1138773"/>
            <a:chOff x="-15766" y="5415435"/>
            <a:chExt cx="7030121" cy="1138773"/>
          </a:xfrm>
        </p:grpSpPr>
        <p:grpSp>
          <p:nvGrpSpPr>
            <p:cNvPr id="13" name="Group 12"/>
            <p:cNvGrpSpPr/>
            <p:nvPr/>
          </p:nvGrpSpPr>
          <p:grpSpPr>
            <a:xfrm>
              <a:off x="1219573" y="5415435"/>
              <a:ext cx="5794782" cy="1138773"/>
              <a:chOff x="509877" y="5320839"/>
              <a:chExt cx="5794782" cy="1138773"/>
            </a:xfrm>
          </p:grpSpPr>
          <p:sp>
            <p:nvSpPr>
              <p:cNvPr id="15" name="TextBox 14"/>
              <p:cNvSpPr txBox="1"/>
              <p:nvPr/>
            </p:nvSpPr>
            <p:spPr>
              <a:xfrm flipH="1">
                <a:off x="2561517" y="5367805"/>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 </a:t>
                </a:r>
                <a:endParaRPr lang="en-US" sz="1700" b="1" dirty="0"/>
              </a:p>
            </p:txBody>
          </p:sp>
          <p:sp>
            <p:nvSpPr>
              <p:cNvPr id="16" name="TextBox 15"/>
              <p:cNvSpPr txBox="1"/>
              <p:nvPr/>
            </p:nvSpPr>
            <p:spPr>
              <a:xfrm flipH="1">
                <a:off x="509877" y="5367806"/>
                <a:ext cx="1871571" cy="877163"/>
              </a:xfrm>
              <a:prstGeom prst="rect">
                <a:avLst/>
              </a:prstGeom>
              <a:noFill/>
            </p:spPr>
            <p:txBody>
              <a:bodyPr wrap="square" rtlCol="0">
                <a:spAutoFit/>
              </a:bodyPr>
              <a:lstStyle/>
              <a:p>
                <a:pPr algn="ctr"/>
                <a:r>
                  <a:rPr lang="en-US" sz="1700" b="1" dirty="0" smtClean="0"/>
                  <a:t>300 mg</a:t>
                </a:r>
              </a:p>
              <a:p>
                <a:pPr algn="ctr"/>
                <a:r>
                  <a:rPr lang="en-US" sz="1700" b="1" dirty="0" smtClean="0"/>
                  <a:t>+ </a:t>
                </a:r>
              </a:p>
              <a:p>
                <a:pPr algn="ctr"/>
                <a:r>
                  <a:rPr lang="en-US" sz="1700" b="1" dirty="0" smtClean="0"/>
                  <a:t>120 mg </a:t>
                </a:r>
                <a:endParaRPr lang="en-US" sz="1700" b="1" dirty="0"/>
              </a:p>
            </p:txBody>
          </p:sp>
          <p:sp>
            <p:nvSpPr>
              <p:cNvPr id="17" name="TextBox 16"/>
              <p:cNvSpPr txBox="1"/>
              <p:nvPr/>
            </p:nvSpPr>
            <p:spPr>
              <a:xfrm flipH="1">
                <a:off x="4433088" y="5320839"/>
                <a:ext cx="1871571" cy="113877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a:t>
                </a:r>
              </a:p>
              <a:p>
                <a:pPr algn="ctr"/>
                <a:r>
                  <a:rPr lang="en-US" sz="1700" b="1" dirty="0" smtClean="0"/>
                  <a:t>+ RBV </a:t>
                </a:r>
                <a:endParaRPr lang="en-US" sz="1700" b="1" dirty="0"/>
              </a:p>
            </p:txBody>
          </p:sp>
        </p:grpSp>
        <p:sp>
          <p:nvSpPr>
            <p:cNvPr id="14" name="TextBox 13"/>
            <p:cNvSpPr txBox="1"/>
            <p:nvPr/>
          </p:nvSpPr>
          <p:spPr>
            <a:xfrm flipH="1">
              <a:off x="-15766" y="5462402"/>
              <a:ext cx="1871571" cy="877163"/>
            </a:xfrm>
            <a:prstGeom prst="rect">
              <a:avLst/>
            </a:prstGeom>
            <a:noFill/>
          </p:spPr>
          <p:txBody>
            <a:bodyPr wrap="square" rtlCol="0">
              <a:spAutoFit/>
            </a:bodyPr>
            <a:lstStyle/>
            <a:p>
              <a:pPr algn="ctr"/>
              <a:r>
                <a:rPr lang="en-US" sz="1700" b="1" dirty="0" smtClean="0"/>
                <a:t>ABT-493</a:t>
              </a:r>
            </a:p>
            <a:p>
              <a:pPr algn="ctr"/>
              <a:r>
                <a:rPr lang="en-US" sz="1700" b="1" dirty="0" smtClean="0"/>
                <a:t>+ </a:t>
              </a:r>
            </a:p>
            <a:p>
              <a:pPr algn="ctr"/>
              <a:r>
                <a:rPr lang="en-US" sz="1700" b="1" dirty="0" smtClean="0"/>
                <a:t>ABT-530</a:t>
              </a:r>
              <a:endParaRPr lang="en-US" sz="1700" b="1" dirty="0"/>
            </a:p>
          </p:txBody>
        </p:sp>
      </p:grpSp>
      <p:sp>
        <p:nvSpPr>
          <p:cNvPr id="8" name="Rectangle 7"/>
          <p:cNvSpPr/>
          <p:nvPr/>
        </p:nvSpPr>
        <p:spPr>
          <a:xfrm>
            <a:off x="3759370" y="1074645"/>
            <a:ext cx="4406442" cy="54013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411163" y="6230993"/>
            <a:ext cx="8727888" cy="307777"/>
          </a:xfrm>
          <a:prstGeom prst="rect">
            <a:avLst/>
          </a:prstGeom>
          <a:noFill/>
        </p:spPr>
        <p:txBody>
          <a:bodyPr wrap="square" rtlCol="0">
            <a:spAutoFit/>
          </a:bodyPr>
          <a:lstStyle/>
          <a:p>
            <a:r>
              <a:rPr lang="en-US" sz="1400" baseline="30000" dirty="0" smtClean="0"/>
              <a:t>a</a:t>
            </a:r>
            <a:r>
              <a:rPr lang="en-US" sz="1400" dirty="0" smtClean="0"/>
              <a:t>One patient was lost to follow up after treatment week 2.</a:t>
            </a:r>
            <a:endParaRPr lang="en-US" sz="1400" dirty="0"/>
          </a:p>
        </p:txBody>
      </p:sp>
    </p:spTree>
    <p:extLst>
      <p:ext uri="{BB962C8B-B14F-4D97-AF65-F5344CB8AC3E}">
        <p14:creationId xmlns:p14="http://schemas.microsoft.com/office/powerpoint/2010/main" val="2911299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2999598996"/>
              </p:ext>
            </p:extLst>
          </p:nvPr>
        </p:nvGraphicFramePr>
        <p:xfrm>
          <a:off x="1132681" y="942975"/>
          <a:ext cx="6878638" cy="4503738"/>
        </p:xfrm>
        <a:graphic>
          <a:graphicData uri="http://schemas.openxmlformats.org/presentationml/2006/ole">
            <mc:AlternateContent xmlns:mc="http://schemas.openxmlformats.org/markup-compatibility/2006">
              <mc:Choice xmlns:v="urn:schemas-microsoft-com:vml" Requires="v">
                <p:oleObj spid="_x0000_s2170" name="Prism 6" r:id="rId4" imgW="4500616" imgH="3204651" progId="Prism6.Document">
                  <p:embed/>
                </p:oleObj>
              </mc:Choice>
              <mc:Fallback>
                <p:oleObj name="Prism 6" r:id="rId4" imgW="4500616" imgH="3204651" progId="Prism6.Document">
                  <p:embed/>
                  <p:pic>
                    <p:nvPicPr>
                      <p:cNvPr id="0" name=""/>
                      <p:cNvPicPr>
                        <a:picLocks noChangeAspect="1" noChangeArrowheads="1"/>
                      </p:cNvPicPr>
                      <p:nvPr/>
                    </p:nvPicPr>
                    <p:blipFill>
                      <a:blip r:embed="rId5"/>
                      <a:srcRect/>
                      <a:stretch>
                        <a:fillRect/>
                      </a:stretch>
                    </p:blipFill>
                    <p:spPr bwMode="auto">
                      <a:xfrm>
                        <a:off x="1132681" y="942975"/>
                        <a:ext cx="6878638" cy="450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itle 1"/>
          <p:cNvSpPr txBox="1">
            <a:spLocks/>
          </p:cNvSpPr>
          <p:nvPr/>
        </p:nvSpPr>
        <p:spPr bwMode="gray">
          <a:xfrm>
            <a:off x="411163" y="471956"/>
            <a:ext cx="83216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a:lnSpc>
                <a:spcPct val="90000"/>
              </a:lnSpc>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SURVEYOR-II</a:t>
            </a:r>
            <a:r>
              <a:rPr kumimoji="0" lang="en-US" sz="2800" b="1" i="0" u="none" strike="noStrike" kern="0" cap="none" spc="0" normalizeH="0" noProof="0" dirty="0" smtClean="0">
                <a:ln>
                  <a:noFill/>
                </a:ln>
                <a:solidFill>
                  <a:srgbClr val="071D49"/>
                </a:solidFill>
                <a:effectLst/>
                <a:uLnTx/>
                <a:uFillTx/>
                <a:latin typeface="+mj-lt"/>
                <a:ea typeface="+mj-ea"/>
                <a:cs typeface="+mj-cs"/>
              </a:rPr>
              <a:t> Part 1 (GT2)</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a:t>
            </a:r>
          </a:p>
          <a:p>
            <a:pPr>
              <a:lnSpc>
                <a:spcPct val="90000"/>
              </a:lnSpc>
              <a:defRPr/>
            </a:pPr>
            <a:r>
              <a:rPr lang="en-US" sz="2800" b="1" kern="0" dirty="0" smtClean="0">
                <a:solidFill>
                  <a:srgbClr val="071D49"/>
                </a:solidFill>
              </a:rPr>
              <a:t>ITT </a:t>
            </a:r>
            <a:r>
              <a:rPr lang="en-US" sz="2800" b="1" kern="0" dirty="0">
                <a:solidFill>
                  <a:srgbClr val="071D49"/>
                </a:solidFill>
              </a:rPr>
              <a:t>SVR12 Rates by </a:t>
            </a:r>
            <a:r>
              <a:rPr lang="en-US" sz="2800" b="1" kern="0" dirty="0" smtClean="0">
                <a:solidFill>
                  <a:srgbClr val="071D49"/>
                </a:solidFill>
              </a:rPr>
              <a:t>Treatment</a:t>
            </a:r>
            <a:endParaRPr lang="en-US" sz="2800" b="1" kern="0" dirty="0">
              <a:solidFill>
                <a:srgbClr val="071D49"/>
              </a:solidFill>
            </a:endParaRPr>
          </a:p>
        </p:txBody>
      </p:sp>
      <p:sp>
        <p:nvSpPr>
          <p:cNvPr id="11" name="TextBox 10"/>
          <p:cNvSpPr txBox="1"/>
          <p:nvPr/>
        </p:nvSpPr>
        <p:spPr>
          <a:xfrm>
            <a:off x="411163" y="6230993"/>
            <a:ext cx="8727888" cy="307777"/>
          </a:xfrm>
          <a:prstGeom prst="rect">
            <a:avLst/>
          </a:prstGeom>
          <a:noFill/>
        </p:spPr>
        <p:txBody>
          <a:bodyPr wrap="square" rtlCol="0">
            <a:spAutoFit/>
          </a:bodyPr>
          <a:lstStyle/>
          <a:p>
            <a:r>
              <a:rPr lang="en-US" sz="1400" baseline="30000" dirty="0" smtClean="0"/>
              <a:t>a</a:t>
            </a:r>
            <a:r>
              <a:rPr lang="en-US" sz="1400" dirty="0" smtClean="0"/>
              <a:t>One patient was lost to follow up after treatment week 2.</a:t>
            </a:r>
            <a:endParaRPr lang="en-US" sz="1400" dirty="0"/>
          </a:p>
        </p:txBody>
      </p:sp>
      <p:sp>
        <p:nvSpPr>
          <p:cNvPr id="8" name="TextBox 7"/>
          <p:cNvSpPr txBox="1"/>
          <p:nvPr/>
        </p:nvSpPr>
        <p:spPr>
          <a:xfrm>
            <a:off x="3070745" y="4490113"/>
            <a:ext cx="271228" cy="307777"/>
          </a:xfrm>
          <a:prstGeom prst="rect">
            <a:avLst/>
          </a:prstGeom>
          <a:noFill/>
        </p:spPr>
        <p:txBody>
          <a:bodyPr wrap="none" rtlCol="0">
            <a:spAutoFit/>
          </a:bodyPr>
          <a:lstStyle/>
          <a:p>
            <a:r>
              <a:rPr lang="en-US" sz="1400" dirty="0" smtClean="0">
                <a:solidFill>
                  <a:schemeClr val="bg1"/>
                </a:solidFill>
              </a:rPr>
              <a:t>a</a:t>
            </a:r>
            <a:endParaRPr lang="en-US" sz="1400" dirty="0">
              <a:solidFill>
                <a:schemeClr val="bg1"/>
              </a:solidFill>
            </a:endParaRPr>
          </a:p>
        </p:txBody>
      </p:sp>
      <p:grpSp>
        <p:nvGrpSpPr>
          <p:cNvPr id="9" name="Group 8"/>
          <p:cNvGrpSpPr/>
          <p:nvPr/>
        </p:nvGrpSpPr>
        <p:grpSpPr>
          <a:xfrm>
            <a:off x="804041" y="5336784"/>
            <a:ext cx="7030121" cy="1138773"/>
            <a:chOff x="-15766" y="5415435"/>
            <a:chExt cx="7030121" cy="1138773"/>
          </a:xfrm>
        </p:grpSpPr>
        <p:grpSp>
          <p:nvGrpSpPr>
            <p:cNvPr id="12" name="Group 11"/>
            <p:cNvGrpSpPr/>
            <p:nvPr/>
          </p:nvGrpSpPr>
          <p:grpSpPr>
            <a:xfrm>
              <a:off x="1219573" y="5415435"/>
              <a:ext cx="5794782" cy="1138773"/>
              <a:chOff x="509877" y="5320839"/>
              <a:chExt cx="5794782" cy="1138773"/>
            </a:xfrm>
          </p:grpSpPr>
          <p:sp>
            <p:nvSpPr>
              <p:cNvPr id="14" name="TextBox 13"/>
              <p:cNvSpPr txBox="1"/>
              <p:nvPr/>
            </p:nvSpPr>
            <p:spPr>
              <a:xfrm flipH="1">
                <a:off x="2561517" y="5367805"/>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 </a:t>
                </a:r>
                <a:endParaRPr lang="en-US" sz="1700" b="1" dirty="0"/>
              </a:p>
            </p:txBody>
          </p:sp>
          <p:sp>
            <p:nvSpPr>
              <p:cNvPr id="15" name="TextBox 14"/>
              <p:cNvSpPr txBox="1"/>
              <p:nvPr/>
            </p:nvSpPr>
            <p:spPr>
              <a:xfrm flipH="1">
                <a:off x="509877" y="5367806"/>
                <a:ext cx="1871571" cy="877163"/>
              </a:xfrm>
              <a:prstGeom prst="rect">
                <a:avLst/>
              </a:prstGeom>
              <a:noFill/>
            </p:spPr>
            <p:txBody>
              <a:bodyPr wrap="square" rtlCol="0">
                <a:spAutoFit/>
              </a:bodyPr>
              <a:lstStyle/>
              <a:p>
                <a:pPr algn="ctr"/>
                <a:r>
                  <a:rPr lang="en-US" sz="1700" b="1" dirty="0" smtClean="0"/>
                  <a:t>300 mg</a:t>
                </a:r>
              </a:p>
              <a:p>
                <a:pPr algn="ctr"/>
                <a:r>
                  <a:rPr lang="en-US" sz="1700" b="1" dirty="0" smtClean="0"/>
                  <a:t>+ </a:t>
                </a:r>
              </a:p>
              <a:p>
                <a:pPr algn="ctr"/>
                <a:r>
                  <a:rPr lang="en-US" sz="1700" b="1" dirty="0" smtClean="0"/>
                  <a:t>120 mg </a:t>
                </a:r>
                <a:endParaRPr lang="en-US" sz="1700" b="1" dirty="0"/>
              </a:p>
            </p:txBody>
          </p:sp>
          <p:sp>
            <p:nvSpPr>
              <p:cNvPr id="16" name="TextBox 15"/>
              <p:cNvSpPr txBox="1"/>
              <p:nvPr/>
            </p:nvSpPr>
            <p:spPr>
              <a:xfrm flipH="1">
                <a:off x="4433088" y="5320839"/>
                <a:ext cx="1871571" cy="113877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a:t>
                </a:r>
              </a:p>
              <a:p>
                <a:pPr algn="ctr"/>
                <a:r>
                  <a:rPr lang="en-US" sz="1700" b="1" dirty="0" smtClean="0"/>
                  <a:t>+ RBV </a:t>
                </a:r>
                <a:endParaRPr lang="en-US" sz="1700" b="1" dirty="0"/>
              </a:p>
            </p:txBody>
          </p:sp>
        </p:grpSp>
        <p:sp>
          <p:nvSpPr>
            <p:cNvPr id="13" name="TextBox 12"/>
            <p:cNvSpPr txBox="1"/>
            <p:nvPr/>
          </p:nvSpPr>
          <p:spPr>
            <a:xfrm flipH="1">
              <a:off x="-15766" y="5462402"/>
              <a:ext cx="1871571" cy="877163"/>
            </a:xfrm>
            <a:prstGeom prst="rect">
              <a:avLst/>
            </a:prstGeom>
            <a:noFill/>
          </p:spPr>
          <p:txBody>
            <a:bodyPr wrap="square" rtlCol="0">
              <a:spAutoFit/>
            </a:bodyPr>
            <a:lstStyle/>
            <a:p>
              <a:pPr algn="ctr"/>
              <a:r>
                <a:rPr lang="en-US" sz="1700" b="1" dirty="0" smtClean="0"/>
                <a:t>ABT-493</a:t>
              </a:r>
            </a:p>
            <a:p>
              <a:pPr algn="ctr"/>
              <a:r>
                <a:rPr lang="en-US" sz="1700" b="1" dirty="0" smtClean="0"/>
                <a:t>+ </a:t>
              </a:r>
            </a:p>
            <a:p>
              <a:pPr algn="ctr"/>
              <a:r>
                <a:rPr lang="en-US" sz="1700" b="1" dirty="0" smtClean="0"/>
                <a:t>ABT-530</a:t>
              </a:r>
              <a:endParaRPr lang="en-US" sz="1700" b="1" dirty="0"/>
            </a:p>
          </p:txBody>
        </p:sp>
      </p:grpSp>
    </p:spTree>
    <p:extLst>
      <p:ext uri="{BB962C8B-B14F-4D97-AF65-F5344CB8AC3E}">
        <p14:creationId xmlns:p14="http://schemas.microsoft.com/office/powerpoint/2010/main" val="4048435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11161"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pPr eaLnBrk="1" hangingPunct="1"/>
            <a:r>
              <a:rPr lang="en-US" sz="2800" b="1" kern="0" dirty="0" smtClean="0">
                <a:solidFill>
                  <a:srgbClr val="071D49"/>
                </a:solidFill>
              </a:rPr>
              <a:t>Amino Acid Variant Analysis by Population Sequencing</a:t>
            </a:r>
          </a:p>
        </p:txBody>
      </p:sp>
      <p:graphicFrame>
        <p:nvGraphicFramePr>
          <p:cNvPr id="8" name="Table 7"/>
          <p:cNvGraphicFramePr>
            <a:graphicFrameLocks noGrp="1"/>
          </p:cNvGraphicFramePr>
          <p:nvPr>
            <p:extLst>
              <p:ext uri="{D42A27DB-BD31-4B8C-83A1-F6EECF244321}">
                <p14:modId xmlns:p14="http://schemas.microsoft.com/office/powerpoint/2010/main" val="2435982275"/>
              </p:ext>
            </p:extLst>
          </p:nvPr>
        </p:nvGraphicFramePr>
        <p:xfrm>
          <a:off x="411478" y="1097280"/>
          <a:ext cx="8320724" cy="2463800"/>
        </p:xfrm>
        <a:graphic>
          <a:graphicData uri="http://schemas.openxmlformats.org/drawingml/2006/table">
            <a:tbl>
              <a:tblPr firstRow="1" bandRow="1">
                <a:tableStyleId>{5C22544A-7EE6-4342-B048-85BDC9FD1C3A}</a:tableStyleId>
              </a:tblPr>
              <a:tblGrid>
                <a:gridCol w="2063526"/>
                <a:gridCol w="3128599"/>
                <a:gridCol w="3128599"/>
              </a:tblGrid>
              <a:tr h="3903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200" baseline="0" dirty="0"/>
                    </a:p>
                  </a:txBody>
                  <a:tcPr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accent2"/>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dirty="0" smtClean="0">
                          <a:solidFill>
                            <a:schemeClr val="bg1"/>
                          </a:solidFill>
                          <a:effectLst/>
                        </a:rPr>
                        <a:t>Number of GT2-Infected  </a:t>
                      </a:r>
                      <a:r>
                        <a:rPr lang="en-US" sz="2200" dirty="0" smtClean="0">
                          <a:effectLst/>
                        </a:rPr>
                        <a:t>Patients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2200" dirty="0" smtClean="0">
                          <a:effectLst/>
                        </a:rPr>
                        <a:t>with Baseline Variants</a:t>
                      </a:r>
                      <a:r>
                        <a:rPr lang="en-US" sz="2200" baseline="30000" dirty="0" smtClean="0">
                          <a:effectLst/>
                        </a:rPr>
                        <a:t>a</a:t>
                      </a:r>
                      <a:endParaRPr lang="en-US" sz="2200" baseline="0" dirty="0">
                        <a:effectLst/>
                      </a:endParaRPr>
                    </a:p>
                  </a:txBody>
                  <a:tcPr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accent2"/>
                    </a:solidFill>
                  </a:tcPr>
                </a:tc>
                <a:tc hMerge="1">
                  <a:txBody>
                    <a:bodyPr/>
                    <a:lstStyle/>
                    <a:p>
                      <a:endParaRPr lang="en-US" dirty="0"/>
                    </a:p>
                  </a:txBody>
                  <a:tcPr/>
                </a:tc>
              </a:tr>
              <a:tr h="390351">
                <a:tc>
                  <a:txBody>
                    <a:bodyPr/>
                    <a:lstStyle/>
                    <a:p>
                      <a:pPr algn="ctr"/>
                      <a:r>
                        <a:rPr lang="en-US" sz="2200" dirty="0" smtClean="0"/>
                        <a:t>DAA Target</a:t>
                      </a:r>
                      <a:endParaRPr lang="en-US" sz="2200" dirty="0"/>
                    </a:p>
                  </a:txBody>
                  <a:tcPr anchor="ctr">
                    <a:lnT w="19050" cap="flat" cmpd="sng" algn="ctr">
                      <a:solidFill>
                        <a:schemeClr val="bg1">
                          <a:lumMod val="50000"/>
                        </a:schemeClr>
                      </a:solidFill>
                      <a:prstDash val="solid"/>
                      <a:round/>
                      <a:headEnd type="none" w="med" len="med"/>
                      <a:tailEnd type="none" w="med" len="med"/>
                    </a:lnT>
                    <a:solidFill>
                      <a:schemeClr val="accent6">
                        <a:lumMod val="20000"/>
                        <a:lumOff val="80000"/>
                      </a:schemeClr>
                    </a:solidFill>
                  </a:tcPr>
                </a:tc>
                <a:tc>
                  <a:txBody>
                    <a:bodyPr/>
                    <a:lstStyle/>
                    <a:p>
                      <a:pPr algn="ctr"/>
                      <a:r>
                        <a:rPr lang="en-US" sz="2200" dirty="0" smtClean="0"/>
                        <a:t>NS3 only</a:t>
                      </a:r>
                      <a:endParaRPr lang="en-US" sz="2200" dirty="0"/>
                    </a:p>
                  </a:txBody>
                  <a:tcPr anchor="ctr">
                    <a:lnT w="19050" cap="flat" cmpd="sng" algn="ctr">
                      <a:solidFill>
                        <a:schemeClr val="bg1">
                          <a:lumMod val="50000"/>
                        </a:schemeClr>
                      </a:solidFill>
                      <a:prstDash val="solid"/>
                      <a:round/>
                      <a:headEnd type="none" w="med" len="med"/>
                      <a:tailEnd type="none" w="med" len="med"/>
                    </a:lnT>
                    <a:solidFill>
                      <a:schemeClr val="accent6">
                        <a:lumMod val="20000"/>
                        <a:lumOff val="80000"/>
                      </a:schemeClr>
                    </a:solidFill>
                  </a:tcPr>
                </a:tc>
                <a:tc>
                  <a:txBody>
                    <a:bodyPr/>
                    <a:lstStyle/>
                    <a:p>
                      <a:pPr algn="ctr"/>
                      <a:r>
                        <a:rPr lang="en-US" sz="2200" dirty="0" smtClean="0"/>
                        <a:t>NS5A only</a:t>
                      </a:r>
                      <a:endParaRPr lang="en-US" sz="2200" dirty="0"/>
                    </a:p>
                  </a:txBody>
                  <a:tcPr anchor="ctr">
                    <a:lnT w="19050" cap="flat" cmpd="sng" algn="ctr">
                      <a:solidFill>
                        <a:schemeClr val="bg1">
                          <a:lumMod val="50000"/>
                        </a:schemeClr>
                      </a:solidFill>
                      <a:prstDash val="solid"/>
                      <a:round/>
                      <a:headEnd type="none" w="med" len="med"/>
                      <a:tailEnd type="none" w="med" len="med"/>
                    </a:lnT>
                    <a:solidFill>
                      <a:schemeClr val="accent6">
                        <a:lumMod val="20000"/>
                        <a:lumOff val="80000"/>
                      </a:schemeClr>
                    </a:solidFill>
                  </a:tcPr>
                </a:tc>
              </a:tr>
              <a:tr h="390351">
                <a:tc>
                  <a:txBody>
                    <a:bodyPr/>
                    <a:lstStyle/>
                    <a:p>
                      <a:pPr algn="ctr"/>
                      <a:r>
                        <a:rPr lang="en-US" sz="2200" dirty="0" smtClean="0"/>
                        <a:t>Patients (n= 74)</a:t>
                      </a:r>
                      <a:endParaRPr lang="en-US" sz="2200" dirty="0"/>
                    </a:p>
                  </a:txBody>
                  <a:tcPr anchor="ctr">
                    <a:lnB w="190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lang="en-US" sz="2200" dirty="0" smtClean="0"/>
                        <a:t>1</a:t>
                      </a:r>
                      <a:endParaRPr lang="en-US" sz="2200" dirty="0"/>
                    </a:p>
                  </a:txBody>
                  <a:tcPr anchor="ctr">
                    <a:lnB w="190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lang="en-US" sz="2200" dirty="0" smtClean="0"/>
                        <a:t>39</a:t>
                      </a:r>
                      <a:r>
                        <a:rPr lang="en-US" sz="2200" baseline="30000" dirty="0" smtClean="0"/>
                        <a:t>b</a:t>
                      </a:r>
                      <a:endParaRPr lang="en-US" sz="2200" baseline="0" dirty="0"/>
                    </a:p>
                  </a:txBody>
                  <a:tcPr anchor="ctr">
                    <a:lnB w="19050" cap="flat" cmpd="sng" algn="ctr">
                      <a:solidFill>
                        <a:schemeClr val="bg1">
                          <a:lumMod val="50000"/>
                        </a:schemeClr>
                      </a:solidFill>
                      <a:prstDash val="solid"/>
                      <a:round/>
                      <a:headEnd type="none" w="med" len="med"/>
                      <a:tailEnd type="none" w="med" len="med"/>
                    </a:lnB>
                    <a:solidFill>
                      <a:schemeClr val="bg1"/>
                    </a:solidFill>
                  </a:tcPr>
                </a:tc>
              </a:tr>
              <a:tr h="390351">
                <a:tc gridSpan="3">
                  <a:txBody>
                    <a:bodyPr/>
                    <a:lstStyle/>
                    <a:p>
                      <a:pPr>
                        <a:spcAft>
                          <a:spcPts val="200"/>
                        </a:spcAft>
                      </a:pPr>
                      <a:r>
                        <a:rPr lang="en-US" sz="1600" baseline="30000" dirty="0" smtClean="0"/>
                        <a:t>a</a:t>
                      </a:r>
                      <a:r>
                        <a:rPr lang="en-US" sz="1600" dirty="0" smtClean="0"/>
                        <a:t>Variants included are </a:t>
                      </a:r>
                      <a:r>
                        <a:rPr lang="en-US" sz="1600" dirty="0" smtClean="0">
                          <a:solidFill>
                            <a:schemeClr val="tx1"/>
                          </a:solidFill>
                        </a:rPr>
                        <a:t>based on </a:t>
                      </a:r>
                      <a:r>
                        <a:rPr lang="en-US" altLang="en-US" sz="1600" dirty="0" smtClean="0">
                          <a:solidFill>
                            <a:schemeClr val="tx1"/>
                          </a:solidFill>
                        </a:rPr>
                        <a:t>resistance-associated positions; they </a:t>
                      </a:r>
                      <a:r>
                        <a:rPr lang="en-US" sz="1600" dirty="0" smtClean="0">
                          <a:solidFill>
                            <a:schemeClr val="tx1"/>
                          </a:solidFill>
                        </a:rPr>
                        <a:t>may not confer resistance to ABT-493 or ABT-530.</a:t>
                      </a:r>
                    </a:p>
                    <a:p>
                      <a:r>
                        <a:rPr lang="en-US" sz="1600" baseline="30000" dirty="0" smtClean="0">
                          <a:solidFill>
                            <a:schemeClr val="tx1"/>
                          </a:solidFill>
                        </a:rPr>
                        <a:t>b</a:t>
                      </a:r>
                      <a:r>
                        <a:rPr lang="en-US" sz="1600" dirty="0" smtClean="0">
                          <a:solidFill>
                            <a:schemeClr val="tx1"/>
                          </a:solidFill>
                        </a:rPr>
                        <a:t>GT2-infected patients with NS5A 31M (alone or in a mixture) = 36</a:t>
                      </a:r>
                      <a:r>
                        <a:rPr lang="en-US" sz="1600" dirty="0">
                          <a:solidFill>
                            <a:schemeClr val="tx1"/>
                          </a:solidFill>
                        </a:rPr>
                        <a:t>.</a:t>
                      </a:r>
                      <a:endParaRPr lang="en-US" sz="1600" dirty="0" smtClean="0">
                        <a:solidFill>
                          <a:schemeClr val="tx1"/>
                        </a:solidFill>
                      </a:endParaRPr>
                    </a:p>
                  </a:txBody>
                  <a:tcPr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lang="en-US" dirty="0"/>
                    </a:p>
                  </a:txBody>
                  <a:tcPr anchor="ctr">
                    <a:lnB w="1905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lang="en-US" baseline="0" dirty="0"/>
                    </a:p>
                  </a:txBody>
                  <a:tcPr anchor="ctr">
                    <a:lnB w="19050" cap="flat" cmpd="sng" algn="ctr">
                      <a:solidFill>
                        <a:schemeClr val="bg1">
                          <a:lumMod val="50000"/>
                        </a:schemeClr>
                      </a:solidFill>
                      <a:prstDash val="solid"/>
                      <a:round/>
                      <a:headEnd type="none" w="med" len="med"/>
                      <a:tailEnd type="none" w="med" len="med"/>
                    </a:lnB>
                    <a:solidFill>
                      <a:schemeClr val="bg1"/>
                    </a:solidFill>
                  </a:tcPr>
                </a:tc>
              </a:tr>
            </a:tbl>
          </a:graphicData>
        </a:graphic>
      </p:graphicFrame>
      <p:sp>
        <p:nvSpPr>
          <p:cNvPr id="4" name="TextBox 3"/>
          <p:cNvSpPr txBox="1"/>
          <p:nvPr/>
        </p:nvSpPr>
        <p:spPr>
          <a:xfrm>
            <a:off x="411480" y="3920494"/>
            <a:ext cx="8376556" cy="938719"/>
          </a:xfrm>
          <a:prstGeom prst="rect">
            <a:avLst/>
          </a:prstGeom>
          <a:noFill/>
        </p:spPr>
        <p:txBody>
          <a:bodyPr wrap="square" rtlCol="0">
            <a:spAutoFit/>
          </a:bodyPr>
          <a:lstStyle/>
          <a:p>
            <a:pPr>
              <a:spcAft>
                <a:spcPts val="600"/>
              </a:spcAft>
            </a:pPr>
            <a:r>
              <a:rPr lang="en-US" sz="2000" dirty="0"/>
              <a:t>GT2 31M confers resistance to a number of NS5A inhibitors, but not to ABT-530</a:t>
            </a:r>
          </a:p>
          <a:p>
            <a:pPr>
              <a:spcBef>
                <a:spcPts val="1200"/>
              </a:spcBef>
              <a:spcAft>
                <a:spcPts val="600"/>
              </a:spcAft>
            </a:pPr>
            <a:r>
              <a:rPr lang="en-US" sz="2000" b="1" dirty="0" smtClean="0"/>
              <a:t>No virologic failures among patients with baseline variants</a:t>
            </a:r>
            <a:endParaRPr lang="en-US" sz="2000" b="1" dirty="0"/>
          </a:p>
        </p:txBody>
      </p:sp>
      <p:sp>
        <p:nvSpPr>
          <p:cNvPr id="6" name="Rectangle 5"/>
          <p:cNvSpPr/>
          <p:nvPr/>
        </p:nvSpPr>
        <p:spPr>
          <a:xfrm>
            <a:off x="411163" y="5924275"/>
            <a:ext cx="8321040" cy="592470"/>
          </a:xfrm>
          <a:prstGeom prst="rect">
            <a:avLst/>
          </a:prstGeom>
        </p:spPr>
        <p:txBody>
          <a:bodyPr anchor="ctr">
            <a:spAutoFit/>
          </a:bodyPr>
          <a:lstStyle/>
          <a:p>
            <a:pPr marL="109537" lvl="3" eaLnBrk="1" hangingPunct="1">
              <a:lnSpc>
                <a:spcPts val="1300"/>
              </a:lnSpc>
            </a:pPr>
            <a:r>
              <a:rPr lang="en-US" altLang="en-US" sz="1400" dirty="0" smtClean="0"/>
              <a:t>Variant positions:</a:t>
            </a:r>
          </a:p>
          <a:p>
            <a:pPr marL="463550" lvl="3" indent="-354013" eaLnBrk="1" hangingPunct="1">
              <a:lnSpc>
                <a:spcPts val="1300"/>
              </a:lnSpc>
              <a:buFont typeface="Arial" panose="020B0604020202020204" pitchFamily="34" charset="0"/>
              <a:buChar char="•"/>
            </a:pPr>
            <a:r>
              <a:rPr lang="en-US" altLang="en-US" sz="1400" dirty="0" smtClean="0"/>
              <a:t>NS3</a:t>
            </a:r>
            <a:r>
              <a:rPr lang="en-US" altLang="en-US" sz="1400" dirty="0"/>
              <a:t>: </a:t>
            </a:r>
            <a:r>
              <a:rPr lang="en-US" altLang="en-US" sz="1400" dirty="0" smtClean="0"/>
              <a:t>56</a:t>
            </a:r>
            <a:r>
              <a:rPr lang="en-US" altLang="en-US" sz="1400" dirty="0"/>
              <a:t>, 80, </a:t>
            </a:r>
            <a:r>
              <a:rPr lang="en-US" altLang="en-US" sz="1400" dirty="0" smtClean="0"/>
              <a:t>155</a:t>
            </a:r>
            <a:r>
              <a:rPr lang="en-US" altLang="en-US" sz="1400" dirty="0"/>
              <a:t>, 156, </a:t>
            </a:r>
            <a:r>
              <a:rPr lang="en-US" altLang="en-US" sz="1400" dirty="0" smtClean="0"/>
              <a:t>and 168 </a:t>
            </a:r>
            <a:endParaRPr lang="en-US" altLang="en-US" sz="1400" dirty="0"/>
          </a:p>
          <a:p>
            <a:pPr marL="463550" lvl="3" indent="-354013" eaLnBrk="1" hangingPunct="1">
              <a:lnSpc>
                <a:spcPts val="1300"/>
              </a:lnSpc>
              <a:buFont typeface="Arial" panose="020B0604020202020204" pitchFamily="34" charset="0"/>
              <a:buChar char="•"/>
            </a:pPr>
            <a:r>
              <a:rPr lang="en-US" altLang="en-US" sz="1400" dirty="0"/>
              <a:t>NS5A: </a:t>
            </a:r>
            <a:r>
              <a:rPr lang="en-US" altLang="en-US" sz="1400" dirty="0" smtClean="0"/>
              <a:t>24, 28</a:t>
            </a:r>
            <a:r>
              <a:rPr lang="en-US" altLang="en-US" sz="1400" dirty="0"/>
              <a:t>, 29, 30, 31, 32, 58, 92, and 93 </a:t>
            </a:r>
          </a:p>
        </p:txBody>
      </p:sp>
    </p:spTree>
    <p:extLst>
      <p:ext uri="{BB962C8B-B14F-4D97-AF65-F5344CB8AC3E}">
        <p14:creationId xmlns:p14="http://schemas.microsoft.com/office/powerpoint/2010/main" val="2872258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15B07D5E059447AF2966C8CDE00B2B" ma:contentTypeVersion="0" ma:contentTypeDescription="Create a new document." ma:contentTypeScope="" ma:versionID="886765e9423bc53a18bab50cddb9fd4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7B84349-33F8-41C9-80F2-FED59F197D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8B03E3D-5001-474B-880A-9CF5C88FA7EF}">
  <ds:schemaRefs>
    <ds:schemaRef ds:uri="http://purl.org/dc/elements/1.1/"/>
    <ds:schemaRef ds:uri="http://schemas.openxmlformats.org/package/2006/metadata/core-properties"/>
    <ds:schemaRef ds:uri="http://schemas.microsoft.com/office/2006/metadata/properties"/>
    <ds:schemaRef ds:uri="http://schemas.microsoft.com/office/2006/documentManagement/types"/>
    <ds:schemaRef ds:uri="http://purl.org/dc/term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1942</Words>
  <Application>Microsoft Office PowerPoint</Application>
  <PresentationFormat>Bildschirmpräsentation (4:3)</PresentationFormat>
  <Paragraphs>301</Paragraphs>
  <Slides>15</Slides>
  <Notes>15</Notes>
  <HiddenSlides>0</HiddenSlides>
  <MMClips>0</MMClips>
  <ScaleCrop>false</ScaleCrop>
  <HeadingPairs>
    <vt:vector size="6" baseType="variant">
      <vt:variant>
        <vt:lpstr>Design</vt:lpstr>
      </vt:variant>
      <vt:variant>
        <vt:i4>4</vt:i4>
      </vt:variant>
      <vt:variant>
        <vt:lpstr>Eingebettete OLE-Server</vt:lpstr>
      </vt:variant>
      <vt:variant>
        <vt:i4>1</vt:i4>
      </vt:variant>
      <vt:variant>
        <vt:lpstr>Folientitel</vt:lpstr>
      </vt:variant>
      <vt:variant>
        <vt:i4>15</vt:i4>
      </vt:variant>
    </vt:vector>
  </HeadingPairs>
  <TitlesOfParts>
    <vt:vector size="20" baseType="lpstr">
      <vt:lpstr>AbbVie Design 2</vt:lpstr>
      <vt:lpstr>1_AbbVie Design 2</vt:lpstr>
      <vt:lpstr>2_AbbVie Design 2</vt:lpstr>
      <vt:lpstr>3_AbbVie Design 2</vt:lpstr>
      <vt:lpstr>Prism 6</vt:lpstr>
      <vt:lpstr> SURVEYOR-II: High SVR4 Rates Achieved With the Next Generation NS3/4A Protease Inhibitor ABT-493 and NS5A Inhibitor ABT-530 in Non-Cirrhotic Treatment-Naïve and Treatment-Experienced Patients With HCV Genotype 2 Infection</vt:lpstr>
      <vt:lpstr>Disclosures</vt:lpstr>
      <vt:lpstr>HCV Next Generation Direct-Acting Antivirals</vt:lpstr>
      <vt:lpstr>PowerPoint-Präsentation</vt:lpstr>
      <vt:lpstr>SURVEYOR-II Part 1 (GT2):  Key Eligibility Criteria and Endpoints</vt:lpstr>
      <vt:lpstr>SURVEYOR-II Part 1 (GT2):  Demographics and Patient Characteristics</vt:lpstr>
      <vt:lpstr>PowerPoint-Präsentation</vt:lpstr>
      <vt:lpstr>PowerPoint-Präsentation</vt:lpstr>
      <vt:lpstr>PowerPoint-Präsentation</vt:lpstr>
      <vt:lpstr>SURVEYOR-II Part 1 (GT2): Summary of Adverse Events</vt:lpstr>
      <vt:lpstr>SURVEYOR-II Part 1 (GT2): Laboratory Abnormalities</vt:lpstr>
      <vt:lpstr>PowerPoint-Präsentation</vt:lpstr>
      <vt:lpstr>PowerPoint-Präsentation</vt:lpstr>
      <vt:lpstr>Acknowledgments</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Efficacy Analysis of Four Phase 3 Studies in HCV Genotype 1a-Infected Patients Treated with ABT-450/r/Ombitasvir and Dasabuvir With or Without Ribavirin</dc:title>
  <dc:creator>Ford, Sharanya</dc:creator>
  <cp:lastModifiedBy>Brehm, Nadine</cp:lastModifiedBy>
  <cp:revision>1459</cp:revision>
  <cp:lastPrinted>2015-11-10T16:05:55Z</cp:lastPrinted>
  <dcterms:created xsi:type="dcterms:W3CDTF">2012-10-24T17:17:20Z</dcterms:created>
  <dcterms:modified xsi:type="dcterms:W3CDTF">2015-11-20T14:41:47Z</dcterms:modified>
  <cp:contentStatus>Endgültig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0x0101005B15B07D5E059447AF2966C8CDE00B2B</vt:lpwstr>
  </property>
  <property fmtid="{D5CDD505-2E9C-101B-9397-08002B2CF9AE}" pid="3" name="_MarkAsFinal">
    <vt:bool>true</vt:bool>
  </property>
</Properties>
</file>