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4"/>
    <p:sldMasterId id="2147483680" r:id="rId5"/>
    <p:sldMasterId id="2147483754" r:id="rId6"/>
    <p:sldMasterId id="2147483769" r:id="rId7"/>
  </p:sldMasterIdLst>
  <p:notesMasterIdLst>
    <p:notesMasterId r:id="rId28"/>
  </p:notesMasterIdLst>
  <p:handoutMasterIdLst>
    <p:handoutMasterId r:id="rId29"/>
  </p:handoutMasterIdLst>
  <p:sldIdLst>
    <p:sldId id="470" r:id="rId8"/>
    <p:sldId id="335" r:id="rId9"/>
    <p:sldId id="499" r:id="rId10"/>
    <p:sldId id="509" r:id="rId11"/>
    <p:sldId id="510" r:id="rId12"/>
    <p:sldId id="406" r:id="rId13"/>
    <p:sldId id="404" r:id="rId14"/>
    <p:sldId id="465" r:id="rId15"/>
    <p:sldId id="486" r:id="rId16"/>
    <p:sldId id="492" r:id="rId17"/>
    <p:sldId id="502" r:id="rId18"/>
    <p:sldId id="481" r:id="rId19"/>
    <p:sldId id="503" r:id="rId20"/>
    <p:sldId id="511" r:id="rId21"/>
    <p:sldId id="474" r:id="rId22"/>
    <p:sldId id="508" r:id="rId23"/>
    <p:sldId id="476" r:id="rId24"/>
    <p:sldId id="505" r:id="rId25"/>
    <p:sldId id="430" r:id="rId26"/>
    <p:sldId id="398" r:id="rId27"/>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oschkr" initials="krg" lastIdx="25" clrIdx="0"/>
  <p:cmAuthor id="7" name="Asatryan, Armen" initials="AA" lastIdx="35" clrIdx="7"/>
  <p:cmAuthor id="1" name="michael.theisen" initials="MJT" lastIdx="31" clrIdx="1"/>
  <p:cmAuthor id="8" name="Mensa, Federico J" initials="MFJ" lastIdx="7" clrIdx="8"/>
  <p:cmAuthor id="2" name="Rachel Schulz" initials="CE_RS" lastIdx="14" clrIdx="2"/>
  <p:cmAuthor id="9" name="Ng, Teresa" initials="NT" lastIdx="3" clrIdx="9"/>
  <p:cmAuthor id="3" name="Jillian Gee" initials="JG" lastIdx="51" clrIdx="3"/>
  <p:cmAuthor id="4" name="McGovern, Barbara H" initials="MBH" lastIdx="8" clrIdx="4"/>
  <p:cmAuthor id="5" name="Dylla, Douglas E" initials="DED" lastIdx="6" clrIdx="5"/>
  <p:cmAuthor id="6" name="Ford, Sharanya M" initials="FSM" lastIdx="6"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BBBAE"/>
    <a:srgbClr val="0082BA"/>
    <a:srgbClr val="071D49"/>
    <a:srgbClr val="070605"/>
    <a:srgbClr val="702082"/>
    <a:srgbClr val="84BD00"/>
    <a:srgbClr val="00B050"/>
    <a:srgbClr val="A7BC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941" autoAdjust="0"/>
    <p:restoredTop sz="50977" autoAdjust="0"/>
  </p:normalViewPr>
  <p:slideViewPr>
    <p:cSldViewPr snapToGrid="0" showGuides="1">
      <p:cViewPr varScale="1">
        <p:scale>
          <a:sx n="119" d="100"/>
          <a:sy n="119" d="100"/>
        </p:scale>
        <p:origin x="-1818" y="-90"/>
      </p:cViewPr>
      <p:guideLst>
        <p:guide orient="horz" pos="868"/>
        <p:guide orient="horz" pos="4068"/>
        <p:guide orient="horz" pos="1183"/>
        <p:guide orient="horz" pos="4269"/>
        <p:guide orient="horz" pos="2153"/>
        <p:guide orient="horz" pos="875"/>
        <p:guide orient="horz" pos="1645"/>
        <p:guide orient="horz" pos="776"/>
        <p:guide pos="257"/>
        <p:guide pos="5503"/>
        <p:guide pos="783"/>
        <p:guide pos="520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589"/>
    </p:cViewPr>
  </p:sorterViewPr>
  <p:notesViewPr>
    <p:cSldViewPr snapToGrid="0" showGuides="1">
      <p:cViewPr varScale="1">
        <p:scale>
          <a:sx n="115" d="100"/>
          <a:sy n="115" d="100"/>
        </p:scale>
        <p:origin x="-1608" y="-114"/>
      </p:cViewPr>
      <p:guideLst>
        <p:guide orient="horz" pos="2928"/>
        <p:guide pos="2208"/>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Sheet1!$A$2:$A$4</c:f>
              <c:strCache>
                <c:ptCount val="3"/>
                <c:pt idx="0">
                  <c:v>NS3 only</c:v>
                </c:pt>
                <c:pt idx="1">
                  <c:v>NS5A only</c:v>
                </c:pt>
                <c:pt idx="2">
                  <c:v>NS3 and NS5A</c:v>
                </c:pt>
              </c:strCache>
            </c:strRef>
          </c:cat>
          <c:val>
            <c:numRef>
              <c:f>Sheet1!$B$2:$B$4</c:f>
              <c:numCache>
                <c:formatCode>General</c:formatCode>
                <c:ptCount val="3"/>
                <c:pt idx="0">
                  <c:v>47</c:v>
                </c:pt>
                <c:pt idx="1">
                  <c:v>8</c:v>
                </c:pt>
                <c:pt idx="2">
                  <c:v>4</c:v>
                </c:pt>
              </c:numCache>
            </c:numRef>
          </c:val>
        </c:ser>
        <c:dLbls>
          <c:showLegendKey val="0"/>
          <c:showVal val="0"/>
          <c:showCatName val="0"/>
          <c:showSerName val="0"/>
          <c:showPercent val="0"/>
          <c:showBubbleSize val="0"/>
        </c:dLbls>
        <c:gapWidth val="150"/>
        <c:shape val="box"/>
        <c:axId val="42689664"/>
        <c:axId val="42691200"/>
        <c:axId val="41476096"/>
      </c:bar3DChart>
      <c:catAx>
        <c:axId val="42689664"/>
        <c:scaling>
          <c:orientation val="minMax"/>
        </c:scaling>
        <c:delete val="0"/>
        <c:axPos val="b"/>
        <c:majorTickMark val="out"/>
        <c:minorTickMark val="none"/>
        <c:tickLblPos val="nextTo"/>
        <c:crossAx val="42691200"/>
        <c:crosses val="autoZero"/>
        <c:auto val="1"/>
        <c:lblAlgn val="ctr"/>
        <c:lblOffset val="100"/>
        <c:noMultiLvlLbl val="0"/>
      </c:catAx>
      <c:valAx>
        <c:axId val="42691200"/>
        <c:scaling>
          <c:orientation val="minMax"/>
          <c:max val="100"/>
        </c:scaling>
        <c:delete val="0"/>
        <c:axPos val="l"/>
        <c:majorGridlines/>
        <c:title>
          <c:tx>
            <c:rich>
              <a:bodyPr rot="-5400000" vert="horz"/>
              <a:lstStyle/>
              <a:p>
                <a:pPr>
                  <a:defRPr/>
                </a:pPr>
                <a:r>
                  <a:rPr lang="en-US" dirty="0"/>
                  <a:t>Patients (%)</a:t>
                </a:r>
              </a:p>
            </c:rich>
          </c:tx>
          <c:layout/>
          <c:overlay val="0"/>
        </c:title>
        <c:numFmt formatCode="General" sourceLinked="1"/>
        <c:majorTickMark val="out"/>
        <c:minorTickMark val="none"/>
        <c:tickLblPos val="nextTo"/>
        <c:crossAx val="42689664"/>
        <c:crosses val="autoZero"/>
        <c:crossBetween val="between"/>
        <c:majorUnit val="20"/>
      </c:valAx>
      <c:serAx>
        <c:axId val="41476096"/>
        <c:scaling>
          <c:orientation val="minMax"/>
        </c:scaling>
        <c:delete val="1"/>
        <c:axPos val="b"/>
        <c:majorTickMark val="out"/>
        <c:minorTickMark val="none"/>
        <c:tickLblPos val="nextTo"/>
        <c:crossAx val="42691200"/>
        <c:crosses val="autoZero"/>
      </c:ser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de-DE"/>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NULL"/></Relationships>
</file>

<file path=ppt/drawings/_rels/vmlDrawing5.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1"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sz="quarter" idx="1"/>
          </p:nvPr>
        </p:nvSpPr>
        <p:spPr>
          <a:xfrm>
            <a:off x="3970937" y="1"/>
            <a:ext cx="3037841" cy="464820"/>
          </a:xfrm>
          <a:prstGeom prst="rect">
            <a:avLst/>
          </a:prstGeom>
        </p:spPr>
        <p:txBody>
          <a:bodyPr vert="horz" lIns="93172" tIns="46586" rIns="93172" bIns="46586" rtlCol="0"/>
          <a:lstStyle>
            <a:lvl1pPr algn="r">
              <a:defRPr sz="1200"/>
            </a:lvl1pPr>
          </a:lstStyle>
          <a:p>
            <a:fld id="{DA9E5E36-2E24-49DE-B6A1-B3E9EAF05D95}" type="datetimeFigureOut">
              <a:rPr lang="en-US" smtClean="0"/>
              <a:pPr/>
              <a:t>11/20/2015</a:t>
            </a:fld>
            <a:endParaRPr lang="en-US" dirty="0"/>
          </a:p>
        </p:txBody>
      </p:sp>
      <p:sp>
        <p:nvSpPr>
          <p:cNvPr id="4" name="Footer Placeholder 3"/>
          <p:cNvSpPr>
            <a:spLocks noGrp="1"/>
          </p:cNvSpPr>
          <p:nvPr>
            <p:ph type="ftr" sz="quarter" idx="2"/>
          </p:nvPr>
        </p:nvSpPr>
        <p:spPr>
          <a:xfrm>
            <a:off x="0" y="8829967"/>
            <a:ext cx="3037841" cy="464820"/>
          </a:xfrm>
          <a:prstGeom prst="rect">
            <a:avLst/>
          </a:prstGeom>
        </p:spPr>
        <p:txBody>
          <a:bodyPr vert="horz" lIns="93172" tIns="46586" rIns="93172"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7" y="8829967"/>
            <a:ext cx="3037841" cy="464820"/>
          </a:xfrm>
          <a:prstGeom prst="rect">
            <a:avLst/>
          </a:prstGeom>
        </p:spPr>
        <p:txBody>
          <a:bodyPr vert="horz" lIns="93172" tIns="46586" rIns="93172" bIns="46586" rtlCol="0" anchor="b"/>
          <a:lstStyle>
            <a:lvl1pPr algn="r">
              <a:defRPr sz="1200"/>
            </a:lvl1pPr>
          </a:lstStyle>
          <a:p>
            <a:fld id="{4965B99B-21C4-4D45-ADFA-CA8F18B52781}" type="slidenum">
              <a:rPr lang="en-US" smtClean="0"/>
              <a:pPr/>
              <a:t>‹Nr.›</a:t>
            </a:fld>
            <a:endParaRPr lang="en-US" dirty="0"/>
          </a:p>
        </p:txBody>
      </p:sp>
    </p:spTree>
    <p:extLst>
      <p:ext uri="{BB962C8B-B14F-4D97-AF65-F5344CB8AC3E}">
        <p14:creationId xmlns:p14="http://schemas.microsoft.com/office/powerpoint/2010/main" val="991179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1" cy="464820"/>
          </a:xfrm>
          <a:prstGeom prst="rect">
            <a:avLst/>
          </a:prstGeom>
        </p:spPr>
        <p:txBody>
          <a:bodyPr vert="horz" lIns="93172" tIns="46586" rIns="93172" bIns="46586" rtlCol="0"/>
          <a:lstStyle>
            <a:lvl1pPr algn="l" fontAlgn="auto">
              <a:lnSpc>
                <a:spcPct val="100000"/>
              </a:lnSpc>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7" y="1"/>
            <a:ext cx="3037841" cy="464820"/>
          </a:xfrm>
          <a:prstGeom prst="rect">
            <a:avLst/>
          </a:prstGeom>
        </p:spPr>
        <p:txBody>
          <a:bodyPr vert="horz" lIns="93172" tIns="46586" rIns="93172" bIns="46586" rtlCol="0"/>
          <a:lstStyle>
            <a:lvl1pPr algn="r" fontAlgn="auto">
              <a:lnSpc>
                <a:spcPct val="100000"/>
              </a:lnSpc>
              <a:spcBef>
                <a:spcPts val="0"/>
              </a:spcBef>
              <a:spcAft>
                <a:spcPts val="0"/>
              </a:spcAft>
              <a:defRPr sz="1200">
                <a:latin typeface="+mn-lt"/>
                <a:cs typeface="+mn-cs"/>
              </a:defRPr>
            </a:lvl1pPr>
          </a:lstStyle>
          <a:p>
            <a:pPr>
              <a:defRPr/>
            </a:pPr>
            <a:fld id="{2659AFE8-F51E-4AC9-BF73-DAEAB2757CA9}" type="datetimeFigureOut">
              <a:rPr lang="en-US"/>
              <a:pPr>
                <a:defRPr/>
              </a:pPr>
              <a:t>11/20/2015</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1" cy="464820"/>
          </a:xfrm>
          <a:prstGeom prst="rect">
            <a:avLst/>
          </a:prstGeom>
        </p:spPr>
        <p:txBody>
          <a:bodyPr vert="horz" lIns="93172" tIns="46586" rIns="93172" bIns="46586" rtlCol="0" anchor="b"/>
          <a:lstStyle>
            <a:lvl1pPr algn="l" fontAlgn="auto">
              <a:lnSpc>
                <a:spcPct val="100000"/>
              </a:lnSpc>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7" y="8829967"/>
            <a:ext cx="3037841" cy="464820"/>
          </a:xfrm>
          <a:prstGeom prst="rect">
            <a:avLst/>
          </a:prstGeom>
        </p:spPr>
        <p:txBody>
          <a:bodyPr vert="horz" lIns="93172" tIns="46586" rIns="93172" bIns="46586" rtlCol="0" anchor="b"/>
          <a:lstStyle>
            <a:lvl1pPr algn="r" fontAlgn="auto">
              <a:lnSpc>
                <a:spcPct val="100000"/>
              </a:lnSpc>
              <a:spcBef>
                <a:spcPts val="0"/>
              </a:spcBef>
              <a:spcAft>
                <a:spcPts val="0"/>
              </a:spcAft>
              <a:defRPr sz="1200">
                <a:latin typeface="+mn-lt"/>
                <a:cs typeface="+mn-cs"/>
              </a:defRPr>
            </a:lvl1pPr>
          </a:lstStyle>
          <a:p>
            <a:pPr>
              <a:defRPr/>
            </a:pPr>
            <a:fld id="{10E4ADE4-127E-4272-BDF2-376B9F2BFEEE}" type="slidenum">
              <a:rPr lang="en-US"/>
              <a:pPr>
                <a:defRPr/>
              </a:pPr>
              <a:t>‹Nr.›</a:t>
            </a:fld>
            <a:endParaRPr lang="en-US" dirty="0"/>
          </a:p>
        </p:txBody>
      </p:sp>
    </p:spTree>
    <p:extLst>
      <p:ext uri="{BB962C8B-B14F-4D97-AF65-F5344CB8AC3E}">
        <p14:creationId xmlns:p14="http://schemas.microsoft.com/office/powerpoint/2010/main" val="21912355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vmlDrawing" Target="../drawings/vmlDrawing4.vml"/><Relationship Id="rId6" Type="http://schemas.openxmlformats.org/officeDocument/2006/relationships/image" Target="NULL"/><Relationship Id="rId5" Type="http://schemas.openxmlformats.org/officeDocument/2006/relationships/package" Target="../embeddings/Microsoft_Word_Document2.docx"/><Relationship Id="rId4" Type="http://schemas.openxmlformats.org/officeDocument/2006/relationships/oleObject" Target="../embeddings/oleObject4.bin"/></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vmlDrawing" Target="../drawings/vmlDrawing5.vml"/><Relationship Id="rId6" Type="http://schemas.openxmlformats.org/officeDocument/2006/relationships/image" Target="NULL"/><Relationship Id="rId5" Type="http://schemas.openxmlformats.org/officeDocument/2006/relationships/package" Target="../embeddings/Microsoft_Word_Document3.docx"/><Relationship Id="rId4" Type="http://schemas.openxmlformats.org/officeDocument/2006/relationships/oleObject" Target="../embeddings/oleObject5.bin"/></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844" indent="-171844" eaLnBrk="1" hangingPunct="1">
              <a:buFont typeface="Arial" panose="020B0604020202020204" pitchFamily="34" charset="0"/>
              <a:buChar char="•"/>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defTabSz="465859">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1" baseline="0" dirty="0" smtClean="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12</a:t>
            </a:fld>
            <a:endParaRPr lang="en-US" dirty="0"/>
          </a:p>
        </p:txBody>
      </p:sp>
    </p:spTree>
    <p:extLst>
      <p:ext uri="{BB962C8B-B14F-4D97-AF65-F5344CB8AC3E}">
        <p14:creationId xmlns:p14="http://schemas.microsoft.com/office/powerpoint/2010/main" val="521282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1" dirty="0" smtClean="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13</a:t>
            </a:fld>
            <a:endParaRPr lang="en-US" dirty="0"/>
          </a:p>
        </p:txBody>
      </p:sp>
    </p:spTree>
    <p:extLst>
      <p:ext uri="{BB962C8B-B14F-4D97-AF65-F5344CB8AC3E}">
        <p14:creationId xmlns:p14="http://schemas.microsoft.com/office/powerpoint/2010/main" val="3877200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14</a:t>
            </a:fld>
            <a:endParaRPr lang="en-US" dirty="0"/>
          </a:p>
        </p:txBody>
      </p:sp>
    </p:spTree>
    <p:extLst>
      <p:ext uri="{BB962C8B-B14F-4D97-AF65-F5344CB8AC3E}">
        <p14:creationId xmlns:p14="http://schemas.microsoft.com/office/powerpoint/2010/main" val="3877200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465859">
              <a:buFont typeface="Arial" panose="020B0604020202020204" pitchFamily="34" charset="0"/>
              <a:buNone/>
              <a:defRPr/>
            </a:pPr>
            <a:endParaRPr lang="en-US" dirty="0"/>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15</a:t>
            </a:fld>
            <a:endParaRPr lang="en-US" dirty="0"/>
          </a:p>
        </p:txBody>
      </p:sp>
    </p:spTree>
    <p:extLst>
      <p:ext uri="{BB962C8B-B14F-4D97-AF65-F5344CB8AC3E}">
        <p14:creationId xmlns:p14="http://schemas.microsoft.com/office/powerpoint/2010/main" val="2056251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endParaRPr lang="en-US" dirty="0"/>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16</a:t>
            </a:fld>
            <a:endParaRPr lang="en-US" dirty="0"/>
          </a:p>
        </p:txBody>
      </p:sp>
    </p:spTree>
    <p:extLst>
      <p:ext uri="{BB962C8B-B14F-4D97-AF65-F5344CB8AC3E}">
        <p14:creationId xmlns:p14="http://schemas.microsoft.com/office/powerpoint/2010/main" val="2056251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dirty="0">
              <a:solidFill>
                <a:srgbClr val="00B050"/>
              </a:solidFill>
            </a:endParaRPr>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17</a:t>
            </a:fld>
            <a:endParaRPr lang="en-US" dirty="0"/>
          </a:p>
        </p:txBody>
      </p:sp>
      <p:graphicFrame>
        <p:nvGraphicFramePr>
          <p:cNvPr id="2056" name="Object 8"/>
          <p:cNvGraphicFramePr>
            <a:graphicFrameLocks noChangeAspect="1"/>
          </p:cNvGraphicFramePr>
          <p:nvPr/>
        </p:nvGraphicFramePr>
        <p:xfrm>
          <a:off x="788670" y="5041510"/>
          <a:ext cx="5412838" cy="3488797"/>
        </p:xfrm>
        <a:graphic>
          <a:graphicData uri="http://schemas.openxmlformats.org/presentationml/2006/ole">
            <mc:AlternateContent xmlns:mc="http://schemas.openxmlformats.org/markup-compatibility/2006">
              <mc:Choice xmlns:v="urn:schemas-microsoft-com:vml" Requires="v">
                <p:oleObj spid="_x0000_s29927" name="Document" r:id="rId5" imgW="8371180" imgH="5726716" progId="Word.Document.12">
                  <p:embed/>
                </p:oleObj>
              </mc:Choice>
              <mc:Fallback>
                <p:oleObj name="Document" r:id="rId5" imgW="8371180" imgH="5726716"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670" y="5041510"/>
                        <a:ext cx="5412838" cy="3488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dirty="0">
              <a:solidFill>
                <a:srgbClr val="00B050"/>
              </a:solidFill>
            </a:endParaRPr>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18</a:t>
            </a:fld>
            <a:endParaRPr lang="en-US" dirty="0"/>
          </a:p>
        </p:txBody>
      </p:sp>
      <p:graphicFrame>
        <p:nvGraphicFramePr>
          <p:cNvPr id="2056" name="Object 8"/>
          <p:cNvGraphicFramePr>
            <a:graphicFrameLocks noChangeAspect="1"/>
          </p:cNvGraphicFramePr>
          <p:nvPr/>
        </p:nvGraphicFramePr>
        <p:xfrm>
          <a:off x="788670" y="5041510"/>
          <a:ext cx="5412838" cy="3488797"/>
        </p:xfrm>
        <a:graphic>
          <a:graphicData uri="http://schemas.openxmlformats.org/presentationml/2006/ole">
            <mc:AlternateContent xmlns:mc="http://schemas.openxmlformats.org/markup-compatibility/2006">
              <mc:Choice xmlns:v="urn:schemas-microsoft-com:vml" Requires="v">
                <p:oleObj spid="_x0000_s46165" name="Document" r:id="rId5" imgW="8371180" imgH="5726716" progId="Word.Document.12">
                  <p:embed/>
                </p:oleObj>
              </mc:Choice>
              <mc:Fallback>
                <p:oleObj name="Document" r:id="rId5" imgW="8371180" imgH="5726716" progId="Word.Document.1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670" y="5041510"/>
                        <a:ext cx="5412838" cy="3488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4" name="Slide Number Placeholder 3"/>
          <p:cNvSpPr>
            <a:spLocks noGrp="1"/>
          </p:cNvSpPr>
          <p:nvPr>
            <p:ph type="sldNum" sz="quarter" idx="5"/>
          </p:nvPr>
        </p:nvSpPr>
        <p:spPr/>
        <p:txBody>
          <a:bodyPr/>
          <a:lstStyle/>
          <a:p>
            <a:pPr>
              <a:defRPr/>
            </a:pPr>
            <a:fld id="{17B4D916-1F11-4D7C-A0AC-C83EA7C755FA}"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eaLnBrk="1" hangingPunct="1">
              <a:spcBef>
                <a:spcPts val="0"/>
              </a:spcBef>
              <a:spcAft>
                <a:spcPts val="301"/>
              </a:spcAft>
              <a:buClr>
                <a:schemeClr val="tx1"/>
              </a:buClr>
            </a:pPr>
            <a:endParaRPr lang="en-US" b="0" i="0" baseline="0" dirty="0" smtClean="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8AD3D91-F12A-4C2B-BFE3-663D77A80BE7}"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559499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844" indent="-171844" defTabSz="458252">
              <a:buFont typeface="Arial" panose="020B0604020202020204" pitchFamily="34" charset="0"/>
              <a:buChar char="•"/>
              <a:defRPr/>
            </a:pPr>
            <a:endParaRPr lang="en-US" b="0" i="0" baseline="0" dirty="0" smtClean="0"/>
          </a:p>
          <a:p>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844" indent="-171844">
              <a:buFont typeface="Arial" panose="020B0604020202020204" pitchFamily="34" charset="0"/>
              <a:buChar char="•"/>
            </a:pPr>
            <a:endParaRPr lang="en-US" b="1"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697" indent="-174697" defTabSz="465859">
              <a:buFont typeface="Arial" panose="020B0604020202020204" pitchFamily="34" charset="0"/>
              <a:buChar char="•"/>
              <a:defRPr/>
            </a:pPr>
            <a:endParaRPr lang="en-US" b="1" dirty="0" smtClean="0"/>
          </a:p>
        </p:txBody>
      </p:sp>
      <p:sp>
        <p:nvSpPr>
          <p:cNvPr id="4" name="Slide Number Placeholder 3"/>
          <p:cNvSpPr>
            <a:spLocks noGrp="1"/>
          </p:cNvSpPr>
          <p:nvPr>
            <p:ph type="sldNum" sz="quarter" idx="10"/>
          </p:nvPr>
        </p:nvSpPr>
        <p:spPr/>
        <p:txBody>
          <a:bodyPr/>
          <a:lstStyle/>
          <a:p>
            <a:pPr>
              <a:defRPr/>
            </a:pPr>
            <a:fld id="{94F8E597-E40C-420D-8FFB-08EA9EDBF761}" type="slidenum">
              <a:rPr lang="en-US" smtClean="0"/>
              <a:pPr>
                <a:defRPr/>
              </a:pPr>
              <a:t>8</a:t>
            </a:fld>
            <a:endParaRPr lang="en-US" dirty="0"/>
          </a:p>
        </p:txBody>
      </p:sp>
    </p:spTree>
    <p:extLst>
      <p:ext uri="{BB962C8B-B14F-4D97-AF65-F5344CB8AC3E}">
        <p14:creationId xmlns:p14="http://schemas.microsoft.com/office/powerpoint/2010/main" val="2056251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defTabSz="465859">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defTabSz="465859">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pPr>
              <a:defRPr/>
            </a:pPr>
            <a:fld id="{10E4ADE4-127E-4272-BDF2-376B9F2BFEEE}"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117496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3"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242631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1143000"/>
            <a:ext cx="51117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8"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86284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US" noProof="0"/>
          </a:p>
        </p:txBody>
      </p:sp>
      <p:sp>
        <p:nvSpPr>
          <p:cNvPr id="3" name="Picture Placeholder 2"/>
          <p:cNvSpPr>
            <a:spLocks noGrp="1"/>
          </p:cNvSpPr>
          <p:nvPr>
            <p:ph type="pic" idx="1"/>
          </p:nvPr>
        </p:nvSpPr>
        <p:spPr>
          <a:xfrm>
            <a:off x="1792288" y="1143000"/>
            <a:ext cx="5486400" cy="3609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3792637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43000"/>
            <a:ext cx="2079625" cy="5257800"/>
          </a:xfrm>
        </p:spPr>
        <p:txBody>
          <a:bodyPr vert="eaVert"/>
          <a:lstStyle/>
          <a:p>
            <a:r>
              <a:rPr lang="en-US" noProof="0" smtClean="0"/>
              <a:t>Click to edit Master title style</a:t>
            </a:r>
            <a:endParaRPr lang="en-US" noProof="0"/>
          </a:p>
        </p:txBody>
      </p:sp>
      <p:sp>
        <p:nvSpPr>
          <p:cNvPr id="3" name="Vertical Text Placeholder 2"/>
          <p:cNvSpPr>
            <a:spLocks noGrp="1"/>
          </p:cNvSpPr>
          <p:nvPr>
            <p:ph type="body" orient="vert" idx="1"/>
          </p:nvPr>
        </p:nvSpPr>
        <p:spPr>
          <a:xfrm>
            <a:off x="411163" y="1143000"/>
            <a:ext cx="6086475" cy="525780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5835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Final">
    <p:bg>
      <p:bgPr>
        <a:solidFill>
          <a:srgbClr val="071D49"/>
        </a:solidFill>
        <a:effectLst/>
      </p:bgPr>
    </p:bg>
    <p:spTree>
      <p:nvGrpSpPr>
        <p:cNvPr id="1" name=""/>
        <p:cNvGrpSpPr/>
        <p:nvPr/>
      </p:nvGrpSpPr>
      <p:grpSpPr>
        <a:xfrm>
          <a:off x="0" y="0"/>
          <a:ext cx="0" cy="0"/>
          <a:chOff x="0" y="0"/>
          <a:chExt cx="0" cy="0"/>
        </a:xfrm>
      </p:grpSpPr>
      <p:pic>
        <p:nvPicPr>
          <p:cNvPr id="4"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25329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902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p:nvSpPr>
        <p:spPr bwMode="gray">
          <a:xfrm>
            <a:off x="5724525" y="1530350"/>
            <a:ext cx="125413" cy="3797300"/>
          </a:xfrm>
          <a:custGeom>
            <a:avLst/>
            <a:gdLst>
              <a:gd name="T0" fmla="*/ 0 w 94692"/>
              <a:gd name="T1" fmla="*/ 0 h 3865545"/>
              <a:gd name="T2" fmla="*/ 0 w 94692"/>
              <a:gd name="T3" fmla="*/ 0 h 3865545"/>
              <a:gd name="T4" fmla="*/ 165243 w 94692"/>
              <a:gd name="T5" fmla="*/ 0 h 3865545"/>
              <a:gd name="T6" fmla="*/ 165243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pic>
        <p:nvPicPr>
          <p:cNvPr id="5" name="Picture 12" descr="AbbVieLogo_Standard_RGB.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2575"/>
            <a:ext cx="685800" cy="11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chemeClr val="tx1"/>
                </a:solidFill>
              </a:defRPr>
            </a:lvl1pPr>
          </a:lstStyle>
          <a:p>
            <a:pPr lvl="0"/>
            <a:r>
              <a:rPr lang="en-US" noProof="0" dirty="0" smtClean="0"/>
              <a:t>Click to edit Master subtitle style</a:t>
            </a:r>
          </a:p>
        </p:txBody>
      </p:sp>
      <p:sp>
        <p:nvSpPr>
          <p:cNvPr id="6"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defRPr sz="1400" smtClean="0">
                <a:solidFill>
                  <a:srgbClr val="070605"/>
                </a:solidFill>
                <a:latin typeface="Arial" charset="0"/>
              </a:defRPr>
            </a:lvl1pPr>
          </a:lstStyle>
          <a:p>
            <a:pPr>
              <a:defRPr/>
            </a:pPr>
            <a:endParaRPr lang="en-US" dirty="0"/>
          </a:p>
        </p:txBody>
      </p:sp>
    </p:spTree>
    <p:extLst>
      <p:ext uri="{BB962C8B-B14F-4D97-AF65-F5344CB8AC3E}">
        <p14:creationId xmlns:p14="http://schemas.microsoft.com/office/powerpoint/2010/main" val="16493655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4"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a:solidFill>
                  <a:schemeClr val="bg1"/>
                </a:solidFill>
              </a:defRPr>
            </a:lvl1pPr>
          </a:lstStyle>
          <a:p>
            <a:pPr lvl="0"/>
            <a:r>
              <a:rPr lang="en-US" dirty="0" smtClean="0"/>
              <a:t>Click to edit Master title style</a:t>
            </a:r>
            <a:endParaRPr lang="en-US" noProof="0" dirty="0" smtClean="0"/>
          </a:p>
        </p:txBody>
      </p:sp>
      <p:sp>
        <p:nvSpPr>
          <p:cNvPr id="48131" name="Text Placeholder 2"/>
          <p:cNvSpPr>
            <a:spLocks noGrp="1"/>
          </p:cNvSpPr>
          <p:nvPr>
            <p:ph type="subTitle" idx="1"/>
          </p:nvPr>
        </p:nvSpPr>
        <p:spPr>
          <a:xfrm>
            <a:off x="411163" y="3702050"/>
            <a:ext cx="3656012" cy="696214"/>
          </a:xfrm>
        </p:spPr>
        <p:txBody>
          <a:bodyPr anchor="t"/>
          <a:lstStyle>
            <a:lvl1pPr>
              <a:defRPr sz="1400" baseline="0">
                <a:solidFill>
                  <a:srgbClr val="84BD00"/>
                </a:solidFill>
              </a:defRPr>
            </a:lvl1pPr>
          </a:lstStyle>
          <a:p>
            <a:pPr lvl="0"/>
            <a:r>
              <a:rPr lang="en-US" noProof="0" dirty="0" smtClean="0"/>
              <a:t>Click to edit Master subtitle style</a:t>
            </a:r>
          </a:p>
        </p:txBody>
      </p:sp>
    </p:spTree>
    <p:extLst>
      <p:ext uri="{BB962C8B-B14F-4D97-AF65-F5344CB8AC3E}">
        <p14:creationId xmlns:p14="http://schemas.microsoft.com/office/powerpoint/2010/main" val="1363226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AbbVie Quot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a:endParaRPr lang="en-US" dirty="0">
              <a:solidFill>
                <a:srgbClr val="070605"/>
              </a:solidFill>
              <a:latin typeface="Arial" charset="0"/>
            </a:endParaRPr>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11" name="Rectangle 11"/>
          <p:cNvSpPr>
            <a:spLocks noGrp="1"/>
          </p:cNvSpPr>
          <p:nvPr>
            <p:ph type="body" idx="1"/>
          </p:nvPr>
        </p:nvSpPr>
        <p:spPr>
          <a:xfrm>
            <a:off x="411163" y="1279525"/>
            <a:ext cx="5926137" cy="3794125"/>
          </a:xfrm>
        </p:spPr>
        <p:txBody>
          <a:bodyPr/>
          <a:lstStyle>
            <a:lvl1pPr>
              <a:defRPr>
                <a:solidFill>
                  <a:srgbClr val="071D49"/>
                </a:solidFill>
              </a:defRPr>
            </a:lvl1pPr>
          </a:lstStyle>
          <a:p>
            <a:pPr lvl="0"/>
            <a:r>
              <a:rPr lang="en-US" dirty="0" smtClean="0"/>
              <a:t>Click to edit Master text styles</a:t>
            </a:r>
          </a:p>
        </p:txBody>
      </p:sp>
      <p:sp>
        <p:nvSpPr>
          <p:cNvPr id="12" name="Rectangle 10"/>
          <p:cNvSpPr>
            <a:spLocks noGrp="1"/>
          </p:cNvSpPr>
          <p:nvPr>
            <p:ph type="title"/>
          </p:nvPr>
        </p:nvSpPr>
        <p:spPr>
          <a:xfrm>
            <a:off x="412750" y="5164138"/>
            <a:ext cx="4387850" cy="28416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1363351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_AbbVie Quot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37325"/>
            <a:ext cx="9144000" cy="3206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a:endParaRPr lang="en-US" dirty="0">
              <a:solidFill>
                <a:srgbClr val="070605"/>
              </a:solidFill>
              <a:latin typeface="Arial" charset="0"/>
            </a:endParaRPr>
          </a:p>
        </p:txBody>
      </p:sp>
      <p:sp>
        <p:nvSpPr>
          <p:cNvPr id="19" name="Rectangle 7"/>
          <p:cNvSpPr>
            <a:spLocks noGrp="1"/>
          </p:cNvSpPr>
          <p:nvPr>
            <p:ph type="title"/>
          </p:nvPr>
        </p:nvSpPr>
        <p:spPr>
          <a:xfrm>
            <a:off x="412750" y="5164138"/>
            <a:ext cx="4387850" cy="284162"/>
          </a:xfrm>
        </p:spPr>
        <p:txBody>
          <a:bodyPr/>
          <a:lstStyle/>
          <a:p>
            <a:r>
              <a:rPr lang="en-US" smtClean="0"/>
              <a:t>Click to edit Master title style</a:t>
            </a:r>
            <a:endParaRPr lang="en-US" dirty="0"/>
          </a:p>
        </p:txBody>
      </p:sp>
      <p:sp>
        <p:nvSpPr>
          <p:cNvPr id="20" name="Rectangle 8"/>
          <p:cNvSpPr>
            <a:spLocks noGrp="1"/>
          </p:cNvSpPr>
          <p:nvPr>
            <p:ph type="body" idx="1"/>
          </p:nvPr>
        </p:nvSpPr>
        <p:spPr>
          <a:xfrm>
            <a:off x="411163" y="1279525"/>
            <a:ext cx="5934075" cy="3794125"/>
          </a:xfrm>
          <a:noFill/>
          <a:ln/>
        </p:spPr>
        <p:txBody>
          <a:bodyPr/>
          <a:lstStyle/>
          <a:p>
            <a:pPr lvl="0"/>
            <a:r>
              <a:rPr lang="en-US" smtClean="0"/>
              <a:t>Click to edit Master text styles</a:t>
            </a:r>
          </a:p>
        </p:txBody>
      </p:sp>
    </p:spTree>
    <p:extLst>
      <p:ext uri="{BB962C8B-B14F-4D97-AF65-F5344CB8AC3E}">
        <p14:creationId xmlns:p14="http://schemas.microsoft.com/office/powerpoint/2010/main" val="106237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userDrawn="1"/>
        </p:nvSpPr>
        <p:spPr bwMode="gray">
          <a:xfrm>
            <a:off x="7100888" y="852488"/>
            <a:ext cx="122872" cy="4297680"/>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b="1">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rgbClr val="071D49"/>
                </a:solidFill>
              </a:defRPr>
            </a:lvl1pPr>
          </a:lstStyle>
          <a:p>
            <a:pPr lvl="0"/>
            <a:r>
              <a:rPr lang="en-US" noProof="0" dirty="0" smtClean="0"/>
              <a:t>Click to edit Master subtitle style</a:t>
            </a:r>
          </a:p>
        </p:txBody>
      </p:sp>
      <p:sp>
        <p:nvSpPr>
          <p:cNvPr id="5"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lgn="l">
              <a:lnSpc>
                <a:spcPct val="100000"/>
              </a:lnSpc>
              <a:defRPr sz="1400">
                <a:cs typeface="+mn-cs"/>
              </a:defRPr>
            </a:lvl1pPr>
          </a:lstStyle>
          <a:p>
            <a:pPr>
              <a:defRPr/>
            </a:pPr>
            <a:endParaRPr lang="en-US" dirty="0"/>
          </a:p>
        </p:txBody>
      </p:sp>
    </p:spTree>
    <p:extLst>
      <p:ext uri="{BB962C8B-B14F-4D97-AF65-F5344CB8AC3E}">
        <p14:creationId xmlns:p14="http://schemas.microsoft.com/office/powerpoint/2010/main" val="21898142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Rectangle 6"/>
          <p:cNvSpPr>
            <a:spLocks noGrp="1"/>
          </p:cNvSpPr>
          <p:nvPr/>
        </p:nvSpPr>
        <p:spPr bwMode="auto">
          <a:xfrm>
            <a:off x="403225" y="225425"/>
            <a:ext cx="8318500" cy="660400"/>
          </a:xfrm>
          <a:prstGeom prst="rect">
            <a:avLst/>
          </a:prstGeom>
          <a:noFill/>
          <a:ln>
            <a:noFill/>
          </a:ln>
          <a:extLst/>
        </p:spPr>
        <p:txBody>
          <a:bodyPr anchor="b"/>
          <a:lstStyle>
            <a:lvl1pPr algn="l" defTabSz="457200" rtl="0" fontAlgn="base">
              <a:lnSpc>
                <a:spcPct val="90000"/>
              </a:lnSpc>
              <a:spcBef>
                <a:spcPct val="0"/>
              </a:spcBef>
              <a:spcAft>
                <a:spcPct val="0"/>
              </a:spcAft>
              <a:defRPr sz="2400" kern="1200">
                <a:solidFill>
                  <a:schemeClr val="tx1"/>
                </a:solidFill>
                <a:latin typeface="+mj-lt"/>
                <a:ea typeface="+mj-ea"/>
                <a:cs typeface="+mj-cs"/>
              </a:defRPr>
            </a:lvl1pPr>
            <a:lvl2pPr algn="l" defTabSz="457200" rtl="0" fontAlgn="base">
              <a:lnSpc>
                <a:spcPct val="90000"/>
              </a:lnSpc>
              <a:spcBef>
                <a:spcPct val="0"/>
              </a:spcBef>
              <a:spcAft>
                <a:spcPct val="0"/>
              </a:spcAft>
              <a:defRPr sz="2400">
                <a:solidFill>
                  <a:schemeClr val="tx1"/>
                </a:solidFill>
                <a:latin typeface="Calibri" pitchFamily="34" charset="0"/>
              </a:defRPr>
            </a:lvl2pPr>
            <a:lvl3pPr algn="l" defTabSz="457200" rtl="0" fontAlgn="base">
              <a:lnSpc>
                <a:spcPct val="90000"/>
              </a:lnSpc>
              <a:spcBef>
                <a:spcPct val="0"/>
              </a:spcBef>
              <a:spcAft>
                <a:spcPct val="0"/>
              </a:spcAft>
              <a:defRPr sz="2400">
                <a:solidFill>
                  <a:schemeClr val="tx1"/>
                </a:solidFill>
                <a:latin typeface="Calibri" pitchFamily="34" charset="0"/>
              </a:defRPr>
            </a:lvl3pPr>
            <a:lvl4pPr algn="l" defTabSz="457200" rtl="0" fontAlgn="base">
              <a:lnSpc>
                <a:spcPct val="90000"/>
              </a:lnSpc>
              <a:spcBef>
                <a:spcPct val="0"/>
              </a:spcBef>
              <a:spcAft>
                <a:spcPct val="0"/>
              </a:spcAft>
              <a:defRPr sz="2400">
                <a:solidFill>
                  <a:schemeClr val="tx1"/>
                </a:solidFill>
                <a:latin typeface="Calibri" pitchFamily="34" charset="0"/>
              </a:defRPr>
            </a:lvl4pPr>
            <a:lvl5pPr algn="l" defTabSz="457200" rtl="0" fontAlgn="base">
              <a:lnSpc>
                <a:spcPct val="90000"/>
              </a:lnSpc>
              <a:spcBef>
                <a:spcPct val="0"/>
              </a:spcBef>
              <a:spcAft>
                <a:spcPct val="0"/>
              </a:spcAft>
              <a:defRPr sz="2400">
                <a:solidFill>
                  <a:schemeClr val="tx1"/>
                </a:solidFill>
                <a:latin typeface="Calibri" pitchFamily="34" charset="0"/>
              </a:defRPr>
            </a:lvl5pPr>
            <a:lvl6pPr marL="457200" algn="l" defTabSz="457200" rtl="0" fontAlgn="base">
              <a:lnSpc>
                <a:spcPct val="90000"/>
              </a:lnSpc>
              <a:spcBef>
                <a:spcPct val="0"/>
              </a:spcBef>
              <a:spcAft>
                <a:spcPct val="0"/>
              </a:spcAft>
              <a:defRPr sz="2400">
                <a:solidFill>
                  <a:schemeClr val="tx1"/>
                </a:solidFill>
                <a:latin typeface="Calibri" pitchFamily="34" charset="0"/>
              </a:defRPr>
            </a:lvl6pPr>
            <a:lvl7pPr marL="914400" algn="l" defTabSz="457200" rtl="0" fontAlgn="base">
              <a:lnSpc>
                <a:spcPct val="90000"/>
              </a:lnSpc>
              <a:spcBef>
                <a:spcPct val="0"/>
              </a:spcBef>
              <a:spcAft>
                <a:spcPct val="0"/>
              </a:spcAft>
              <a:defRPr sz="2400">
                <a:solidFill>
                  <a:schemeClr val="tx1"/>
                </a:solidFill>
                <a:latin typeface="Calibri" pitchFamily="34" charset="0"/>
              </a:defRPr>
            </a:lvl7pPr>
            <a:lvl8pPr marL="1371600" algn="l" defTabSz="457200" rtl="0" fontAlgn="base">
              <a:lnSpc>
                <a:spcPct val="90000"/>
              </a:lnSpc>
              <a:spcBef>
                <a:spcPct val="0"/>
              </a:spcBef>
              <a:spcAft>
                <a:spcPct val="0"/>
              </a:spcAft>
              <a:defRPr sz="2400">
                <a:solidFill>
                  <a:schemeClr val="tx1"/>
                </a:solidFill>
                <a:latin typeface="Calibri" pitchFamily="34" charset="0"/>
              </a:defRPr>
            </a:lvl8pPr>
            <a:lvl9pPr marL="1828800" algn="l" defTabSz="457200" rtl="0" fontAlgn="base">
              <a:lnSpc>
                <a:spcPct val="90000"/>
              </a:lnSpc>
              <a:spcBef>
                <a:spcPct val="0"/>
              </a:spcBef>
              <a:spcAft>
                <a:spcPct val="0"/>
              </a:spcAft>
              <a:defRPr sz="2400">
                <a:solidFill>
                  <a:schemeClr val="tx1"/>
                </a:solidFill>
                <a:latin typeface="Calibri" pitchFamily="34" charset="0"/>
              </a:defRPr>
            </a:lvl9pPr>
          </a:lstStyle>
          <a:p>
            <a:pPr>
              <a:lnSpc>
                <a:spcPct val="100000"/>
              </a:lnSpc>
              <a:defRPr/>
            </a:pPr>
            <a:endParaRPr lang="en-US" dirty="0" smtClean="0">
              <a:solidFill>
                <a:srgbClr val="84BD00"/>
              </a:solidFill>
            </a:endParaRPr>
          </a:p>
        </p:txBody>
      </p:sp>
      <p:sp>
        <p:nvSpPr>
          <p:cNvPr id="3" name="Content Placeholder 2"/>
          <p:cNvSpPr>
            <a:spLocks noGrp="1"/>
          </p:cNvSpPr>
          <p:nvPr>
            <p:ph idx="1"/>
          </p:nvPr>
        </p:nvSpPr>
        <p:spPr>
          <a:xfrm>
            <a:off x="411163" y="1142999"/>
            <a:ext cx="8318500" cy="5257800"/>
          </a:xfrm>
        </p:spPr>
        <p:txBody>
          <a:bodyPr anchor="t"/>
          <a:lstStyle>
            <a:lvl1pPr>
              <a:spcBef>
                <a:spcPts val="1920"/>
              </a:spcBef>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06243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99775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292608">
              <a:buFont typeface="Arial" pitchFamily="34" charset="0"/>
              <a:buChar char="•"/>
              <a:defRPr sz="2000">
                <a:solidFill>
                  <a:srgbClr val="070605"/>
                </a:solidFill>
              </a:defRPr>
            </a:lvl2pPr>
            <a:lvl3pPr>
              <a:defRPr sz="1900">
                <a:solidFill>
                  <a:srgbClr val="070605"/>
                </a:solidFill>
              </a:defRPr>
            </a:lvl3pPr>
            <a:lvl4pPr>
              <a:defRPr sz="1600">
                <a:solidFill>
                  <a:srgbClr val="070605"/>
                </a:solidFill>
              </a:defRPr>
            </a:lvl4pPr>
            <a:lvl5pPr>
              <a:defRPr sz="1600">
                <a:solidFill>
                  <a:srgbClr val="070605"/>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6808217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11480" y="1783080"/>
            <a:ext cx="4040188"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783080"/>
            <a:ext cx="4041775" cy="461772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300814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5490179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3000"/>
            <a:ext cx="5111750" cy="5257800"/>
          </a:xfrm>
        </p:spPr>
        <p:txBody>
          <a:bodyPr/>
          <a:lstStyle>
            <a:lvl1pPr>
              <a:spcBef>
                <a:spcPts val="1920"/>
              </a:spcBef>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solidFill>
                  <a:srgbClr val="070605"/>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9002874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1792288" y="1143000"/>
            <a:ext cx="5486400" cy="3622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22316507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Final">
    <p:spTree>
      <p:nvGrpSpPr>
        <p:cNvPr id="1" name=""/>
        <p:cNvGrpSpPr/>
        <p:nvPr/>
      </p:nvGrpSpPr>
      <p:grpSpPr>
        <a:xfrm>
          <a:off x="0" y="0"/>
          <a:ext cx="0" cy="0"/>
          <a:chOff x="0" y="0"/>
          <a:chExt cx="0" cy="0"/>
        </a:xfrm>
      </p:grpSpPr>
      <p:pic>
        <p:nvPicPr>
          <p:cNvPr id="2"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3920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49609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auto">
      <p:bgPr>
        <a:solidFill>
          <a:schemeClr val="bg1"/>
        </a:solidFill>
        <a:effectLst/>
      </p:bgPr>
    </p:bg>
    <p:spTree>
      <p:nvGrpSpPr>
        <p:cNvPr id="1" name=""/>
        <p:cNvGrpSpPr/>
        <p:nvPr/>
      </p:nvGrpSpPr>
      <p:grpSpPr>
        <a:xfrm>
          <a:off x="0" y="0"/>
          <a:ext cx="0" cy="0"/>
          <a:chOff x="0" y="0"/>
          <a:chExt cx="0" cy="0"/>
        </a:xfrm>
      </p:grpSpPr>
      <p:sp>
        <p:nvSpPr>
          <p:cNvPr id="4" name="Freeform 6"/>
          <p:cNvSpPr>
            <a:spLocks/>
          </p:cNvSpPr>
          <p:nvPr userDrawn="1"/>
        </p:nvSpPr>
        <p:spPr bwMode="gray">
          <a:xfrm>
            <a:off x="7100888" y="649288"/>
            <a:ext cx="125412" cy="4114800"/>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b="1">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rgbClr val="071D49"/>
                </a:solidFill>
              </a:defRPr>
            </a:lvl1pPr>
          </a:lstStyle>
          <a:p>
            <a:pPr lvl="0"/>
            <a:r>
              <a:rPr lang="en-US" noProof="0" dirty="0" smtClean="0"/>
              <a:t>Click to edit Master subtitle style</a:t>
            </a:r>
          </a:p>
        </p:txBody>
      </p:sp>
      <p:sp>
        <p:nvSpPr>
          <p:cNvPr id="5"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lgn="l">
              <a:lnSpc>
                <a:spcPct val="100000"/>
              </a:lnSpc>
              <a:defRPr sz="1400">
                <a:cs typeface="+mn-cs"/>
              </a:defRPr>
            </a:lvl1pPr>
          </a:lstStyle>
          <a:p>
            <a:pPr>
              <a:defRPr/>
            </a:pPr>
            <a:endParaRPr lang="en-US" dirty="0">
              <a:solidFill>
                <a:srgbClr val="070605"/>
              </a:solidFill>
            </a:endParaRPr>
          </a:p>
        </p:txBody>
      </p:sp>
    </p:spTree>
    <p:extLst>
      <p:ext uri="{BB962C8B-B14F-4D97-AF65-F5344CB8AC3E}">
        <p14:creationId xmlns:p14="http://schemas.microsoft.com/office/powerpoint/2010/main" val="2189814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4"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chemeClr val="bg1"/>
                </a:solidFill>
              </a:defRPr>
            </a:lvl1pPr>
          </a:lstStyle>
          <a:p>
            <a:pPr lvl="0"/>
            <a:r>
              <a:rPr lang="en-US" noProof="0" smtClean="0"/>
              <a:t>Click to edit Master title style</a:t>
            </a:r>
          </a:p>
        </p:txBody>
      </p:sp>
      <p:sp>
        <p:nvSpPr>
          <p:cNvPr id="48131" name="Text Placeholder 2"/>
          <p:cNvSpPr>
            <a:spLocks noGrp="1"/>
          </p:cNvSpPr>
          <p:nvPr>
            <p:ph type="subTitle" idx="1"/>
          </p:nvPr>
        </p:nvSpPr>
        <p:spPr>
          <a:xfrm>
            <a:off x="411163" y="3702050"/>
            <a:ext cx="3656012" cy="696214"/>
          </a:xfrm>
        </p:spPr>
        <p:txBody>
          <a:bodyPr anchor="t"/>
          <a:lstStyle>
            <a:lvl1pPr>
              <a:defRPr sz="1400">
                <a:solidFill>
                  <a:srgbClr val="84BD00"/>
                </a:solidFill>
              </a:defRPr>
            </a:lvl1pPr>
          </a:lstStyle>
          <a:p>
            <a:pPr lvl="0"/>
            <a:r>
              <a:rPr lang="en-US" noProof="0" smtClean="0"/>
              <a:t>Click to edit Master subtitle style</a:t>
            </a:r>
          </a:p>
        </p:txBody>
      </p:sp>
    </p:spTree>
    <p:extLst>
      <p:ext uri="{BB962C8B-B14F-4D97-AF65-F5344CB8AC3E}">
        <p14:creationId xmlns:p14="http://schemas.microsoft.com/office/powerpoint/2010/main" val="32503729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 preserve="1">
  <p:cSld name="Divider Slide">
    <p:bg bwMode="auto">
      <p:bgPr>
        <a:solidFill>
          <a:srgbClr val="070605"/>
        </a:solidFill>
        <a:effectLst/>
      </p:bgPr>
    </p:bg>
    <p:spTree>
      <p:nvGrpSpPr>
        <p:cNvPr id="1" name=""/>
        <p:cNvGrpSpPr/>
        <p:nvPr/>
      </p:nvGrpSpPr>
      <p:grpSpPr>
        <a:xfrm>
          <a:off x="0" y="0"/>
          <a:ext cx="0" cy="0"/>
          <a:chOff x="0" y="0"/>
          <a:chExt cx="0" cy="0"/>
        </a:xfrm>
      </p:grpSpPr>
      <p:sp>
        <p:nvSpPr>
          <p:cNvPr id="4"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chemeClr val="bg1"/>
                </a:solidFill>
              </a:defRPr>
            </a:lvl1pPr>
          </a:lstStyle>
          <a:p>
            <a:pPr lvl="0"/>
            <a:r>
              <a:rPr lang="en-US" noProof="0" smtClean="0"/>
              <a:t>Click to edit Master title style</a:t>
            </a:r>
          </a:p>
        </p:txBody>
      </p:sp>
      <p:sp>
        <p:nvSpPr>
          <p:cNvPr id="48131" name="Text Placeholder 2"/>
          <p:cNvSpPr>
            <a:spLocks noGrp="1"/>
          </p:cNvSpPr>
          <p:nvPr>
            <p:ph type="subTitle" idx="1"/>
          </p:nvPr>
        </p:nvSpPr>
        <p:spPr>
          <a:xfrm>
            <a:off x="411163" y="3702050"/>
            <a:ext cx="3656012" cy="696214"/>
          </a:xfrm>
        </p:spPr>
        <p:txBody>
          <a:bodyPr anchor="t"/>
          <a:lstStyle>
            <a:lvl1pPr>
              <a:defRPr sz="1400">
                <a:solidFill>
                  <a:srgbClr val="84BD00"/>
                </a:solidFill>
              </a:defRPr>
            </a:lvl1pPr>
          </a:lstStyle>
          <a:p>
            <a:pPr lvl="0"/>
            <a:r>
              <a:rPr lang="en-US" noProof="0" smtClean="0"/>
              <a:t>Click to edit Master subtitle style</a:t>
            </a:r>
          </a:p>
        </p:txBody>
      </p:sp>
    </p:spTree>
    <p:extLst>
      <p:ext uri="{BB962C8B-B14F-4D97-AF65-F5344CB8AC3E}">
        <p14:creationId xmlns:p14="http://schemas.microsoft.com/office/powerpoint/2010/main" val="32503729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1_Quote Slide">
    <p:bg bwMode="auto">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11" name="Rectangle 11"/>
          <p:cNvSpPr>
            <a:spLocks noGrp="1"/>
          </p:cNvSpPr>
          <p:nvPr>
            <p:ph type="body" idx="1"/>
          </p:nvPr>
        </p:nvSpPr>
        <p:spPr>
          <a:xfrm>
            <a:off x="411163" y="1279525"/>
            <a:ext cx="5926137" cy="3794125"/>
          </a:xfrm>
        </p:spPr>
        <p:txBody>
          <a:bodyPr/>
          <a:lstStyle/>
          <a:p>
            <a:r>
              <a:rPr lang="en-US" noProof="0"/>
              <a:t>Enter quote text in text placeholder. Default text color is AbbVie Dark Blue. Change text colors for best contrast against chosen background (either image or solid fill). </a:t>
            </a:r>
          </a:p>
        </p:txBody>
      </p:sp>
      <p:sp>
        <p:nvSpPr>
          <p:cNvPr id="12" name="Rectangle 10"/>
          <p:cNvSpPr>
            <a:spLocks noGrp="1"/>
          </p:cNvSpPr>
          <p:nvPr>
            <p:ph type="title"/>
          </p:nvPr>
        </p:nvSpPr>
        <p:spPr>
          <a:xfrm>
            <a:off x="412750" y="5164138"/>
            <a:ext cx="4387850" cy="284162"/>
          </a:xfrm>
        </p:spPr>
        <p:txBody>
          <a:bodyPr/>
          <a:lstStyle/>
          <a:p>
            <a:r>
              <a:rPr lang="en-US" noProof="0"/>
              <a:t>ENTER AUTHOR NAME IN TITLE PLACEHOLDER</a:t>
            </a:r>
          </a:p>
        </p:txBody>
      </p:sp>
    </p:spTree>
    <p:extLst>
      <p:ext uri="{BB962C8B-B14F-4D97-AF65-F5344CB8AC3E}">
        <p14:creationId xmlns:p14="http://schemas.microsoft.com/office/powerpoint/2010/main" val="21674053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2_Quote Slide">
    <p:bg bwMode="auto">
      <p:bgPr>
        <a:solidFill>
          <a:srgbClr val="070605"/>
        </a:solidFill>
        <a:effectLst/>
      </p:bgPr>
    </p:bg>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sp>
        <p:nvSpPr>
          <p:cNvPr id="19" name="Rectangle 7"/>
          <p:cNvSpPr>
            <a:spLocks noGrp="1"/>
          </p:cNvSpPr>
          <p:nvPr>
            <p:ph type="title"/>
          </p:nvPr>
        </p:nvSpPr>
        <p:spPr>
          <a:xfrm>
            <a:off x="412750" y="5164138"/>
            <a:ext cx="4387850" cy="284162"/>
          </a:xfrm>
        </p:spPr>
        <p:txBody>
          <a:bodyPr/>
          <a:lstStyle/>
          <a:p>
            <a:r>
              <a:rPr lang="en-US" noProof="0"/>
              <a:t>ENTER AUTHOR NAME IN TITLE PLACEHOLDER</a:t>
            </a:r>
          </a:p>
        </p:txBody>
      </p:sp>
      <p:sp>
        <p:nvSpPr>
          <p:cNvPr id="20" name="Rectangle 8"/>
          <p:cNvSpPr>
            <a:spLocks noGrp="1"/>
          </p:cNvSpPr>
          <p:nvPr>
            <p:ph type="body" idx="1"/>
          </p:nvPr>
        </p:nvSpPr>
        <p:spPr>
          <a:xfrm>
            <a:off x="411163" y="1279525"/>
            <a:ext cx="5934075" cy="3794125"/>
          </a:xfrm>
          <a:noFill/>
          <a:ln/>
        </p:spPr>
        <p:txBody>
          <a:bodyPr/>
          <a:lstStyle/>
          <a:p>
            <a:r>
              <a:rPr lang="en-US" noProof="0"/>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6572225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411163" y="1142999"/>
            <a:ext cx="8318500" cy="525780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Tree>
    <p:extLst>
      <p:ext uri="{BB962C8B-B14F-4D97-AF65-F5344CB8AC3E}">
        <p14:creationId xmlns:p14="http://schemas.microsoft.com/office/powerpoint/2010/main" val="9655022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27002176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Title 1"/>
          <p:cNvSpPr>
            <a:spLocks noGrp="1"/>
          </p:cNvSpPr>
          <p:nvPr>
            <p:ph type="title"/>
          </p:nvPr>
        </p:nvSpPr>
        <p:spPr>
          <a:xfrm>
            <a:off x="411480" y="228600"/>
            <a:ext cx="8321040" cy="713232"/>
          </a:xfrm>
        </p:spPr>
        <p:txBody>
          <a:bodyPr anchor="b"/>
          <a:lstStyle>
            <a:lvl1pPr>
              <a:defRPr sz="24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32562974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edit Master text styles</a:t>
            </a:r>
          </a:p>
        </p:txBody>
      </p:sp>
      <p:sp>
        <p:nvSpPr>
          <p:cNvPr id="4" name="Content Placeholder 3"/>
          <p:cNvSpPr>
            <a:spLocks noGrp="1"/>
          </p:cNvSpPr>
          <p:nvPr>
            <p:ph sz="half" idx="2"/>
          </p:nvPr>
        </p:nvSpPr>
        <p:spPr>
          <a:xfrm>
            <a:off x="411480" y="1831974"/>
            <a:ext cx="4040188"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1831974"/>
            <a:ext cx="4041775"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8022765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2426314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1143000"/>
            <a:ext cx="51117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8"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Tree>
    <p:extLst>
      <p:ext uri="{BB962C8B-B14F-4D97-AF65-F5344CB8AC3E}">
        <p14:creationId xmlns:p14="http://schemas.microsoft.com/office/powerpoint/2010/main" val="38628488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US" noProof="0"/>
          </a:p>
        </p:txBody>
      </p:sp>
      <p:sp>
        <p:nvSpPr>
          <p:cNvPr id="3" name="Picture Placeholder 2"/>
          <p:cNvSpPr>
            <a:spLocks noGrp="1"/>
          </p:cNvSpPr>
          <p:nvPr>
            <p:ph type="pic" idx="1"/>
          </p:nvPr>
        </p:nvSpPr>
        <p:spPr>
          <a:xfrm>
            <a:off x="1792288" y="1143000"/>
            <a:ext cx="5486400" cy="3609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3792637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sp>
        <p:nvSpPr>
          <p:cNvPr id="11" name="Rectangle 11"/>
          <p:cNvSpPr>
            <a:spLocks noGrp="1"/>
          </p:cNvSpPr>
          <p:nvPr>
            <p:ph type="body" idx="1"/>
          </p:nvPr>
        </p:nvSpPr>
        <p:spPr>
          <a:xfrm>
            <a:off x="411163" y="1279525"/>
            <a:ext cx="5926137" cy="3794125"/>
          </a:xfrm>
        </p:spPr>
        <p:txBody>
          <a:bodyPr/>
          <a:lstStyle/>
          <a:p>
            <a:r>
              <a:rPr lang="en-US" noProof="0"/>
              <a:t>Enter quote text in text placeholder. Default text color is AbbVie Dark Blue. Change text colors for best contrast against chosen background (either image or solid fill). </a:t>
            </a:r>
          </a:p>
        </p:txBody>
      </p:sp>
      <p:sp>
        <p:nvSpPr>
          <p:cNvPr id="12" name="Rectangle 10"/>
          <p:cNvSpPr>
            <a:spLocks noGrp="1"/>
          </p:cNvSpPr>
          <p:nvPr>
            <p:ph type="title"/>
          </p:nvPr>
        </p:nvSpPr>
        <p:spPr>
          <a:xfrm>
            <a:off x="412750" y="5164138"/>
            <a:ext cx="4387850" cy="284162"/>
          </a:xfrm>
        </p:spPr>
        <p:txBody>
          <a:bodyPr/>
          <a:lstStyle/>
          <a:p>
            <a:r>
              <a:rPr lang="en-US" noProof="0"/>
              <a:t>ENTER AUTHOR NAME IN TITLE PLACEHOLDER</a:t>
            </a:r>
          </a:p>
        </p:txBody>
      </p:sp>
    </p:spTree>
    <p:extLst>
      <p:ext uri="{BB962C8B-B14F-4D97-AF65-F5344CB8AC3E}">
        <p14:creationId xmlns:p14="http://schemas.microsoft.com/office/powerpoint/2010/main" val="21674053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43000"/>
            <a:ext cx="2079625" cy="5257800"/>
          </a:xfrm>
        </p:spPr>
        <p:txBody>
          <a:bodyPr vert="eaVert"/>
          <a:lstStyle/>
          <a:p>
            <a:r>
              <a:rPr lang="en-US" noProof="0" smtClean="0"/>
              <a:t>Click to edit Master title style</a:t>
            </a:r>
            <a:endParaRPr lang="en-US" noProof="0"/>
          </a:p>
        </p:txBody>
      </p:sp>
      <p:sp>
        <p:nvSpPr>
          <p:cNvPr id="3" name="Vertical Text Placeholder 2"/>
          <p:cNvSpPr>
            <a:spLocks noGrp="1"/>
          </p:cNvSpPr>
          <p:nvPr>
            <p:ph type="body" orient="vert" idx="1"/>
          </p:nvPr>
        </p:nvSpPr>
        <p:spPr>
          <a:xfrm>
            <a:off x="411163" y="1143000"/>
            <a:ext cx="6086475" cy="525780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58352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11749609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p:cNvSpPr>
            <a:spLocks/>
          </p:cNvSpPr>
          <p:nvPr userDrawn="1"/>
        </p:nvSpPr>
        <p:spPr bwMode="gray">
          <a:xfrm>
            <a:off x="7325164" y="328307"/>
            <a:ext cx="122872" cy="5486400"/>
          </a:xfrm>
          <a:custGeom>
            <a:avLst/>
            <a:gdLst>
              <a:gd name="T0" fmla="*/ 0 w 94692"/>
              <a:gd name="T1" fmla="*/ 0 h 3865545"/>
              <a:gd name="T2" fmla="*/ 0 w 94692"/>
              <a:gd name="T3" fmla="*/ 0 h 3865545"/>
              <a:gd name="T4" fmla="*/ 165241 w 94692"/>
              <a:gd name="T5" fmla="*/ 0 h 3865545"/>
              <a:gd name="T6" fmla="*/ 165241 w 94692"/>
              <a:gd name="T7" fmla="*/ 4041846 h 3865545"/>
              <a:gd name="T8" fmla="*/ 0 w 94692"/>
              <a:gd name="T9" fmla="*/ 4041846 h 3865545"/>
              <a:gd name="T10" fmla="*/ 0 w 94692"/>
              <a:gd name="T11" fmla="*/ 4041846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rgbClr val="071D49"/>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60"/>
            <a:ext cx="4113212" cy="1463040"/>
          </a:xfrm>
        </p:spPr>
        <p:txBody>
          <a:bodyPr anchor="b"/>
          <a:lstStyle>
            <a:lvl1pPr>
              <a:lnSpc>
                <a:spcPct val="85000"/>
              </a:lnSpc>
              <a:defRPr sz="3200" b="1">
                <a:solidFill>
                  <a:srgbClr val="071D49"/>
                </a:solidFill>
              </a:defRPr>
            </a:lvl1pPr>
          </a:lstStyle>
          <a:p>
            <a:pPr lvl="0"/>
            <a:r>
              <a:rPr lang="en-US" noProof="0" dirty="0" smtClean="0"/>
              <a:t>Click to edit Master title style</a:t>
            </a:r>
          </a:p>
        </p:txBody>
      </p:sp>
      <p:sp>
        <p:nvSpPr>
          <p:cNvPr id="48131" name="Text Placeholder 2"/>
          <p:cNvSpPr>
            <a:spLocks noGrp="1"/>
          </p:cNvSpPr>
          <p:nvPr>
            <p:ph type="subTitle" idx="1"/>
          </p:nvPr>
        </p:nvSpPr>
        <p:spPr>
          <a:xfrm>
            <a:off x="411163" y="3702050"/>
            <a:ext cx="3656012" cy="274638"/>
          </a:xfrm>
        </p:spPr>
        <p:txBody>
          <a:bodyPr anchor="t"/>
          <a:lstStyle>
            <a:lvl1pPr>
              <a:defRPr sz="1400">
                <a:solidFill>
                  <a:srgbClr val="071D49"/>
                </a:solidFill>
              </a:defRPr>
            </a:lvl1pPr>
          </a:lstStyle>
          <a:p>
            <a:pPr lvl="0"/>
            <a:r>
              <a:rPr lang="en-US" noProof="0" dirty="0" smtClean="0"/>
              <a:t>Click to edit Master subtitle style</a:t>
            </a:r>
          </a:p>
        </p:txBody>
      </p:sp>
      <p:sp>
        <p:nvSpPr>
          <p:cNvPr id="5" name="Date Placeholder 3"/>
          <p:cNvSpPr>
            <a:spLocks noGrp="1"/>
          </p:cNvSpPr>
          <p:nvPr>
            <p:ph type="dt" sz="half" idx="10"/>
          </p:nvPr>
        </p:nvSpPr>
        <p:spPr bwMode="gray">
          <a:xfrm>
            <a:off x="411163" y="4021138"/>
            <a:ext cx="2133600" cy="304800"/>
          </a:xfrm>
          <a:prstGeom prst="rect">
            <a:avLst/>
          </a:prstGeom>
          <a:extLst/>
        </p:spPr>
        <p:txBody>
          <a:bodyPr vert="horz" wrap="square" lIns="91440" tIns="45720" rIns="91440" bIns="45720" numCol="1" anchor="t" anchorCtr="0" compatLnSpc="1">
            <a:prstTxWarp prst="textNoShape">
              <a:avLst/>
            </a:prstTxWarp>
            <a:spAutoFit/>
          </a:bodyPr>
          <a:lstStyle>
            <a:lvl1pPr algn="l">
              <a:lnSpc>
                <a:spcPct val="100000"/>
              </a:lnSpc>
              <a:defRPr sz="1400">
                <a:cs typeface="+mn-cs"/>
              </a:defRPr>
            </a:lvl1pPr>
          </a:lstStyle>
          <a:p>
            <a:pPr>
              <a:defRPr/>
            </a:pPr>
            <a:endParaRPr lang="en-US" dirty="0">
              <a:solidFill>
                <a:srgbClr val="070605"/>
              </a:solidFill>
            </a:endParaRPr>
          </a:p>
        </p:txBody>
      </p:sp>
    </p:spTree>
    <p:extLst>
      <p:ext uri="{BB962C8B-B14F-4D97-AF65-F5344CB8AC3E}">
        <p14:creationId xmlns:p14="http://schemas.microsoft.com/office/powerpoint/2010/main" val="21898142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4"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48130" name="Title Placeholder 1"/>
          <p:cNvSpPr>
            <a:spLocks noGrp="1"/>
          </p:cNvSpPr>
          <p:nvPr>
            <p:ph type="ctrTitle"/>
          </p:nvPr>
        </p:nvSpPr>
        <p:spPr>
          <a:xfrm>
            <a:off x="411163" y="2194559"/>
            <a:ext cx="4113212" cy="1463040"/>
          </a:xfrm>
        </p:spPr>
        <p:txBody>
          <a:bodyPr anchor="b"/>
          <a:lstStyle>
            <a:lvl1pPr>
              <a:lnSpc>
                <a:spcPct val="85000"/>
              </a:lnSpc>
              <a:defRPr sz="3200">
                <a:solidFill>
                  <a:schemeClr val="bg1"/>
                </a:solidFill>
              </a:defRPr>
            </a:lvl1pPr>
          </a:lstStyle>
          <a:p>
            <a:pPr lvl="0"/>
            <a:r>
              <a:rPr lang="en-US" noProof="0" smtClean="0"/>
              <a:t>Click to edit Master title style</a:t>
            </a:r>
          </a:p>
        </p:txBody>
      </p:sp>
      <p:sp>
        <p:nvSpPr>
          <p:cNvPr id="48131" name="Text Placeholder 2"/>
          <p:cNvSpPr>
            <a:spLocks noGrp="1"/>
          </p:cNvSpPr>
          <p:nvPr>
            <p:ph type="subTitle" idx="1"/>
          </p:nvPr>
        </p:nvSpPr>
        <p:spPr>
          <a:xfrm>
            <a:off x="411163" y="3702050"/>
            <a:ext cx="3656012" cy="696214"/>
          </a:xfrm>
        </p:spPr>
        <p:txBody>
          <a:bodyPr anchor="t"/>
          <a:lstStyle>
            <a:lvl1pPr>
              <a:defRPr sz="1400">
                <a:solidFill>
                  <a:srgbClr val="84BD00"/>
                </a:solidFill>
              </a:defRPr>
            </a:lvl1pPr>
          </a:lstStyle>
          <a:p>
            <a:pPr lvl="0"/>
            <a:r>
              <a:rPr lang="en-US" noProof="0" smtClean="0"/>
              <a:t>Click to edit Master subtitle style</a:t>
            </a:r>
          </a:p>
        </p:txBody>
      </p:sp>
    </p:spTree>
    <p:extLst>
      <p:ext uri="{BB962C8B-B14F-4D97-AF65-F5344CB8AC3E}">
        <p14:creationId xmlns:p14="http://schemas.microsoft.com/office/powerpoint/2010/main" val="325037295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pic>
        <p:nvPicPr>
          <p:cNvPr id="5" name="Picture 12" descr="AbbVieLogo_Standard_RGB.eps"/>
          <p:cNvPicPr>
            <a:picLocks noChangeAspect="1"/>
          </p:cNvPicPr>
          <p:nvPr/>
        </p:nvPicPr>
        <p:blipFill>
          <a:blip r:embed="rId2">
            <a:lum bright="100000" contrast="100000"/>
            <a:extLst>
              <a:ext uri="{28A0092B-C50C-407E-A947-70E740481C1C}">
                <a14:useLocalDpi xmlns:a14="http://schemas.microsoft.com/office/drawing/2010/main" val="0"/>
              </a:ext>
            </a:extLst>
          </a:blip>
          <a:srcRect/>
          <a:stretch>
            <a:fillRect/>
          </a:stretch>
        </p:blipFill>
        <p:spPr bwMode="auto">
          <a:xfrm>
            <a:off x="525463" y="493713"/>
            <a:ext cx="137160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reeform 6"/>
          <p:cNvSpPr>
            <a:spLocks/>
          </p:cNvSpPr>
          <p:nvPr userDrawn="1"/>
        </p:nvSpPr>
        <p:spPr bwMode="gray">
          <a:xfrm>
            <a:off x="4570413" y="1530350"/>
            <a:ext cx="125412" cy="3797300"/>
          </a:xfrm>
          <a:custGeom>
            <a:avLst/>
            <a:gdLst>
              <a:gd name="T0" fmla="*/ 0 w 94692"/>
              <a:gd name="T1" fmla="*/ 0 h 3865545"/>
              <a:gd name="T2" fmla="*/ 0 w 94692"/>
              <a:gd name="T3" fmla="*/ 0 h 3865545"/>
              <a:gd name="T4" fmla="*/ 165241 w 94692"/>
              <a:gd name="T5" fmla="*/ 0 h 3865545"/>
              <a:gd name="T6" fmla="*/ 165241 w 94692"/>
              <a:gd name="T7" fmla="*/ 3729975 h 3865545"/>
              <a:gd name="T8" fmla="*/ 0 w 94692"/>
              <a:gd name="T9" fmla="*/ 3729975 h 3865545"/>
              <a:gd name="T10" fmla="*/ 0 w 94692"/>
              <a:gd name="T11" fmla="*/ 3729975 h 386554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4692" h="3865545">
                <a:moveTo>
                  <a:pt x="0" y="0"/>
                </a:moveTo>
                <a:lnTo>
                  <a:pt x="0" y="0"/>
                </a:lnTo>
                <a:lnTo>
                  <a:pt x="94692" y="0"/>
                </a:lnTo>
                <a:lnTo>
                  <a:pt x="94692" y="3865545"/>
                </a:lnTo>
                <a:lnTo>
                  <a:pt x="0" y="3865545"/>
                </a:lnTo>
              </a:path>
            </a:pathLst>
          </a:custGeom>
          <a:noFill/>
          <a:ln w="25400" cap="flat" cmpd="sng" algn="ctr">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solidFill>
                <a:srgbClr val="070605"/>
              </a:solidFill>
            </a:endParaRPr>
          </a:p>
        </p:txBody>
      </p:sp>
      <p:sp>
        <p:nvSpPr>
          <p:cNvPr id="11" name="Rectangle 11"/>
          <p:cNvSpPr>
            <a:spLocks noGrp="1"/>
          </p:cNvSpPr>
          <p:nvPr>
            <p:ph type="body" idx="1"/>
          </p:nvPr>
        </p:nvSpPr>
        <p:spPr>
          <a:xfrm>
            <a:off x="411163" y="1279525"/>
            <a:ext cx="5926137" cy="3794125"/>
          </a:xfrm>
        </p:spPr>
        <p:txBody>
          <a:bodyPr/>
          <a:lstStyle/>
          <a:p>
            <a:r>
              <a:rPr lang="en-US" noProof="0"/>
              <a:t>Enter quote text in text placeholder. Default text color is AbbVie Dark Blue. Change text colors for best contrast against chosen background (either image or solid fill). </a:t>
            </a:r>
          </a:p>
        </p:txBody>
      </p:sp>
      <p:sp>
        <p:nvSpPr>
          <p:cNvPr id="12" name="Rectangle 10"/>
          <p:cNvSpPr>
            <a:spLocks noGrp="1"/>
          </p:cNvSpPr>
          <p:nvPr>
            <p:ph type="title"/>
          </p:nvPr>
        </p:nvSpPr>
        <p:spPr>
          <a:xfrm>
            <a:off x="412750" y="5164138"/>
            <a:ext cx="4387850" cy="284162"/>
          </a:xfrm>
        </p:spPr>
        <p:txBody>
          <a:bodyPr/>
          <a:lstStyle/>
          <a:p>
            <a:r>
              <a:rPr lang="en-US" noProof="0"/>
              <a:t>ENTER AUTHOR NAME IN TITLE PLACEHOLDER</a:t>
            </a:r>
          </a:p>
        </p:txBody>
      </p:sp>
    </p:spTree>
    <p:extLst>
      <p:ext uri="{BB962C8B-B14F-4D97-AF65-F5344CB8AC3E}">
        <p14:creationId xmlns:p14="http://schemas.microsoft.com/office/powerpoint/2010/main" val="21674053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sp>
        <p:nvSpPr>
          <p:cNvPr id="19" name="Rectangle 7"/>
          <p:cNvSpPr>
            <a:spLocks noGrp="1"/>
          </p:cNvSpPr>
          <p:nvPr>
            <p:ph type="title"/>
          </p:nvPr>
        </p:nvSpPr>
        <p:spPr>
          <a:xfrm>
            <a:off x="412750" y="5164138"/>
            <a:ext cx="4387850" cy="284162"/>
          </a:xfrm>
        </p:spPr>
        <p:txBody>
          <a:bodyPr/>
          <a:lstStyle/>
          <a:p>
            <a:r>
              <a:rPr lang="en-US" noProof="0"/>
              <a:t>ENTER AUTHOR NAME IN TITLE PLACEHOLDER</a:t>
            </a:r>
          </a:p>
        </p:txBody>
      </p:sp>
      <p:sp>
        <p:nvSpPr>
          <p:cNvPr id="20" name="Rectangle 8"/>
          <p:cNvSpPr>
            <a:spLocks noGrp="1"/>
          </p:cNvSpPr>
          <p:nvPr>
            <p:ph type="body" idx="1"/>
          </p:nvPr>
        </p:nvSpPr>
        <p:spPr>
          <a:xfrm>
            <a:off x="411163" y="1279525"/>
            <a:ext cx="5934075" cy="3794125"/>
          </a:xfrm>
          <a:noFill/>
          <a:ln/>
        </p:spPr>
        <p:txBody>
          <a:bodyPr/>
          <a:lstStyle/>
          <a:p>
            <a:r>
              <a:rPr lang="en-US" noProof="0"/>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6572225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1142999"/>
            <a:ext cx="8318500" cy="525780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965502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27002176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Title 1"/>
          <p:cNvSpPr>
            <a:spLocks noGrp="1"/>
          </p:cNvSpPr>
          <p:nvPr>
            <p:ph type="title"/>
          </p:nvPr>
        </p:nvSpPr>
        <p:spPr>
          <a:xfrm>
            <a:off x="411480" y="228600"/>
            <a:ext cx="8321040" cy="713232"/>
          </a:xfrm>
        </p:spPr>
        <p:txBody>
          <a:bodyPr anchor="b"/>
          <a:lstStyle>
            <a:lvl1pPr>
              <a:defRPr sz="24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32562974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edit Master text styles</a:t>
            </a:r>
          </a:p>
        </p:txBody>
      </p:sp>
      <p:sp>
        <p:nvSpPr>
          <p:cNvPr id="4" name="Content Placeholder 3"/>
          <p:cNvSpPr>
            <a:spLocks noGrp="1"/>
          </p:cNvSpPr>
          <p:nvPr>
            <p:ph sz="half" idx="2"/>
          </p:nvPr>
        </p:nvSpPr>
        <p:spPr>
          <a:xfrm>
            <a:off x="411480" y="1831974"/>
            <a:ext cx="4040188"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1831974"/>
            <a:ext cx="4041775"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7"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80227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Quote Slide">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sp>
        <p:nvSpPr>
          <p:cNvPr id="19" name="Rectangle 7"/>
          <p:cNvSpPr>
            <a:spLocks noGrp="1"/>
          </p:cNvSpPr>
          <p:nvPr>
            <p:ph type="title"/>
          </p:nvPr>
        </p:nvSpPr>
        <p:spPr>
          <a:xfrm>
            <a:off x="412750" y="5164138"/>
            <a:ext cx="4387850" cy="284162"/>
          </a:xfrm>
        </p:spPr>
        <p:txBody>
          <a:bodyPr/>
          <a:lstStyle/>
          <a:p>
            <a:r>
              <a:rPr lang="en-US" noProof="0"/>
              <a:t>ENTER AUTHOR NAME IN TITLE PLACEHOLDER</a:t>
            </a:r>
          </a:p>
        </p:txBody>
      </p:sp>
      <p:sp>
        <p:nvSpPr>
          <p:cNvPr id="20" name="Rectangle 8"/>
          <p:cNvSpPr>
            <a:spLocks noGrp="1"/>
          </p:cNvSpPr>
          <p:nvPr>
            <p:ph type="body" idx="1"/>
          </p:nvPr>
        </p:nvSpPr>
        <p:spPr>
          <a:xfrm>
            <a:off x="411163" y="1279525"/>
            <a:ext cx="5934075" cy="3794125"/>
          </a:xfrm>
          <a:noFill/>
          <a:ln/>
        </p:spPr>
        <p:txBody>
          <a:bodyPr/>
          <a:lstStyle/>
          <a:p>
            <a:r>
              <a:rPr lang="en-US" noProof="0"/>
              <a:t>Enter quote text in text placeholder. Default text color is AbbVie Dark Blue. Change text colors for best contrast against chosen background (either image or solid fill). </a:t>
            </a:r>
          </a:p>
        </p:txBody>
      </p:sp>
    </p:spTree>
    <p:extLst>
      <p:ext uri="{BB962C8B-B14F-4D97-AF65-F5344CB8AC3E}">
        <p14:creationId xmlns:p14="http://schemas.microsoft.com/office/powerpoint/2010/main" val="6572225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3"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24263147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3625" y="1143000"/>
            <a:ext cx="51117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Text Placeholder 3"/>
          <p:cNvSpPr>
            <a:spLocks noGrp="1"/>
          </p:cNvSpPr>
          <p:nvPr>
            <p:ph type="body" sz="half" idx="2"/>
          </p:nvPr>
        </p:nvSpPr>
        <p:spPr>
          <a:xfrm>
            <a:off x="411480" y="1142999"/>
            <a:ext cx="3008313" cy="5257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8"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Tree>
    <p:extLst>
      <p:ext uri="{BB962C8B-B14F-4D97-AF65-F5344CB8AC3E}">
        <p14:creationId xmlns:p14="http://schemas.microsoft.com/office/powerpoint/2010/main" val="38628488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US" noProof="0"/>
          </a:p>
        </p:txBody>
      </p:sp>
      <p:sp>
        <p:nvSpPr>
          <p:cNvPr id="3" name="Picture Placeholder 2"/>
          <p:cNvSpPr>
            <a:spLocks noGrp="1"/>
          </p:cNvSpPr>
          <p:nvPr>
            <p:ph type="pic" idx="1"/>
          </p:nvPr>
        </p:nvSpPr>
        <p:spPr>
          <a:xfrm>
            <a:off x="1792288" y="1143000"/>
            <a:ext cx="5486400" cy="3609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Tree>
    <p:extLst>
      <p:ext uri="{BB962C8B-B14F-4D97-AF65-F5344CB8AC3E}">
        <p14:creationId xmlns:p14="http://schemas.microsoft.com/office/powerpoint/2010/main" val="37926373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1143000"/>
            <a:ext cx="2079625" cy="5257800"/>
          </a:xfrm>
        </p:spPr>
        <p:txBody>
          <a:bodyPr vert="eaVert"/>
          <a:lstStyle/>
          <a:p>
            <a:r>
              <a:rPr lang="en-US" noProof="0" smtClean="0"/>
              <a:t>Click to edit Master title style</a:t>
            </a:r>
            <a:endParaRPr lang="en-US" noProof="0"/>
          </a:p>
        </p:txBody>
      </p:sp>
      <p:sp>
        <p:nvSpPr>
          <p:cNvPr id="3" name="Vertical Text Placeholder 2"/>
          <p:cNvSpPr>
            <a:spLocks noGrp="1"/>
          </p:cNvSpPr>
          <p:nvPr>
            <p:ph type="body" orient="vert" idx="1"/>
          </p:nvPr>
        </p:nvSpPr>
        <p:spPr>
          <a:xfrm>
            <a:off x="411163" y="1143000"/>
            <a:ext cx="6086475" cy="5257800"/>
          </a:xfrm>
        </p:spPr>
        <p:txBody>
          <a:bodyPr vert="eaVe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58352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cSld name="Final">
    <p:bg>
      <p:bgPr>
        <a:solidFill>
          <a:srgbClr val="071D49"/>
        </a:solidFill>
        <a:effectLst/>
      </p:bgPr>
    </p:bg>
    <p:spTree>
      <p:nvGrpSpPr>
        <p:cNvPr id="1" name=""/>
        <p:cNvGrpSpPr/>
        <p:nvPr/>
      </p:nvGrpSpPr>
      <p:grpSpPr>
        <a:xfrm>
          <a:off x="0" y="0"/>
          <a:ext cx="0" cy="0"/>
          <a:chOff x="0" y="0"/>
          <a:chExt cx="0" cy="0"/>
        </a:xfrm>
      </p:grpSpPr>
      <p:pic>
        <p:nvPicPr>
          <p:cNvPr id="4" name="Picture 16" descr="AbbVieLogo_Small_Whit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1463" y="6630988"/>
            <a:ext cx="6858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253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11163" y="1142999"/>
            <a:ext cx="8318500" cy="5257800"/>
          </a:xfrm>
        </p:spPr>
        <p:txBody>
          <a:bodyPr anchor="t"/>
          <a:lstStyle>
            <a:lvl1pPr>
              <a:defRPr sz="2200">
                <a:solidFill>
                  <a:srgbClr val="070605"/>
                </a:solidFill>
              </a:defRPr>
            </a:lvl1pPr>
            <a:lvl2pPr marL="457200" indent="-342900">
              <a:buFont typeface="Arial" pitchFamily="34" charset="0"/>
              <a:buChar char="•"/>
              <a:defRPr sz="2200">
                <a:solidFill>
                  <a:srgbClr val="070605"/>
                </a:solidFill>
              </a:defRPr>
            </a:lvl2pPr>
            <a:lvl3pPr>
              <a:defRPr sz="2200">
                <a:solidFill>
                  <a:srgbClr val="070605"/>
                </a:solidFill>
              </a:defRPr>
            </a:lvl3pPr>
            <a:lvl4pPr>
              <a:defRPr sz="2200">
                <a:solidFill>
                  <a:srgbClr val="070605"/>
                </a:solidFill>
              </a:defRPr>
            </a:lvl4pPr>
            <a:lvl5pPr>
              <a:defRPr sz="2200">
                <a:solidFill>
                  <a:srgbClr val="070605"/>
                </a:solidFill>
              </a:defRPr>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96550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noProof="0" smtClean="0"/>
              <a:t>Click to edit Master title style</a:t>
            </a:r>
            <a:endParaRPr lang="en-US"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Tree>
    <p:extLst>
      <p:ext uri="{BB962C8B-B14F-4D97-AF65-F5344CB8AC3E}">
        <p14:creationId xmlns:p14="http://schemas.microsoft.com/office/powerpoint/2010/main" val="270021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116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Content Placeholder 3"/>
          <p:cNvSpPr>
            <a:spLocks noGrp="1"/>
          </p:cNvSpPr>
          <p:nvPr>
            <p:ph sz="half" idx="2"/>
          </p:nvPr>
        </p:nvSpPr>
        <p:spPr>
          <a:xfrm>
            <a:off x="4646613" y="1142999"/>
            <a:ext cx="4083050" cy="5257800"/>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Title 1"/>
          <p:cNvSpPr>
            <a:spLocks noGrp="1"/>
          </p:cNvSpPr>
          <p:nvPr>
            <p:ph type="title"/>
          </p:nvPr>
        </p:nvSpPr>
        <p:spPr>
          <a:xfrm>
            <a:off x="411480" y="228600"/>
            <a:ext cx="8321040" cy="713232"/>
          </a:xfrm>
        </p:spPr>
        <p:txBody>
          <a:bodyPr anchor="b"/>
          <a:lstStyle>
            <a:lvl1pPr>
              <a:defRPr sz="2400">
                <a:solidFill>
                  <a:srgbClr val="071D49"/>
                </a:solidFill>
              </a:defRPr>
            </a:lvl1pPr>
          </a:lstStyle>
          <a:p>
            <a:r>
              <a:rPr lang="en-US" noProof="0" dirty="0" smtClean="0"/>
              <a:t>Click to edit Master title style</a:t>
            </a:r>
            <a:endParaRPr lang="en-US" noProof="0" dirty="0"/>
          </a:p>
        </p:txBody>
      </p:sp>
      <p:sp>
        <p:nvSpPr>
          <p:cNvPr id="5"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25629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11480" y="11430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dirty="0" smtClean="0"/>
              <a:t>Click to edit Master text styles</a:t>
            </a:r>
          </a:p>
        </p:txBody>
      </p:sp>
      <p:sp>
        <p:nvSpPr>
          <p:cNvPr id="4" name="Content Placeholder 3"/>
          <p:cNvSpPr>
            <a:spLocks noGrp="1"/>
          </p:cNvSpPr>
          <p:nvPr>
            <p:ph sz="half" idx="2"/>
          </p:nvPr>
        </p:nvSpPr>
        <p:spPr>
          <a:xfrm>
            <a:off x="411480" y="1831974"/>
            <a:ext cx="4040188"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5" name="Text Placeholder 4"/>
          <p:cNvSpPr>
            <a:spLocks noGrp="1"/>
          </p:cNvSpPr>
          <p:nvPr>
            <p:ph type="body" sz="quarter" idx="3"/>
          </p:nvPr>
        </p:nvSpPr>
        <p:spPr>
          <a:xfrm>
            <a:off x="4645025" y="11430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1831974"/>
            <a:ext cx="4041775" cy="4511675"/>
          </a:xfrm>
        </p:spPr>
        <p:txBody>
          <a:bodyPr anchor="t"/>
          <a:lstStyle>
            <a:lvl1pPr>
              <a:defRPr sz="2000">
                <a:solidFill>
                  <a:srgbClr val="070605"/>
                </a:solidFill>
              </a:defRPr>
            </a:lvl1pPr>
            <a:lvl2pPr marL="457200" indent="-342900">
              <a:buFont typeface="Arial" pitchFamily="34" charset="0"/>
              <a:buChar char="•"/>
              <a:defRPr sz="2000">
                <a:solidFill>
                  <a:srgbClr val="070605"/>
                </a:solidFill>
              </a:defRPr>
            </a:lvl2pPr>
            <a:lvl3pPr>
              <a:defRPr sz="2000">
                <a:solidFill>
                  <a:srgbClr val="070605"/>
                </a:solidFill>
              </a:defRPr>
            </a:lvl3pPr>
            <a:lvl4pPr>
              <a:defRPr sz="2000">
                <a:solidFill>
                  <a:srgbClr val="070605"/>
                </a:solidFill>
              </a:defRPr>
            </a:lvl4pPr>
            <a:lvl5pPr>
              <a:defRPr sz="2000">
                <a:solidFill>
                  <a:srgbClr val="070605"/>
                </a:solidFill>
              </a:defRPr>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9" name="Title 1"/>
          <p:cNvSpPr>
            <a:spLocks noGrp="1"/>
          </p:cNvSpPr>
          <p:nvPr>
            <p:ph type="title"/>
          </p:nvPr>
        </p:nvSpPr>
        <p:spPr>
          <a:xfrm>
            <a:off x="411480" y="228600"/>
            <a:ext cx="8321040" cy="713232"/>
          </a:xfrm>
        </p:spPr>
        <p:txBody>
          <a:bodyPr anchor="b"/>
          <a:lstStyle>
            <a:lvl1pPr>
              <a:defRPr sz="2800">
                <a:solidFill>
                  <a:srgbClr val="071D49"/>
                </a:solidFill>
              </a:defRPr>
            </a:lvl1pPr>
          </a:lstStyle>
          <a:p>
            <a:r>
              <a:rPr lang="en-US" noProof="0" dirty="0" smtClean="0"/>
              <a:t>Click to edit Master title style</a:t>
            </a:r>
            <a:endParaRPr lang="en-US" noProof="0" dirty="0"/>
          </a:p>
        </p:txBody>
      </p:sp>
      <p:sp>
        <p:nvSpPr>
          <p:cNvPr id="7"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802276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theme" Target="../theme/theme4.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027"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p>
        </p:txBody>
      </p:sp>
      <p:sp>
        <p:nvSpPr>
          <p:cNvPr id="1028"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0" name="TextBox 8"/>
          <p:cNvSpPr txBox="1">
            <a:spLocks noChangeArrowheads="1"/>
          </p:cNvSpPr>
          <p:nvPr userDrawn="1"/>
        </p:nvSpPr>
        <p:spPr bwMode="auto">
          <a:xfrm>
            <a:off x="851632" y="6610350"/>
            <a:ext cx="7670023" cy="216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marL="0" marR="0" indent="0" algn="r" defTabSz="457200" rtl="0" eaLnBrk="1" fontAlgn="base" latinLnBrk="0" hangingPunct="1">
              <a:lnSpc>
                <a:spcPct val="90000"/>
              </a:lnSpc>
              <a:spcBef>
                <a:spcPct val="0"/>
              </a:spcBef>
              <a:spcAft>
                <a:spcPct val="0"/>
              </a:spcAft>
              <a:buClrTx/>
              <a:buSzTx/>
              <a:buFontTx/>
              <a:buNone/>
              <a:tabLst/>
              <a:defRPr/>
            </a:pPr>
            <a:r>
              <a:rPr lang="en-US" sz="900" baseline="0" dirty="0" smtClean="0">
                <a:solidFill>
                  <a:schemeClr val="bg1"/>
                </a:solidFill>
              </a:rPr>
              <a:t>						SURVEYOR-I: ABT-493 and ABT-530 for HCV Genotype 1 Infection  </a:t>
            </a:r>
            <a:r>
              <a:rPr lang="en-US" sz="900" dirty="0" smtClean="0">
                <a:solidFill>
                  <a:schemeClr val="bg1"/>
                </a:solidFill>
              </a:rPr>
              <a:t> | AASLD | 15</a:t>
            </a:r>
            <a:r>
              <a:rPr lang="en-US" sz="900" dirty="0" smtClean="0">
                <a:solidFill>
                  <a:schemeClr val="bg1"/>
                </a:solidFill>
                <a:sym typeface="Symbol"/>
              </a:rPr>
              <a:t> November</a:t>
            </a:r>
            <a:r>
              <a:rPr lang="en-US" sz="900" baseline="0" dirty="0" smtClean="0">
                <a:solidFill>
                  <a:schemeClr val="bg1"/>
                </a:solidFill>
                <a:sym typeface="Symbol"/>
              </a:rPr>
              <a:t> 2015</a:t>
            </a:r>
            <a:r>
              <a:rPr lang="en-US" sz="900" dirty="0" smtClean="0">
                <a:solidFill>
                  <a:schemeClr val="bg1"/>
                </a:solidFill>
              </a:rPr>
              <a:t> </a:t>
            </a:r>
          </a:p>
        </p:txBody>
      </p:sp>
      <p:sp>
        <p:nvSpPr>
          <p:cNvPr id="1031" name="TextBox 9"/>
          <p:cNvSpPr txBox="1">
            <a:spLocks noChangeArrowheads="1"/>
          </p:cNvSpPr>
          <p:nvPr userDrawn="1"/>
        </p:nvSpPr>
        <p:spPr bwMode="auto">
          <a:xfrm>
            <a:off x="8485188" y="6610350"/>
            <a:ext cx="3429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fld id="{961CB76B-05E7-4ABA-B816-DE7F43A9AED3}" type="slidenum">
              <a:rPr lang="en-US" sz="900">
                <a:solidFill>
                  <a:schemeClr val="bg1"/>
                </a:solidFill>
              </a:rPr>
              <a:pPr algn="ctr" eaLnBrk="1" hangingPunct="1">
                <a:lnSpc>
                  <a:spcPct val="90000"/>
                </a:lnSpc>
              </a:pPr>
              <a:t>‹Nr.›</a:t>
            </a:fld>
            <a:endParaRPr lang="en-GB" sz="9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727" r:id="rId1"/>
    <p:sldLayoutId id="2147483743" r:id="rId2"/>
    <p:sldLayoutId id="2147483744" r:id="rId3"/>
    <p:sldLayoutId id="2147483745" r:id="rId4"/>
    <p:sldLayoutId id="2147483746"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53" r:id="rId14"/>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p:txBody>
      </p:sp>
      <p:sp>
        <p:nvSpPr>
          <p:cNvPr id="2051"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defTabSz="914400"/>
            <a:endParaRPr lang="en-US" dirty="0">
              <a:solidFill>
                <a:srgbClr val="070605"/>
              </a:solidFill>
              <a:latin typeface="Arial" charset="0"/>
            </a:endParaRPr>
          </a:p>
        </p:txBody>
      </p:sp>
      <p:sp>
        <p:nvSpPr>
          <p:cNvPr id="2052"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3" name="Line 8"/>
          <p:cNvSpPr>
            <a:spLocks noChangeShapeType="1"/>
          </p:cNvSpPr>
          <p:nvPr/>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 name="TextBox 8"/>
          <p:cNvSpPr txBox="1">
            <a:spLocks noChangeArrowheads="1"/>
          </p:cNvSpPr>
          <p:nvPr userDrawn="1"/>
        </p:nvSpPr>
        <p:spPr bwMode="auto">
          <a:xfrm>
            <a:off x="135272" y="6516368"/>
            <a:ext cx="8816704"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marL="0" marR="0" indent="0" algn="l" defTabSz="457200" rtl="0" eaLnBrk="1" fontAlgn="base" latinLnBrk="0" hangingPunct="1">
              <a:lnSpc>
                <a:spcPct val="90000"/>
              </a:lnSpc>
              <a:spcBef>
                <a:spcPct val="0"/>
              </a:spcBef>
              <a:spcAft>
                <a:spcPct val="0"/>
              </a:spcAft>
              <a:buClrTx/>
              <a:buSzTx/>
              <a:buFontTx/>
              <a:buNone/>
              <a:tabLst/>
              <a:defRPr/>
            </a:pPr>
            <a:r>
              <a:rPr lang="en-US" sz="900" dirty="0" smtClean="0">
                <a:solidFill>
                  <a:schemeClr val="bg1"/>
                </a:solidFill>
              </a:rPr>
              <a:t>TURQUOISE-II: ABT-450/r/Ombitasvir</a:t>
            </a:r>
            <a:r>
              <a:rPr lang="en-US" sz="900" baseline="0" dirty="0" smtClean="0">
                <a:solidFill>
                  <a:schemeClr val="bg1"/>
                </a:solidFill>
              </a:rPr>
              <a:t> and Dasabuvir with Ribavirin Achieves High SVR12 Rates in HCV GT1-infected Patients with Cirrhosis, Regardless of Baseline Characteristics</a:t>
            </a:r>
          </a:p>
          <a:p>
            <a:pPr marL="0" marR="0" indent="0" algn="l" defTabSz="457200" rtl="0" eaLnBrk="1" fontAlgn="base" latinLnBrk="0" hangingPunct="1">
              <a:lnSpc>
                <a:spcPct val="90000"/>
              </a:lnSpc>
              <a:spcBef>
                <a:spcPct val="0"/>
              </a:spcBef>
              <a:spcAft>
                <a:spcPct val="0"/>
              </a:spcAft>
              <a:buClrTx/>
              <a:buSzTx/>
              <a:buFontTx/>
              <a:buNone/>
              <a:tabLst/>
              <a:defRPr/>
            </a:pPr>
            <a:r>
              <a:rPr lang="en-US" sz="900" baseline="0" dirty="0" smtClean="0">
                <a:solidFill>
                  <a:schemeClr val="bg1"/>
                </a:solidFill>
              </a:rPr>
              <a:t>														 	</a:t>
            </a:r>
            <a:r>
              <a:rPr lang="en-US" sz="900" dirty="0" smtClean="0">
                <a:solidFill>
                  <a:schemeClr val="bg1"/>
                </a:solidFill>
              </a:rPr>
              <a:t>AASLD | 9</a:t>
            </a:r>
            <a:r>
              <a:rPr lang="en-US" sz="900" dirty="0" smtClean="0">
                <a:solidFill>
                  <a:schemeClr val="bg1"/>
                </a:solidFill>
                <a:sym typeface="Symbol"/>
              </a:rPr>
              <a:t> November</a:t>
            </a:r>
            <a:r>
              <a:rPr lang="en-US" sz="900" baseline="0" dirty="0" smtClean="0">
                <a:solidFill>
                  <a:schemeClr val="bg1"/>
                </a:solidFill>
                <a:sym typeface="Symbol"/>
              </a:rPr>
              <a:t> 2014</a:t>
            </a:r>
            <a:r>
              <a:rPr lang="en-US" sz="900" dirty="0" smtClean="0">
                <a:solidFill>
                  <a:schemeClr val="bg1"/>
                </a:solidFill>
              </a:rPr>
              <a:t> </a:t>
            </a:r>
          </a:p>
        </p:txBody>
      </p:sp>
      <p:sp>
        <p:nvSpPr>
          <p:cNvPr id="2055" name="TextBox 3"/>
          <p:cNvSpPr txBox="1">
            <a:spLocks noChangeArrowheads="1"/>
          </p:cNvSpPr>
          <p:nvPr/>
        </p:nvSpPr>
        <p:spPr bwMode="auto">
          <a:xfrm>
            <a:off x="8499702" y="6604907"/>
            <a:ext cx="3429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defTabSz="914400" eaLnBrk="1" hangingPunct="1"/>
            <a:fld id="{EC561364-697D-4882-8A36-D1AA6AC62655}" type="slidenum">
              <a:rPr lang="en-US" sz="900">
                <a:solidFill>
                  <a:srgbClr val="FFFFFF"/>
                </a:solidFill>
                <a:latin typeface="+mn-lt"/>
              </a:rPr>
              <a:pPr defTabSz="914400" eaLnBrk="1" hangingPunct="1"/>
              <a:t>‹Nr.›</a:t>
            </a:fld>
            <a:endParaRPr lang="en-GB" sz="900" dirty="0">
              <a:solidFill>
                <a:srgbClr val="FFFFFF"/>
              </a:solidFill>
              <a:latin typeface="+mn-lt"/>
            </a:endParaRPr>
          </a:p>
        </p:txBody>
      </p:sp>
    </p:spTree>
  </p:cSld>
  <p:clrMap bg1="lt1" tx1="dk1" bg2="lt2" tx2="dk2" accent1="accent1" accent2="accent2" accent3="accent3" accent4="accent4" accent5="accent5" accent6="accent6" hlink="hlink" folHlink="folHlink"/>
  <p:sldLayoutIdLst>
    <p:sldLayoutId id="2147483736" r:id="rId1"/>
    <p:sldLayoutId id="2147483747" r:id="rId2"/>
    <p:sldLayoutId id="2147483748" r:id="rId3"/>
    <p:sldLayoutId id="2147483749" r:id="rId4"/>
    <p:sldLayoutId id="2147483750" r:id="rId5"/>
    <p:sldLayoutId id="2147483751" r:id="rId6"/>
    <p:sldLayoutId id="2147483737" r:id="rId7"/>
    <p:sldLayoutId id="2147483738" r:id="rId8"/>
    <p:sldLayoutId id="2147483739" r:id="rId9"/>
    <p:sldLayoutId id="2147483740" r:id="rId10"/>
    <p:sldLayoutId id="2147483741" r:id="rId11"/>
    <p:sldLayoutId id="2147483742" r:id="rId12"/>
    <p:sldLayoutId id="2147483752" r:id="rId13"/>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eaLnBrk="1" fontAlgn="base" hangingPunct="1">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6pPr>
      <a:lvl7pPr marL="24003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7pPr>
      <a:lvl8pPr marL="28575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8pPr>
      <a:lvl9pPr marL="3314700" indent="-228600" algn="l" defTabSz="457200" rtl="0" eaLnBrk="1" fontAlgn="base" hangingPunct="1">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p:txBody>
      </p:sp>
      <p:sp>
        <p:nvSpPr>
          <p:cNvPr id="1027" name="Rectangle 2"/>
          <p:cNvSpPr>
            <a:spLocks noChangeArrowheads="1"/>
          </p:cNvSpPr>
          <p:nvPr/>
        </p:nvSpPr>
        <p:spPr bwMode="auto">
          <a:xfrm>
            <a:off x="0" y="6537325"/>
            <a:ext cx="9144000" cy="320675"/>
          </a:xfrm>
          <a:prstGeom prst="rect">
            <a:avLst/>
          </a:prstGeom>
          <a:solidFill>
            <a:srgbClr val="071D4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lnSpc>
                <a:spcPct val="90000"/>
              </a:lnSpc>
            </a:pPr>
            <a:endParaRPr lang="en-US" dirty="0">
              <a:solidFill>
                <a:srgbClr val="070605"/>
              </a:solidFill>
            </a:endParaRPr>
          </a:p>
        </p:txBody>
      </p:sp>
      <p:sp>
        <p:nvSpPr>
          <p:cNvPr id="1028"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9" name="Line 8"/>
          <p:cNvSpPr>
            <a:spLocks noChangeShapeType="1"/>
          </p:cNvSpPr>
          <p:nvPr userDrawn="1"/>
        </p:nvSpPr>
        <p:spPr bwMode="auto">
          <a:xfrm>
            <a:off x="412750" y="958850"/>
            <a:ext cx="8318500" cy="0"/>
          </a:xfrm>
          <a:prstGeom prst="line">
            <a:avLst/>
          </a:prstGeom>
          <a:noFill/>
          <a:ln w="9525">
            <a:solidFill>
              <a:srgbClr val="071D49"/>
            </a:solidFill>
            <a:round/>
            <a:headEnd/>
            <a:tailEnd/>
          </a:ln>
          <a:extLst>
            <a:ext uri="{909E8E84-426E-40DD-AFC4-6F175D3DCCD1}">
              <a14:hiddenFill xmlns:a14="http://schemas.microsoft.com/office/drawing/2010/main">
                <a:noFill/>
              </a14:hiddenFill>
            </a:ext>
          </a:extLst>
        </p:spPr>
        <p:txBody>
          <a:bodyPr/>
          <a:lstStyle/>
          <a:p>
            <a:endParaRPr lang="en-US" dirty="0">
              <a:solidFill>
                <a:srgbClr val="070605"/>
              </a:solidFill>
            </a:endParaRPr>
          </a:p>
        </p:txBody>
      </p:sp>
      <p:sp>
        <p:nvSpPr>
          <p:cNvPr id="1030" name="TextBox 8"/>
          <p:cNvSpPr txBox="1">
            <a:spLocks noChangeArrowheads="1"/>
          </p:cNvSpPr>
          <p:nvPr userDrawn="1"/>
        </p:nvSpPr>
        <p:spPr bwMode="auto">
          <a:xfrm>
            <a:off x="407988" y="6611938"/>
            <a:ext cx="8050212" cy="21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90000"/>
              </a:lnSpc>
            </a:pPr>
            <a:r>
              <a:rPr lang="en-US" sz="900" dirty="0">
                <a:solidFill>
                  <a:srgbClr val="FFFFFF"/>
                </a:solidFill>
              </a:rPr>
              <a:t>SAPPHIRE-I Phase 3 Study of ABT-450/r/Ombitasvir + Dasabuvir + RBV in Treatment-Naïve Adults With HCV </a:t>
            </a:r>
            <a:r>
              <a:rPr lang="en-US" sz="900" dirty="0" smtClean="0">
                <a:solidFill>
                  <a:srgbClr val="FFFFFF"/>
                </a:solidFill>
              </a:rPr>
              <a:t>GT1 </a:t>
            </a:r>
            <a:r>
              <a:rPr lang="en-US" sz="900" dirty="0">
                <a:solidFill>
                  <a:srgbClr val="FFFFFF"/>
                </a:solidFill>
              </a:rPr>
              <a:t>| International Liver Congress 2014 | 11 April 2014</a:t>
            </a:r>
          </a:p>
        </p:txBody>
      </p:sp>
      <p:sp>
        <p:nvSpPr>
          <p:cNvPr id="1031" name="TextBox 9"/>
          <p:cNvSpPr txBox="1">
            <a:spLocks noChangeArrowheads="1"/>
          </p:cNvSpPr>
          <p:nvPr userDrawn="1"/>
        </p:nvSpPr>
        <p:spPr bwMode="auto">
          <a:xfrm>
            <a:off x="8485188" y="6610350"/>
            <a:ext cx="3429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fld id="{961CB76B-05E7-4ABA-B816-DE7F43A9AED3}" type="slidenum">
              <a:rPr lang="en-US" sz="900">
                <a:solidFill>
                  <a:srgbClr val="FFFFFF"/>
                </a:solidFill>
              </a:rPr>
              <a:pPr algn="ctr" eaLnBrk="1" hangingPunct="1">
                <a:lnSpc>
                  <a:spcPct val="90000"/>
                </a:lnSpc>
              </a:pPr>
              <a:t>‹Nr.›</a:t>
            </a:fld>
            <a:endParaRPr lang="en-GB" sz="9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gray">
          <a:xfrm>
            <a:off x="411163" y="1279525"/>
            <a:ext cx="8318500" cy="379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p:txBody>
      </p:sp>
      <p:sp>
        <p:nvSpPr>
          <p:cNvPr id="1028" name="Title Placeholder 1"/>
          <p:cNvSpPr>
            <a:spLocks noGrp="1"/>
          </p:cNvSpPr>
          <p:nvPr>
            <p:ph type="title"/>
          </p:nvPr>
        </p:nvSpPr>
        <p:spPr bwMode="gray">
          <a:xfrm>
            <a:off x="412750" y="5164138"/>
            <a:ext cx="4387850"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1" name="TextBox 9"/>
          <p:cNvSpPr txBox="1">
            <a:spLocks noChangeArrowheads="1"/>
          </p:cNvSpPr>
          <p:nvPr userDrawn="1"/>
        </p:nvSpPr>
        <p:spPr bwMode="auto">
          <a:xfrm>
            <a:off x="8485188" y="6610350"/>
            <a:ext cx="3429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fld id="{961CB76B-05E7-4ABA-B816-DE7F43A9AED3}" type="slidenum">
              <a:rPr lang="en-US" sz="900">
                <a:solidFill>
                  <a:srgbClr val="FFFFFF"/>
                </a:solidFill>
              </a:rPr>
              <a:pPr algn="ctr" eaLnBrk="1" hangingPunct="1">
                <a:lnSpc>
                  <a:spcPct val="90000"/>
                </a:lnSpc>
              </a:pPr>
              <a:t>‹Nr.›</a:t>
            </a:fld>
            <a:endParaRPr lang="en-GB" sz="9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Lst>
  <p:hf sldNum="0" hdr="0" dt="0"/>
  <p:txStyles>
    <p:title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p:titleStyle>
    <p:bodyStyle>
      <a:lvl1pPr marL="342900" indent="-342900" algn="l" defTabSz="457200" rtl="0" eaLnBrk="0" fontAlgn="base" hangingPunct="0">
        <a:lnSpc>
          <a:spcPct val="75000"/>
        </a:lnSpc>
        <a:spcBef>
          <a:spcPct val="80000"/>
        </a:spcBef>
        <a:spcAft>
          <a:spcPct val="0"/>
        </a:spcAft>
        <a:buFont typeface="Arial" charset="0"/>
        <a:defRPr sz="4000">
          <a:solidFill>
            <a:srgbClr val="071D49"/>
          </a:solidFill>
          <a:latin typeface="+mn-lt"/>
          <a:ea typeface="+mn-ea"/>
          <a:cs typeface="+mn-cs"/>
        </a:defRPr>
      </a:lvl1pPr>
      <a:lvl2pPr marL="114300" indent="342900" algn="l" defTabSz="457200" rtl="0" eaLnBrk="0" fontAlgn="base" hangingPunct="0">
        <a:lnSpc>
          <a:spcPct val="75000"/>
        </a:lnSpc>
        <a:spcBef>
          <a:spcPct val="40000"/>
        </a:spcBef>
        <a:spcAft>
          <a:spcPct val="0"/>
        </a:spcAft>
        <a:defRPr sz="2000">
          <a:solidFill>
            <a:srgbClr val="071D49"/>
          </a:solidFill>
          <a:latin typeface="+mn-lt"/>
          <a:cs typeface="+mn-cs"/>
        </a:defRPr>
      </a:lvl2pPr>
      <a:lvl3pPr marL="749300" indent="-228600" algn="l" defTabSz="457200" rtl="0" eaLnBrk="0" fontAlgn="base" hangingPunct="0">
        <a:spcBef>
          <a:spcPct val="20000"/>
        </a:spcBef>
        <a:spcAft>
          <a:spcPct val="0"/>
        </a:spcAft>
        <a:buFont typeface="Arial" charset="0"/>
        <a:buChar char="–"/>
        <a:defRPr sz="2100">
          <a:solidFill>
            <a:schemeClr val="tx1"/>
          </a:solidFill>
          <a:latin typeface="+mn-lt"/>
          <a:cs typeface="+mn-cs"/>
        </a:defRPr>
      </a:lvl3pPr>
      <a:lvl4pPr marL="1143000" indent="-228600" algn="l" defTabSz="457200" rtl="0" eaLnBrk="0" fontAlgn="base" hangingPunct="0">
        <a:spcBef>
          <a:spcPct val="10000"/>
        </a:spcBef>
        <a:spcAft>
          <a:spcPct val="0"/>
        </a:spcAft>
        <a:buFont typeface="Arial" charset="0"/>
        <a:buChar char="–"/>
        <a:defRPr sz="2000">
          <a:solidFill>
            <a:schemeClr val="tx1"/>
          </a:solidFill>
          <a:latin typeface="+mn-lt"/>
          <a:cs typeface="+mn-cs"/>
        </a:defRPr>
      </a:lvl4pPr>
      <a:lvl5pPr marL="1485900" indent="-228600" algn="l" defTabSz="457200" rtl="0" eaLnBrk="0" fontAlgn="base" hangingPunct="0">
        <a:spcBef>
          <a:spcPct val="10000"/>
        </a:spcBef>
        <a:spcAft>
          <a:spcPct val="0"/>
        </a:spcAft>
        <a:buFont typeface="Arial" charset="0"/>
        <a:buChar char="–"/>
        <a:defRPr>
          <a:solidFill>
            <a:schemeClr val="tx1"/>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5"/>
          <p:cNvSpPr>
            <a:spLocks noGrp="1"/>
          </p:cNvSpPr>
          <p:nvPr>
            <p:ph type="ctrTitle"/>
          </p:nvPr>
        </p:nvSpPr>
        <p:spPr>
          <a:xfrm>
            <a:off x="411480" y="681484"/>
            <a:ext cx="6563604" cy="2800249"/>
          </a:xfrm>
        </p:spPr>
        <p:txBody>
          <a:bodyPr/>
          <a:lstStyle/>
          <a:p>
            <a:r>
              <a:rPr lang="en-US" dirty="0" smtClean="0"/>
              <a:t>SURVEYOR-I:</a:t>
            </a:r>
            <a:r>
              <a:rPr lang="en-US" b="0" dirty="0" smtClean="0"/>
              <a:t> 98% – 100% SVR4 in HCV Genotype 1 Non-Cirrhotic Treatment-Naïve or Pegylated Interferon/Ribavirin Null-Responders with the Combination of the Next Generation NS3/4A Protease Inhibitor ABT-493 and NS5A Inhibitor ABT-530  </a:t>
            </a:r>
            <a:endParaRPr lang="en-US" b="0" dirty="0"/>
          </a:p>
        </p:txBody>
      </p:sp>
      <p:sp>
        <p:nvSpPr>
          <p:cNvPr id="13315" name="Rectangle 26"/>
          <p:cNvSpPr>
            <a:spLocks noGrp="1"/>
          </p:cNvSpPr>
          <p:nvPr>
            <p:ph type="subTitle" idx="1"/>
          </p:nvPr>
        </p:nvSpPr>
        <p:spPr>
          <a:xfrm>
            <a:off x="411479" y="3732526"/>
            <a:ext cx="6713939" cy="721078"/>
          </a:xfrm>
        </p:spPr>
        <p:txBody>
          <a:bodyPr/>
          <a:lstStyle/>
          <a:p>
            <a:pPr marL="0" indent="0">
              <a:lnSpc>
                <a:spcPct val="100000"/>
              </a:lnSpc>
              <a:spcBef>
                <a:spcPts val="0"/>
              </a:spcBef>
            </a:pPr>
            <a:r>
              <a:rPr lang="en-US" sz="1800" b="1" dirty="0"/>
              <a:t>Fred </a:t>
            </a:r>
            <a:r>
              <a:rPr lang="en-US" sz="1800" b="1" dirty="0" smtClean="0"/>
              <a:t>Poordad</a:t>
            </a:r>
            <a:r>
              <a:rPr lang="en-US" sz="1800" dirty="0" smtClean="0"/>
              <a:t>,</a:t>
            </a:r>
            <a:r>
              <a:rPr lang="en-US" sz="1800" baseline="30000" dirty="0" smtClean="0"/>
              <a:t>1</a:t>
            </a:r>
            <a:r>
              <a:rPr lang="en-US" sz="1800" dirty="0" smtClean="0"/>
              <a:t> Franco Felizarta,</a:t>
            </a:r>
            <a:r>
              <a:rPr lang="en-US" sz="1800" baseline="30000" dirty="0" smtClean="0"/>
              <a:t>2</a:t>
            </a:r>
            <a:r>
              <a:rPr lang="en-US" sz="1800" dirty="0" smtClean="0"/>
              <a:t> Armen Asatryan,</a:t>
            </a:r>
            <a:r>
              <a:rPr lang="en-US" sz="1800" baseline="30000" dirty="0" smtClean="0"/>
              <a:t>3</a:t>
            </a:r>
            <a:r>
              <a:rPr lang="en-US" sz="1800" dirty="0" smtClean="0"/>
              <a:t> Tarek Hassanein,</a:t>
            </a:r>
            <a:r>
              <a:rPr lang="en-US" sz="1800" baseline="30000" dirty="0"/>
              <a:t>4</a:t>
            </a:r>
            <a:r>
              <a:rPr lang="en-US" sz="1800" dirty="0" smtClean="0"/>
              <a:t> Humberto Aguilar,</a:t>
            </a:r>
            <a:r>
              <a:rPr lang="en-US" sz="1800" baseline="30000" dirty="0" smtClean="0"/>
              <a:t>5</a:t>
            </a:r>
            <a:r>
              <a:rPr lang="en-US" sz="1800" dirty="0" smtClean="0"/>
              <a:t> Jacob Lalezari,</a:t>
            </a:r>
            <a:r>
              <a:rPr lang="en-US" sz="1800" baseline="30000" dirty="0" smtClean="0"/>
              <a:t>6</a:t>
            </a:r>
            <a:r>
              <a:rPr lang="en-US" sz="1800" dirty="0" smtClean="0"/>
              <a:t> J</a:t>
            </a:r>
            <a:r>
              <a:rPr lang="en-US" sz="1800" dirty="0"/>
              <a:t>. Scott </a:t>
            </a:r>
            <a:r>
              <a:rPr lang="en-US" sz="1800" dirty="0" smtClean="0"/>
              <a:t>Overcash,</a:t>
            </a:r>
            <a:r>
              <a:rPr lang="en-US" sz="1800" baseline="30000" dirty="0" smtClean="0"/>
              <a:t>7</a:t>
            </a:r>
            <a:r>
              <a:rPr lang="en-US" sz="1800" dirty="0" smtClean="0"/>
              <a:t> </a:t>
            </a:r>
            <a:r>
              <a:rPr lang="en-US" sz="1800" dirty="0"/>
              <a:t>Teresa </a:t>
            </a:r>
            <a:r>
              <a:rPr lang="en-US" sz="1800" dirty="0" smtClean="0"/>
              <a:t>I. Ng,</a:t>
            </a:r>
            <a:r>
              <a:rPr lang="en-US" sz="1800" baseline="30000" dirty="0" smtClean="0"/>
              <a:t>3</a:t>
            </a:r>
            <a:r>
              <a:rPr lang="en-US" sz="1800" dirty="0" smtClean="0"/>
              <a:t>     Ran Liu,</a:t>
            </a:r>
            <a:r>
              <a:rPr lang="en-US" sz="1800" baseline="30000" dirty="0" smtClean="0"/>
              <a:t>3</a:t>
            </a:r>
            <a:r>
              <a:rPr lang="en-US" sz="1800" dirty="0" smtClean="0"/>
              <a:t> </a:t>
            </a:r>
            <a:r>
              <a:rPr lang="en-US" sz="1800" dirty="0"/>
              <a:t>Chih-Wei </a:t>
            </a:r>
            <a:r>
              <a:rPr lang="en-US" sz="1800" dirty="0" smtClean="0"/>
              <a:t>Lin,</a:t>
            </a:r>
            <a:r>
              <a:rPr lang="en-US" sz="1800" baseline="30000" dirty="0" smtClean="0"/>
              <a:t>3</a:t>
            </a:r>
            <a:r>
              <a:rPr lang="en-US" sz="1800" dirty="0" smtClean="0"/>
              <a:t> </a:t>
            </a:r>
            <a:r>
              <a:rPr lang="en-US" sz="1800" dirty="0"/>
              <a:t>Federico </a:t>
            </a:r>
            <a:r>
              <a:rPr lang="en-US" sz="1800" dirty="0" smtClean="0"/>
              <a:t>J. Mensa,</a:t>
            </a:r>
            <a:r>
              <a:rPr lang="en-US" sz="1800" baseline="30000" dirty="0" smtClean="0"/>
              <a:t>3</a:t>
            </a:r>
            <a:r>
              <a:rPr lang="en-US" sz="1800" dirty="0" smtClean="0"/>
              <a:t> </a:t>
            </a:r>
            <a:r>
              <a:rPr lang="en-US" sz="1800" dirty="0"/>
              <a:t>Jens </a:t>
            </a:r>
            <a:r>
              <a:rPr lang="en-US" sz="1800" dirty="0" smtClean="0"/>
              <a:t>Kort</a:t>
            </a:r>
            <a:r>
              <a:rPr lang="en-US" sz="1800" baseline="30000" dirty="0" smtClean="0"/>
              <a:t>3</a:t>
            </a:r>
            <a:endParaRPr lang="en-US" sz="1800" baseline="30000" dirty="0" smtClean="0">
              <a:solidFill>
                <a:schemeClr val="tx1"/>
              </a:solidFill>
            </a:endParaRPr>
          </a:p>
        </p:txBody>
      </p:sp>
      <p:sp>
        <p:nvSpPr>
          <p:cNvPr id="13316" name="TextBox 4"/>
          <p:cNvSpPr txBox="1">
            <a:spLocks noChangeArrowheads="1"/>
          </p:cNvSpPr>
          <p:nvPr/>
        </p:nvSpPr>
        <p:spPr bwMode="auto">
          <a:xfrm>
            <a:off x="0" y="6118601"/>
            <a:ext cx="9079127" cy="67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lnSpc>
                <a:spcPct val="90000"/>
              </a:lnSpc>
            </a:pPr>
            <a:r>
              <a:rPr lang="en-US" sz="1400" dirty="0" smtClean="0">
                <a:solidFill>
                  <a:srgbClr val="070605"/>
                </a:solidFill>
              </a:rPr>
              <a:t>66</a:t>
            </a:r>
            <a:r>
              <a:rPr lang="en-US" sz="1400" baseline="30000" dirty="0" smtClean="0">
                <a:solidFill>
                  <a:srgbClr val="070605"/>
                </a:solidFill>
              </a:rPr>
              <a:t>th</a:t>
            </a:r>
            <a:r>
              <a:rPr lang="en-US" sz="1400" dirty="0" smtClean="0">
                <a:solidFill>
                  <a:srgbClr val="070605"/>
                </a:solidFill>
              </a:rPr>
              <a:t> Annual Meeting of the American Association for the Study of Liver Diseases</a:t>
            </a:r>
          </a:p>
          <a:p>
            <a:pPr algn="ctr" eaLnBrk="1" hangingPunct="1">
              <a:lnSpc>
                <a:spcPct val="90000"/>
              </a:lnSpc>
            </a:pPr>
            <a:r>
              <a:rPr lang="en-US" sz="1400" dirty="0" smtClean="0">
                <a:solidFill>
                  <a:srgbClr val="070605"/>
                </a:solidFill>
              </a:rPr>
              <a:t>• San Francisco, CA • </a:t>
            </a:r>
          </a:p>
          <a:p>
            <a:pPr algn="ctr" eaLnBrk="1" hangingPunct="1">
              <a:lnSpc>
                <a:spcPct val="90000"/>
              </a:lnSpc>
            </a:pPr>
            <a:r>
              <a:rPr lang="en-US" sz="1400" dirty="0" smtClean="0">
                <a:solidFill>
                  <a:srgbClr val="070605"/>
                </a:solidFill>
              </a:rPr>
              <a:t>15 November 2015</a:t>
            </a:r>
            <a:endParaRPr lang="en-US" sz="1400" dirty="0">
              <a:solidFill>
                <a:srgbClr val="070605"/>
              </a:solidFill>
            </a:endParaRPr>
          </a:p>
        </p:txBody>
      </p:sp>
      <p:pic>
        <p:nvPicPr>
          <p:cNvPr id="13317" name="Picture 5"/>
          <p:cNvPicPr>
            <a:picLocks noChangeAspect="1"/>
          </p:cNvPicPr>
          <p:nvPr/>
        </p:nvPicPr>
        <p:blipFill>
          <a:blip r:embed="rId3">
            <a:extLst>
              <a:ext uri="{28A0092B-C50C-407E-A947-70E740481C1C}">
                <a14:useLocalDpi xmlns:a14="http://schemas.microsoft.com/office/drawing/2010/main" val="0"/>
              </a:ext>
            </a:extLst>
          </a:blip>
          <a:srcRect l="31940" r="30833"/>
          <a:stretch>
            <a:fillRect/>
          </a:stretch>
        </p:blipFill>
        <p:spPr bwMode="auto">
          <a:xfrm>
            <a:off x="7504327" y="0"/>
            <a:ext cx="1574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2" descr="AbbVieLogo_Standard_RGB.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1463" y="6632179"/>
            <a:ext cx="685800" cy="119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411480" y="4944733"/>
            <a:ext cx="6918468" cy="830997"/>
          </a:xfrm>
          <a:prstGeom prst="rect">
            <a:avLst/>
          </a:prstGeom>
        </p:spPr>
        <p:txBody>
          <a:bodyPr wrap="square">
            <a:spAutoFit/>
          </a:bodyPr>
          <a:lstStyle/>
          <a:p>
            <a:r>
              <a:rPr lang="en-US" sz="1200" baseline="30000" dirty="0">
                <a:solidFill>
                  <a:srgbClr val="071D49"/>
                </a:solidFill>
              </a:rPr>
              <a:t>1</a:t>
            </a:r>
            <a:r>
              <a:rPr lang="en-US" sz="1200" dirty="0">
                <a:solidFill>
                  <a:srgbClr val="071D49"/>
                </a:solidFill>
              </a:rPr>
              <a:t>Texas Liver Institute, University of Texas Health Science Center, San Antonio, </a:t>
            </a:r>
            <a:r>
              <a:rPr lang="en-US" sz="1200" dirty="0" smtClean="0">
                <a:solidFill>
                  <a:srgbClr val="071D49"/>
                </a:solidFill>
              </a:rPr>
              <a:t>TX, USA; </a:t>
            </a:r>
            <a:r>
              <a:rPr lang="en-US" sz="1200" baseline="30000" dirty="0">
                <a:solidFill>
                  <a:srgbClr val="071D49"/>
                </a:solidFill>
              </a:rPr>
              <a:t>2</a:t>
            </a:r>
            <a:r>
              <a:rPr lang="en-US" sz="1200" dirty="0">
                <a:solidFill>
                  <a:srgbClr val="071D49"/>
                </a:solidFill>
              </a:rPr>
              <a:t>Private practice, Bakersfield, </a:t>
            </a:r>
            <a:r>
              <a:rPr lang="en-US" sz="1200" dirty="0" smtClean="0">
                <a:solidFill>
                  <a:srgbClr val="071D49"/>
                </a:solidFill>
              </a:rPr>
              <a:t>CA, USA; </a:t>
            </a:r>
            <a:r>
              <a:rPr lang="en-US" sz="1200" baseline="30000" dirty="0" smtClean="0">
                <a:solidFill>
                  <a:srgbClr val="071D49"/>
                </a:solidFill>
              </a:rPr>
              <a:t>3</a:t>
            </a:r>
            <a:r>
              <a:rPr lang="en-US" sz="1200" dirty="0" smtClean="0">
                <a:solidFill>
                  <a:srgbClr val="071D49"/>
                </a:solidFill>
              </a:rPr>
              <a:t>AbbVie </a:t>
            </a:r>
            <a:r>
              <a:rPr lang="en-US" sz="1200" dirty="0">
                <a:solidFill>
                  <a:srgbClr val="071D49"/>
                </a:solidFill>
              </a:rPr>
              <a:t>Inc., North Chicago, </a:t>
            </a:r>
            <a:r>
              <a:rPr lang="en-US" sz="1200" dirty="0" smtClean="0">
                <a:solidFill>
                  <a:srgbClr val="071D49"/>
                </a:solidFill>
              </a:rPr>
              <a:t>IL, USA; </a:t>
            </a:r>
            <a:r>
              <a:rPr lang="en-US" sz="1200" baseline="30000" dirty="0">
                <a:solidFill>
                  <a:srgbClr val="071D49"/>
                </a:solidFill>
              </a:rPr>
              <a:t>4</a:t>
            </a:r>
            <a:r>
              <a:rPr lang="en-US" sz="1200" dirty="0">
                <a:solidFill>
                  <a:srgbClr val="071D49"/>
                </a:solidFill>
              </a:rPr>
              <a:t>Southern California GI and Liver Centers and Southern California </a:t>
            </a:r>
            <a:r>
              <a:rPr lang="en-US" sz="1200" dirty="0" smtClean="0">
                <a:solidFill>
                  <a:srgbClr val="071D49"/>
                </a:solidFill>
              </a:rPr>
              <a:t>Research </a:t>
            </a:r>
            <a:r>
              <a:rPr lang="en-US" sz="1200" dirty="0">
                <a:solidFill>
                  <a:srgbClr val="071D49"/>
                </a:solidFill>
              </a:rPr>
              <a:t>Center, Coronado, </a:t>
            </a:r>
            <a:r>
              <a:rPr lang="en-US" sz="1200" dirty="0" smtClean="0">
                <a:solidFill>
                  <a:srgbClr val="071D49"/>
                </a:solidFill>
              </a:rPr>
              <a:t>CA, USA; </a:t>
            </a:r>
            <a:r>
              <a:rPr lang="en-US" sz="1200" baseline="30000" dirty="0">
                <a:solidFill>
                  <a:srgbClr val="071D49"/>
                </a:solidFill>
              </a:rPr>
              <a:t>5</a:t>
            </a:r>
            <a:r>
              <a:rPr lang="en-US" sz="1200" dirty="0">
                <a:solidFill>
                  <a:srgbClr val="071D49"/>
                </a:solidFill>
              </a:rPr>
              <a:t>Louisiana Research Center, Shreveport, </a:t>
            </a:r>
            <a:r>
              <a:rPr lang="en-US" sz="1200" dirty="0" smtClean="0">
                <a:solidFill>
                  <a:srgbClr val="071D49"/>
                </a:solidFill>
              </a:rPr>
              <a:t>LA, USA; </a:t>
            </a:r>
            <a:r>
              <a:rPr lang="en-US" sz="1200" baseline="30000" dirty="0">
                <a:solidFill>
                  <a:srgbClr val="071D49"/>
                </a:solidFill>
              </a:rPr>
              <a:t>6</a:t>
            </a:r>
            <a:r>
              <a:rPr lang="en-US" sz="1200" dirty="0">
                <a:solidFill>
                  <a:srgbClr val="071D49"/>
                </a:solidFill>
              </a:rPr>
              <a:t>Quest Clinical Research, San Francisco, </a:t>
            </a:r>
            <a:r>
              <a:rPr lang="en-US" sz="1200" dirty="0" smtClean="0">
                <a:solidFill>
                  <a:srgbClr val="071D49"/>
                </a:solidFill>
              </a:rPr>
              <a:t>CA, USA; </a:t>
            </a:r>
            <a:r>
              <a:rPr lang="en-US" sz="1200" baseline="30000" dirty="0">
                <a:solidFill>
                  <a:srgbClr val="071D49"/>
                </a:solidFill>
              </a:rPr>
              <a:t>7</a:t>
            </a:r>
            <a:r>
              <a:rPr lang="en-US" sz="1200" dirty="0">
                <a:solidFill>
                  <a:srgbClr val="071D49"/>
                </a:solidFill>
              </a:rPr>
              <a:t>eStudySite, San Diego, </a:t>
            </a:r>
            <a:r>
              <a:rPr lang="en-US" sz="1200" dirty="0" smtClean="0">
                <a:solidFill>
                  <a:srgbClr val="071D49"/>
                </a:solidFill>
              </a:rPr>
              <a:t>CA, USA</a:t>
            </a:r>
            <a:endParaRPr lang="en-US" sz="1200" dirty="0">
              <a:solidFill>
                <a:srgbClr val="071D4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11480" y="473825"/>
            <a:ext cx="83216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a:t>
            </a:r>
            <a:r>
              <a:rPr kumimoji="0" lang="en-US" sz="2800" b="1" i="0" u="none" strike="noStrike" kern="0" cap="none" spc="0" normalizeH="0" noProof="0" dirty="0" smtClean="0">
                <a:ln>
                  <a:noFill/>
                </a:ln>
                <a:solidFill>
                  <a:srgbClr val="071D49"/>
                </a:solidFill>
                <a:effectLst/>
                <a:uLnTx/>
                <a:uFillTx/>
                <a:latin typeface="+mj-lt"/>
                <a:ea typeface="+mj-ea"/>
                <a:cs typeface="+mj-cs"/>
              </a:rPr>
              <a:t> Part 1</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ITT SVR12 Rates</a:t>
            </a:r>
          </a:p>
        </p:txBody>
      </p:sp>
      <p:graphicFrame>
        <p:nvGraphicFramePr>
          <p:cNvPr id="5" name="Object 4"/>
          <p:cNvGraphicFramePr>
            <a:graphicFrameLocks noChangeAspect="1"/>
          </p:cNvGraphicFramePr>
          <p:nvPr>
            <p:extLst>
              <p:ext uri="{D42A27DB-BD31-4B8C-83A1-F6EECF244321}">
                <p14:modId xmlns:p14="http://schemas.microsoft.com/office/powerpoint/2010/main" val="604158908"/>
              </p:ext>
            </p:extLst>
          </p:nvPr>
        </p:nvGraphicFramePr>
        <p:xfrm>
          <a:off x="217488" y="920750"/>
          <a:ext cx="4346575" cy="4503738"/>
        </p:xfrm>
        <a:graphic>
          <a:graphicData uri="http://schemas.openxmlformats.org/presentationml/2006/ole">
            <mc:AlternateContent xmlns:mc="http://schemas.openxmlformats.org/markup-compatibility/2006">
              <mc:Choice xmlns:v="urn:schemas-microsoft-com:vml" Requires="v">
                <p:oleObj spid="_x0000_s44174" name="Prism 6" r:id="rId4" imgW="2844712" imgH="3204651" progId="Prism6.Document">
                  <p:embed/>
                </p:oleObj>
              </mc:Choice>
              <mc:Fallback>
                <p:oleObj name="Prism 6" r:id="rId4" imgW="2844712" imgH="3204651" progId="Prism6.Document">
                  <p:embed/>
                  <p:pic>
                    <p:nvPicPr>
                      <p:cNvPr id="0" name=""/>
                      <p:cNvPicPr>
                        <a:picLocks noChangeAspect="1" noChangeArrowheads="1"/>
                      </p:cNvPicPr>
                      <p:nvPr/>
                    </p:nvPicPr>
                    <p:blipFill>
                      <a:blip r:embed="rId5"/>
                      <a:srcRect/>
                      <a:stretch>
                        <a:fillRect/>
                      </a:stretch>
                    </p:blipFill>
                    <p:spPr bwMode="auto">
                      <a:xfrm>
                        <a:off x="217488" y="920750"/>
                        <a:ext cx="4346575" cy="4503738"/>
                      </a:xfrm>
                      <a:prstGeom prst="rect">
                        <a:avLst/>
                      </a:prstGeom>
                      <a:noFill/>
                      <a:ln>
                        <a:noFill/>
                      </a:ln>
                    </p:spPr>
                  </p:pic>
                </p:oleObj>
              </mc:Fallback>
            </mc:AlternateContent>
          </a:graphicData>
        </a:graphic>
      </p:graphicFrame>
      <p:sp>
        <p:nvSpPr>
          <p:cNvPr id="8" name="TextBox 7"/>
          <p:cNvSpPr txBox="1"/>
          <p:nvPr/>
        </p:nvSpPr>
        <p:spPr>
          <a:xfrm>
            <a:off x="411163" y="6203318"/>
            <a:ext cx="5858399" cy="323165"/>
          </a:xfrm>
          <a:prstGeom prst="rect">
            <a:avLst/>
          </a:prstGeom>
          <a:noFill/>
        </p:spPr>
        <p:txBody>
          <a:bodyPr wrap="none" rtlCol="0">
            <a:spAutoFit/>
          </a:bodyPr>
          <a:lstStyle/>
          <a:p>
            <a:r>
              <a:rPr lang="en-US" sz="1500" baseline="30000" dirty="0" smtClean="0"/>
              <a:t>a</a:t>
            </a:r>
            <a:r>
              <a:rPr lang="en-US" sz="1500" dirty="0" smtClean="0"/>
              <a:t>One</a:t>
            </a:r>
            <a:r>
              <a:rPr lang="en-US" sz="1500" dirty="0"/>
              <a:t> </a:t>
            </a:r>
            <a:r>
              <a:rPr lang="en-US" sz="1500" dirty="0" smtClean="0"/>
              <a:t>treatment-naïve patient with GT1a infection experienced relapse.</a:t>
            </a:r>
            <a:endParaRPr lang="en-US" sz="1500" dirty="0"/>
          </a:p>
        </p:txBody>
      </p:sp>
      <p:grpSp>
        <p:nvGrpSpPr>
          <p:cNvPr id="9" name="Group 8"/>
          <p:cNvGrpSpPr/>
          <p:nvPr/>
        </p:nvGrpSpPr>
        <p:grpSpPr>
          <a:xfrm>
            <a:off x="-8786" y="5338947"/>
            <a:ext cx="4516064" cy="877163"/>
            <a:chOff x="283788" y="5462402"/>
            <a:chExt cx="4516064" cy="877163"/>
          </a:xfrm>
        </p:grpSpPr>
        <p:grpSp>
          <p:nvGrpSpPr>
            <p:cNvPr id="11" name="Group 10"/>
            <p:cNvGrpSpPr/>
            <p:nvPr/>
          </p:nvGrpSpPr>
          <p:grpSpPr>
            <a:xfrm>
              <a:off x="1292767" y="5462402"/>
              <a:ext cx="3507085" cy="877163"/>
              <a:chOff x="583071" y="5367806"/>
              <a:chExt cx="3507085" cy="877163"/>
            </a:xfrm>
          </p:grpSpPr>
          <p:sp>
            <p:nvSpPr>
              <p:cNvPr id="13" name="TextBox 12"/>
              <p:cNvSpPr txBox="1"/>
              <p:nvPr/>
            </p:nvSpPr>
            <p:spPr>
              <a:xfrm flipH="1">
                <a:off x="2218585" y="5367806"/>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 </a:t>
                </a:r>
                <a:endParaRPr lang="en-US" sz="1700" b="1" dirty="0"/>
              </a:p>
            </p:txBody>
          </p:sp>
          <p:sp>
            <p:nvSpPr>
              <p:cNvPr id="14" name="TextBox 13"/>
              <p:cNvSpPr txBox="1"/>
              <p:nvPr/>
            </p:nvSpPr>
            <p:spPr>
              <a:xfrm flipH="1">
                <a:off x="583071" y="5367806"/>
                <a:ext cx="1871571" cy="877163"/>
              </a:xfrm>
              <a:prstGeom prst="rect">
                <a:avLst/>
              </a:prstGeom>
              <a:noFill/>
            </p:spPr>
            <p:txBody>
              <a:bodyPr wrap="square" rtlCol="0">
                <a:spAutoFit/>
              </a:bodyPr>
              <a:lstStyle/>
              <a:p>
                <a:pPr algn="ctr"/>
                <a:r>
                  <a:rPr lang="en-US" sz="1700" b="1" dirty="0"/>
                  <a:t>2</a:t>
                </a:r>
                <a:r>
                  <a:rPr lang="en-US" sz="1700" b="1" dirty="0" smtClean="0"/>
                  <a:t>00 mg</a:t>
                </a:r>
              </a:p>
              <a:p>
                <a:pPr algn="ctr"/>
                <a:r>
                  <a:rPr lang="en-US" sz="1700" b="1" dirty="0" smtClean="0"/>
                  <a:t>+ </a:t>
                </a:r>
              </a:p>
              <a:p>
                <a:pPr algn="ctr"/>
                <a:r>
                  <a:rPr lang="en-US" sz="1700" b="1" dirty="0" smtClean="0"/>
                  <a:t>40 mg </a:t>
                </a:r>
                <a:endParaRPr lang="en-US" sz="1700" b="1" dirty="0"/>
              </a:p>
            </p:txBody>
          </p:sp>
        </p:grpSp>
        <p:sp>
          <p:nvSpPr>
            <p:cNvPr id="12" name="TextBox 11"/>
            <p:cNvSpPr txBox="1"/>
            <p:nvPr/>
          </p:nvSpPr>
          <p:spPr>
            <a:xfrm flipH="1">
              <a:off x="283788" y="5462402"/>
              <a:ext cx="1871571" cy="877163"/>
            </a:xfrm>
            <a:prstGeom prst="rect">
              <a:avLst/>
            </a:prstGeom>
            <a:noFill/>
          </p:spPr>
          <p:txBody>
            <a:bodyPr wrap="square" rtlCol="0">
              <a:spAutoFit/>
            </a:bodyPr>
            <a:lstStyle/>
            <a:p>
              <a:pPr algn="ctr"/>
              <a:r>
                <a:rPr lang="en-US" sz="1700" b="1" dirty="0" smtClean="0"/>
                <a:t>ABT-493</a:t>
              </a:r>
            </a:p>
            <a:p>
              <a:pPr algn="ctr"/>
              <a:r>
                <a:rPr lang="en-US" sz="1700" b="1" dirty="0" smtClean="0"/>
                <a:t>+ </a:t>
              </a:r>
            </a:p>
            <a:p>
              <a:pPr algn="ctr"/>
              <a:r>
                <a:rPr lang="en-US" sz="1700" b="1" dirty="0" smtClean="0"/>
                <a:t>ABT-530</a:t>
              </a:r>
              <a:endParaRPr lang="en-US" sz="1700" b="1" dirty="0"/>
            </a:p>
          </p:txBody>
        </p:sp>
      </p:grpSp>
    </p:spTree>
    <p:extLst>
      <p:ext uri="{BB962C8B-B14F-4D97-AF65-F5344CB8AC3E}">
        <p14:creationId xmlns:p14="http://schemas.microsoft.com/office/powerpoint/2010/main" val="50289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11480" y="473825"/>
            <a:ext cx="83216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a:t>
            </a:r>
            <a:r>
              <a:rPr kumimoji="0" lang="en-US" sz="2800" b="1" i="0" u="none" strike="noStrike" kern="0" cap="none" spc="0" normalizeH="0" noProof="0" dirty="0" smtClean="0">
                <a:ln>
                  <a:noFill/>
                </a:ln>
                <a:solidFill>
                  <a:srgbClr val="071D49"/>
                </a:solidFill>
                <a:effectLst/>
                <a:uLnTx/>
                <a:uFillTx/>
                <a:latin typeface="+mj-lt"/>
                <a:ea typeface="+mj-ea"/>
                <a:cs typeface="+mj-cs"/>
              </a:rPr>
              <a:t> Part 1</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ITT SVR12 Rates</a:t>
            </a:r>
          </a:p>
        </p:txBody>
      </p:sp>
      <p:graphicFrame>
        <p:nvGraphicFramePr>
          <p:cNvPr id="5" name="Object 4"/>
          <p:cNvGraphicFramePr>
            <a:graphicFrameLocks noChangeAspect="1"/>
          </p:cNvGraphicFramePr>
          <p:nvPr>
            <p:extLst>
              <p:ext uri="{D42A27DB-BD31-4B8C-83A1-F6EECF244321}">
                <p14:modId xmlns:p14="http://schemas.microsoft.com/office/powerpoint/2010/main" val="1560112388"/>
              </p:ext>
            </p:extLst>
          </p:nvPr>
        </p:nvGraphicFramePr>
        <p:xfrm>
          <a:off x="217488" y="920750"/>
          <a:ext cx="4346575" cy="4503738"/>
        </p:xfrm>
        <a:graphic>
          <a:graphicData uri="http://schemas.openxmlformats.org/presentationml/2006/ole">
            <mc:AlternateContent xmlns:mc="http://schemas.openxmlformats.org/markup-compatibility/2006">
              <mc:Choice xmlns:v="urn:schemas-microsoft-com:vml" Requires="v">
                <p:oleObj spid="_x0000_s45166" name="Prism 6" r:id="rId4" imgW="2844712" imgH="3204651" progId="Prism6.Document">
                  <p:embed/>
                </p:oleObj>
              </mc:Choice>
              <mc:Fallback>
                <p:oleObj name="Prism 6" r:id="rId4" imgW="2844712" imgH="3204651" progId="Prism6.Document">
                  <p:embed/>
                  <p:pic>
                    <p:nvPicPr>
                      <p:cNvPr id="0" name=""/>
                      <p:cNvPicPr>
                        <a:picLocks noChangeAspect="1" noChangeArrowheads="1"/>
                      </p:cNvPicPr>
                      <p:nvPr/>
                    </p:nvPicPr>
                    <p:blipFill>
                      <a:blip r:embed="rId5"/>
                      <a:srcRect/>
                      <a:stretch>
                        <a:fillRect/>
                      </a:stretch>
                    </p:blipFill>
                    <p:spPr bwMode="auto">
                      <a:xfrm>
                        <a:off x="217488" y="920750"/>
                        <a:ext cx="4346575" cy="4503738"/>
                      </a:xfrm>
                      <a:prstGeom prst="rect">
                        <a:avLst/>
                      </a:prstGeom>
                      <a:noFill/>
                      <a:ln>
                        <a:noFill/>
                      </a:ln>
                    </p:spPr>
                  </p:pic>
                </p:oleObj>
              </mc:Fallback>
            </mc:AlternateContent>
          </a:graphicData>
        </a:graphic>
      </p:graphicFrame>
      <p:sp>
        <p:nvSpPr>
          <p:cNvPr id="8" name="TextBox 7"/>
          <p:cNvSpPr txBox="1"/>
          <p:nvPr/>
        </p:nvSpPr>
        <p:spPr>
          <a:xfrm>
            <a:off x="411163" y="6203318"/>
            <a:ext cx="5858399" cy="323165"/>
          </a:xfrm>
          <a:prstGeom prst="rect">
            <a:avLst/>
          </a:prstGeom>
          <a:noFill/>
        </p:spPr>
        <p:txBody>
          <a:bodyPr wrap="none" rtlCol="0">
            <a:spAutoFit/>
          </a:bodyPr>
          <a:lstStyle/>
          <a:p>
            <a:r>
              <a:rPr lang="en-US" sz="1500" baseline="30000" dirty="0" smtClean="0"/>
              <a:t>a</a:t>
            </a:r>
            <a:r>
              <a:rPr lang="en-US" sz="1500" dirty="0" smtClean="0"/>
              <a:t>One</a:t>
            </a:r>
            <a:r>
              <a:rPr lang="en-US" sz="1500" dirty="0"/>
              <a:t> </a:t>
            </a:r>
            <a:r>
              <a:rPr lang="en-US" sz="1500" dirty="0" smtClean="0"/>
              <a:t>treatment-naïve patient with GT1a infection experienced relapse.</a:t>
            </a:r>
            <a:endParaRPr lang="en-US" sz="1500" dirty="0"/>
          </a:p>
        </p:txBody>
      </p:sp>
      <p:grpSp>
        <p:nvGrpSpPr>
          <p:cNvPr id="9" name="Group 8"/>
          <p:cNvGrpSpPr/>
          <p:nvPr/>
        </p:nvGrpSpPr>
        <p:grpSpPr>
          <a:xfrm>
            <a:off x="-8786" y="5338947"/>
            <a:ext cx="4516064" cy="877163"/>
            <a:chOff x="283788" y="5462402"/>
            <a:chExt cx="4516064" cy="877163"/>
          </a:xfrm>
        </p:grpSpPr>
        <p:grpSp>
          <p:nvGrpSpPr>
            <p:cNvPr id="11" name="Group 10"/>
            <p:cNvGrpSpPr/>
            <p:nvPr/>
          </p:nvGrpSpPr>
          <p:grpSpPr>
            <a:xfrm>
              <a:off x="1292767" y="5462402"/>
              <a:ext cx="3507085" cy="877163"/>
              <a:chOff x="583071" y="5367806"/>
              <a:chExt cx="3507085" cy="877163"/>
            </a:xfrm>
          </p:grpSpPr>
          <p:sp>
            <p:nvSpPr>
              <p:cNvPr id="13" name="TextBox 12"/>
              <p:cNvSpPr txBox="1"/>
              <p:nvPr/>
            </p:nvSpPr>
            <p:spPr>
              <a:xfrm flipH="1">
                <a:off x="2218585" y="5367806"/>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 </a:t>
                </a:r>
                <a:endParaRPr lang="en-US" sz="1700" b="1" dirty="0"/>
              </a:p>
            </p:txBody>
          </p:sp>
          <p:sp>
            <p:nvSpPr>
              <p:cNvPr id="14" name="TextBox 13"/>
              <p:cNvSpPr txBox="1"/>
              <p:nvPr/>
            </p:nvSpPr>
            <p:spPr>
              <a:xfrm flipH="1">
                <a:off x="583071" y="5367806"/>
                <a:ext cx="1871571" cy="877163"/>
              </a:xfrm>
              <a:prstGeom prst="rect">
                <a:avLst/>
              </a:prstGeom>
              <a:noFill/>
            </p:spPr>
            <p:txBody>
              <a:bodyPr wrap="square" rtlCol="0">
                <a:spAutoFit/>
              </a:bodyPr>
              <a:lstStyle/>
              <a:p>
                <a:pPr algn="ctr"/>
                <a:r>
                  <a:rPr lang="en-US" sz="1700" b="1" dirty="0"/>
                  <a:t>2</a:t>
                </a:r>
                <a:r>
                  <a:rPr lang="en-US" sz="1700" b="1" dirty="0" smtClean="0"/>
                  <a:t>00 mg</a:t>
                </a:r>
              </a:p>
              <a:p>
                <a:pPr algn="ctr"/>
                <a:r>
                  <a:rPr lang="en-US" sz="1700" b="1" dirty="0" smtClean="0"/>
                  <a:t>+ </a:t>
                </a:r>
              </a:p>
              <a:p>
                <a:pPr algn="ctr"/>
                <a:r>
                  <a:rPr lang="en-US" sz="1700" b="1" dirty="0" smtClean="0"/>
                  <a:t>40 mg </a:t>
                </a:r>
                <a:endParaRPr lang="en-US" sz="1700" b="1" dirty="0"/>
              </a:p>
            </p:txBody>
          </p:sp>
        </p:grpSp>
        <p:sp>
          <p:nvSpPr>
            <p:cNvPr id="12" name="TextBox 11"/>
            <p:cNvSpPr txBox="1"/>
            <p:nvPr/>
          </p:nvSpPr>
          <p:spPr>
            <a:xfrm flipH="1">
              <a:off x="283788" y="5462402"/>
              <a:ext cx="1871571" cy="877163"/>
            </a:xfrm>
            <a:prstGeom prst="rect">
              <a:avLst/>
            </a:prstGeom>
            <a:noFill/>
          </p:spPr>
          <p:txBody>
            <a:bodyPr wrap="square" rtlCol="0">
              <a:spAutoFit/>
            </a:bodyPr>
            <a:lstStyle/>
            <a:p>
              <a:pPr algn="ctr"/>
              <a:r>
                <a:rPr lang="en-US" sz="1700" b="1" dirty="0" smtClean="0"/>
                <a:t>ABT-493</a:t>
              </a:r>
            </a:p>
            <a:p>
              <a:pPr algn="ctr"/>
              <a:r>
                <a:rPr lang="en-US" sz="1700" b="1" dirty="0" smtClean="0"/>
                <a:t>+ </a:t>
              </a:r>
            </a:p>
            <a:p>
              <a:pPr algn="ctr"/>
              <a:r>
                <a:rPr lang="en-US" sz="1700" b="1" dirty="0" smtClean="0"/>
                <a:t>ABT-530</a:t>
              </a:r>
              <a:endParaRPr lang="en-US" sz="1700" b="1" dirty="0"/>
            </a:p>
          </p:txBody>
        </p:sp>
      </p:grpSp>
      <p:sp>
        <p:nvSpPr>
          <p:cNvPr id="2" name="TextBox 1"/>
          <p:cNvSpPr txBox="1"/>
          <p:nvPr/>
        </p:nvSpPr>
        <p:spPr>
          <a:xfrm>
            <a:off x="4397340" y="1702676"/>
            <a:ext cx="4335816" cy="147732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000" dirty="0" smtClean="0"/>
              <a:t>100% (29/29) treatment-experienced patients achieved SVR12</a:t>
            </a:r>
          </a:p>
          <a:p>
            <a:pPr marL="342900" indent="-342900">
              <a:buFont typeface="Arial" panose="020B0604020202020204" pitchFamily="34" charset="0"/>
              <a:buChar char="•"/>
            </a:pPr>
            <a:r>
              <a:rPr lang="en-US" sz="2000" dirty="0" smtClean="0"/>
              <a:t>98% (49/50) treatment-naïve patients achieved SVR12</a:t>
            </a:r>
            <a:endParaRPr lang="en-US" sz="2000" dirty="0"/>
          </a:p>
        </p:txBody>
      </p:sp>
    </p:spTree>
    <p:extLst>
      <p:ext uri="{BB962C8B-B14F-4D97-AF65-F5344CB8AC3E}">
        <p14:creationId xmlns:p14="http://schemas.microsoft.com/office/powerpoint/2010/main" val="17520770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11480" y="1097280"/>
            <a:ext cx="8318500" cy="1660910"/>
          </a:xfrm>
        </p:spPr>
        <p:txBody>
          <a:bodyPr anchor="t" anchorCtr="0"/>
          <a:lstStyle/>
          <a:p>
            <a:pPr marL="0" indent="0">
              <a:lnSpc>
                <a:spcPct val="100000"/>
              </a:lnSpc>
            </a:pPr>
            <a:r>
              <a:rPr lang="en-US" dirty="0" smtClean="0"/>
              <a:t>One patient in the low dose arm relapsed at post-treatment week 4</a:t>
            </a:r>
          </a:p>
        </p:txBody>
      </p:sp>
      <p:sp>
        <p:nvSpPr>
          <p:cNvPr id="5" name="Title 1"/>
          <p:cNvSpPr txBox="1">
            <a:spLocks/>
          </p:cNvSpPr>
          <p:nvPr/>
        </p:nvSpPr>
        <p:spPr bwMode="gray">
          <a:xfrm>
            <a:off x="411163" y="476141"/>
            <a:ext cx="83216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a:t>
            </a:r>
            <a:r>
              <a:rPr kumimoji="0" lang="en-US" sz="2800" b="1" i="0" u="none" strike="noStrike" kern="0" cap="none" spc="0" normalizeH="0" noProof="0" dirty="0" smtClean="0">
                <a:ln>
                  <a:noFill/>
                </a:ln>
                <a:solidFill>
                  <a:srgbClr val="071D49"/>
                </a:solidFill>
                <a:effectLst/>
                <a:uLnTx/>
                <a:uFillTx/>
                <a:latin typeface="+mj-lt"/>
                <a:ea typeface="+mj-ea"/>
                <a:cs typeface="+mj-cs"/>
              </a:rPr>
              <a:t> Part 1</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Treatment</a:t>
            </a:r>
            <a:r>
              <a:rPr kumimoji="0" lang="en-US" sz="2800" b="1" i="0" u="none" strike="noStrike" kern="0" cap="none" spc="0" normalizeH="0" noProof="0" dirty="0" smtClean="0">
                <a:ln>
                  <a:noFill/>
                </a:ln>
                <a:solidFill>
                  <a:srgbClr val="071D49"/>
                </a:solidFill>
                <a:effectLst/>
                <a:uLnTx/>
                <a:uFillTx/>
                <a:latin typeface="+mj-lt"/>
                <a:ea typeface="+mj-ea"/>
                <a:cs typeface="+mj-cs"/>
              </a:rPr>
              <a:t> Failure</a:t>
            </a:r>
            <a:endParaRPr kumimoji="0" lang="en-US" sz="2800" b="1" i="0" u="none" strike="noStrike" kern="0" cap="none" spc="0" normalizeH="0" baseline="0" noProof="0" dirty="0" smtClean="0">
              <a:ln>
                <a:noFill/>
              </a:ln>
              <a:solidFill>
                <a:srgbClr val="071D49"/>
              </a:solidFill>
              <a:effectLst/>
              <a:uLnTx/>
              <a:uFillTx/>
              <a:latin typeface="+mj-lt"/>
              <a:ea typeface="+mj-ea"/>
              <a:cs typeface="+mj-cs"/>
            </a:endParaRPr>
          </a:p>
        </p:txBody>
      </p:sp>
      <p:graphicFrame>
        <p:nvGraphicFramePr>
          <p:cNvPr id="6" name="Table 5"/>
          <p:cNvGraphicFramePr>
            <a:graphicFrameLocks noGrp="1"/>
          </p:cNvGraphicFramePr>
          <p:nvPr>
            <p:extLst>
              <p:ext uri="{D42A27DB-BD31-4B8C-83A1-F6EECF244321}">
                <p14:modId xmlns:p14="http://schemas.microsoft.com/office/powerpoint/2010/main" val="3625414499"/>
              </p:ext>
            </p:extLst>
          </p:nvPr>
        </p:nvGraphicFramePr>
        <p:xfrm>
          <a:off x="411480" y="1758805"/>
          <a:ext cx="8321358" cy="3820668"/>
        </p:xfrm>
        <a:graphic>
          <a:graphicData uri="http://schemas.openxmlformats.org/drawingml/2006/table">
            <a:tbl>
              <a:tblPr firstRow="1" firstCol="1" bandRow="1">
                <a:tableStyleId>{68D230F3-CF80-4859-8CE7-A43EE81993B5}</a:tableStyleId>
              </a:tblPr>
              <a:tblGrid>
                <a:gridCol w="4235263"/>
                <a:gridCol w="4086095"/>
              </a:tblGrid>
              <a:tr h="167478">
                <a:tc>
                  <a:txBody>
                    <a:bodyPr/>
                    <a:lstStyle/>
                    <a:p>
                      <a:pPr algn="l">
                        <a:lnSpc>
                          <a:spcPct val="115000"/>
                        </a:lnSpc>
                      </a:pPr>
                      <a:endParaRPr lang="en-US" sz="1800" dirty="0">
                        <a:solidFill>
                          <a:schemeClr val="tx1"/>
                        </a:solidFill>
                        <a:effectLst/>
                        <a:latin typeface="+mj-lt"/>
                        <a:cs typeface="Times New Roman"/>
                      </a:endParaRPr>
                    </a:p>
                  </a:txBody>
                  <a:tcPr marL="61349" marR="61349" marT="0" marB="0" anchor="b">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bg1"/>
                          </a:solidFill>
                          <a:effectLst/>
                          <a:latin typeface="+mn-lt"/>
                          <a:ea typeface="Calibri"/>
                          <a:cs typeface="Times New Roman"/>
                        </a:rPr>
                        <a:t>Patient Characteristics</a:t>
                      </a:r>
                    </a:p>
                  </a:txBody>
                  <a:tcPr marL="61349" marR="61349" marT="0" marB="0">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295039">
                <a:tc>
                  <a:txBody>
                    <a:bodyPr/>
                    <a:lstStyle/>
                    <a:p>
                      <a:pPr marL="0" marR="0" indent="238125" algn="l" defTabSz="914400" rtl="0" eaLnBrk="1" fontAlgn="auto" latinLnBrk="0" hangingPunct="1">
                        <a:lnSpc>
                          <a:spcPct val="115000"/>
                        </a:lnSpc>
                        <a:spcBef>
                          <a:spcPts val="0"/>
                        </a:spcBef>
                        <a:spcAft>
                          <a:spcPts val="0"/>
                        </a:spcAft>
                        <a:buClrTx/>
                        <a:buSzTx/>
                        <a:buFontTx/>
                        <a:buNone/>
                        <a:tabLst/>
                        <a:defRPr/>
                      </a:pPr>
                      <a:r>
                        <a:rPr lang="en-US" sz="2000" b="0" kern="1200" dirty="0" smtClean="0">
                          <a:solidFill>
                            <a:schemeClr val="tx1"/>
                          </a:solidFill>
                          <a:effectLst/>
                          <a:latin typeface="+mn-lt"/>
                          <a:ea typeface="Calibri"/>
                          <a:cs typeface="Times New Roman"/>
                        </a:rPr>
                        <a:t>Treatment arm</a:t>
                      </a:r>
                    </a:p>
                  </a:txBody>
                  <a:tcPr marL="0" marR="0" marT="0" marB="0" anchor="ctr">
                    <a:lnT w="19050" cap="flat" cmpd="sng" algn="ctr">
                      <a:solidFill>
                        <a:schemeClr val="bg1">
                          <a:lumMod val="50000"/>
                        </a:schemeClr>
                      </a:solidFill>
                      <a:prstDash val="solid"/>
                      <a:round/>
                      <a:headEnd type="none" w="med" len="med"/>
                      <a:tailEnd type="none" w="med" len="med"/>
                    </a:lnT>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2000" dirty="0" smtClean="0">
                          <a:effectLst/>
                          <a:latin typeface="+mj-lt"/>
                          <a:ea typeface="Calibri"/>
                          <a:cs typeface="Times New Roman"/>
                        </a:rPr>
                        <a:t>ABT-493 200 mg + </a:t>
                      </a:r>
                      <a:r>
                        <a:rPr lang="en-US" sz="2000" b="1" u="none" dirty="0" smtClean="0">
                          <a:effectLst/>
                          <a:latin typeface="+mj-lt"/>
                          <a:ea typeface="Calibri"/>
                          <a:cs typeface="Times New Roman"/>
                        </a:rPr>
                        <a:t>ABT-530 40 mg</a:t>
                      </a:r>
                    </a:p>
                  </a:txBody>
                  <a:tcPr marL="68580" marR="68580" marT="0" marB="0" anchor="ctr">
                    <a:lnT w="19050" cap="flat" cmpd="sng" algn="ctr">
                      <a:solidFill>
                        <a:schemeClr val="bg1">
                          <a:lumMod val="50000"/>
                        </a:schemeClr>
                      </a:solidFill>
                      <a:prstDash val="solid"/>
                      <a:round/>
                      <a:headEnd type="none" w="med" len="med"/>
                      <a:tailEnd type="none" w="med" len="med"/>
                    </a:lnT>
                  </a:tcPr>
                </a:tc>
              </a:tr>
              <a:tr h="295039">
                <a:tc>
                  <a:txBody>
                    <a:bodyPr/>
                    <a:lstStyle/>
                    <a:p>
                      <a:pPr marL="238125" marR="0" indent="0" algn="l">
                        <a:lnSpc>
                          <a:spcPct val="115000"/>
                        </a:lnSpc>
                        <a:spcBef>
                          <a:spcPts val="0"/>
                        </a:spcBef>
                        <a:spcAft>
                          <a:spcPts val="0"/>
                        </a:spcAft>
                      </a:pPr>
                      <a:r>
                        <a:rPr lang="en-US" sz="2000" b="0" dirty="0" smtClean="0">
                          <a:solidFill>
                            <a:schemeClr val="tx1"/>
                          </a:solidFill>
                          <a:effectLst/>
                          <a:latin typeface="+mj-lt"/>
                          <a:ea typeface="Calibri"/>
                          <a:cs typeface="Times New Roman"/>
                        </a:rPr>
                        <a:t>Age, years</a:t>
                      </a:r>
                      <a:endParaRPr lang="en-US" sz="2000" b="0" dirty="0">
                        <a:solidFill>
                          <a:schemeClr val="tx1"/>
                        </a:solidFill>
                        <a:effectLst/>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tabLst>
                          <a:tab pos="1428750" algn="l"/>
                        </a:tabLst>
                      </a:pPr>
                      <a:r>
                        <a:rPr lang="en-US" sz="2000" baseline="0" dirty="0" smtClean="0">
                          <a:effectLst/>
                          <a:latin typeface="+mj-lt"/>
                          <a:ea typeface="Calibri"/>
                          <a:cs typeface="Times New Roman"/>
                        </a:rPr>
                        <a:t>55</a:t>
                      </a:r>
                      <a:endParaRPr lang="en-US" sz="2000" baseline="0" dirty="0">
                        <a:effectLst/>
                        <a:latin typeface="+mj-lt"/>
                        <a:ea typeface="Calibri"/>
                        <a:cs typeface="Times New Roman"/>
                      </a:endParaRPr>
                    </a:p>
                  </a:txBody>
                  <a:tcPr marL="68580" marR="68580" marT="0" marB="0" anchor="ctr"/>
                </a:tc>
              </a:tr>
              <a:tr h="295039">
                <a:tc>
                  <a:txBody>
                    <a:bodyPr/>
                    <a:lstStyle/>
                    <a:p>
                      <a:pPr marL="238125" marR="0" indent="0" algn="l">
                        <a:lnSpc>
                          <a:spcPct val="115000"/>
                        </a:lnSpc>
                        <a:spcBef>
                          <a:spcPts val="0"/>
                        </a:spcBef>
                        <a:spcAft>
                          <a:spcPts val="0"/>
                        </a:spcAft>
                      </a:pPr>
                      <a:r>
                        <a:rPr lang="en-US" sz="2000" b="0" dirty="0" smtClean="0">
                          <a:solidFill>
                            <a:schemeClr val="tx1"/>
                          </a:solidFill>
                          <a:effectLst/>
                          <a:latin typeface="+mj-lt"/>
                          <a:ea typeface="Calibri"/>
                          <a:cs typeface="Times New Roman"/>
                        </a:rPr>
                        <a:t>Gender</a:t>
                      </a:r>
                      <a:endParaRPr lang="en-US" sz="2000" b="0" dirty="0">
                        <a:solidFill>
                          <a:schemeClr val="tx1"/>
                        </a:solidFill>
                        <a:effectLst/>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tabLst>
                          <a:tab pos="1428750" algn="l"/>
                        </a:tabLst>
                      </a:pPr>
                      <a:r>
                        <a:rPr lang="en-US" sz="2000" baseline="0" dirty="0" smtClean="0">
                          <a:effectLst/>
                          <a:latin typeface="+mj-lt"/>
                          <a:ea typeface="Calibri"/>
                          <a:cs typeface="Times New Roman"/>
                        </a:rPr>
                        <a:t>Male</a:t>
                      </a:r>
                      <a:endParaRPr lang="en-US" sz="2000" baseline="0" dirty="0">
                        <a:effectLst/>
                        <a:latin typeface="+mj-lt"/>
                        <a:ea typeface="Calibri"/>
                        <a:cs typeface="Times New Roman"/>
                      </a:endParaRPr>
                    </a:p>
                  </a:txBody>
                  <a:tcPr marL="68580" marR="68580" marT="0" marB="0" anchor="ctr"/>
                </a:tc>
              </a:tr>
              <a:tr h="295039">
                <a:tc>
                  <a:txBody>
                    <a:bodyPr/>
                    <a:lstStyle/>
                    <a:p>
                      <a:pPr marL="238125" marR="0" indent="0" algn="l">
                        <a:lnSpc>
                          <a:spcPct val="115000"/>
                        </a:lnSpc>
                        <a:spcBef>
                          <a:spcPts val="0"/>
                        </a:spcBef>
                        <a:spcAft>
                          <a:spcPts val="0"/>
                        </a:spcAft>
                      </a:pPr>
                      <a:r>
                        <a:rPr lang="en-US" sz="2000" b="0" dirty="0" smtClean="0">
                          <a:solidFill>
                            <a:schemeClr val="tx1"/>
                          </a:solidFill>
                          <a:effectLst/>
                          <a:latin typeface="+mj-lt"/>
                          <a:ea typeface="Calibri"/>
                          <a:cs typeface="Times New Roman"/>
                        </a:rPr>
                        <a:t>Race</a:t>
                      </a:r>
                      <a:endParaRPr lang="en-US" sz="2000" b="0" dirty="0">
                        <a:solidFill>
                          <a:schemeClr val="tx1"/>
                        </a:solidFill>
                        <a:effectLst/>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tabLst>
                          <a:tab pos="1428750" algn="l"/>
                        </a:tabLst>
                      </a:pPr>
                      <a:r>
                        <a:rPr lang="en-US" sz="2000" baseline="0" dirty="0" smtClean="0">
                          <a:effectLst/>
                          <a:latin typeface="+mj-lt"/>
                          <a:ea typeface="Calibri"/>
                          <a:cs typeface="Times New Roman"/>
                        </a:rPr>
                        <a:t>White</a:t>
                      </a:r>
                      <a:endParaRPr lang="en-US" sz="2000" baseline="0" dirty="0">
                        <a:effectLst/>
                        <a:latin typeface="+mj-lt"/>
                        <a:ea typeface="Calibri"/>
                        <a:cs typeface="Times New Roman"/>
                      </a:endParaRPr>
                    </a:p>
                  </a:txBody>
                  <a:tcPr marL="68580" marR="68580" marT="0" marB="0" anchor="ctr"/>
                </a:tc>
              </a:tr>
              <a:tr h="295039">
                <a:tc>
                  <a:txBody>
                    <a:bodyPr/>
                    <a:lstStyle/>
                    <a:p>
                      <a:pPr marL="238125" marR="0" indent="0" algn="l">
                        <a:lnSpc>
                          <a:spcPct val="115000"/>
                        </a:lnSpc>
                        <a:spcBef>
                          <a:spcPts val="0"/>
                        </a:spcBef>
                        <a:spcAft>
                          <a:spcPts val="0"/>
                        </a:spcAft>
                      </a:pPr>
                      <a:r>
                        <a:rPr lang="en-US" sz="2000" b="0" dirty="0" smtClean="0">
                          <a:solidFill>
                            <a:schemeClr val="tx1"/>
                          </a:solidFill>
                          <a:effectLst/>
                          <a:latin typeface="+mj-lt"/>
                          <a:ea typeface="Calibri"/>
                          <a:cs typeface="Times New Roman"/>
                        </a:rPr>
                        <a:t>Baseline fibrosis stage</a:t>
                      </a:r>
                      <a:endParaRPr lang="en-US" sz="2000" b="0" dirty="0">
                        <a:solidFill>
                          <a:schemeClr val="tx1"/>
                        </a:solidFill>
                        <a:effectLst/>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tabLst>
                          <a:tab pos="1428750" algn="l"/>
                        </a:tabLst>
                      </a:pPr>
                      <a:r>
                        <a:rPr lang="en-US" sz="2000" baseline="0" dirty="0" smtClean="0">
                          <a:effectLst/>
                          <a:latin typeface="+mj-lt"/>
                          <a:ea typeface="Calibri"/>
                          <a:cs typeface="Times New Roman"/>
                        </a:rPr>
                        <a:t>F0 – F1</a:t>
                      </a:r>
                      <a:endParaRPr lang="en-US" sz="2000" baseline="0" dirty="0">
                        <a:effectLst/>
                        <a:latin typeface="+mj-lt"/>
                        <a:ea typeface="Calibri"/>
                        <a:cs typeface="Times New Roman"/>
                      </a:endParaRPr>
                    </a:p>
                  </a:txBody>
                  <a:tcPr marL="68580" marR="68580" marT="0" marB="0" anchor="ctr"/>
                </a:tc>
              </a:tr>
              <a:tr h="295039">
                <a:tc>
                  <a:txBody>
                    <a:bodyPr/>
                    <a:lstStyle/>
                    <a:p>
                      <a:pPr marL="238125" marR="0" indent="0" algn="l">
                        <a:lnSpc>
                          <a:spcPct val="115000"/>
                        </a:lnSpc>
                        <a:spcBef>
                          <a:spcPts val="0"/>
                        </a:spcBef>
                        <a:spcAft>
                          <a:spcPts val="0"/>
                        </a:spcAft>
                      </a:pPr>
                      <a:r>
                        <a:rPr lang="en-US" sz="2000" b="0" dirty="0" smtClean="0">
                          <a:solidFill>
                            <a:schemeClr val="tx1"/>
                          </a:solidFill>
                          <a:effectLst/>
                          <a:latin typeface="+mj-lt"/>
                          <a:ea typeface="Calibri"/>
                          <a:cs typeface="Times New Roman"/>
                        </a:rPr>
                        <a:t>HCV subgenotype</a:t>
                      </a:r>
                      <a:endParaRPr lang="en-US" sz="2000" b="0" dirty="0">
                        <a:solidFill>
                          <a:schemeClr val="tx1"/>
                        </a:solidFill>
                        <a:effectLst/>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tabLst>
                          <a:tab pos="1428750" algn="l"/>
                        </a:tabLst>
                      </a:pPr>
                      <a:r>
                        <a:rPr lang="en-US" sz="2000" baseline="0" dirty="0" smtClean="0">
                          <a:effectLst/>
                          <a:latin typeface="+mj-lt"/>
                          <a:ea typeface="Calibri"/>
                          <a:cs typeface="Times New Roman"/>
                        </a:rPr>
                        <a:t>1a</a:t>
                      </a:r>
                      <a:endParaRPr lang="en-US" sz="2000" baseline="0" dirty="0">
                        <a:effectLst/>
                        <a:latin typeface="+mj-lt"/>
                        <a:ea typeface="Calibri"/>
                        <a:cs typeface="Times New Roman"/>
                      </a:endParaRPr>
                    </a:p>
                  </a:txBody>
                  <a:tcPr marL="68580" marR="68580" marT="0" marB="0" anchor="ctr"/>
                </a:tc>
              </a:tr>
              <a:tr h="295039">
                <a:tc>
                  <a:txBody>
                    <a:bodyPr/>
                    <a:lstStyle/>
                    <a:p>
                      <a:pPr marL="233363" marR="0" indent="0" algn="l">
                        <a:lnSpc>
                          <a:spcPct val="115000"/>
                        </a:lnSpc>
                        <a:spcBef>
                          <a:spcPts val="0"/>
                        </a:spcBef>
                        <a:spcAft>
                          <a:spcPts val="0"/>
                        </a:spcAft>
                      </a:pPr>
                      <a:r>
                        <a:rPr lang="en-US" sz="2000" b="0" i="1" dirty="0" smtClean="0">
                          <a:solidFill>
                            <a:schemeClr val="tx1"/>
                          </a:solidFill>
                          <a:effectLst/>
                          <a:latin typeface="+mj-lt"/>
                          <a:ea typeface="Calibri"/>
                          <a:cs typeface="Times New Roman"/>
                        </a:rPr>
                        <a:t>IL28B</a:t>
                      </a:r>
                      <a:r>
                        <a:rPr lang="en-US" sz="2000" b="0" dirty="0" smtClean="0">
                          <a:solidFill>
                            <a:schemeClr val="tx1"/>
                          </a:solidFill>
                          <a:effectLst/>
                          <a:latin typeface="+mj-lt"/>
                          <a:ea typeface="Calibri"/>
                          <a:cs typeface="Times New Roman"/>
                        </a:rPr>
                        <a:t> genotype</a:t>
                      </a:r>
                      <a:endParaRPr lang="en-US" sz="2000" b="0" dirty="0">
                        <a:solidFill>
                          <a:schemeClr val="tx1"/>
                        </a:solidFill>
                        <a:effectLst/>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tabLst>
                          <a:tab pos="1428750" algn="l"/>
                        </a:tabLst>
                      </a:pPr>
                      <a:r>
                        <a:rPr lang="en-US" sz="2000" baseline="0" dirty="0" smtClean="0">
                          <a:effectLst/>
                          <a:latin typeface="+mj-lt"/>
                          <a:ea typeface="Calibri"/>
                          <a:cs typeface="Times New Roman"/>
                        </a:rPr>
                        <a:t>C/C</a:t>
                      </a:r>
                      <a:endParaRPr lang="en-US" sz="2000" baseline="0" dirty="0">
                        <a:effectLst/>
                        <a:latin typeface="+mj-lt"/>
                        <a:ea typeface="Calibri"/>
                        <a:cs typeface="Times New Roman"/>
                      </a:endParaRPr>
                    </a:p>
                  </a:txBody>
                  <a:tcPr marL="68580" marR="68580" marT="0" marB="0" anchor="ctr"/>
                </a:tc>
              </a:tr>
              <a:tr h="295039">
                <a:tc>
                  <a:txBody>
                    <a:bodyPr/>
                    <a:lstStyle/>
                    <a:p>
                      <a:pPr marL="233363" marR="0" indent="0" algn="l">
                        <a:lnSpc>
                          <a:spcPct val="115000"/>
                        </a:lnSpc>
                        <a:spcBef>
                          <a:spcPts val="0"/>
                        </a:spcBef>
                        <a:spcAft>
                          <a:spcPts val="0"/>
                        </a:spcAft>
                      </a:pPr>
                      <a:r>
                        <a:rPr lang="en-US" sz="2000" b="0" dirty="0" smtClean="0">
                          <a:solidFill>
                            <a:schemeClr val="tx1"/>
                          </a:solidFill>
                          <a:effectLst/>
                          <a:latin typeface="+mj-lt"/>
                          <a:ea typeface="Calibri"/>
                          <a:cs typeface="Times New Roman"/>
                        </a:rPr>
                        <a:t>Treatment</a:t>
                      </a:r>
                      <a:r>
                        <a:rPr lang="en-US" sz="2000" b="0" baseline="0" dirty="0" smtClean="0">
                          <a:solidFill>
                            <a:schemeClr val="tx1"/>
                          </a:solidFill>
                          <a:effectLst/>
                          <a:latin typeface="+mj-lt"/>
                          <a:ea typeface="Calibri"/>
                          <a:cs typeface="Times New Roman"/>
                        </a:rPr>
                        <a:t> experience</a:t>
                      </a:r>
                      <a:endParaRPr lang="en-US" sz="2000" b="0" dirty="0">
                        <a:solidFill>
                          <a:schemeClr val="tx1"/>
                        </a:solidFill>
                        <a:effectLst/>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tabLst>
                          <a:tab pos="1428750" algn="l"/>
                        </a:tabLst>
                      </a:pPr>
                      <a:r>
                        <a:rPr lang="en-US" sz="2000" baseline="0" dirty="0" smtClean="0">
                          <a:effectLst/>
                          <a:latin typeface="+mj-lt"/>
                          <a:ea typeface="Calibri"/>
                          <a:cs typeface="Times New Roman"/>
                        </a:rPr>
                        <a:t>Naïve </a:t>
                      </a:r>
                      <a:endParaRPr lang="en-US" sz="2000" baseline="0" dirty="0">
                        <a:effectLst/>
                        <a:latin typeface="+mj-lt"/>
                        <a:ea typeface="Calibri"/>
                        <a:cs typeface="Times New Roman"/>
                      </a:endParaRPr>
                    </a:p>
                  </a:txBody>
                  <a:tcPr marL="68580" marR="68580" marT="0" marB="0" anchor="ctr"/>
                </a:tc>
              </a:tr>
              <a:tr h="295039">
                <a:tc>
                  <a:txBody>
                    <a:bodyPr/>
                    <a:lstStyle/>
                    <a:p>
                      <a:pPr marL="233363" marR="0" indent="0" algn="l">
                        <a:lnSpc>
                          <a:spcPct val="115000"/>
                        </a:lnSpc>
                        <a:spcBef>
                          <a:spcPts val="0"/>
                        </a:spcBef>
                        <a:spcAft>
                          <a:spcPts val="0"/>
                        </a:spcAft>
                      </a:pPr>
                      <a:r>
                        <a:rPr lang="en-US" sz="2000" b="0" dirty="0" smtClean="0">
                          <a:solidFill>
                            <a:schemeClr val="tx1"/>
                          </a:solidFill>
                          <a:effectLst/>
                          <a:latin typeface="+mj-lt"/>
                          <a:ea typeface="Calibri"/>
                          <a:cs typeface="Times New Roman"/>
                        </a:rPr>
                        <a:t>Resistant variants at baseline</a:t>
                      </a:r>
                      <a:endParaRPr lang="en-US" sz="2000" b="0" dirty="0">
                        <a:solidFill>
                          <a:schemeClr val="tx1"/>
                        </a:solidFill>
                        <a:effectLst/>
                        <a:latin typeface="+mj-lt"/>
                        <a:ea typeface="Calibri"/>
                        <a:cs typeface="Times New Roman"/>
                      </a:endParaRPr>
                    </a:p>
                  </a:txBody>
                  <a:tcPr marL="0" marR="0" marT="0" marB="0" anchor="ctr"/>
                </a:tc>
                <a:tc>
                  <a:txBody>
                    <a:bodyPr/>
                    <a:lstStyle/>
                    <a:p>
                      <a:pPr marL="0" marR="0" algn="ctr">
                        <a:lnSpc>
                          <a:spcPct val="115000"/>
                        </a:lnSpc>
                        <a:spcBef>
                          <a:spcPts val="0"/>
                        </a:spcBef>
                        <a:spcAft>
                          <a:spcPts val="0"/>
                        </a:spcAft>
                        <a:tabLst>
                          <a:tab pos="1428750" algn="l"/>
                        </a:tabLst>
                      </a:pPr>
                      <a:r>
                        <a:rPr lang="en-US" sz="2000" baseline="0" dirty="0" smtClean="0">
                          <a:effectLst/>
                          <a:latin typeface="+mj-lt"/>
                          <a:ea typeface="Calibri"/>
                          <a:cs typeface="Times New Roman"/>
                        </a:rPr>
                        <a:t>None</a:t>
                      </a:r>
                      <a:endParaRPr lang="en-US" sz="2000" baseline="0" dirty="0">
                        <a:effectLst/>
                        <a:latin typeface="+mj-lt"/>
                        <a:ea typeface="Calibri"/>
                        <a:cs typeface="Times New Roman"/>
                      </a:endParaRPr>
                    </a:p>
                  </a:txBody>
                  <a:tcPr marL="68580" marR="68580" marT="0" marB="0" anchor="ctr"/>
                </a:tc>
              </a:tr>
              <a:tr h="295039">
                <a:tc>
                  <a:txBody>
                    <a:bodyPr/>
                    <a:lstStyle/>
                    <a:p>
                      <a:pPr marL="233363" marR="0" indent="0" algn="l">
                        <a:lnSpc>
                          <a:spcPct val="115000"/>
                        </a:lnSpc>
                        <a:spcBef>
                          <a:spcPts val="0"/>
                        </a:spcBef>
                        <a:spcAft>
                          <a:spcPts val="0"/>
                        </a:spcAft>
                      </a:pPr>
                      <a:r>
                        <a:rPr lang="en-US" sz="2000" b="0" dirty="0" smtClean="0">
                          <a:solidFill>
                            <a:schemeClr val="tx1"/>
                          </a:solidFill>
                          <a:effectLst/>
                          <a:latin typeface="+mj-lt"/>
                          <a:ea typeface="Calibri"/>
                          <a:cs typeface="Times New Roman"/>
                        </a:rPr>
                        <a:t>Resistant variants</a:t>
                      </a:r>
                      <a:r>
                        <a:rPr lang="en-US" sz="2000" b="0" baseline="0" dirty="0" smtClean="0">
                          <a:solidFill>
                            <a:schemeClr val="tx1"/>
                          </a:solidFill>
                          <a:effectLst/>
                          <a:latin typeface="+mj-lt"/>
                          <a:ea typeface="Calibri"/>
                          <a:cs typeface="Times New Roman"/>
                        </a:rPr>
                        <a:t> at relapse</a:t>
                      </a:r>
                      <a:endParaRPr lang="en-US" sz="2000" b="0" dirty="0">
                        <a:solidFill>
                          <a:schemeClr val="tx1"/>
                        </a:solidFill>
                        <a:effectLst/>
                        <a:latin typeface="+mj-lt"/>
                        <a:ea typeface="Calibri"/>
                        <a:cs typeface="Times New Roman"/>
                      </a:endParaRPr>
                    </a:p>
                  </a:txBody>
                  <a:tcPr marL="0" marR="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2000" baseline="0" dirty="0" smtClean="0">
                          <a:effectLst/>
                          <a:latin typeface="+mj-lt"/>
                          <a:ea typeface="Calibri"/>
                          <a:cs typeface="Times New Roman"/>
                        </a:rPr>
                        <a:t>NS5A: Q30K + H58D</a:t>
                      </a:r>
                      <a:endParaRPr lang="en-US" sz="2000" baseline="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bl>
          </a:graphicData>
        </a:graphic>
      </p:graphicFrame>
      <p:sp>
        <p:nvSpPr>
          <p:cNvPr id="7" name="Oval 6"/>
          <p:cNvSpPr/>
          <p:nvPr/>
        </p:nvSpPr>
        <p:spPr>
          <a:xfrm>
            <a:off x="6683568" y="2075263"/>
            <a:ext cx="1953491" cy="3657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22585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1480" y="1097280"/>
            <a:ext cx="8321040" cy="5257800"/>
          </a:xfrm>
        </p:spPr>
        <p:txBody>
          <a:bodyPr/>
          <a:lstStyle/>
          <a:p>
            <a:pPr marL="0" lvl="3" indent="0" defTabSz="914400">
              <a:lnSpc>
                <a:spcPct val="90000"/>
              </a:lnSpc>
              <a:spcBef>
                <a:spcPct val="80000"/>
              </a:spcBef>
              <a:buNone/>
            </a:pPr>
            <a:r>
              <a:rPr lang="en-US" dirty="0" smtClean="0">
                <a:solidFill>
                  <a:schemeClr val="tx1"/>
                </a:solidFill>
                <a:ea typeface="+mn-ea"/>
              </a:rPr>
              <a:t>46 (58%) </a:t>
            </a:r>
            <a:r>
              <a:rPr lang="en-US" dirty="0">
                <a:solidFill>
                  <a:schemeClr val="tx1"/>
                </a:solidFill>
                <a:ea typeface="+mn-ea"/>
              </a:rPr>
              <a:t>patients had baseline variants </a:t>
            </a:r>
            <a:r>
              <a:rPr lang="en-US" dirty="0" smtClean="0">
                <a:solidFill>
                  <a:schemeClr val="tx1"/>
                </a:solidFill>
                <a:ea typeface="+mn-ea"/>
              </a:rPr>
              <a:t>in </a:t>
            </a:r>
            <a:r>
              <a:rPr lang="en-US" dirty="0">
                <a:solidFill>
                  <a:schemeClr val="tx1"/>
                </a:solidFill>
                <a:ea typeface="+mn-ea"/>
              </a:rPr>
              <a:t>NS3 </a:t>
            </a:r>
            <a:r>
              <a:rPr lang="en-US" dirty="0" smtClean="0">
                <a:solidFill>
                  <a:schemeClr val="tx1"/>
                </a:solidFill>
                <a:ea typeface="+mn-ea"/>
              </a:rPr>
              <a:t>and/or NS5A</a:t>
            </a:r>
            <a:endParaRPr lang="en-US" altLang="en-US" dirty="0">
              <a:solidFill>
                <a:schemeClr val="tx1"/>
              </a:solidFill>
            </a:endParaRPr>
          </a:p>
          <a:p>
            <a:pPr marL="461963" lvl="2" indent="-342900" defTabSz="914400">
              <a:lnSpc>
                <a:spcPct val="90000"/>
              </a:lnSpc>
              <a:buFont typeface="Arial" panose="020B0604020202020204" pitchFamily="34" charset="0"/>
              <a:buChar char="•"/>
            </a:pPr>
            <a:endParaRPr lang="en-US" dirty="0" smtClean="0">
              <a:solidFill>
                <a:schemeClr val="tx1"/>
              </a:solidFill>
            </a:endParaRPr>
          </a:p>
          <a:p>
            <a:pPr marL="0" indent="0" defTabSz="914400">
              <a:lnSpc>
                <a:spcPct val="90000"/>
              </a:lnSpc>
            </a:pPr>
            <a:endParaRPr lang="en-US" dirty="0" smtClean="0">
              <a:solidFill>
                <a:schemeClr val="tx1"/>
              </a:solidFill>
            </a:endParaRPr>
          </a:p>
          <a:p>
            <a:pPr marL="0" indent="0" defTabSz="914400">
              <a:lnSpc>
                <a:spcPct val="90000"/>
              </a:lnSpc>
            </a:pPr>
            <a:endParaRPr lang="en-US" dirty="0">
              <a:solidFill>
                <a:schemeClr val="tx1"/>
              </a:solidFill>
            </a:endParaRPr>
          </a:p>
          <a:p>
            <a:pPr marL="0" indent="0" defTabSz="914400">
              <a:lnSpc>
                <a:spcPct val="90000"/>
              </a:lnSpc>
            </a:pPr>
            <a:endParaRPr lang="en-US" dirty="0" smtClean="0">
              <a:solidFill>
                <a:schemeClr val="tx1"/>
              </a:solidFill>
            </a:endParaRPr>
          </a:p>
          <a:p>
            <a:pPr marL="0" indent="0" defTabSz="914400">
              <a:lnSpc>
                <a:spcPct val="90000"/>
              </a:lnSpc>
            </a:pPr>
            <a:endParaRPr lang="en-US" dirty="0">
              <a:solidFill>
                <a:schemeClr val="tx1"/>
              </a:solidFill>
            </a:endParaRPr>
          </a:p>
          <a:p>
            <a:pPr marL="0" indent="0" defTabSz="914400">
              <a:lnSpc>
                <a:spcPct val="90000"/>
              </a:lnSpc>
            </a:pPr>
            <a:endParaRPr lang="en-US" dirty="0" smtClean="0">
              <a:solidFill>
                <a:schemeClr val="tx1"/>
              </a:solidFill>
            </a:endParaRPr>
          </a:p>
          <a:p>
            <a:pPr marL="247650" indent="-247650" defTabSz="914400">
              <a:lnSpc>
                <a:spcPct val="90000"/>
              </a:lnSpc>
              <a:buFont typeface="Arial" charset="0"/>
              <a:buChar char="•"/>
            </a:pPr>
            <a:endParaRPr lang="en-US" dirty="0">
              <a:solidFill>
                <a:schemeClr val="tx1"/>
              </a:solidFill>
            </a:endParaRPr>
          </a:p>
          <a:p>
            <a:pPr marL="114300" indent="0">
              <a:spcBef>
                <a:spcPts val="600"/>
              </a:spcBef>
              <a:spcAft>
                <a:spcPts val="600"/>
              </a:spcAft>
            </a:pPr>
            <a:endParaRPr lang="en-US" dirty="0">
              <a:solidFill>
                <a:schemeClr val="tx1"/>
              </a:solidFill>
            </a:endParaRPr>
          </a:p>
          <a:p>
            <a:pPr marL="114300" indent="0">
              <a:spcBef>
                <a:spcPts val="600"/>
              </a:spcBef>
              <a:spcAft>
                <a:spcPts val="600"/>
              </a:spcAft>
            </a:pPr>
            <a:endParaRPr lang="en-US" dirty="0" smtClean="0">
              <a:solidFill>
                <a:schemeClr val="tx1"/>
              </a:solidFill>
            </a:endParaRPr>
          </a:p>
        </p:txBody>
      </p:sp>
      <p:sp>
        <p:nvSpPr>
          <p:cNvPr id="3" name="Title 1"/>
          <p:cNvSpPr txBox="1">
            <a:spLocks/>
          </p:cNvSpPr>
          <p:nvPr/>
        </p:nvSpPr>
        <p:spPr bwMode="gray">
          <a:xfrm>
            <a:off x="411163" y="473199"/>
            <a:ext cx="83216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pPr eaLnBrk="1" hangingPunct="1"/>
            <a:r>
              <a:rPr lang="en-US" sz="2800" b="1" kern="0" dirty="0">
                <a:solidFill>
                  <a:srgbClr val="071D49"/>
                </a:solidFill>
              </a:rPr>
              <a:t>Amino Acid Variant Analysis by Population Sequencing</a:t>
            </a:r>
          </a:p>
        </p:txBody>
      </p:sp>
      <p:sp>
        <p:nvSpPr>
          <p:cNvPr id="4" name="Rectangle 3"/>
          <p:cNvSpPr/>
          <p:nvPr/>
        </p:nvSpPr>
        <p:spPr>
          <a:xfrm>
            <a:off x="411163" y="5683982"/>
            <a:ext cx="8321040" cy="841834"/>
          </a:xfrm>
          <a:prstGeom prst="rect">
            <a:avLst/>
          </a:prstGeom>
        </p:spPr>
        <p:txBody>
          <a:bodyPr anchor="ctr">
            <a:spAutoFit/>
          </a:bodyPr>
          <a:lstStyle/>
          <a:p>
            <a:pPr marL="114300" indent="0">
              <a:lnSpc>
                <a:spcPts val="1300"/>
              </a:lnSpc>
              <a:spcBef>
                <a:spcPts val="600"/>
              </a:spcBef>
              <a:spcAft>
                <a:spcPts val="600"/>
              </a:spcAft>
            </a:pPr>
            <a:r>
              <a:rPr lang="en-US" altLang="en-US" sz="1400" baseline="30000" dirty="0" smtClean="0"/>
              <a:t>a</a:t>
            </a:r>
            <a:r>
              <a:rPr lang="en-US" altLang="en-US" sz="1400" dirty="0" smtClean="0"/>
              <a:t>Based </a:t>
            </a:r>
            <a:r>
              <a:rPr lang="en-US" altLang="en-US" sz="1400" dirty="0"/>
              <a:t>on HCV Drug Resistance Working Group review of clinically relevant variants: </a:t>
            </a:r>
            <a:r>
              <a:rPr lang="da-DK" sz="1400" dirty="0"/>
              <a:t>Lontok E, et al. </a:t>
            </a:r>
            <a:r>
              <a:rPr lang="da-DK" sz="1400" i="1" dirty="0"/>
              <a:t>Hepatology</a:t>
            </a:r>
            <a:r>
              <a:rPr lang="da-DK" sz="1400" dirty="0"/>
              <a:t>. 2015; 62(3):</a:t>
            </a:r>
            <a:r>
              <a:rPr lang="da-DK" sz="1400" dirty="0" smtClean="0"/>
              <a:t>715.</a:t>
            </a:r>
          </a:p>
          <a:p>
            <a:pPr marL="463550" lvl="3" indent="-354013" eaLnBrk="1" hangingPunct="1">
              <a:lnSpc>
                <a:spcPts val="1300"/>
              </a:lnSpc>
              <a:buFont typeface="Arial" panose="020B0604020202020204" pitchFamily="34" charset="0"/>
              <a:buChar char="•"/>
            </a:pPr>
            <a:r>
              <a:rPr lang="en-US" altLang="en-US" sz="1400" dirty="0"/>
              <a:t>NS3: 36, 43, 54, 55, 56, 80, 122, 155, 156, 168, and 170 </a:t>
            </a:r>
          </a:p>
          <a:p>
            <a:pPr marL="463550" lvl="3" indent="-354013" eaLnBrk="1" hangingPunct="1">
              <a:lnSpc>
                <a:spcPts val="1300"/>
              </a:lnSpc>
              <a:buFont typeface="Arial" panose="020B0604020202020204" pitchFamily="34" charset="0"/>
              <a:buChar char="•"/>
            </a:pPr>
            <a:r>
              <a:rPr lang="en-US" altLang="en-US" sz="1400" dirty="0"/>
              <a:t>NS5A: 28, 29, 30, 31, 32, 58, 92, and 93 </a:t>
            </a:r>
          </a:p>
        </p:txBody>
      </p:sp>
      <p:grpSp>
        <p:nvGrpSpPr>
          <p:cNvPr id="5" name="Group 4"/>
          <p:cNvGrpSpPr/>
          <p:nvPr/>
        </p:nvGrpSpPr>
        <p:grpSpPr>
          <a:xfrm>
            <a:off x="1116407" y="1596981"/>
            <a:ext cx="6910552" cy="3263462"/>
            <a:chOff x="1116407" y="2036606"/>
            <a:chExt cx="6910552" cy="3263462"/>
          </a:xfrm>
        </p:grpSpPr>
        <p:graphicFrame>
          <p:nvGraphicFramePr>
            <p:cNvPr id="6" name="Chart 5"/>
            <p:cNvGraphicFramePr/>
            <p:nvPr>
              <p:extLst>
                <p:ext uri="{D42A27DB-BD31-4B8C-83A1-F6EECF244321}">
                  <p14:modId xmlns:p14="http://schemas.microsoft.com/office/powerpoint/2010/main" val="1068679396"/>
                </p:ext>
              </p:extLst>
            </p:nvPr>
          </p:nvGraphicFramePr>
          <p:xfrm>
            <a:off x="1116407" y="2036606"/>
            <a:ext cx="6910552" cy="326346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926489" y="3327384"/>
              <a:ext cx="466794" cy="369332"/>
            </a:xfrm>
            <a:prstGeom prst="rect">
              <a:avLst/>
            </a:prstGeom>
            <a:noFill/>
          </p:spPr>
          <p:txBody>
            <a:bodyPr wrap="none" rtlCol="0">
              <a:spAutoFit/>
            </a:bodyPr>
            <a:lstStyle/>
            <a:p>
              <a:r>
                <a:rPr lang="en-US" b="1" dirty="0" smtClean="0"/>
                <a:t>8%</a:t>
              </a:r>
              <a:endParaRPr lang="en-US" b="1" dirty="0"/>
            </a:p>
          </p:txBody>
        </p:sp>
        <p:sp>
          <p:nvSpPr>
            <p:cNvPr id="9" name="TextBox 8"/>
            <p:cNvSpPr txBox="1"/>
            <p:nvPr/>
          </p:nvSpPr>
          <p:spPr>
            <a:xfrm>
              <a:off x="3313145" y="2705575"/>
              <a:ext cx="583814" cy="369332"/>
            </a:xfrm>
            <a:prstGeom prst="rect">
              <a:avLst/>
            </a:prstGeom>
            <a:noFill/>
          </p:spPr>
          <p:txBody>
            <a:bodyPr wrap="none" rtlCol="0">
              <a:spAutoFit/>
            </a:bodyPr>
            <a:lstStyle/>
            <a:p>
              <a:r>
                <a:rPr lang="en-US" b="1" dirty="0" smtClean="0"/>
                <a:t>47%</a:t>
              </a:r>
              <a:endParaRPr lang="en-US" b="1" dirty="0"/>
            </a:p>
          </p:txBody>
        </p:sp>
        <p:sp>
          <p:nvSpPr>
            <p:cNvPr id="10" name="TextBox 9"/>
            <p:cNvSpPr txBox="1"/>
            <p:nvPr/>
          </p:nvSpPr>
          <p:spPr>
            <a:xfrm>
              <a:off x="6557757" y="3500810"/>
              <a:ext cx="466794" cy="369332"/>
            </a:xfrm>
            <a:prstGeom prst="rect">
              <a:avLst/>
            </a:prstGeom>
            <a:noFill/>
          </p:spPr>
          <p:txBody>
            <a:bodyPr wrap="none" rtlCol="0">
              <a:spAutoFit/>
            </a:bodyPr>
            <a:lstStyle/>
            <a:p>
              <a:r>
                <a:rPr lang="en-US" b="1" dirty="0"/>
                <a:t>4</a:t>
              </a:r>
              <a:r>
                <a:rPr lang="en-US" b="1" dirty="0" smtClean="0"/>
                <a:t>%</a:t>
              </a:r>
              <a:endParaRPr lang="en-US" b="1" dirty="0"/>
            </a:p>
          </p:txBody>
        </p:sp>
      </p:grpSp>
      <p:sp>
        <p:nvSpPr>
          <p:cNvPr id="12" name="Rectangle 11"/>
          <p:cNvSpPr/>
          <p:nvPr/>
        </p:nvSpPr>
        <p:spPr>
          <a:xfrm>
            <a:off x="411162" y="5027928"/>
            <a:ext cx="8321675" cy="397032"/>
          </a:xfrm>
          <a:prstGeom prst="rect">
            <a:avLst/>
          </a:prstGeom>
        </p:spPr>
        <p:txBody>
          <a:bodyPr wrap="square">
            <a:spAutoFit/>
          </a:bodyPr>
          <a:lstStyle/>
          <a:p>
            <a:pPr marL="0" indent="0" algn="ctr" defTabSz="914400">
              <a:lnSpc>
                <a:spcPct val="90000"/>
              </a:lnSpc>
              <a:spcBef>
                <a:spcPts val="1800"/>
              </a:spcBef>
            </a:pPr>
            <a:r>
              <a:rPr lang="en-US" sz="2200" b="1" dirty="0"/>
              <a:t>All patients with baseline NS3 and/or NS5A </a:t>
            </a:r>
            <a:r>
              <a:rPr lang="en-US" sz="2200" b="1" dirty="0" smtClean="0"/>
              <a:t>variants</a:t>
            </a:r>
            <a:r>
              <a:rPr lang="en-US" sz="2200" b="1" baseline="30000" dirty="0" smtClean="0"/>
              <a:t>a</a:t>
            </a:r>
            <a:r>
              <a:rPr lang="en-US" sz="2200" b="1" dirty="0" smtClean="0"/>
              <a:t> </a:t>
            </a:r>
            <a:r>
              <a:rPr lang="en-US" sz="2200" b="1" dirty="0"/>
              <a:t>achieved SVR12</a:t>
            </a:r>
          </a:p>
        </p:txBody>
      </p:sp>
    </p:spTree>
    <p:extLst>
      <p:ext uri="{BB962C8B-B14F-4D97-AF65-F5344CB8AC3E}">
        <p14:creationId xmlns:p14="http://schemas.microsoft.com/office/powerpoint/2010/main" val="24182057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11163" y="473199"/>
            <a:ext cx="856658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pPr eaLnBrk="1" hangingPunct="1"/>
            <a:r>
              <a:rPr lang="en-US" sz="2800" b="1" kern="0" dirty="0" smtClean="0">
                <a:solidFill>
                  <a:srgbClr val="071D49"/>
                </a:solidFill>
              </a:rPr>
              <a:t>100% SVR12 in Patients with Baseline Variants</a:t>
            </a:r>
            <a:endParaRPr lang="en-US" sz="2800" b="1" kern="0" dirty="0">
              <a:solidFill>
                <a:srgbClr val="071D49"/>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736809428"/>
              </p:ext>
            </p:extLst>
          </p:nvPr>
        </p:nvGraphicFramePr>
        <p:xfrm>
          <a:off x="974361" y="1459162"/>
          <a:ext cx="7195278" cy="5005959"/>
        </p:xfrm>
        <a:graphic>
          <a:graphicData uri="http://schemas.openxmlformats.org/drawingml/2006/table">
            <a:tbl>
              <a:tblPr firstRow="1" firstCol="1" bandRow="1">
                <a:tableStyleId>{68D230F3-CF80-4859-8CE7-A43EE81993B5}</a:tableStyleId>
              </a:tblPr>
              <a:tblGrid>
                <a:gridCol w="1319134"/>
                <a:gridCol w="1274164"/>
                <a:gridCol w="2218544"/>
                <a:gridCol w="2383436"/>
              </a:tblGrid>
              <a:tr h="96495">
                <a:tc>
                  <a:txBody>
                    <a:bodyPr/>
                    <a:lstStyle/>
                    <a:p>
                      <a:pPr algn="ctr">
                        <a:lnSpc>
                          <a:spcPct val="115000"/>
                        </a:lnSpc>
                      </a:pPr>
                      <a:r>
                        <a:rPr lang="en-US" sz="1450" dirty="0" smtClean="0">
                          <a:solidFill>
                            <a:schemeClr val="bg1"/>
                          </a:solidFill>
                          <a:effectLst/>
                          <a:latin typeface="+mj-lt"/>
                          <a:cs typeface="Times New Roman"/>
                        </a:rPr>
                        <a:t>Viral Target</a:t>
                      </a:r>
                      <a:endParaRPr lang="en-US" sz="1450" dirty="0">
                        <a:solidFill>
                          <a:schemeClr val="bg1"/>
                        </a:solidFill>
                        <a:effectLst/>
                        <a:latin typeface="+mj-lt"/>
                        <a:cs typeface="Times New Roman"/>
                      </a:endParaRPr>
                    </a:p>
                  </a:txBody>
                  <a:tcPr marL="61349" marR="61349" marT="0" marB="0" anchor="ctr">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accent2"/>
                    </a:solidFill>
                  </a:tcPr>
                </a:tc>
                <a:tc>
                  <a:txBody>
                    <a:bodyPr/>
                    <a:lstStyle/>
                    <a:p>
                      <a:pPr marL="0" marR="0" algn="ctr">
                        <a:lnSpc>
                          <a:spcPct val="100000"/>
                        </a:lnSpc>
                        <a:spcBef>
                          <a:spcPts val="0"/>
                        </a:spcBef>
                        <a:spcAft>
                          <a:spcPts val="0"/>
                        </a:spcAft>
                      </a:pPr>
                      <a:r>
                        <a:rPr lang="en-US" sz="1450" b="1" dirty="0" smtClean="0">
                          <a:solidFill>
                            <a:schemeClr val="bg1"/>
                          </a:solidFill>
                          <a:effectLst/>
                          <a:latin typeface="+mj-lt"/>
                        </a:rPr>
                        <a:t> Genotype</a:t>
                      </a:r>
                      <a:endParaRPr lang="en-US" sz="1450" b="1"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algn="ctr">
                        <a:lnSpc>
                          <a:spcPct val="100000"/>
                        </a:lnSpc>
                        <a:spcBef>
                          <a:spcPts val="0"/>
                        </a:spcBef>
                        <a:spcAft>
                          <a:spcPts val="0"/>
                        </a:spcAft>
                      </a:pPr>
                      <a:r>
                        <a:rPr lang="en-US" sz="1450" b="1" dirty="0" smtClean="0">
                          <a:solidFill>
                            <a:schemeClr val="bg1"/>
                          </a:solidFill>
                          <a:effectLst/>
                          <a:latin typeface="+mj-lt"/>
                        </a:rPr>
                        <a:t>Baseline Variant</a:t>
                      </a:r>
                      <a:endParaRPr lang="en-US" sz="145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algn="ctr">
                        <a:lnSpc>
                          <a:spcPct val="100000"/>
                        </a:lnSpc>
                        <a:spcBef>
                          <a:spcPts val="0"/>
                        </a:spcBef>
                        <a:spcAft>
                          <a:spcPts val="0"/>
                        </a:spcAft>
                      </a:pPr>
                      <a:r>
                        <a:rPr lang="en-US" sz="1450" b="1" dirty="0" smtClean="0">
                          <a:solidFill>
                            <a:schemeClr val="bg1"/>
                          </a:solidFill>
                          <a:effectLst/>
                          <a:latin typeface="+mj-lt"/>
                          <a:ea typeface="Calibri"/>
                          <a:cs typeface="Times New Roman"/>
                        </a:rPr>
                        <a:t>Number of Patients (N=79)</a:t>
                      </a:r>
                      <a:endParaRPr lang="en-US" sz="145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183241">
                <a:tc rowSpan="14">
                  <a:txBody>
                    <a:bodyPr/>
                    <a:lstStyle/>
                    <a:p>
                      <a:pPr marL="0" marR="0" algn="ctr">
                        <a:lnSpc>
                          <a:spcPct val="115000"/>
                        </a:lnSpc>
                        <a:spcBef>
                          <a:spcPts val="0"/>
                        </a:spcBef>
                        <a:spcAft>
                          <a:spcPts val="0"/>
                        </a:spcAft>
                      </a:pPr>
                      <a:r>
                        <a:rPr lang="en-US" sz="1450" b="1" dirty="0" smtClean="0">
                          <a:solidFill>
                            <a:schemeClr val="tx1"/>
                          </a:solidFill>
                          <a:effectLst/>
                          <a:latin typeface="+mj-lt"/>
                          <a:ea typeface="Calibri"/>
                          <a:cs typeface="Times New Roman"/>
                        </a:rPr>
                        <a:t>NS3</a:t>
                      </a:r>
                      <a:endParaRPr lang="en-US" sz="1450" b="1" dirty="0">
                        <a:solidFill>
                          <a:schemeClr val="tx1"/>
                        </a:solidFill>
                        <a:effectLst/>
                        <a:latin typeface="+mj-lt"/>
                        <a:ea typeface="Calibri"/>
                        <a:cs typeface="Times New Roman"/>
                      </a:endParaRPr>
                    </a:p>
                  </a:txBody>
                  <a:tcPr marT="0" marB="0" anchor="ctr">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rowSpan="10">
                  <a:txBody>
                    <a:bodyPr/>
                    <a:lstStyle/>
                    <a:p>
                      <a:pPr marL="0" marR="0" algn="ctr">
                        <a:lnSpc>
                          <a:spcPct val="115000"/>
                        </a:lnSpc>
                        <a:spcBef>
                          <a:spcPts val="0"/>
                        </a:spcBef>
                        <a:spcAft>
                          <a:spcPts val="0"/>
                        </a:spcAft>
                        <a:tabLst>
                          <a:tab pos="1428750" algn="l"/>
                        </a:tabLst>
                      </a:pPr>
                      <a:r>
                        <a:rPr lang="en-US" sz="1450" dirty="0" smtClean="0">
                          <a:effectLst/>
                          <a:latin typeface="+mj-lt"/>
                          <a:ea typeface="Calibri"/>
                          <a:cs typeface="Times New Roman"/>
                        </a:rPr>
                        <a:t>1a</a:t>
                      </a:r>
                      <a:endParaRPr lang="en-US" sz="1450" dirty="0">
                        <a:effectLst/>
                        <a:latin typeface="+mj-lt"/>
                        <a:ea typeface="Calibri"/>
                        <a:cs typeface="Times New Roman"/>
                      </a:endParaRPr>
                    </a:p>
                  </a:txBody>
                  <a:tcPr marL="68580" marR="68580"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T54S</a:t>
                      </a:r>
                    </a:p>
                  </a:txBody>
                  <a:tcPr marL="9525" marR="9525" marT="9525" marB="0" anchor="ctr">
                    <a:lnL>
                      <a:noFill/>
                    </a:lnL>
                    <a:lnT w="19050" cap="flat" cmpd="sng" algn="ctr">
                      <a:solidFill>
                        <a:schemeClr val="bg1">
                          <a:lumMod val="50000"/>
                        </a:schemeClr>
                      </a:solidFill>
                      <a:prstDash val="solid"/>
                      <a:round/>
                      <a:headEnd type="none" w="med" len="med"/>
                      <a:tailEnd type="none" w="med" len="med"/>
                    </a:lnT>
                    <a:lnB>
                      <a:noFill/>
                    </a:lnB>
                  </a:tcPr>
                </a:tc>
                <a:tc>
                  <a:txBody>
                    <a:bodyPr/>
                    <a:lstStyle/>
                    <a:p>
                      <a:pPr algn="ctr" fontAlgn="b"/>
                      <a:r>
                        <a:rPr lang="en-US" sz="1450" b="0" i="0" u="none" strike="noStrike" dirty="0">
                          <a:solidFill>
                            <a:srgbClr val="000000"/>
                          </a:solidFill>
                          <a:effectLst/>
                          <a:latin typeface="Calibri"/>
                        </a:rPr>
                        <a:t>1</a:t>
                      </a:r>
                    </a:p>
                  </a:txBody>
                  <a:tcPr marL="9525" marR="9525" marT="9525" marB="0" anchor="ctr">
                    <a:lnT w="19050" cap="flat" cmpd="sng" algn="ctr">
                      <a:solidFill>
                        <a:schemeClr val="bg1">
                          <a:lumMod val="50000"/>
                        </a:schemeClr>
                      </a:solidFill>
                      <a:prstDash val="solid"/>
                      <a:round/>
                      <a:headEnd type="none" w="med" len="med"/>
                      <a:tailEnd type="none" w="med" len="med"/>
                    </a:lnT>
                    <a:lnB>
                      <a:noFill/>
                    </a:lnB>
                  </a:tcPr>
                </a:tc>
              </a:tr>
              <a:tr h="183241">
                <a:tc vMerge="1">
                  <a:txBody>
                    <a:bodyPr/>
                    <a:lstStyle/>
                    <a:p>
                      <a:pPr marL="0" marR="0">
                        <a:lnSpc>
                          <a:spcPct val="115000"/>
                        </a:lnSpc>
                        <a:spcBef>
                          <a:spcPts val="0"/>
                        </a:spcBef>
                        <a:spcAft>
                          <a:spcPts val="0"/>
                        </a:spcAft>
                      </a:pPr>
                      <a:endParaRPr lang="en-US" sz="1800" b="0" dirty="0">
                        <a:solidFill>
                          <a:schemeClr val="tx1"/>
                        </a:solidFill>
                        <a:effectLst/>
                        <a:latin typeface="+mj-lt"/>
                        <a:ea typeface="Calibri"/>
                        <a:cs typeface="Times New Roman"/>
                      </a:endParaRPr>
                    </a:p>
                  </a:txBody>
                  <a:tcPr marT="0" marB="0"/>
                </a:tc>
                <a:tc vMerge="1">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tc>
                <a:tc>
                  <a:txBody>
                    <a:bodyPr/>
                    <a:lstStyle/>
                    <a:p>
                      <a:pPr algn="ctr" fontAlgn="b"/>
                      <a:r>
                        <a:rPr lang="en-US" sz="1450" b="0" i="0" u="none" strike="noStrike" dirty="0">
                          <a:solidFill>
                            <a:srgbClr val="000000"/>
                          </a:solidFill>
                          <a:effectLst/>
                          <a:latin typeface="Calibri"/>
                        </a:rPr>
                        <a:t>T54S, </a:t>
                      </a:r>
                      <a:r>
                        <a:rPr lang="en-US" sz="1450" b="1" i="0" u="none" strike="noStrike" dirty="0">
                          <a:solidFill>
                            <a:srgbClr val="000000"/>
                          </a:solidFill>
                          <a:effectLst/>
                          <a:latin typeface="Calibri"/>
                        </a:rPr>
                        <a:t>R155K</a:t>
                      </a:r>
                      <a:r>
                        <a:rPr lang="en-US" sz="1450" b="0" i="0" u="none" strike="noStrike" dirty="0">
                          <a:solidFill>
                            <a:srgbClr val="000000"/>
                          </a:solidFill>
                          <a:effectLst/>
                          <a:latin typeface="Calibri"/>
                        </a:rPr>
                        <a:t>, I170V</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1</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183241">
                <a:tc vMerge="1">
                  <a:txBody>
                    <a:bodyPr/>
                    <a:lstStyle/>
                    <a:p>
                      <a:endParaRPr lang="en-US"/>
                    </a:p>
                  </a:txBody>
                  <a:tcPr/>
                </a:tc>
                <a:tc v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V55A</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2</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183241">
                <a:tc vMerge="1">
                  <a:txBody>
                    <a:bodyPr/>
                    <a:lstStyle/>
                    <a:p>
                      <a:endParaRPr lang="en-US"/>
                    </a:p>
                  </a:txBody>
                  <a:tcPr/>
                </a:tc>
                <a:tc v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V55A, </a:t>
                      </a:r>
                      <a:r>
                        <a:rPr lang="en-US" sz="1450" b="1" i="0" u="none" strike="noStrike" dirty="0">
                          <a:solidFill>
                            <a:srgbClr val="000000"/>
                          </a:solidFill>
                          <a:effectLst/>
                          <a:latin typeface="Calibri"/>
                        </a:rPr>
                        <a:t>Q80K</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1</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183241">
                <a:tc vMerge="1">
                  <a:txBody>
                    <a:bodyPr/>
                    <a:lstStyle/>
                    <a:p>
                      <a:endParaRPr lang="en-US"/>
                    </a:p>
                  </a:txBody>
                  <a:tcPr/>
                </a:tc>
                <a:tc v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V55A, </a:t>
                      </a:r>
                      <a:r>
                        <a:rPr lang="en-US" sz="1450" b="1" i="0" u="none" strike="noStrike" dirty="0">
                          <a:solidFill>
                            <a:srgbClr val="000000"/>
                          </a:solidFill>
                          <a:effectLst/>
                          <a:latin typeface="Calibri"/>
                        </a:rPr>
                        <a:t>Q80K</a:t>
                      </a:r>
                      <a:r>
                        <a:rPr lang="en-US" sz="1450" b="0" i="0" u="none" strike="noStrike" dirty="0">
                          <a:solidFill>
                            <a:srgbClr val="000000"/>
                          </a:solidFill>
                          <a:effectLst/>
                          <a:latin typeface="Calibri"/>
                        </a:rPr>
                        <a:t>, S122G</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1</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183241">
                <a:tc vMerge="1">
                  <a:txBody>
                    <a:bodyPr/>
                    <a:lstStyle/>
                    <a:p>
                      <a:endParaRPr lang="en-US"/>
                    </a:p>
                  </a:txBody>
                  <a:tcPr/>
                </a:tc>
                <a:tc v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1" i="0" u="none" strike="noStrike" dirty="0">
                          <a:solidFill>
                            <a:srgbClr val="000000"/>
                          </a:solidFill>
                          <a:effectLst/>
                          <a:latin typeface="Calibri"/>
                        </a:rPr>
                        <a:t>Q80K</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21</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183241">
                <a:tc vMerge="1">
                  <a:txBody>
                    <a:bodyPr/>
                    <a:lstStyle/>
                    <a:p>
                      <a:endParaRPr lang="en-US"/>
                    </a:p>
                  </a:txBody>
                  <a:tcPr/>
                </a:tc>
                <a:tc v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1" i="0" u="none" strike="noStrike" dirty="0">
                          <a:solidFill>
                            <a:srgbClr val="000000"/>
                          </a:solidFill>
                          <a:effectLst/>
                          <a:latin typeface="Calibri"/>
                        </a:rPr>
                        <a:t>Q80K</a:t>
                      </a:r>
                      <a:r>
                        <a:rPr lang="en-US" sz="1450" b="0" i="0" u="none" strike="noStrike" dirty="0">
                          <a:solidFill>
                            <a:srgbClr val="000000"/>
                          </a:solidFill>
                          <a:effectLst/>
                          <a:latin typeface="Calibri"/>
                        </a:rPr>
                        <a:t>, I170V</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3</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183241">
                <a:tc vMerge="1">
                  <a:txBody>
                    <a:bodyPr/>
                    <a:lstStyle/>
                    <a:p>
                      <a:endParaRPr lang="en-US"/>
                    </a:p>
                  </a:txBody>
                  <a:tcPr/>
                </a:tc>
                <a:tc v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S122G</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1</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183241">
                <a:tc vMerge="1">
                  <a:txBody>
                    <a:bodyPr/>
                    <a:lstStyle/>
                    <a:p>
                      <a:endParaRPr lang="en-US"/>
                    </a:p>
                  </a:txBody>
                  <a:tcPr/>
                </a:tc>
                <a:tc v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1" i="0" u="none" strike="noStrike" dirty="0">
                          <a:solidFill>
                            <a:srgbClr val="000000"/>
                          </a:solidFill>
                          <a:effectLst/>
                          <a:latin typeface="Calibri"/>
                        </a:rPr>
                        <a:t>R155K</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1</a:t>
                      </a:r>
                    </a:p>
                  </a:txBody>
                  <a:tcPr marL="9525" marR="9525" marT="9525" marB="0" anchor="ctr">
                    <a:lnL>
                      <a:noFill/>
                    </a:lnL>
                    <a:lnR>
                      <a:noFill/>
                    </a:lnR>
                    <a:lnT>
                      <a:noFill/>
                    </a:lnT>
                    <a:lnB w="19050" cap="flat" cmpd="sng" algn="ctr">
                      <a:noFill/>
                      <a:prstDash val="solid"/>
                      <a:round/>
                      <a:headEnd type="none" w="med" len="med"/>
                      <a:tailEnd type="none" w="med" len="med"/>
                    </a:lnB>
                    <a:lnTlToBr w="12700" cmpd="sng">
                      <a:noFill/>
                      <a:prstDash val="solid"/>
                    </a:lnTlToBr>
                    <a:lnBlToTr w="12700" cmpd="sng">
                      <a:noFill/>
                      <a:prstDash val="solid"/>
                    </a:lnBlToTr>
                  </a:tcPr>
                </a:tc>
              </a:tr>
              <a:tr h="183241">
                <a:tc vMerge="1">
                  <a:txBody>
                    <a:bodyPr/>
                    <a:lstStyle/>
                    <a:p>
                      <a:endParaRPr lang="en-US"/>
                    </a:p>
                  </a:txBody>
                  <a:tcPr/>
                </a:tc>
                <a:tc vMerge="1">
                  <a:txBody>
                    <a:bodyPr/>
                    <a:lstStyle/>
                    <a:p>
                      <a:pPr marL="0" marR="0" algn="ctr">
                        <a:lnSpc>
                          <a:spcPct val="115000"/>
                        </a:lnSpc>
                        <a:spcBef>
                          <a:spcPts val="0"/>
                        </a:spcBef>
                        <a:spcAft>
                          <a:spcPts val="0"/>
                        </a:spcAft>
                        <a:tabLst>
                          <a:tab pos="1428750" algn="l"/>
                        </a:tabLst>
                      </a:pPr>
                      <a:endParaRPr lang="en-US" sz="1600" dirty="0">
                        <a:effectLst/>
                        <a:latin typeface="+mj-lt"/>
                        <a:ea typeface="Calibri"/>
                        <a:cs typeface="Times New Roman"/>
                      </a:endParaRPr>
                    </a:p>
                  </a:txBody>
                  <a:tcPr marL="68580" marR="68580" marT="0" marB="0" anchor="ctr">
                    <a:lnL>
                      <a:noFill/>
                    </a:lnL>
                    <a:lnR>
                      <a:noFill/>
                    </a:lnR>
                    <a:lnT w="19050" cap="flat" cmpd="sng" algn="ctr">
                      <a:noFill/>
                      <a:prstDash val="solid"/>
                      <a:round/>
                      <a:headEnd type="none" w="med" len="med"/>
                      <a:tailEnd type="none" w="med" len="med"/>
                    </a:lnT>
                    <a:lnB w="190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I170V</a:t>
                      </a:r>
                    </a:p>
                  </a:txBody>
                  <a:tcPr marL="9525" marR="9525" marT="9525" marB="0" anchor="ctr">
                    <a:lnL>
                      <a:noFill/>
                    </a:lnL>
                    <a:lnR>
                      <a:noFill/>
                    </a:lnR>
                    <a:lnT>
                      <a:noFill/>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450" b="0" i="0" u="none" strike="noStrike" dirty="0">
                          <a:solidFill>
                            <a:srgbClr val="000000"/>
                          </a:solidFill>
                          <a:effectLst/>
                          <a:latin typeface="Calibri"/>
                        </a:rPr>
                        <a:t>3</a:t>
                      </a:r>
                    </a:p>
                  </a:txBody>
                  <a:tcPr marL="9525" marR="9525" marT="9525" marB="0" anchor="ctr">
                    <a:lnL>
                      <a:noFill/>
                    </a:lnL>
                    <a:lnR>
                      <a:noFill/>
                    </a:lnR>
                    <a:lnT>
                      <a:noFill/>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r>
              <a:tr h="183241">
                <a:tc vMerge="1">
                  <a:txBody>
                    <a:bodyPr/>
                    <a:lstStyle/>
                    <a:p>
                      <a:pPr marL="0" marR="0">
                        <a:lnSpc>
                          <a:spcPct val="115000"/>
                        </a:lnSpc>
                        <a:spcBef>
                          <a:spcPts val="0"/>
                        </a:spcBef>
                        <a:spcAft>
                          <a:spcPts val="0"/>
                        </a:spcAft>
                      </a:pPr>
                      <a:endParaRPr lang="en-US" sz="1800" b="0" dirty="0">
                        <a:solidFill>
                          <a:schemeClr val="tx1"/>
                        </a:solidFill>
                        <a:effectLst/>
                        <a:latin typeface="+mj-lt"/>
                        <a:ea typeface="Calibri"/>
                        <a:cs typeface="Times New Roman"/>
                      </a:endParaRPr>
                    </a:p>
                  </a:txBody>
                  <a:tcPr marT="0" marB="0"/>
                </a:tc>
                <a:tc rowSpan="4">
                  <a:txBody>
                    <a:bodyPr/>
                    <a:lstStyle/>
                    <a:p>
                      <a:pPr marL="0" marR="0" algn="ctr">
                        <a:lnSpc>
                          <a:spcPct val="115000"/>
                        </a:lnSpc>
                        <a:spcBef>
                          <a:spcPts val="0"/>
                        </a:spcBef>
                        <a:spcAft>
                          <a:spcPts val="0"/>
                        </a:spcAft>
                        <a:tabLst>
                          <a:tab pos="1428750" algn="l"/>
                        </a:tabLst>
                      </a:pPr>
                      <a:r>
                        <a:rPr lang="en-US" sz="1450" dirty="0" smtClean="0">
                          <a:effectLst/>
                          <a:latin typeface="+mj-lt"/>
                          <a:ea typeface="Calibri"/>
                          <a:cs typeface="Times New Roman"/>
                        </a:rPr>
                        <a:t>1b</a:t>
                      </a:r>
                      <a:endParaRPr lang="en-US" sz="145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alpha val="20000"/>
                      </a:schemeClr>
                    </a:solidFill>
                  </a:tcPr>
                </a:tc>
                <a:tc>
                  <a:txBody>
                    <a:bodyPr/>
                    <a:lstStyle/>
                    <a:p>
                      <a:pPr algn="ctr" fontAlgn="b"/>
                      <a:r>
                        <a:rPr lang="en-US" sz="1450" b="0" i="0" u="none" strike="noStrike" dirty="0">
                          <a:solidFill>
                            <a:srgbClr val="000000"/>
                          </a:solidFill>
                          <a:effectLst/>
                          <a:latin typeface="Calibri"/>
                        </a:rPr>
                        <a:t>V36I, S122N</a:t>
                      </a:r>
                    </a:p>
                  </a:txBody>
                  <a:tcPr marL="9525" marR="9525" marT="9525" marB="0" anchor="ctr">
                    <a:lnT w="19050" cap="flat" cmpd="sng" algn="ctr">
                      <a:solidFill>
                        <a:schemeClr val="bg1">
                          <a:lumMod val="50000"/>
                        </a:schemeClr>
                      </a:solidFill>
                      <a:prstDash val="solid"/>
                      <a:round/>
                      <a:headEnd type="none" w="med" len="med"/>
                      <a:tailEnd type="none" w="med" len="med"/>
                    </a:lnT>
                  </a:tcPr>
                </a:tc>
                <a:tc>
                  <a:txBody>
                    <a:bodyPr/>
                    <a:lstStyle/>
                    <a:p>
                      <a:pPr algn="ctr" fontAlgn="b"/>
                      <a:r>
                        <a:rPr lang="en-US" sz="1450" b="0" i="0" u="none" strike="noStrike" dirty="0">
                          <a:solidFill>
                            <a:srgbClr val="000000"/>
                          </a:solidFill>
                          <a:effectLst/>
                          <a:latin typeface="Calibri"/>
                        </a:rPr>
                        <a:t>1</a:t>
                      </a:r>
                    </a:p>
                  </a:txBody>
                  <a:tcPr marL="9525" marR="9525" marT="9525" marB="0" anchor="ctr">
                    <a:lnT w="19050" cap="flat" cmpd="sng" algn="ctr">
                      <a:solidFill>
                        <a:schemeClr val="bg1">
                          <a:lumMod val="50000"/>
                        </a:schemeClr>
                      </a:solidFill>
                      <a:prstDash val="solid"/>
                      <a:round/>
                      <a:headEnd type="none" w="med" len="med"/>
                      <a:tailEnd type="none" w="med" len="med"/>
                    </a:lnT>
                  </a:tcPr>
                </a:tc>
              </a:tr>
              <a:tr h="183241">
                <a:tc vMerge="1">
                  <a:txBody>
                    <a:bodyPr/>
                    <a:lstStyle/>
                    <a:p>
                      <a:pPr marL="0" marR="0">
                        <a:lnSpc>
                          <a:spcPct val="115000"/>
                        </a:lnSpc>
                        <a:spcBef>
                          <a:spcPts val="0"/>
                        </a:spcBef>
                        <a:spcAft>
                          <a:spcPts val="0"/>
                        </a:spcAft>
                      </a:pPr>
                      <a:endParaRPr lang="en-US" sz="1800" b="0" dirty="0">
                        <a:solidFill>
                          <a:schemeClr val="tx1"/>
                        </a:solidFill>
                        <a:effectLst/>
                        <a:latin typeface="+mj-lt"/>
                        <a:ea typeface="Calibri"/>
                        <a:cs typeface="Times New Roman"/>
                      </a:endParaRPr>
                    </a:p>
                  </a:txBody>
                  <a:tcPr marT="0" marB="0"/>
                </a:tc>
                <a:tc vMerge="1">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tc>
                <a:tc>
                  <a:txBody>
                    <a:bodyPr/>
                    <a:lstStyle/>
                    <a:p>
                      <a:pPr algn="ctr" fontAlgn="b"/>
                      <a:r>
                        <a:rPr lang="en-US" sz="1450" b="0" i="0" u="none" strike="noStrike" dirty="0">
                          <a:solidFill>
                            <a:srgbClr val="000000"/>
                          </a:solidFill>
                          <a:effectLst/>
                          <a:latin typeface="Calibri"/>
                        </a:rPr>
                        <a:t>S122G</a:t>
                      </a:r>
                    </a:p>
                  </a:txBody>
                  <a:tcPr marL="9525" marR="9525" marT="9525" marB="0" anchor="ctr"/>
                </a:tc>
                <a:tc>
                  <a:txBody>
                    <a:bodyPr/>
                    <a:lstStyle/>
                    <a:p>
                      <a:pPr algn="ctr" fontAlgn="b"/>
                      <a:r>
                        <a:rPr lang="en-US" sz="1450" b="0" i="0" u="none" strike="noStrike" dirty="0">
                          <a:solidFill>
                            <a:srgbClr val="000000"/>
                          </a:solidFill>
                          <a:effectLst/>
                          <a:latin typeface="Calibri"/>
                        </a:rPr>
                        <a:t>1</a:t>
                      </a:r>
                    </a:p>
                  </a:txBody>
                  <a:tcPr marL="9525" marR="9525" marT="9525" marB="0" anchor="ctr"/>
                </a:tc>
              </a:tr>
              <a:tr h="183241">
                <a:tc vMerge="1">
                  <a:txBody>
                    <a:bodyPr/>
                    <a:lstStyle/>
                    <a:p>
                      <a:pPr marL="0" marR="0">
                        <a:lnSpc>
                          <a:spcPct val="115000"/>
                        </a:lnSpc>
                        <a:spcBef>
                          <a:spcPts val="0"/>
                        </a:spcBef>
                        <a:spcAft>
                          <a:spcPts val="0"/>
                        </a:spcAft>
                      </a:pPr>
                      <a:endParaRPr lang="en-US" sz="1800" b="0" dirty="0">
                        <a:solidFill>
                          <a:schemeClr val="tx1"/>
                        </a:solidFill>
                        <a:effectLst/>
                        <a:latin typeface="+mj-lt"/>
                        <a:ea typeface="Calibri"/>
                        <a:cs typeface="Times New Roman"/>
                      </a:endParaRPr>
                    </a:p>
                  </a:txBody>
                  <a:tcPr marT="0" marB="0"/>
                </a:tc>
                <a:tc vMerge="1">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tc>
                <a:tc>
                  <a:txBody>
                    <a:bodyPr/>
                    <a:lstStyle/>
                    <a:p>
                      <a:pPr algn="ctr" fontAlgn="b"/>
                      <a:r>
                        <a:rPr lang="en-US" sz="1450" b="0" i="0" u="none" strike="noStrike" dirty="0">
                          <a:solidFill>
                            <a:srgbClr val="000000"/>
                          </a:solidFill>
                          <a:effectLst/>
                          <a:latin typeface="Calibri"/>
                        </a:rPr>
                        <a:t>S122N</a:t>
                      </a:r>
                    </a:p>
                  </a:txBody>
                  <a:tcPr marL="9525" marR="9525" marT="9525" marB="0" anchor="ctr"/>
                </a:tc>
                <a:tc>
                  <a:txBody>
                    <a:bodyPr/>
                    <a:lstStyle/>
                    <a:p>
                      <a:pPr algn="ctr" fontAlgn="b"/>
                      <a:r>
                        <a:rPr lang="en-US" sz="1450" b="0" i="0" u="none" strike="noStrike" dirty="0">
                          <a:solidFill>
                            <a:srgbClr val="000000"/>
                          </a:solidFill>
                          <a:effectLst/>
                          <a:latin typeface="Calibri"/>
                        </a:rPr>
                        <a:t>2</a:t>
                      </a:r>
                    </a:p>
                  </a:txBody>
                  <a:tcPr marL="9525" marR="9525" marT="9525" marB="0" anchor="ctr"/>
                </a:tc>
              </a:tr>
              <a:tr h="0">
                <a:tc vMerge="1">
                  <a:txBody>
                    <a:bodyPr/>
                    <a:lstStyle/>
                    <a:p>
                      <a:pPr marL="0" marR="0">
                        <a:lnSpc>
                          <a:spcPct val="115000"/>
                        </a:lnSpc>
                        <a:spcBef>
                          <a:spcPts val="0"/>
                        </a:spcBef>
                        <a:spcAft>
                          <a:spcPts val="0"/>
                        </a:spcAft>
                      </a:pPr>
                      <a:endParaRPr lang="en-US" sz="1800" b="0" dirty="0">
                        <a:solidFill>
                          <a:schemeClr val="tx1"/>
                        </a:solidFill>
                        <a:effectLst/>
                        <a:latin typeface="+mj-lt"/>
                        <a:ea typeface="Calibri"/>
                        <a:cs typeface="Times New Roman"/>
                      </a:endParaRPr>
                    </a:p>
                  </a:txBody>
                  <a:tcPr marT="0" marB="0"/>
                </a:tc>
                <a:tc vMerge="1">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tc>
                <a:tc>
                  <a:txBody>
                    <a:bodyPr/>
                    <a:lstStyle/>
                    <a:p>
                      <a:pPr algn="ctr" fontAlgn="b"/>
                      <a:r>
                        <a:rPr lang="en-US" sz="1450" b="0" i="0" u="none" strike="noStrike" dirty="0">
                          <a:solidFill>
                            <a:srgbClr val="000000"/>
                          </a:solidFill>
                          <a:effectLst/>
                          <a:latin typeface="Calibri"/>
                        </a:rPr>
                        <a:t>S122T</a:t>
                      </a:r>
                    </a:p>
                  </a:txBody>
                  <a:tcPr marL="9525" marR="9525" marT="9525" marB="0" anchor="ctr">
                    <a:lnB w="19050" cap="flat" cmpd="sng" algn="ctr">
                      <a:solidFill>
                        <a:schemeClr val="bg1">
                          <a:lumMod val="50000"/>
                        </a:schemeClr>
                      </a:solidFill>
                      <a:prstDash val="solid"/>
                      <a:round/>
                      <a:headEnd type="none" w="med" len="med"/>
                      <a:tailEnd type="none" w="med" len="med"/>
                    </a:lnB>
                  </a:tcPr>
                </a:tc>
                <a:tc>
                  <a:txBody>
                    <a:bodyPr/>
                    <a:lstStyle/>
                    <a:p>
                      <a:pPr algn="ctr" fontAlgn="b"/>
                      <a:r>
                        <a:rPr lang="en-US" sz="1450" b="0" i="0" u="none" strike="noStrike" dirty="0">
                          <a:solidFill>
                            <a:srgbClr val="000000"/>
                          </a:solidFill>
                          <a:effectLst/>
                          <a:latin typeface="Calibri"/>
                        </a:rPr>
                        <a:t>1</a:t>
                      </a:r>
                    </a:p>
                  </a:txBody>
                  <a:tcPr marL="9525" marR="9525" marT="9525" marB="0" anchor="ctr">
                    <a:lnB w="19050" cap="flat" cmpd="sng" algn="ctr">
                      <a:solidFill>
                        <a:schemeClr val="bg1">
                          <a:lumMod val="50000"/>
                        </a:schemeClr>
                      </a:solidFill>
                      <a:prstDash val="solid"/>
                      <a:round/>
                      <a:headEnd type="none" w="med" len="med"/>
                      <a:tailEnd type="none" w="med" len="med"/>
                    </a:lnB>
                  </a:tcPr>
                </a:tc>
              </a:tr>
              <a:tr h="215922">
                <a:tc rowSpan="6">
                  <a:txBody>
                    <a:bodyPr/>
                    <a:lstStyle/>
                    <a:p>
                      <a:pPr marL="0" marR="0" algn="ctr">
                        <a:lnSpc>
                          <a:spcPct val="115000"/>
                        </a:lnSpc>
                        <a:spcBef>
                          <a:spcPts val="0"/>
                        </a:spcBef>
                        <a:spcAft>
                          <a:spcPts val="0"/>
                        </a:spcAft>
                      </a:pPr>
                      <a:r>
                        <a:rPr lang="en-US" sz="1450" b="1" dirty="0" smtClean="0">
                          <a:solidFill>
                            <a:schemeClr val="tx1"/>
                          </a:solidFill>
                          <a:effectLst/>
                          <a:latin typeface="+mj-lt"/>
                          <a:ea typeface="Calibri"/>
                          <a:cs typeface="Times New Roman"/>
                        </a:rPr>
                        <a:t>NS5A</a:t>
                      </a:r>
                      <a:endParaRPr lang="en-US" sz="1450" b="1"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accent6">
                        <a:alpha val="20000"/>
                      </a:schemeClr>
                    </a:solidFill>
                  </a:tcPr>
                </a:tc>
                <a:tc rowSpan="5">
                  <a:txBody>
                    <a:bodyPr/>
                    <a:lstStyle/>
                    <a:p>
                      <a:pPr marL="0" marR="0" algn="ctr">
                        <a:lnSpc>
                          <a:spcPct val="115000"/>
                        </a:lnSpc>
                        <a:spcBef>
                          <a:spcPts val="0"/>
                        </a:spcBef>
                        <a:spcAft>
                          <a:spcPts val="0"/>
                        </a:spcAft>
                        <a:tabLst>
                          <a:tab pos="1428750" algn="l"/>
                        </a:tabLst>
                      </a:pPr>
                      <a:r>
                        <a:rPr lang="en-US" sz="1450" dirty="0" smtClean="0">
                          <a:effectLst/>
                          <a:latin typeface="+mj-lt"/>
                          <a:ea typeface="Calibri"/>
                          <a:cs typeface="Times New Roman"/>
                        </a:rPr>
                        <a:t>1a</a:t>
                      </a:r>
                      <a:endParaRPr lang="en-US" sz="145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accent2">
                        <a:alpha val="20000"/>
                      </a:schemeClr>
                    </a:solidFill>
                  </a:tcPr>
                </a:tc>
                <a:tc>
                  <a:txBody>
                    <a:bodyPr/>
                    <a:lstStyle/>
                    <a:p>
                      <a:pPr marL="0" marR="0" algn="ctr">
                        <a:lnSpc>
                          <a:spcPct val="115000"/>
                        </a:lnSpc>
                        <a:spcBef>
                          <a:spcPts val="0"/>
                        </a:spcBef>
                        <a:spcAft>
                          <a:spcPts val="0"/>
                        </a:spcAft>
                      </a:pPr>
                      <a:r>
                        <a:rPr lang="en-US" sz="1450" dirty="0">
                          <a:solidFill>
                            <a:schemeClr val="tx1"/>
                          </a:solidFill>
                          <a:effectLst/>
                        </a:rPr>
                        <a:t>M28V</a:t>
                      </a:r>
                      <a:endParaRPr lang="en-US" sz="1450" dirty="0">
                        <a:solidFill>
                          <a:schemeClr val="tx1"/>
                        </a:solidFill>
                        <a:effectLst/>
                        <a:latin typeface="Times New Roman"/>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pPr>
                      <a:r>
                        <a:rPr lang="en-US" sz="1450" dirty="0">
                          <a:solidFill>
                            <a:schemeClr val="tx1"/>
                          </a:solidFill>
                          <a:effectLst/>
                        </a:rPr>
                        <a:t>2</a:t>
                      </a:r>
                      <a:endParaRPr lang="en-US" sz="1450" dirty="0">
                        <a:solidFill>
                          <a:schemeClr val="tx1"/>
                        </a:solidFill>
                        <a:effectLst/>
                        <a:latin typeface="Times New Roman"/>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215922">
                <a:tc vMerge="1">
                  <a:txBody>
                    <a:bodyPr/>
                    <a:lstStyle/>
                    <a:p>
                      <a:pPr marL="0" marR="0" algn="ctr">
                        <a:lnSpc>
                          <a:spcPct val="115000"/>
                        </a:lnSpc>
                        <a:spcBef>
                          <a:spcPts val="0"/>
                        </a:spcBef>
                        <a:spcAft>
                          <a:spcPts val="0"/>
                        </a:spcAft>
                      </a:pPr>
                      <a:endParaRPr lang="en-US" sz="14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vMerge="1">
                  <a:txBody>
                    <a:bodyPr/>
                    <a:lstStyle/>
                    <a:p>
                      <a:pPr marL="0" marR="0" algn="ctr">
                        <a:lnSpc>
                          <a:spcPct val="115000"/>
                        </a:lnSpc>
                        <a:spcBef>
                          <a:spcPts val="0"/>
                        </a:spcBef>
                        <a:spcAft>
                          <a:spcPts val="0"/>
                        </a:spcAft>
                        <a:tabLst>
                          <a:tab pos="1428750" algn="l"/>
                        </a:tabLst>
                      </a:pPr>
                      <a:endParaRPr lang="en-US" sz="14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alpha val="20000"/>
                      </a:schemeClr>
                    </a:solidFill>
                  </a:tcPr>
                </a:tc>
                <a:tc>
                  <a:txBody>
                    <a:bodyPr/>
                    <a:lstStyle/>
                    <a:p>
                      <a:pPr marL="0" marR="0" algn="ctr">
                        <a:lnSpc>
                          <a:spcPct val="115000"/>
                        </a:lnSpc>
                        <a:spcBef>
                          <a:spcPts val="0"/>
                        </a:spcBef>
                        <a:spcAft>
                          <a:spcPts val="0"/>
                        </a:spcAft>
                      </a:pPr>
                      <a:r>
                        <a:rPr lang="en-US" sz="1450" dirty="0">
                          <a:solidFill>
                            <a:schemeClr val="tx1"/>
                          </a:solidFill>
                          <a:effectLst/>
                        </a:rPr>
                        <a:t>M28V, Q30H</a:t>
                      </a:r>
                      <a:endParaRPr lang="en-US" sz="1450" dirty="0">
                        <a:solidFill>
                          <a:schemeClr val="tx1"/>
                        </a:solidFill>
                        <a:effectLst/>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50" dirty="0" smtClean="0">
                          <a:solidFill>
                            <a:schemeClr val="tx1"/>
                          </a:solidFill>
                          <a:effectLst/>
                        </a:rPr>
                        <a:t>1</a:t>
                      </a:r>
                      <a:endParaRPr lang="en-US" sz="1450" dirty="0">
                        <a:solidFill>
                          <a:schemeClr val="tx1"/>
                        </a:solidFill>
                        <a:effectLst/>
                        <a:latin typeface="Times New Roman"/>
                        <a:ea typeface="Calibri"/>
                        <a:cs typeface="Times New Roman"/>
                      </a:endParaRPr>
                    </a:p>
                  </a:txBody>
                  <a:tcPr marL="68580" marR="68580" marT="0" marB="0" anchor="ctr"/>
                </a:tc>
              </a:tr>
              <a:tr h="215922">
                <a:tc vMerge="1">
                  <a:txBody>
                    <a:bodyPr/>
                    <a:lstStyle/>
                    <a:p>
                      <a:pPr marL="0" marR="0" algn="ctr">
                        <a:lnSpc>
                          <a:spcPct val="115000"/>
                        </a:lnSpc>
                        <a:spcBef>
                          <a:spcPts val="0"/>
                        </a:spcBef>
                        <a:spcAft>
                          <a:spcPts val="0"/>
                        </a:spcAft>
                      </a:pPr>
                      <a:endParaRPr lang="en-US" sz="14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vMerge="1">
                  <a:txBody>
                    <a:bodyPr/>
                    <a:lstStyle/>
                    <a:p>
                      <a:pPr marL="0" marR="0" algn="ctr">
                        <a:lnSpc>
                          <a:spcPct val="115000"/>
                        </a:lnSpc>
                        <a:spcBef>
                          <a:spcPts val="0"/>
                        </a:spcBef>
                        <a:spcAft>
                          <a:spcPts val="0"/>
                        </a:spcAft>
                        <a:tabLst>
                          <a:tab pos="1428750" algn="l"/>
                        </a:tabLst>
                      </a:pPr>
                      <a:endParaRPr lang="en-US" sz="14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alpha val="20000"/>
                      </a:schemeClr>
                    </a:solidFill>
                  </a:tcPr>
                </a:tc>
                <a:tc>
                  <a:txBody>
                    <a:bodyPr/>
                    <a:lstStyle/>
                    <a:p>
                      <a:pPr marL="0" marR="0" algn="ctr">
                        <a:lnSpc>
                          <a:spcPct val="115000"/>
                        </a:lnSpc>
                        <a:spcBef>
                          <a:spcPts val="0"/>
                        </a:spcBef>
                        <a:spcAft>
                          <a:spcPts val="0"/>
                        </a:spcAft>
                      </a:pPr>
                      <a:r>
                        <a:rPr lang="en-US" sz="1450" dirty="0">
                          <a:solidFill>
                            <a:schemeClr val="tx1"/>
                          </a:solidFill>
                          <a:effectLst/>
                        </a:rPr>
                        <a:t>Q30H</a:t>
                      </a:r>
                      <a:endParaRPr lang="en-US" sz="1450" dirty="0">
                        <a:solidFill>
                          <a:schemeClr val="tx1"/>
                        </a:solidFill>
                        <a:effectLst/>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50" dirty="0">
                          <a:solidFill>
                            <a:schemeClr val="tx1"/>
                          </a:solidFill>
                          <a:effectLst/>
                        </a:rPr>
                        <a:t>1</a:t>
                      </a:r>
                      <a:endParaRPr lang="en-US" sz="1450" dirty="0">
                        <a:solidFill>
                          <a:schemeClr val="tx1"/>
                        </a:solidFill>
                        <a:effectLst/>
                        <a:latin typeface="Times New Roman"/>
                        <a:ea typeface="Calibri"/>
                        <a:cs typeface="Times New Roman"/>
                      </a:endParaRPr>
                    </a:p>
                  </a:txBody>
                  <a:tcPr marL="68580" marR="68580" marT="0" marB="0" anchor="ctr"/>
                </a:tc>
              </a:tr>
              <a:tr h="215922">
                <a:tc vMerge="1">
                  <a:txBody>
                    <a:bodyPr/>
                    <a:lstStyle/>
                    <a:p>
                      <a:pPr marL="0" marR="0" algn="ctr">
                        <a:lnSpc>
                          <a:spcPct val="115000"/>
                        </a:lnSpc>
                        <a:spcBef>
                          <a:spcPts val="0"/>
                        </a:spcBef>
                        <a:spcAft>
                          <a:spcPts val="0"/>
                        </a:spcAft>
                      </a:pPr>
                      <a:endParaRPr lang="en-US" sz="14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vMerge="1">
                  <a:txBody>
                    <a:bodyPr/>
                    <a:lstStyle/>
                    <a:p>
                      <a:pPr marL="0" marR="0" algn="ctr">
                        <a:lnSpc>
                          <a:spcPct val="115000"/>
                        </a:lnSpc>
                        <a:spcBef>
                          <a:spcPts val="0"/>
                        </a:spcBef>
                        <a:spcAft>
                          <a:spcPts val="0"/>
                        </a:spcAft>
                        <a:tabLst>
                          <a:tab pos="1428750" algn="l"/>
                        </a:tabLst>
                      </a:pPr>
                      <a:endParaRPr lang="en-US" sz="14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alpha val="20000"/>
                      </a:schemeClr>
                    </a:solidFill>
                  </a:tcPr>
                </a:tc>
                <a:tc>
                  <a:txBody>
                    <a:bodyPr/>
                    <a:lstStyle/>
                    <a:p>
                      <a:pPr marL="0" marR="0" algn="ctr">
                        <a:lnSpc>
                          <a:spcPct val="115000"/>
                        </a:lnSpc>
                        <a:spcBef>
                          <a:spcPts val="0"/>
                        </a:spcBef>
                        <a:spcAft>
                          <a:spcPts val="0"/>
                        </a:spcAft>
                      </a:pPr>
                      <a:r>
                        <a:rPr lang="en-US" sz="1450" dirty="0">
                          <a:solidFill>
                            <a:schemeClr val="tx1"/>
                          </a:solidFill>
                          <a:effectLst/>
                        </a:rPr>
                        <a:t>L31M</a:t>
                      </a:r>
                      <a:endParaRPr lang="en-US" sz="1450" dirty="0">
                        <a:solidFill>
                          <a:schemeClr val="tx1"/>
                        </a:solidFill>
                        <a:effectLst/>
                        <a:latin typeface="Times New 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50" dirty="0" smtClean="0">
                          <a:solidFill>
                            <a:schemeClr val="tx1"/>
                          </a:solidFill>
                          <a:effectLst/>
                        </a:rPr>
                        <a:t>3</a:t>
                      </a:r>
                      <a:endParaRPr lang="en-US" sz="1450" dirty="0">
                        <a:solidFill>
                          <a:schemeClr val="tx1"/>
                        </a:solidFill>
                        <a:effectLst/>
                        <a:latin typeface="Times New Roman"/>
                        <a:ea typeface="Calibri"/>
                        <a:cs typeface="Times New Roman"/>
                      </a:endParaRPr>
                    </a:p>
                  </a:txBody>
                  <a:tcPr marL="68580" marR="68580" marT="0" marB="0" anchor="ctr"/>
                </a:tc>
              </a:tr>
              <a:tr h="215922">
                <a:tc vMerge="1">
                  <a:txBody>
                    <a:bodyPr/>
                    <a:lstStyle/>
                    <a:p>
                      <a:pPr marL="0" marR="0" algn="ctr">
                        <a:lnSpc>
                          <a:spcPct val="115000"/>
                        </a:lnSpc>
                        <a:spcBef>
                          <a:spcPts val="0"/>
                        </a:spcBef>
                        <a:spcAft>
                          <a:spcPts val="0"/>
                        </a:spcAft>
                      </a:pPr>
                      <a:endParaRPr lang="en-US" sz="14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vMerge="1">
                  <a:txBody>
                    <a:bodyPr/>
                    <a:lstStyle/>
                    <a:p>
                      <a:pPr marL="0" marR="0" algn="ctr">
                        <a:lnSpc>
                          <a:spcPct val="115000"/>
                        </a:lnSpc>
                        <a:spcBef>
                          <a:spcPts val="0"/>
                        </a:spcBef>
                        <a:spcAft>
                          <a:spcPts val="0"/>
                        </a:spcAft>
                        <a:tabLst>
                          <a:tab pos="1428750" algn="l"/>
                        </a:tabLst>
                      </a:pPr>
                      <a:endParaRPr lang="en-US" sz="14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alpha val="20000"/>
                      </a:schemeClr>
                    </a:solidFill>
                  </a:tcPr>
                </a:tc>
                <a:tc>
                  <a:txBody>
                    <a:bodyPr/>
                    <a:lstStyle/>
                    <a:p>
                      <a:pPr marL="0" marR="0" algn="ctr">
                        <a:lnSpc>
                          <a:spcPct val="115000"/>
                        </a:lnSpc>
                        <a:spcBef>
                          <a:spcPts val="0"/>
                        </a:spcBef>
                        <a:spcAft>
                          <a:spcPts val="0"/>
                        </a:spcAft>
                      </a:pPr>
                      <a:r>
                        <a:rPr lang="en-US" sz="1450" dirty="0">
                          <a:solidFill>
                            <a:schemeClr val="tx1"/>
                          </a:solidFill>
                          <a:effectLst/>
                        </a:rPr>
                        <a:t>Q30H, </a:t>
                      </a:r>
                      <a:r>
                        <a:rPr lang="en-US" sz="1450" b="1" dirty="0">
                          <a:solidFill>
                            <a:schemeClr val="tx1"/>
                          </a:solidFill>
                          <a:effectLst/>
                        </a:rPr>
                        <a:t>Y93H</a:t>
                      </a:r>
                      <a:endParaRPr lang="en-US" sz="1450" b="1" dirty="0">
                        <a:solidFill>
                          <a:schemeClr val="tx1"/>
                        </a:solidFill>
                        <a:effectLst/>
                        <a:latin typeface="Times New Roman"/>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a:solidFill>
                            <a:schemeClr val="tx1"/>
                          </a:solidFill>
                          <a:effectLst/>
                        </a:rPr>
                        <a:t>1</a:t>
                      </a:r>
                      <a:endParaRPr lang="en-US" sz="1450" dirty="0">
                        <a:solidFill>
                          <a:schemeClr val="tx1"/>
                        </a:solidFill>
                        <a:effectLst/>
                        <a:latin typeface="Times New Roman"/>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r h="215922">
                <a:tc vMerge="1">
                  <a:txBody>
                    <a:bodyPr/>
                    <a:lstStyle/>
                    <a:p>
                      <a:pPr marL="0" marR="0" algn="ctr">
                        <a:lnSpc>
                          <a:spcPct val="115000"/>
                        </a:lnSpc>
                        <a:spcBef>
                          <a:spcPts val="0"/>
                        </a:spcBef>
                        <a:spcAft>
                          <a:spcPts val="0"/>
                        </a:spcAft>
                      </a:pPr>
                      <a:endParaRPr lang="en-US" sz="14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450" dirty="0" smtClean="0">
                          <a:effectLst/>
                          <a:latin typeface="+mj-lt"/>
                          <a:ea typeface="Calibri"/>
                          <a:cs typeface="Times New Roman"/>
                        </a:rPr>
                        <a:t>1b</a:t>
                      </a:r>
                      <a:endParaRPr lang="en-US" sz="145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alpha val="20000"/>
                      </a:schemeClr>
                    </a:solidFill>
                  </a:tcPr>
                </a:tc>
                <a:tc>
                  <a:txBody>
                    <a:bodyPr/>
                    <a:lstStyle/>
                    <a:p>
                      <a:pPr marL="0" marR="0" algn="ctr">
                        <a:lnSpc>
                          <a:spcPct val="115000"/>
                        </a:lnSpc>
                        <a:spcBef>
                          <a:spcPts val="0"/>
                        </a:spcBef>
                        <a:spcAft>
                          <a:spcPts val="0"/>
                        </a:spcAft>
                      </a:pPr>
                      <a:r>
                        <a:rPr lang="en-US" sz="1450" b="1" dirty="0">
                          <a:solidFill>
                            <a:schemeClr val="tx1"/>
                          </a:solidFill>
                          <a:effectLst/>
                        </a:rPr>
                        <a:t>Y93H</a:t>
                      </a:r>
                      <a:endParaRPr lang="en-US" sz="1450" b="1" dirty="0">
                        <a:solidFill>
                          <a:schemeClr val="tx1"/>
                        </a:solidFill>
                        <a:effectLst/>
                        <a:latin typeface="Times New Roman"/>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50" dirty="0">
                          <a:solidFill>
                            <a:schemeClr val="tx1"/>
                          </a:solidFill>
                          <a:effectLst/>
                        </a:rPr>
                        <a:t>1</a:t>
                      </a:r>
                      <a:endParaRPr lang="en-US" sz="1450" dirty="0">
                        <a:solidFill>
                          <a:schemeClr val="tx1"/>
                        </a:solidFill>
                        <a:effectLst/>
                        <a:latin typeface="Times New Roman"/>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r>
            </a:tbl>
          </a:graphicData>
        </a:graphic>
      </p:graphicFrame>
      <p:sp>
        <p:nvSpPr>
          <p:cNvPr id="2" name="Rectangle 1"/>
          <p:cNvSpPr/>
          <p:nvPr/>
        </p:nvSpPr>
        <p:spPr>
          <a:xfrm>
            <a:off x="955963" y="1089998"/>
            <a:ext cx="7211291" cy="400110"/>
          </a:xfrm>
          <a:prstGeom prst="rect">
            <a:avLst/>
          </a:prstGeom>
        </p:spPr>
        <p:txBody>
          <a:bodyPr wrap="square">
            <a:spAutoFit/>
          </a:bodyPr>
          <a:lstStyle/>
          <a:p>
            <a:pPr algn="ctr"/>
            <a:r>
              <a:rPr lang="en-US" sz="2000" b="1" kern="0" dirty="0"/>
              <a:t>Amino Acid Variant Analysis by Population Sequencing</a:t>
            </a:r>
            <a:endParaRPr lang="en-US" sz="2000" b="1" dirty="0"/>
          </a:p>
        </p:txBody>
      </p:sp>
    </p:spTree>
    <p:extLst>
      <p:ext uri="{BB962C8B-B14F-4D97-AF65-F5344CB8AC3E}">
        <p14:creationId xmlns:p14="http://schemas.microsoft.com/office/powerpoint/2010/main" val="3577144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480" y="256032"/>
            <a:ext cx="8321040" cy="713232"/>
          </a:xfrm>
        </p:spPr>
        <p:txBody>
          <a:bodyPr anchor="b"/>
          <a:lstStyle/>
          <a:p>
            <a:r>
              <a:rPr lang="en-US" b="1" dirty="0" smtClean="0"/>
              <a:t>SURVEYOR-I Part 1: Summary of Adverse Events</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686003078"/>
              </p:ext>
            </p:extLst>
          </p:nvPr>
        </p:nvGraphicFramePr>
        <p:xfrm>
          <a:off x="411479" y="1152144"/>
          <a:ext cx="8327079" cy="5103298"/>
        </p:xfrm>
        <a:graphic>
          <a:graphicData uri="http://schemas.openxmlformats.org/drawingml/2006/table">
            <a:tbl>
              <a:tblPr firstRow="1" firstCol="1" bandRow="1">
                <a:tableStyleId>{68D230F3-CF80-4859-8CE7-A43EE81993B5}</a:tableStyleId>
              </a:tblPr>
              <a:tblGrid>
                <a:gridCol w="3946761"/>
                <a:gridCol w="2190159"/>
                <a:gridCol w="2190159"/>
              </a:tblGrid>
              <a:tr h="740664">
                <a:tc>
                  <a:txBody>
                    <a:bodyPr/>
                    <a:lstStyle/>
                    <a:p>
                      <a:pPr>
                        <a:lnSpc>
                          <a:spcPct val="115000"/>
                        </a:lnSpc>
                      </a:pPr>
                      <a:r>
                        <a:rPr lang="en-US" sz="1800" dirty="0" smtClean="0">
                          <a:solidFill>
                            <a:schemeClr val="tx1"/>
                          </a:solidFill>
                          <a:effectLst/>
                          <a:latin typeface="+mj-lt"/>
                          <a:cs typeface="Times New Roman"/>
                        </a:rPr>
                        <a:t>Event,</a:t>
                      </a:r>
                      <a:r>
                        <a:rPr lang="en-US" sz="1800" baseline="0" dirty="0" smtClean="0">
                          <a:solidFill>
                            <a:schemeClr val="tx1"/>
                          </a:solidFill>
                          <a:effectLst/>
                          <a:latin typeface="+mj-lt"/>
                          <a:cs typeface="Times New Roman"/>
                        </a:rPr>
                        <a:t> n (%)</a:t>
                      </a:r>
                      <a:endParaRPr lang="en-US" sz="1800" dirty="0">
                        <a:solidFill>
                          <a:schemeClr val="tx1"/>
                        </a:solidFill>
                        <a:effectLst/>
                        <a:latin typeface="+mj-lt"/>
                        <a:cs typeface="Times New Roman"/>
                      </a:endParaRPr>
                    </a:p>
                  </a:txBody>
                  <a:tcPr marL="61349" marR="61349" marT="0" marB="0" anchor="b">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ts val="1700"/>
                        </a:lnSpc>
                        <a:spcBef>
                          <a:spcPts val="0"/>
                        </a:spcBef>
                        <a:spcAft>
                          <a:spcPts val="0"/>
                        </a:spcAft>
                      </a:pPr>
                      <a:r>
                        <a:rPr lang="en-US" sz="1800" b="1" dirty="0" smtClean="0">
                          <a:solidFill>
                            <a:schemeClr val="bg1"/>
                          </a:solidFill>
                          <a:effectLst/>
                          <a:latin typeface="+mj-lt"/>
                        </a:rPr>
                        <a:t>      ABT-493 200 mg </a:t>
                      </a:r>
                    </a:p>
                    <a:p>
                      <a:pPr marL="0" marR="0" algn="ctr">
                        <a:lnSpc>
                          <a:spcPts val="1700"/>
                        </a:lnSpc>
                        <a:spcBef>
                          <a:spcPts val="0"/>
                        </a:spcBef>
                        <a:spcAft>
                          <a:spcPts val="0"/>
                        </a:spcAft>
                      </a:pPr>
                      <a:r>
                        <a:rPr lang="en-US" sz="1800" b="1" dirty="0" smtClean="0">
                          <a:solidFill>
                            <a:schemeClr val="bg1"/>
                          </a:solidFill>
                          <a:effectLst/>
                          <a:latin typeface="+mj-lt"/>
                        </a:rPr>
                        <a:t>+ </a:t>
                      </a:r>
                      <a:r>
                        <a:rPr lang="en-US" sz="1800" b="1" baseline="0" dirty="0" smtClean="0">
                          <a:solidFill>
                            <a:schemeClr val="bg1"/>
                          </a:solidFill>
                          <a:effectLst/>
                          <a:latin typeface="+mj-lt"/>
                        </a:rPr>
                        <a:t>ABT-530</a:t>
                      </a:r>
                      <a:r>
                        <a:rPr lang="en-US" sz="1800" b="1" dirty="0" smtClean="0">
                          <a:solidFill>
                            <a:schemeClr val="bg1"/>
                          </a:solidFill>
                          <a:effectLst/>
                          <a:latin typeface="+mj-lt"/>
                        </a:rPr>
                        <a:t> 40 mg</a:t>
                      </a:r>
                    </a:p>
                    <a:p>
                      <a:pPr marL="0" marR="0" algn="ctr">
                        <a:lnSpc>
                          <a:spcPts val="1700"/>
                        </a:lnSpc>
                        <a:spcBef>
                          <a:spcPts val="0"/>
                        </a:spcBef>
                        <a:spcAft>
                          <a:spcPts val="0"/>
                        </a:spcAft>
                      </a:pPr>
                      <a:r>
                        <a:rPr lang="en-US" sz="1800" b="1" dirty="0" smtClean="0">
                          <a:solidFill>
                            <a:schemeClr val="bg1"/>
                          </a:solidFill>
                          <a:effectLst/>
                          <a:latin typeface="+mj-lt"/>
                        </a:rPr>
                        <a:t>(n = 39)</a:t>
                      </a:r>
                      <a:endParaRPr lang="en-US" sz="1800" b="1"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6BBBAE"/>
                    </a:solidFill>
                  </a:tcPr>
                </a:tc>
                <a:tc>
                  <a:txBody>
                    <a:bodyPr/>
                    <a:lstStyle/>
                    <a:p>
                      <a:pPr marL="0" marR="0" algn="ctr">
                        <a:lnSpc>
                          <a:spcPts val="1700"/>
                        </a:lnSpc>
                        <a:spcBef>
                          <a:spcPts val="0"/>
                        </a:spcBef>
                        <a:spcAft>
                          <a:spcPts val="0"/>
                        </a:spcAft>
                      </a:pPr>
                      <a:r>
                        <a:rPr lang="en-US" sz="1800" b="1" dirty="0" smtClean="0">
                          <a:solidFill>
                            <a:schemeClr val="bg1"/>
                          </a:solidFill>
                          <a:effectLst/>
                          <a:latin typeface="+mj-lt"/>
                        </a:rPr>
                        <a:t>   ABT-493 200 mg </a:t>
                      </a:r>
                    </a:p>
                    <a:p>
                      <a:pPr marL="0" marR="0" algn="ctr">
                        <a:lnSpc>
                          <a:spcPts val="1700"/>
                        </a:lnSpc>
                        <a:spcBef>
                          <a:spcPts val="0"/>
                        </a:spcBef>
                        <a:spcAft>
                          <a:spcPts val="0"/>
                        </a:spcAft>
                      </a:pPr>
                      <a:r>
                        <a:rPr lang="en-US" sz="1800" b="1" dirty="0" smtClean="0">
                          <a:solidFill>
                            <a:schemeClr val="bg1"/>
                          </a:solidFill>
                          <a:effectLst/>
                          <a:latin typeface="+mj-lt"/>
                        </a:rPr>
                        <a:t>+ ABT-530 120 mg</a:t>
                      </a:r>
                    </a:p>
                    <a:p>
                      <a:pPr marL="0" marR="0" algn="ctr">
                        <a:lnSpc>
                          <a:spcPts val="1700"/>
                        </a:lnSpc>
                        <a:spcBef>
                          <a:spcPts val="0"/>
                        </a:spcBef>
                        <a:spcAft>
                          <a:spcPts val="0"/>
                        </a:spcAft>
                      </a:pPr>
                      <a:r>
                        <a:rPr lang="en-US" sz="1800" b="1" dirty="0" smtClean="0">
                          <a:solidFill>
                            <a:schemeClr val="bg1"/>
                          </a:solidFill>
                          <a:effectLst/>
                          <a:latin typeface="+mj-lt"/>
                        </a:rPr>
                        <a:t>(n = 40)</a:t>
                      </a:r>
                      <a:endParaRPr lang="en-US" sz="18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r>
              <a:tr h="295039">
                <a:tc>
                  <a:txBody>
                    <a:bodyPr/>
                    <a:lstStyle/>
                    <a:p>
                      <a:pPr marL="0" marR="0">
                        <a:lnSpc>
                          <a:spcPct val="115000"/>
                        </a:lnSpc>
                        <a:spcBef>
                          <a:spcPts val="0"/>
                        </a:spcBef>
                        <a:spcAft>
                          <a:spcPts val="0"/>
                        </a:spcAft>
                      </a:pPr>
                      <a:r>
                        <a:rPr lang="en-US" sz="1800" b="0" dirty="0" smtClean="0">
                          <a:solidFill>
                            <a:schemeClr val="tx1"/>
                          </a:solidFill>
                          <a:effectLst/>
                          <a:latin typeface="+mj-lt"/>
                          <a:ea typeface="Calibri"/>
                          <a:cs typeface="Times New Roman"/>
                        </a:rPr>
                        <a:t>Any AE</a:t>
                      </a:r>
                      <a:endParaRPr lang="en-US" sz="1800" b="0" dirty="0">
                        <a:solidFill>
                          <a:schemeClr val="tx1"/>
                        </a:solidFill>
                        <a:effectLst/>
                        <a:latin typeface="+mj-lt"/>
                        <a:ea typeface="Calibri"/>
                        <a:cs typeface="Times New Roman"/>
                      </a:endParaRPr>
                    </a:p>
                  </a:txBody>
                  <a:tcPr marT="0" marB="0">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30 (77)</a:t>
                      </a:r>
                      <a:endParaRPr lang="en-US" sz="18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26 (65)</a:t>
                      </a:r>
                      <a:endParaRPr lang="en-US" sz="1800" dirty="0">
                        <a:effectLst/>
                        <a:latin typeface="+mj-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295039">
                <a:tc>
                  <a:txBody>
                    <a:bodyPr/>
                    <a:lstStyle/>
                    <a:p>
                      <a:pPr marL="0" marR="0">
                        <a:lnSpc>
                          <a:spcPct val="115000"/>
                        </a:lnSpc>
                        <a:spcBef>
                          <a:spcPts val="0"/>
                        </a:spcBef>
                        <a:spcAft>
                          <a:spcPts val="0"/>
                        </a:spcAft>
                      </a:pPr>
                      <a:r>
                        <a:rPr lang="en-US" sz="1800" b="0" dirty="0" smtClean="0">
                          <a:solidFill>
                            <a:schemeClr val="tx1"/>
                          </a:solidFill>
                          <a:effectLst/>
                          <a:latin typeface="+mj-lt"/>
                          <a:ea typeface="Calibri"/>
                          <a:cs typeface="Times New Roman"/>
                        </a:rPr>
                        <a:t>AEs</a:t>
                      </a:r>
                      <a:r>
                        <a:rPr lang="en-US" sz="1800" b="0" baseline="0" dirty="0" smtClean="0">
                          <a:solidFill>
                            <a:schemeClr val="tx1"/>
                          </a:solidFill>
                          <a:effectLst/>
                          <a:latin typeface="+mj-lt"/>
                          <a:ea typeface="Calibri"/>
                          <a:cs typeface="Times New Roman"/>
                        </a:rPr>
                        <a:t> leading to study discontinuation</a:t>
                      </a:r>
                      <a:endParaRPr lang="en-US" sz="1800" b="0" dirty="0">
                        <a:solidFill>
                          <a:schemeClr val="tx1"/>
                        </a:solidFill>
                        <a:effectLst/>
                        <a:latin typeface="+mj-lt"/>
                        <a:ea typeface="Calibri"/>
                        <a:cs typeface="Times New Roman"/>
                      </a:endParaRPr>
                    </a:p>
                  </a:txBody>
                  <a:tcPr marT="0" marB="0"/>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0</a:t>
                      </a:r>
                      <a:endParaRPr lang="en-US" sz="18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0</a:t>
                      </a:r>
                      <a:endParaRPr lang="en-US" sz="1800" dirty="0">
                        <a:effectLst/>
                        <a:latin typeface="+mj-lt"/>
                        <a:ea typeface="Calibri"/>
                        <a:cs typeface="Times New Roman"/>
                      </a:endParaRPr>
                    </a:p>
                  </a:txBody>
                  <a:tcPr marL="68580" marR="68580" marT="0" marB="0" anchor="ctr"/>
                </a:tc>
              </a:tr>
              <a:tr h="295039">
                <a:tc>
                  <a:txBody>
                    <a:bodyPr/>
                    <a:lstStyle/>
                    <a:p>
                      <a:pPr marL="0"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Any</a:t>
                      </a:r>
                      <a:r>
                        <a:rPr lang="en-US" sz="1800" b="0" baseline="0" dirty="0" smtClean="0">
                          <a:solidFill>
                            <a:schemeClr val="tx1"/>
                          </a:solidFill>
                          <a:effectLst/>
                          <a:latin typeface="+mj-lt"/>
                          <a:ea typeface="Calibri"/>
                          <a:cs typeface="Times New Roman"/>
                        </a:rPr>
                        <a:t> Grade 3 (severe) AE</a:t>
                      </a:r>
                      <a:endParaRPr lang="en-US" sz="1800" b="0" dirty="0">
                        <a:solidFill>
                          <a:schemeClr val="tx1"/>
                        </a:solidFill>
                        <a:effectLst/>
                        <a:latin typeface="+mj-lt"/>
                        <a:ea typeface="Calibri"/>
                        <a:cs typeface="Times New Roman"/>
                      </a:endParaRPr>
                    </a:p>
                  </a:txBody>
                  <a:tcPr marT="0" marB="0"/>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1 (3)</a:t>
                      </a:r>
                      <a:r>
                        <a:rPr lang="en-US" sz="1800" baseline="30000" dirty="0" smtClean="0">
                          <a:effectLst/>
                          <a:latin typeface="+mj-lt"/>
                          <a:ea typeface="Calibri"/>
                          <a:cs typeface="Times New Roman"/>
                        </a:rPr>
                        <a:t>a</a:t>
                      </a:r>
                      <a:endParaRPr lang="en-US" sz="1800" baseline="300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2 (5)</a:t>
                      </a:r>
                      <a:r>
                        <a:rPr lang="en-US" sz="1800" baseline="30000" dirty="0" smtClean="0">
                          <a:effectLst/>
                          <a:latin typeface="+mj-lt"/>
                          <a:ea typeface="Calibri"/>
                          <a:cs typeface="Times New Roman"/>
                        </a:rPr>
                        <a:t>b,c</a:t>
                      </a:r>
                      <a:endParaRPr lang="en-US" sz="1800" baseline="30000" dirty="0">
                        <a:effectLst/>
                        <a:latin typeface="+mj-lt"/>
                        <a:ea typeface="Calibri"/>
                        <a:cs typeface="Times New Roman"/>
                      </a:endParaRPr>
                    </a:p>
                  </a:txBody>
                  <a:tcPr marL="68580" marR="68580" marT="0" marB="0" anchor="ctr"/>
                </a:tc>
              </a:tr>
              <a:tr h="295039">
                <a:tc>
                  <a:txBody>
                    <a:bodyPr/>
                    <a:lstStyle/>
                    <a:p>
                      <a:pPr marL="0"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Any serious AE</a:t>
                      </a:r>
                      <a:endParaRPr lang="en-US" sz="1800" b="0" dirty="0">
                        <a:solidFill>
                          <a:schemeClr val="tx1"/>
                        </a:solidFill>
                        <a:effectLst/>
                        <a:latin typeface="+mj-lt"/>
                        <a:ea typeface="Calibri"/>
                        <a:cs typeface="Times New Roman"/>
                      </a:endParaRPr>
                    </a:p>
                  </a:txBody>
                  <a:tcPr marT="0" marB="0"/>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0</a:t>
                      </a:r>
                      <a:endParaRPr lang="en-US" sz="180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800" dirty="0" smtClean="0">
                          <a:effectLst/>
                          <a:latin typeface="+mj-lt"/>
                          <a:ea typeface="Calibri"/>
                          <a:cs typeface="Times New Roman"/>
                        </a:rPr>
                        <a:t>1 (3)</a:t>
                      </a:r>
                      <a:r>
                        <a:rPr lang="en-US" sz="1800" baseline="30000" dirty="0" smtClean="0">
                          <a:effectLst/>
                          <a:latin typeface="+mj-lt"/>
                          <a:ea typeface="Calibri"/>
                          <a:cs typeface="Times New Roman"/>
                        </a:rPr>
                        <a:t>c</a:t>
                      </a:r>
                      <a:endParaRPr lang="en-US" sz="1800" baseline="30000" dirty="0">
                        <a:effectLst/>
                        <a:latin typeface="+mj-lt"/>
                        <a:ea typeface="Calibri"/>
                        <a:cs typeface="Times New Roman"/>
                      </a:endParaRPr>
                    </a:p>
                  </a:txBody>
                  <a:tcPr marL="68580" marR="68580" marT="0" marB="0" anchor="ctr"/>
                </a:tc>
              </a:tr>
              <a:tr h="295039">
                <a:tc>
                  <a:txBody>
                    <a:bodyPr/>
                    <a:lstStyle/>
                    <a:p>
                      <a:pPr marL="228600"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Deaths</a:t>
                      </a:r>
                      <a:endParaRPr lang="en-US" sz="1800" b="0" dirty="0">
                        <a:solidFill>
                          <a:schemeClr val="tx1"/>
                        </a:solidFill>
                        <a:effectLst/>
                        <a:latin typeface="+mj-lt"/>
                        <a:ea typeface="Calibri"/>
                        <a:cs typeface="Times New Roman"/>
                      </a:endParaRPr>
                    </a:p>
                  </a:txBody>
                  <a:tcPr marT="0" marB="0"/>
                </a:tc>
                <a:tc>
                  <a:txBody>
                    <a:bodyPr/>
                    <a:lstStyle/>
                    <a:p>
                      <a:pPr marL="0" marR="0" algn="ctr">
                        <a:lnSpc>
                          <a:spcPct val="115000"/>
                        </a:lnSpc>
                        <a:spcBef>
                          <a:spcPts val="0"/>
                        </a:spcBef>
                        <a:spcAft>
                          <a:spcPts val="0"/>
                        </a:spcAft>
                        <a:tabLst>
                          <a:tab pos="1428750" algn="l"/>
                        </a:tabLst>
                      </a:pPr>
                      <a:r>
                        <a:rPr lang="en-US" sz="1800" baseline="0" dirty="0" smtClean="0">
                          <a:effectLst/>
                          <a:latin typeface="+mj-lt"/>
                          <a:ea typeface="Calibri"/>
                          <a:cs typeface="Times New Roman"/>
                        </a:rPr>
                        <a:t>0</a:t>
                      </a:r>
                      <a:endParaRPr lang="en-US" sz="1800" baseline="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800" baseline="0" dirty="0" smtClean="0">
                          <a:effectLst/>
                          <a:latin typeface="+mj-lt"/>
                          <a:ea typeface="Calibri"/>
                          <a:cs typeface="Times New Roman"/>
                        </a:rPr>
                        <a:t>0</a:t>
                      </a:r>
                      <a:endParaRPr lang="en-US" sz="1800" baseline="0" dirty="0">
                        <a:effectLst/>
                        <a:latin typeface="+mj-lt"/>
                        <a:ea typeface="Calibri"/>
                        <a:cs typeface="Times New Roman"/>
                      </a:endParaRPr>
                    </a:p>
                  </a:txBody>
                  <a:tcPr marL="68580" marR="68580" marT="0" marB="0" anchor="ctr"/>
                </a:tc>
              </a:tr>
              <a:tr h="295039">
                <a:tc>
                  <a:txBody>
                    <a:bodyPr/>
                    <a:lstStyle/>
                    <a:p>
                      <a:pPr marL="0"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AEs in &gt;10% of patients</a:t>
                      </a:r>
                      <a:endParaRPr lang="en-US" sz="1800" b="0" dirty="0">
                        <a:solidFill>
                          <a:schemeClr val="tx1"/>
                        </a:solidFill>
                        <a:effectLst/>
                        <a:latin typeface="+mj-lt"/>
                        <a:ea typeface="Calibri"/>
                        <a:cs typeface="Times New Roman"/>
                      </a:endParaRPr>
                    </a:p>
                  </a:txBody>
                  <a:tcPr marT="0" marB="0"/>
                </a:tc>
                <a:tc>
                  <a:txBody>
                    <a:bodyPr/>
                    <a:lstStyle/>
                    <a:p>
                      <a:pPr marL="0" marR="0" algn="ctr">
                        <a:lnSpc>
                          <a:spcPct val="115000"/>
                        </a:lnSpc>
                        <a:spcBef>
                          <a:spcPts val="0"/>
                        </a:spcBef>
                        <a:spcAft>
                          <a:spcPts val="0"/>
                        </a:spcAft>
                        <a:tabLst>
                          <a:tab pos="1428750" algn="l"/>
                        </a:tabLst>
                      </a:pPr>
                      <a:endParaRPr lang="en-US" sz="1800" baseline="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endParaRPr lang="en-US" sz="1800" baseline="0" dirty="0">
                        <a:effectLst/>
                        <a:latin typeface="+mj-lt"/>
                        <a:ea typeface="Calibri"/>
                        <a:cs typeface="Times New Roman"/>
                      </a:endParaRPr>
                    </a:p>
                  </a:txBody>
                  <a:tcPr marL="68580" marR="68580" marT="0" marB="0" anchor="ctr"/>
                </a:tc>
              </a:tr>
              <a:tr h="295039">
                <a:tc>
                  <a:txBody>
                    <a:bodyPr/>
                    <a:lstStyle/>
                    <a:p>
                      <a:pPr marL="236538"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Fatigue</a:t>
                      </a:r>
                      <a:endParaRPr lang="en-US" sz="1800" b="0" dirty="0">
                        <a:solidFill>
                          <a:schemeClr val="tx1"/>
                        </a:solidFill>
                        <a:effectLst/>
                        <a:latin typeface="+mj-lt"/>
                        <a:ea typeface="Calibri"/>
                        <a:cs typeface="Times New Roman"/>
                      </a:endParaRPr>
                    </a:p>
                  </a:txBody>
                  <a:tcPr marT="0" marB="0"/>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5 (13)</a:t>
                      </a:r>
                      <a:endParaRPr lang="en-US" sz="1800" dirty="0">
                        <a:solidFill>
                          <a:schemeClr val="tx1"/>
                        </a:solidFill>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9 (23)</a:t>
                      </a:r>
                      <a:endParaRPr lang="en-US" sz="1800" dirty="0">
                        <a:solidFill>
                          <a:schemeClr val="tx1"/>
                        </a:solidFill>
                        <a:effectLst/>
                        <a:latin typeface="+mj-lt"/>
                        <a:ea typeface="Calibri"/>
                        <a:cs typeface="Times New Roman"/>
                      </a:endParaRPr>
                    </a:p>
                  </a:txBody>
                  <a:tcPr marL="68580" marR="68580" marT="0" marB="0" anchor="ctr"/>
                </a:tc>
              </a:tr>
              <a:tr h="295039">
                <a:tc>
                  <a:txBody>
                    <a:bodyPr/>
                    <a:lstStyle/>
                    <a:p>
                      <a:pPr marL="236538"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Headache</a:t>
                      </a:r>
                      <a:endParaRPr lang="en-US" sz="1800" b="0" dirty="0">
                        <a:solidFill>
                          <a:schemeClr val="tx1"/>
                        </a:solidFill>
                        <a:effectLst/>
                        <a:latin typeface="+mj-lt"/>
                        <a:ea typeface="Calibri"/>
                        <a:cs typeface="Times New Roman"/>
                      </a:endParaRPr>
                    </a:p>
                  </a:txBody>
                  <a:tcPr marT="0" marB="0"/>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8 (21)</a:t>
                      </a:r>
                      <a:endParaRPr lang="en-US" sz="1800" dirty="0">
                        <a:solidFill>
                          <a:schemeClr val="tx1"/>
                        </a:solidFill>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5 (13)</a:t>
                      </a:r>
                      <a:endParaRPr lang="en-US" sz="1800" dirty="0">
                        <a:solidFill>
                          <a:schemeClr val="tx1"/>
                        </a:solidFill>
                        <a:effectLst/>
                        <a:latin typeface="+mj-lt"/>
                        <a:ea typeface="Calibri"/>
                        <a:cs typeface="Times New Roman"/>
                      </a:endParaRPr>
                    </a:p>
                  </a:txBody>
                  <a:tcPr marL="68580" marR="68580" marT="0" marB="0" anchor="ctr"/>
                </a:tc>
              </a:tr>
              <a:tr h="295039">
                <a:tc>
                  <a:txBody>
                    <a:bodyPr/>
                    <a:lstStyle/>
                    <a:p>
                      <a:pPr marL="236538"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Nausea</a:t>
                      </a:r>
                      <a:endParaRPr lang="en-US" sz="1800" b="0" dirty="0">
                        <a:solidFill>
                          <a:schemeClr val="tx1"/>
                        </a:solidFill>
                        <a:effectLst/>
                        <a:latin typeface="+mj-lt"/>
                        <a:ea typeface="Calibri"/>
                        <a:cs typeface="Times New Roman"/>
                      </a:endParaRPr>
                    </a:p>
                  </a:txBody>
                  <a:tcPr marT="0" marB="0">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800" dirty="0" smtClean="0">
                          <a:solidFill>
                            <a:schemeClr val="tx1"/>
                          </a:solidFill>
                          <a:effectLst/>
                          <a:latin typeface="+mj-lt"/>
                          <a:ea typeface="Calibri"/>
                          <a:cs typeface="Times New Roman"/>
                        </a:rPr>
                        <a:t>8 (21)</a:t>
                      </a:r>
                      <a:endParaRPr lang="en-US" sz="1800" dirty="0">
                        <a:solidFill>
                          <a:schemeClr val="tx1"/>
                        </a:solidFill>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ct val="115000"/>
                        </a:lnSpc>
                        <a:spcBef>
                          <a:spcPts val="0"/>
                        </a:spcBef>
                        <a:spcAft>
                          <a:spcPts val="0"/>
                        </a:spcAft>
                        <a:tabLst>
                          <a:tab pos="1428750" algn="l"/>
                        </a:tabLst>
                      </a:pPr>
                      <a:r>
                        <a:rPr lang="en-US" sz="1800" baseline="0" dirty="0" smtClean="0">
                          <a:solidFill>
                            <a:schemeClr val="tx1"/>
                          </a:solidFill>
                          <a:effectLst/>
                          <a:latin typeface="+mj-lt"/>
                          <a:ea typeface="Calibri"/>
                          <a:cs typeface="Times New Roman"/>
                        </a:rPr>
                        <a:t>5 (13)</a:t>
                      </a:r>
                      <a:endParaRPr lang="en-US" sz="1800" baseline="0" dirty="0">
                        <a:solidFill>
                          <a:schemeClr val="tx1"/>
                        </a:solidFill>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r h="1523422">
                <a:tc gridSpan="3">
                  <a:txBody>
                    <a:bodyPr/>
                    <a:lstStyle/>
                    <a:p>
                      <a:pPr marL="0" marR="0" indent="0" algn="l" defTabSz="914400" rtl="0" eaLnBrk="1" fontAlgn="auto" latinLnBrk="0" hangingPunct="1">
                        <a:lnSpc>
                          <a:spcPct val="115000"/>
                        </a:lnSpc>
                        <a:spcBef>
                          <a:spcPts val="0"/>
                        </a:spcBef>
                        <a:spcAft>
                          <a:spcPts val="300"/>
                        </a:spcAft>
                        <a:buClrTx/>
                        <a:buSzTx/>
                        <a:buFontTx/>
                        <a:buNone/>
                        <a:tabLst/>
                        <a:defRPr/>
                      </a:pPr>
                      <a:r>
                        <a:rPr lang="en-US" sz="1400" b="0" baseline="0" dirty="0" smtClean="0">
                          <a:solidFill>
                            <a:schemeClr val="tx1"/>
                          </a:solidFill>
                          <a:effectLst/>
                          <a:latin typeface="+mj-lt"/>
                        </a:rPr>
                        <a:t>AEs were graded per National Cancer Institute’s Common Terminology Criteria for Adverse Events (CTCAE).</a:t>
                      </a:r>
                    </a:p>
                    <a:p>
                      <a:pPr marL="0" marR="0">
                        <a:lnSpc>
                          <a:spcPct val="115000"/>
                        </a:lnSpc>
                        <a:spcBef>
                          <a:spcPts val="0"/>
                        </a:spcBef>
                        <a:spcAft>
                          <a:spcPts val="300"/>
                        </a:spcAft>
                      </a:pPr>
                      <a:r>
                        <a:rPr lang="en-US" sz="1400" b="0" kern="1200" baseline="30000" dirty="0" smtClean="0">
                          <a:solidFill>
                            <a:schemeClr val="tx1"/>
                          </a:solidFill>
                          <a:effectLst/>
                          <a:latin typeface="+mj-lt"/>
                          <a:ea typeface="+mn-ea"/>
                          <a:cs typeface="+mn-cs"/>
                        </a:rPr>
                        <a:t>a</a:t>
                      </a:r>
                      <a:r>
                        <a:rPr lang="en-US" sz="1400" b="0" kern="1200" baseline="0" dirty="0" smtClean="0">
                          <a:solidFill>
                            <a:schemeClr val="tx1"/>
                          </a:solidFill>
                          <a:effectLst/>
                          <a:latin typeface="+mn-lt"/>
                          <a:ea typeface="+mn-ea"/>
                          <a:cs typeface="+mn-cs"/>
                        </a:rPr>
                        <a:t>One patient experienced a decrease in blood phosphorus deemed related to study drugs. </a:t>
                      </a:r>
                      <a:endParaRPr lang="en-US" sz="1400" b="0" baseline="0" dirty="0" smtClean="0">
                        <a:solidFill>
                          <a:schemeClr val="tx1"/>
                        </a:solidFill>
                        <a:effectLst/>
                        <a:latin typeface="+mj-lt"/>
                      </a:endParaRPr>
                    </a:p>
                    <a:p>
                      <a:pPr marL="0" marR="0">
                        <a:lnSpc>
                          <a:spcPct val="115000"/>
                        </a:lnSpc>
                        <a:spcBef>
                          <a:spcPts val="0"/>
                        </a:spcBef>
                        <a:spcAft>
                          <a:spcPts val="0"/>
                        </a:spcAft>
                      </a:pPr>
                      <a:r>
                        <a:rPr lang="en-US" sz="1400" b="0" kern="1200" baseline="30000" dirty="0" smtClean="0">
                          <a:solidFill>
                            <a:schemeClr val="tx1"/>
                          </a:solidFill>
                          <a:effectLst/>
                          <a:latin typeface="+mn-lt"/>
                          <a:ea typeface="+mn-ea"/>
                          <a:cs typeface="+mn-cs"/>
                        </a:rPr>
                        <a:t>b</a:t>
                      </a:r>
                      <a:r>
                        <a:rPr lang="en-US" sz="1400" b="0" kern="1200" baseline="0" dirty="0" smtClean="0">
                          <a:solidFill>
                            <a:schemeClr val="tx1"/>
                          </a:solidFill>
                          <a:effectLst/>
                          <a:latin typeface="+mn-lt"/>
                          <a:ea typeface="+mn-ea"/>
                          <a:cs typeface="+mn-cs"/>
                        </a:rPr>
                        <a:t>One</a:t>
                      </a:r>
                      <a:r>
                        <a:rPr lang="en-US" sz="1400" b="0" kern="1200" baseline="30000" dirty="0" smtClean="0">
                          <a:solidFill>
                            <a:schemeClr val="tx1"/>
                          </a:solidFill>
                          <a:effectLst/>
                          <a:latin typeface="+mn-lt"/>
                          <a:ea typeface="+mn-ea"/>
                          <a:cs typeface="+mn-cs"/>
                        </a:rPr>
                        <a:t> </a:t>
                      </a:r>
                      <a:r>
                        <a:rPr lang="en-US" sz="1400" b="0" kern="1200" baseline="0" dirty="0" smtClean="0">
                          <a:solidFill>
                            <a:schemeClr val="tx1"/>
                          </a:solidFill>
                          <a:effectLst/>
                          <a:latin typeface="+mn-lt"/>
                          <a:ea typeface="+mn-ea"/>
                          <a:cs typeface="+mn-cs"/>
                        </a:rPr>
                        <a:t>patient experienced elevated blood glucose levels deemed not related to study drugs. </a:t>
                      </a:r>
                    </a:p>
                    <a:p>
                      <a:pPr marL="0" marR="0">
                        <a:lnSpc>
                          <a:spcPct val="115000"/>
                        </a:lnSpc>
                        <a:spcBef>
                          <a:spcPts val="0"/>
                        </a:spcBef>
                        <a:spcAft>
                          <a:spcPts val="0"/>
                        </a:spcAft>
                      </a:pPr>
                      <a:r>
                        <a:rPr lang="en-US" sz="1400" b="0" kern="1200" baseline="30000" dirty="0" smtClean="0">
                          <a:solidFill>
                            <a:schemeClr val="tx1"/>
                          </a:solidFill>
                          <a:effectLst/>
                          <a:latin typeface="+mn-lt"/>
                          <a:ea typeface="+mn-ea"/>
                          <a:cs typeface="+mn-cs"/>
                        </a:rPr>
                        <a:t>c</a:t>
                      </a:r>
                      <a:r>
                        <a:rPr lang="en-US" sz="1400" b="0" kern="1200" baseline="0" dirty="0" smtClean="0">
                          <a:solidFill>
                            <a:schemeClr val="tx1"/>
                          </a:solidFill>
                          <a:effectLst/>
                          <a:latin typeface="+mn-lt"/>
                          <a:ea typeface="+mn-ea"/>
                          <a:cs typeface="+mn-cs"/>
                        </a:rPr>
                        <a:t>A serious  Grade 3 AE of metastatic prostate cancer was deemed not related to study drugs and had onset after completion of study treatment.</a:t>
                      </a: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solidFill>
                      <a:schemeClr val="bg1">
                        <a:alpha val="20000"/>
                      </a:schemeClr>
                    </a:solidFill>
                  </a:tcPr>
                </a:tc>
                <a:tc hMerge="1">
                  <a:txBody>
                    <a:bodyPr/>
                    <a:lstStyle/>
                    <a:p>
                      <a:endParaRPr lang="en-US"/>
                    </a:p>
                  </a:txBody>
                  <a:tcPr/>
                </a:tc>
                <a:tc hMerge="1">
                  <a:txBody>
                    <a:bodyPr/>
                    <a:lstStyle/>
                    <a:p>
                      <a:pPr marL="0" marR="0" algn="ctr">
                        <a:lnSpc>
                          <a:spcPct val="115000"/>
                        </a:lnSpc>
                        <a:spcBef>
                          <a:spcPts val="0"/>
                        </a:spcBef>
                        <a:spcAft>
                          <a:spcPts val="0"/>
                        </a:spcAft>
                        <a:tabLst>
                          <a:tab pos="1428750" algn="l"/>
                        </a:tabLst>
                      </a:pPr>
                      <a:endParaRPr lang="en-US" sz="1800">
                        <a:effectLst/>
                        <a:latin typeface="+mj-lt"/>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953132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480" y="256032"/>
            <a:ext cx="8321040" cy="713232"/>
          </a:xfrm>
        </p:spPr>
        <p:txBody>
          <a:bodyPr anchor="b"/>
          <a:lstStyle/>
          <a:p>
            <a:r>
              <a:rPr lang="en-US" b="1" dirty="0" smtClean="0"/>
              <a:t>SURVEYOR-I Part 1: Laboratory Abnormalities</a:t>
            </a:r>
            <a:endParaRPr lang="en-US" b="1" dirty="0"/>
          </a:p>
        </p:txBody>
      </p:sp>
      <p:graphicFrame>
        <p:nvGraphicFramePr>
          <p:cNvPr id="7" name="Table 6"/>
          <p:cNvGraphicFramePr>
            <a:graphicFrameLocks noGrp="1"/>
          </p:cNvGraphicFramePr>
          <p:nvPr>
            <p:extLst>
              <p:ext uri="{D42A27DB-BD31-4B8C-83A1-F6EECF244321}">
                <p14:modId xmlns:p14="http://schemas.microsoft.com/office/powerpoint/2010/main" val="1192177506"/>
              </p:ext>
            </p:extLst>
          </p:nvPr>
        </p:nvGraphicFramePr>
        <p:xfrm>
          <a:off x="411480" y="1152144"/>
          <a:ext cx="8321041" cy="4341259"/>
        </p:xfrm>
        <a:graphic>
          <a:graphicData uri="http://schemas.openxmlformats.org/drawingml/2006/table">
            <a:tbl>
              <a:tblPr firstRow="1" firstCol="1" bandRow="1">
                <a:tableStyleId>{68D230F3-CF80-4859-8CE7-A43EE81993B5}</a:tableStyleId>
              </a:tblPr>
              <a:tblGrid>
                <a:gridCol w="3941545"/>
                <a:gridCol w="2189748"/>
                <a:gridCol w="2189748"/>
              </a:tblGrid>
              <a:tr h="740664">
                <a:tc>
                  <a:txBody>
                    <a:bodyPr/>
                    <a:lstStyle/>
                    <a:p>
                      <a:pPr>
                        <a:lnSpc>
                          <a:spcPct val="100000"/>
                        </a:lnSpc>
                      </a:pPr>
                      <a:r>
                        <a:rPr lang="en-US" sz="1800" dirty="0" smtClean="0">
                          <a:solidFill>
                            <a:schemeClr val="tx1"/>
                          </a:solidFill>
                          <a:effectLst/>
                          <a:latin typeface="+mj-lt"/>
                          <a:cs typeface="Times New Roman"/>
                        </a:rPr>
                        <a:t>Event,</a:t>
                      </a:r>
                      <a:r>
                        <a:rPr lang="en-US" sz="1800" baseline="0" dirty="0" smtClean="0">
                          <a:solidFill>
                            <a:schemeClr val="tx1"/>
                          </a:solidFill>
                          <a:effectLst/>
                          <a:latin typeface="+mj-lt"/>
                          <a:cs typeface="Times New Roman"/>
                        </a:rPr>
                        <a:t> n (%)</a:t>
                      </a:r>
                      <a:endParaRPr lang="en-US" sz="1800" dirty="0">
                        <a:solidFill>
                          <a:schemeClr val="tx1"/>
                        </a:solidFill>
                        <a:effectLst/>
                        <a:latin typeface="+mj-lt"/>
                        <a:cs typeface="Times New Roman"/>
                      </a:endParaRPr>
                    </a:p>
                  </a:txBody>
                  <a:tcPr marL="61349" marR="61349" marT="0" marB="0" anchor="b">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ts val="1700"/>
                        </a:lnSpc>
                        <a:spcBef>
                          <a:spcPts val="0"/>
                        </a:spcBef>
                        <a:spcAft>
                          <a:spcPts val="0"/>
                        </a:spcAft>
                      </a:pPr>
                      <a:r>
                        <a:rPr lang="en-US" sz="1800" b="1" dirty="0" smtClean="0">
                          <a:solidFill>
                            <a:schemeClr val="bg1"/>
                          </a:solidFill>
                          <a:effectLst/>
                          <a:latin typeface="+mj-lt"/>
                        </a:rPr>
                        <a:t>      ABT-493 200 mg </a:t>
                      </a:r>
                    </a:p>
                    <a:p>
                      <a:pPr marL="0" marR="0" algn="ctr">
                        <a:lnSpc>
                          <a:spcPts val="1700"/>
                        </a:lnSpc>
                        <a:spcBef>
                          <a:spcPts val="0"/>
                        </a:spcBef>
                        <a:spcAft>
                          <a:spcPts val="0"/>
                        </a:spcAft>
                      </a:pPr>
                      <a:r>
                        <a:rPr lang="en-US" sz="1800" b="1" dirty="0" smtClean="0">
                          <a:solidFill>
                            <a:schemeClr val="bg1"/>
                          </a:solidFill>
                          <a:effectLst/>
                          <a:latin typeface="+mj-lt"/>
                        </a:rPr>
                        <a:t>+ </a:t>
                      </a:r>
                      <a:r>
                        <a:rPr lang="en-US" sz="1800" b="1" baseline="0" dirty="0" smtClean="0">
                          <a:solidFill>
                            <a:schemeClr val="bg1"/>
                          </a:solidFill>
                          <a:effectLst/>
                          <a:latin typeface="+mj-lt"/>
                        </a:rPr>
                        <a:t>ABT-530</a:t>
                      </a:r>
                      <a:r>
                        <a:rPr lang="en-US" sz="1800" b="1" dirty="0" smtClean="0">
                          <a:solidFill>
                            <a:schemeClr val="bg1"/>
                          </a:solidFill>
                          <a:effectLst/>
                          <a:latin typeface="+mj-lt"/>
                        </a:rPr>
                        <a:t> 40 mg</a:t>
                      </a:r>
                    </a:p>
                    <a:p>
                      <a:pPr marL="0" marR="0" algn="ctr">
                        <a:lnSpc>
                          <a:spcPts val="1700"/>
                        </a:lnSpc>
                        <a:spcBef>
                          <a:spcPts val="0"/>
                        </a:spcBef>
                        <a:spcAft>
                          <a:spcPts val="0"/>
                        </a:spcAft>
                      </a:pPr>
                      <a:r>
                        <a:rPr lang="en-US" sz="1800" b="1" dirty="0" smtClean="0">
                          <a:solidFill>
                            <a:schemeClr val="bg1"/>
                          </a:solidFill>
                          <a:effectLst/>
                          <a:latin typeface="+mj-lt"/>
                        </a:rPr>
                        <a:t>(n = 39)</a:t>
                      </a:r>
                      <a:endParaRPr lang="en-US" sz="1800" b="1"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algn="ctr">
                        <a:lnSpc>
                          <a:spcPts val="1700"/>
                        </a:lnSpc>
                        <a:spcBef>
                          <a:spcPts val="0"/>
                        </a:spcBef>
                        <a:spcAft>
                          <a:spcPts val="0"/>
                        </a:spcAft>
                      </a:pPr>
                      <a:r>
                        <a:rPr lang="en-US" sz="1800" b="1" dirty="0" smtClean="0">
                          <a:solidFill>
                            <a:schemeClr val="bg1"/>
                          </a:solidFill>
                          <a:effectLst/>
                          <a:latin typeface="+mj-lt"/>
                        </a:rPr>
                        <a:t>   ABT-493 200 mg </a:t>
                      </a:r>
                    </a:p>
                    <a:p>
                      <a:pPr marL="0" marR="0" algn="ctr">
                        <a:lnSpc>
                          <a:spcPts val="1700"/>
                        </a:lnSpc>
                        <a:spcBef>
                          <a:spcPts val="0"/>
                        </a:spcBef>
                        <a:spcAft>
                          <a:spcPts val="0"/>
                        </a:spcAft>
                      </a:pPr>
                      <a:r>
                        <a:rPr lang="en-US" sz="1800" b="1" dirty="0" smtClean="0">
                          <a:solidFill>
                            <a:schemeClr val="bg1"/>
                          </a:solidFill>
                          <a:effectLst/>
                          <a:latin typeface="+mj-lt"/>
                        </a:rPr>
                        <a:t>+ ABT-530 120 mg</a:t>
                      </a:r>
                    </a:p>
                    <a:p>
                      <a:pPr marL="0" marR="0" algn="ctr">
                        <a:lnSpc>
                          <a:spcPts val="1700"/>
                        </a:lnSpc>
                        <a:spcBef>
                          <a:spcPts val="0"/>
                        </a:spcBef>
                        <a:spcAft>
                          <a:spcPts val="0"/>
                        </a:spcAft>
                      </a:pPr>
                      <a:r>
                        <a:rPr lang="en-US" sz="1800" b="1" dirty="0" smtClean="0">
                          <a:solidFill>
                            <a:schemeClr val="bg1"/>
                          </a:solidFill>
                          <a:effectLst/>
                          <a:latin typeface="+mj-lt"/>
                        </a:rPr>
                        <a:t>(n = 40)</a:t>
                      </a:r>
                      <a:endParaRPr lang="en-US" sz="18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r>
              <a:tr h="295039">
                <a:tc>
                  <a:txBody>
                    <a:bodyPr/>
                    <a:lstStyle/>
                    <a:p>
                      <a:r>
                        <a:rPr lang="en-US" sz="1800" b="0" kern="1200" dirty="0" smtClean="0">
                          <a:solidFill>
                            <a:schemeClr val="tx1"/>
                          </a:solidFill>
                          <a:effectLst/>
                          <a:latin typeface="+mn-lt"/>
                          <a:ea typeface="+mn-ea"/>
                          <a:cs typeface="+mn-cs"/>
                        </a:rPr>
                        <a:t>ALT</a:t>
                      </a:r>
                    </a:p>
                    <a:p>
                      <a:pPr marL="0" indent="233363"/>
                      <a:r>
                        <a:rPr lang="en-US" sz="1800" b="0" kern="1200" dirty="0" smtClean="0">
                          <a:solidFill>
                            <a:schemeClr val="tx1"/>
                          </a:solidFill>
                          <a:effectLst/>
                          <a:latin typeface="+mn-lt"/>
                          <a:ea typeface="+mn-ea"/>
                          <a:cs typeface="+mn-cs"/>
                        </a:rPr>
                        <a:t>Grade 2+ (&gt;3 x ULN)</a:t>
                      </a:r>
                      <a:endParaRPr lang="en-US" sz="18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T w="19050" cap="flat" cmpd="sng" algn="ctr">
                      <a:solidFill>
                        <a:schemeClr val="bg1">
                          <a:lumMod val="50000"/>
                        </a:schemeClr>
                      </a:solidFill>
                      <a:prstDash val="solid"/>
                      <a:round/>
                      <a:headEnd type="none" w="med" len="med"/>
                      <a:tailEnd type="none" w="med" len="med"/>
                    </a:lnT>
                  </a:tcPr>
                </a:tc>
              </a:tr>
              <a:tr h="295039">
                <a:tc>
                  <a:txBody>
                    <a:bodyPr/>
                    <a:lstStyle/>
                    <a:p>
                      <a:r>
                        <a:rPr lang="en-US" sz="1800" b="0" kern="1200" dirty="0" smtClean="0">
                          <a:solidFill>
                            <a:schemeClr val="tx1"/>
                          </a:solidFill>
                          <a:effectLst/>
                          <a:latin typeface="+mn-lt"/>
                          <a:ea typeface="+mn-ea"/>
                          <a:cs typeface="+mn-cs"/>
                        </a:rPr>
                        <a:t>AST</a:t>
                      </a:r>
                    </a:p>
                    <a:p>
                      <a:pPr marL="0" indent="233363"/>
                      <a:r>
                        <a:rPr lang="en-US" sz="1800" b="0" kern="1200" dirty="0" smtClean="0">
                          <a:solidFill>
                            <a:schemeClr val="tx1"/>
                          </a:solidFill>
                          <a:effectLst/>
                          <a:latin typeface="+mn-lt"/>
                          <a:ea typeface="+mn-ea"/>
                          <a:cs typeface="+mn-cs"/>
                        </a:rPr>
                        <a:t>Grade 2+</a:t>
                      </a:r>
                      <a:r>
                        <a:rPr lang="en-US" sz="1800" b="0" kern="1200" baseline="0" dirty="0" smtClean="0">
                          <a:solidFill>
                            <a:schemeClr val="tx1"/>
                          </a:solidFill>
                          <a:effectLst/>
                          <a:latin typeface="+mn-lt"/>
                          <a:ea typeface="+mn-ea"/>
                          <a:cs typeface="+mn-cs"/>
                        </a:rPr>
                        <a:t> (</a:t>
                      </a:r>
                      <a:r>
                        <a:rPr lang="en-US" sz="1800" b="0" kern="1200" dirty="0" smtClean="0">
                          <a:solidFill>
                            <a:schemeClr val="tx1"/>
                          </a:solidFill>
                          <a:effectLst/>
                          <a:latin typeface="+mn-lt"/>
                          <a:ea typeface="+mn-ea"/>
                          <a:cs typeface="+mn-cs"/>
                        </a:rPr>
                        <a:t>&gt;3 x ULN)</a:t>
                      </a:r>
                      <a:endParaRPr lang="en-US" sz="1800" b="0" kern="1200" dirty="0" smtClean="0">
                        <a:solidFill>
                          <a:schemeClr val="tx1"/>
                        </a:solidFill>
                        <a:effectLst/>
                        <a:latin typeface="+mn-lt"/>
                        <a:ea typeface="Calibri"/>
                        <a:cs typeface="Times New Roman"/>
                      </a:endParaRPr>
                    </a:p>
                  </a:txBody>
                  <a:tcPr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r>
              <a:tr h="295039">
                <a:tc>
                  <a:txBody>
                    <a:bodyPr/>
                    <a:lstStyle/>
                    <a:p>
                      <a:pPr marL="0"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Alkaline phosphatase</a:t>
                      </a:r>
                    </a:p>
                    <a:p>
                      <a:pPr marL="0" marR="0" indent="233363">
                        <a:lnSpc>
                          <a:spcPct val="115000"/>
                        </a:lnSpc>
                        <a:spcBef>
                          <a:spcPts val="0"/>
                        </a:spcBef>
                        <a:spcAft>
                          <a:spcPts val="0"/>
                        </a:spcAft>
                      </a:pPr>
                      <a:r>
                        <a:rPr lang="en-US" sz="1800" b="0" dirty="0" smtClean="0">
                          <a:solidFill>
                            <a:schemeClr val="tx1"/>
                          </a:solidFill>
                          <a:effectLst/>
                          <a:latin typeface="+mj-lt"/>
                          <a:ea typeface="Calibri"/>
                          <a:cs typeface="Times New Roman"/>
                        </a:rPr>
                        <a:t>Grade 2+ (&gt;2.5 x ULN)</a:t>
                      </a:r>
                      <a:endParaRPr lang="en-US" sz="1800" b="0" dirty="0">
                        <a:solidFill>
                          <a:schemeClr val="tx1"/>
                        </a:solidFill>
                        <a:effectLst/>
                        <a:latin typeface="+mj-lt"/>
                        <a:ea typeface="Calibri"/>
                        <a:cs typeface="Times New Roman"/>
                      </a:endParaRPr>
                    </a:p>
                  </a:txBody>
                  <a:tcPr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r>
              <a:tr h="29503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800" b="0" kern="1200" dirty="0" smtClean="0">
                          <a:solidFill>
                            <a:schemeClr val="tx1"/>
                          </a:solidFill>
                          <a:effectLst/>
                          <a:latin typeface="+mn-lt"/>
                          <a:ea typeface="Calibri"/>
                          <a:cs typeface="Times New Roman"/>
                        </a:rPr>
                        <a:t>Total bilirubin</a:t>
                      </a:r>
                      <a:r>
                        <a:rPr lang="en-US" sz="1800" b="0" kern="1200" baseline="0" dirty="0" smtClean="0">
                          <a:solidFill>
                            <a:schemeClr val="tx1"/>
                          </a:solidFill>
                          <a:effectLst/>
                          <a:latin typeface="+mn-lt"/>
                          <a:ea typeface="Calibri"/>
                          <a:cs typeface="Times New Roman"/>
                        </a:rPr>
                        <a:t> </a:t>
                      </a:r>
                    </a:p>
                    <a:p>
                      <a:pPr marL="0" marR="0" indent="233363" algn="l" defTabSz="914400" rtl="0" eaLnBrk="1" fontAlgn="auto" latinLnBrk="0" hangingPunct="1">
                        <a:lnSpc>
                          <a:spcPct val="115000"/>
                        </a:lnSpc>
                        <a:spcBef>
                          <a:spcPts val="0"/>
                        </a:spcBef>
                        <a:spcAft>
                          <a:spcPts val="0"/>
                        </a:spcAft>
                        <a:buClrTx/>
                        <a:buSzTx/>
                        <a:buFontTx/>
                        <a:buNone/>
                        <a:tabLst/>
                        <a:defRPr/>
                      </a:pPr>
                      <a:r>
                        <a:rPr lang="en-US" sz="1800" b="0" kern="1200" baseline="0" dirty="0" smtClean="0">
                          <a:solidFill>
                            <a:schemeClr val="tx1"/>
                          </a:solidFill>
                          <a:effectLst/>
                          <a:latin typeface="+mn-lt"/>
                          <a:ea typeface="Calibri"/>
                          <a:cs typeface="Times New Roman"/>
                        </a:rPr>
                        <a:t>Grade 2+(&gt;1.5 x ULN)</a:t>
                      </a:r>
                      <a:endParaRPr lang="en-US" sz="1800" b="0" kern="1200" dirty="0" smtClean="0">
                        <a:solidFill>
                          <a:schemeClr val="tx1"/>
                        </a:solidFill>
                        <a:effectLst/>
                        <a:latin typeface="+mn-lt"/>
                        <a:ea typeface="Calibri"/>
                        <a:cs typeface="Times New Roman"/>
                      </a:endParaRPr>
                    </a:p>
                  </a:txBody>
                  <a:tcPr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r>
              <a:tr h="295039">
                <a:tc>
                  <a:txBody>
                    <a:bodyPr/>
                    <a:lstStyle/>
                    <a:p>
                      <a:pPr marL="0"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Hemoglobin</a:t>
                      </a:r>
                      <a:endParaRPr lang="en-US" sz="1800" b="0" dirty="0">
                        <a:solidFill>
                          <a:schemeClr val="tx1"/>
                        </a:solidFill>
                        <a:effectLst/>
                        <a:latin typeface="+mj-lt"/>
                        <a:ea typeface="Calibri"/>
                        <a:cs typeface="Times New Roman"/>
                      </a:endParaRPr>
                    </a:p>
                  </a:txBody>
                  <a:tcPr marT="0" marB="0" anchor="ctr"/>
                </a:tc>
                <a:tc>
                  <a:txBody>
                    <a:bodyPr/>
                    <a:lstStyle/>
                    <a:p>
                      <a:pPr marL="0" marR="0" algn="ctr">
                        <a:lnSpc>
                          <a:spcPct val="115000"/>
                        </a:lnSpc>
                        <a:spcBef>
                          <a:spcPts val="0"/>
                        </a:spcBef>
                        <a:spcAft>
                          <a:spcPts val="0"/>
                        </a:spcAft>
                        <a:tabLst>
                          <a:tab pos="1428750" algn="l"/>
                        </a:tabLst>
                      </a:pPr>
                      <a:endParaRPr lang="en-US" sz="1800" baseline="0" dirty="0">
                        <a:effectLst/>
                        <a:latin typeface="+mj-lt"/>
                        <a:ea typeface="Calibri"/>
                        <a:cs typeface="Times New Roman"/>
                      </a:endParaRPr>
                    </a:p>
                  </a:txBody>
                  <a:tcPr marL="68580" marR="68580" marT="0" marB="0" anchor="ctr"/>
                </a:tc>
                <a:tc>
                  <a:txBody>
                    <a:bodyPr/>
                    <a:lstStyle/>
                    <a:p>
                      <a:pPr marL="0" marR="0" algn="ctr">
                        <a:lnSpc>
                          <a:spcPct val="115000"/>
                        </a:lnSpc>
                        <a:spcBef>
                          <a:spcPts val="0"/>
                        </a:spcBef>
                        <a:spcAft>
                          <a:spcPts val="0"/>
                        </a:spcAft>
                        <a:tabLst>
                          <a:tab pos="1428750" algn="l"/>
                        </a:tabLst>
                      </a:pPr>
                      <a:endParaRPr lang="en-US" sz="1800" dirty="0">
                        <a:effectLst/>
                        <a:latin typeface="+mj-lt"/>
                        <a:ea typeface="Calibri"/>
                        <a:cs typeface="Times New Roman"/>
                      </a:endParaRPr>
                    </a:p>
                  </a:txBody>
                  <a:tcPr marL="68580" marR="68580" marT="0" marB="0" anchor="ctr"/>
                </a:tc>
              </a:tr>
              <a:tr h="295039">
                <a:tc>
                  <a:txBody>
                    <a:bodyPr/>
                    <a:lstStyle/>
                    <a:p>
                      <a:pPr marL="231775" marR="0" indent="0">
                        <a:lnSpc>
                          <a:spcPct val="115000"/>
                        </a:lnSpc>
                        <a:spcBef>
                          <a:spcPts val="0"/>
                        </a:spcBef>
                        <a:spcAft>
                          <a:spcPts val="0"/>
                        </a:spcAft>
                      </a:pPr>
                      <a:r>
                        <a:rPr lang="en-US" sz="1800" b="0" kern="1200" dirty="0" smtClean="0">
                          <a:solidFill>
                            <a:schemeClr val="tx1"/>
                          </a:solidFill>
                          <a:effectLst/>
                          <a:latin typeface="+mn-lt"/>
                          <a:ea typeface="+mn-ea"/>
                          <a:cs typeface="+mn-cs"/>
                        </a:rPr>
                        <a:t>Grade 2 (&lt;10</a:t>
                      </a:r>
                      <a:r>
                        <a:rPr lang="en-US" sz="1800" b="0" kern="1200" baseline="0" dirty="0" smtClean="0">
                          <a:solidFill>
                            <a:schemeClr val="tx1"/>
                          </a:solidFill>
                          <a:effectLst/>
                          <a:latin typeface="+mn-lt"/>
                          <a:ea typeface="+mn-ea"/>
                          <a:cs typeface="+mn-cs"/>
                        </a:rPr>
                        <a:t> – </a:t>
                      </a:r>
                      <a:r>
                        <a:rPr lang="en-US" sz="1800" b="0" kern="1200" dirty="0" smtClean="0">
                          <a:solidFill>
                            <a:schemeClr val="tx1"/>
                          </a:solidFill>
                          <a:effectLst/>
                          <a:latin typeface="+mn-lt"/>
                          <a:ea typeface="+mn-ea"/>
                          <a:cs typeface="+mn-cs"/>
                        </a:rPr>
                        <a:t>8 g/dL</a:t>
                      </a:r>
                      <a:r>
                        <a:rPr lang="en-US" sz="1800" b="0" kern="1200" baseline="0" dirty="0" smtClean="0">
                          <a:solidFill>
                            <a:schemeClr val="tx1"/>
                          </a:solidFill>
                          <a:effectLst/>
                          <a:latin typeface="+mn-lt"/>
                          <a:ea typeface="+mn-ea"/>
                          <a:cs typeface="+mn-cs"/>
                        </a:rPr>
                        <a:t>)</a:t>
                      </a:r>
                      <a:endParaRPr lang="en-US" sz="1800" b="0" baseline="0" dirty="0">
                        <a:solidFill>
                          <a:schemeClr val="tx1"/>
                        </a:solidFill>
                        <a:effectLst/>
                        <a:latin typeface="+mj-lt"/>
                        <a:ea typeface="Calibri"/>
                        <a:cs typeface="Times New Roman"/>
                      </a:endParaRPr>
                    </a:p>
                  </a:txBody>
                  <a:tcPr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1 (3)</a:t>
                      </a:r>
                      <a:endParaRPr lang="en-US" sz="1800" kern="1200" baseline="0" dirty="0" smtClean="0">
                        <a:solidFill>
                          <a:schemeClr val="tx1"/>
                        </a:solidFill>
                        <a:effectLst/>
                        <a:latin typeface="+mn-lt"/>
                        <a:ea typeface="Calibri"/>
                        <a:cs typeface="Times New Roman"/>
                      </a:endParaRPr>
                    </a:p>
                  </a:txBody>
                  <a:tcPr marL="68580" marR="68580" marT="0" marB="0" anchor="ctr"/>
                </a:tc>
              </a:tr>
              <a:tr h="295039">
                <a:tc>
                  <a:txBody>
                    <a:bodyPr/>
                    <a:lstStyle/>
                    <a:p>
                      <a:pPr marL="231775" marR="0" indent="0">
                        <a:lnSpc>
                          <a:spcPct val="115000"/>
                        </a:lnSpc>
                        <a:spcBef>
                          <a:spcPts val="0"/>
                        </a:spcBef>
                        <a:spcAft>
                          <a:spcPts val="0"/>
                        </a:spcAft>
                      </a:pPr>
                      <a:r>
                        <a:rPr lang="en-US" sz="1800" b="0" dirty="0" smtClean="0">
                          <a:solidFill>
                            <a:schemeClr val="tx1"/>
                          </a:solidFill>
                          <a:effectLst/>
                          <a:latin typeface="+mj-lt"/>
                          <a:ea typeface="Calibri"/>
                          <a:cs typeface="Times New Roman"/>
                        </a:rPr>
                        <a:t>Grade 3 (&lt;8 g/dL) </a:t>
                      </a:r>
                      <a:endParaRPr lang="en-US" sz="1800" b="0" dirty="0">
                        <a:solidFill>
                          <a:schemeClr val="tx1"/>
                        </a:solidFill>
                        <a:effectLst/>
                        <a:latin typeface="+mj-lt"/>
                        <a:ea typeface="Calibri"/>
                        <a:cs typeface="Times New Roman"/>
                      </a:endParaRPr>
                    </a:p>
                  </a:txBody>
                  <a:tcPr marT="0" marB="0" anchor="ctr">
                    <a:lnB w="1905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r>
                        <a:rPr lang="en-US" sz="1800" baseline="0" dirty="0" smtClean="0">
                          <a:effectLst/>
                          <a:latin typeface="+mj-lt"/>
                          <a:ea typeface="Calibri"/>
                          <a:cs typeface="Times New Roman"/>
                        </a:rPr>
                        <a:t>0</a:t>
                      </a:r>
                      <a:endParaRPr lang="en-US" sz="1800" kern="1200" baseline="0" dirty="0" smtClean="0">
                        <a:solidFill>
                          <a:schemeClr val="tx1"/>
                        </a:solidFill>
                        <a:effectLst/>
                        <a:latin typeface="+mn-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r h="295039">
                <a:tc gridSpan="3">
                  <a:txBody>
                    <a:bodyPr/>
                    <a:lstStyle/>
                    <a:p>
                      <a:pPr marL="4763" marR="0" indent="0">
                        <a:lnSpc>
                          <a:spcPct val="115000"/>
                        </a:lnSpc>
                        <a:spcBef>
                          <a:spcPts val="0"/>
                        </a:spcBef>
                        <a:spcAft>
                          <a:spcPts val="0"/>
                        </a:spcAft>
                      </a:pPr>
                      <a:r>
                        <a:rPr lang="en-US" sz="1400" b="0" dirty="0" smtClean="0">
                          <a:solidFill>
                            <a:schemeClr val="tx1"/>
                          </a:solidFill>
                          <a:effectLst/>
                          <a:latin typeface="+mj-lt"/>
                          <a:ea typeface="Calibri"/>
                          <a:cs typeface="Times New Roman"/>
                        </a:rPr>
                        <a:t>Presented are laboratory</a:t>
                      </a:r>
                      <a:r>
                        <a:rPr lang="en-US" sz="1400" b="0" baseline="0" dirty="0" smtClean="0">
                          <a:solidFill>
                            <a:schemeClr val="tx1"/>
                          </a:solidFill>
                          <a:effectLst/>
                          <a:latin typeface="+mj-lt"/>
                          <a:ea typeface="Calibri"/>
                          <a:cs typeface="Times New Roman"/>
                        </a:rPr>
                        <a:t> elevations that were increased levels from baseline.</a:t>
                      </a:r>
                      <a:endParaRPr lang="en-US" sz="1400" b="0" dirty="0">
                        <a:solidFill>
                          <a:schemeClr val="tx1"/>
                        </a:solidFill>
                        <a:effectLst/>
                        <a:latin typeface="+mj-lt"/>
                        <a:ea typeface="Calibri"/>
                        <a:cs typeface="Times New Roman"/>
                      </a:endParaRPr>
                    </a:p>
                  </a:txBody>
                  <a:tcPr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endParaRPr lang="en-US" sz="1800" kern="1200" baseline="0" dirty="0" smtClean="0">
                        <a:solidFill>
                          <a:schemeClr val="tx1"/>
                        </a:solidFill>
                        <a:effectLst/>
                        <a:latin typeface="+mn-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tab pos="1428750" algn="l"/>
                        </a:tabLst>
                        <a:defRPr/>
                      </a:pPr>
                      <a:endParaRPr lang="en-US" sz="1800" kern="1200" baseline="0" dirty="0" smtClean="0">
                        <a:solidFill>
                          <a:schemeClr val="tx1"/>
                        </a:solidFill>
                        <a:effectLst/>
                        <a:latin typeface="+mn-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39782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411480" y="256032"/>
            <a:ext cx="8321040" cy="713232"/>
          </a:xfrm>
          <a:prstGeom prst="rect">
            <a:avLst/>
          </a:prstGeom>
        </p:spPr>
        <p:txBody>
          <a:bodyPr anchor="b"/>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r>
              <a:rPr lang="en-US" sz="2800" b="1" kern="0" dirty="0" smtClean="0">
                <a:solidFill>
                  <a:srgbClr val="071D49"/>
                </a:solidFill>
              </a:rPr>
              <a:t>SURVEYOR-I Part 1: Summary</a:t>
            </a:r>
            <a:endParaRPr lang="en-US" sz="2800" b="1" kern="0" dirty="0">
              <a:solidFill>
                <a:srgbClr val="071D49"/>
              </a:solidFill>
            </a:endParaRPr>
          </a:p>
        </p:txBody>
      </p:sp>
      <p:sp>
        <p:nvSpPr>
          <p:cNvPr id="16387" name="Content Placeholder 2"/>
          <p:cNvSpPr>
            <a:spLocks noGrp="1"/>
          </p:cNvSpPr>
          <p:nvPr>
            <p:ph idx="1"/>
          </p:nvPr>
        </p:nvSpPr>
        <p:spPr>
          <a:xfrm>
            <a:off x="411163" y="1097280"/>
            <a:ext cx="8448024" cy="5067300"/>
          </a:xfrm>
        </p:spPr>
        <p:txBody>
          <a:bodyPr/>
          <a:lstStyle/>
          <a:p>
            <a:pPr marL="0" indent="0" eaLnBrk="1" hangingPunct="1">
              <a:lnSpc>
                <a:spcPct val="100000"/>
              </a:lnSpc>
              <a:spcBef>
                <a:spcPts val="0"/>
              </a:spcBef>
              <a:spcAft>
                <a:spcPts val="1200"/>
              </a:spcAft>
            </a:pPr>
            <a:r>
              <a:rPr lang="en-US" dirty="0" smtClean="0">
                <a:solidFill>
                  <a:schemeClr val="tx1"/>
                </a:solidFill>
              </a:rPr>
              <a:t>12-week dose-ranging study in non-cirrhotic patients with GT1 showed high SVR12 rates with once-daily ABT-493 + ABT-530</a:t>
            </a:r>
          </a:p>
          <a:p>
            <a:pPr lvl="1" eaLnBrk="1" hangingPunct="1">
              <a:lnSpc>
                <a:spcPct val="100000"/>
              </a:lnSpc>
              <a:spcBef>
                <a:spcPct val="0"/>
              </a:spcBef>
              <a:spcAft>
                <a:spcPts val="600"/>
              </a:spcAft>
            </a:pPr>
            <a:r>
              <a:rPr lang="en-US" dirty="0" smtClean="0">
                <a:solidFill>
                  <a:schemeClr val="tx1"/>
                </a:solidFill>
              </a:rPr>
              <a:t>All but one patient achieved SVR12</a:t>
            </a:r>
          </a:p>
          <a:p>
            <a:pPr marL="914400" lvl="2" indent="-344488" eaLnBrk="1" hangingPunct="1">
              <a:spcBef>
                <a:spcPct val="0"/>
              </a:spcBef>
              <a:spcAft>
                <a:spcPts val="600"/>
              </a:spcAft>
            </a:pPr>
            <a:r>
              <a:rPr lang="en-US" dirty="0" smtClean="0">
                <a:solidFill>
                  <a:schemeClr val="tx1"/>
                </a:solidFill>
              </a:rPr>
              <a:t>This patient was treated with the lower ABT-530 40 mg dose and experienced relapse </a:t>
            </a:r>
          </a:p>
          <a:p>
            <a:pPr lvl="1" eaLnBrk="1" hangingPunct="1">
              <a:lnSpc>
                <a:spcPct val="100000"/>
              </a:lnSpc>
              <a:spcBef>
                <a:spcPct val="0"/>
              </a:spcBef>
              <a:spcAft>
                <a:spcPts val="600"/>
              </a:spcAft>
            </a:pPr>
            <a:r>
              <a:rPr lang="en-US" dirty="0" smtClean="0">
                <a:solidFill>
                  <a:schemeClr val="tx1"/>
                </a:solidFill>
              </a:rPr>
              <a:t>All patients with baseline NS3 and/or NS5A variants achieved SVR12</a:t>
            </a:r>
          </a:p>
          <a:p>
            <a:pPr lvl="1" eaLnBrk="1" hangingPunct="1">
              <a:lnSpc>
                <a:spcPct val="100000"/>
              </a:lnSpc>
              <a:spcBef>
                <a:spcPct val="0"/>
              </a:spcBef>
              <a:spcAft>
                <a:spcPts val="600"/>
              </a:spcAft>
            </a:pPr>
            <a:r>
              <a:rPr lang="en-US" dirty="0" smtClean="0">
                <a:solidFill>
                  <a:schemeClr val="tx1"/>
                </a:solidFill>
              </a:rPr>
              <a:t>AEs were mostly mild in severity </a:t>
            </a:r>
          </a:p>
        </p:txBody>
      </p:sp>
    </p:spTree>
    <p:extLst>
      <p:ext uri="{BB962C8B-B14F-4D97-AF65-F5344CB8AC3E}">
        <p14:creationId xmlns:p14="http://schemas.microsoft.com/office/powerpoint/2010/main" val="1720543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411163" y="1097280"/>
            <a:ext cx="8321040" cy="5067300"/>
          </a:xfrm>
        </p:spPr>
        <p:txBody>
          <a:bodyPr/>
          <a:lstStyle/>
          <a:p>
            <a:pPr marL="342900" lvl="1" eaLnBrk="1" hangingPunct="1">
              <a:lnSpc>
                <a:spcPct val="100000"/>
              </a:lnSpc>
              <a:spcBef>
                <a:spcPts val="1200"/>
              </a:spcBef>
              <a:spcAft>
                <a:spcPts val="600"/>
              </a:spcAft>
            </a:pPr>
            <a:r>
              <a:rPr lang="en-US" dirty="0" smtClean="0">
                <a:solidFill>
                  <a:schemeClr val="tx1"/>
                </a:solidFill>
              </a:rPr>
              <a:t>Up to 100% SVR12 achieved with ABT-493 + ABT-530 </a:t>
            </a:r>
          </a:p>
          <a:p>
            <a:pPr marL="342900" lvl="1" eaLnBrk="1" hangingPunct="1">
              <a:lnSpc>
                <a:spcPct val="100000"/>
              </a:lnSpc>
              <a:spcBef>
                <a:spcPts val="1200"/>
              </a:spcBef>
              <a:spcAft>
                <a:spcPts val="600"/>
              </a:spcAft>
            </a:pPr>
            <a:r>
              <a:rPr lang="en-US" dirty="0" smtClean="0">
                <a:solidFill>
                  <a:schemeClr val="tx1"/>
                </a:solidFill>
              </a:rPr>
              <a:t>The combination was well tolerated</a:t>
            </a:r>
          </a:p>
          <a:p>
            <a:pPr marL="342900" lvl="1" eaLnBrk="1" hangingPunct="1">
              <a:lnSpc>
                <a:spcPct val="100000"/>
              </a:lnSpc>
              <a:spcBef>
                <a:spcPts val="1200"/>
              </a:spcBef>
              <a:spcAft>
                <a:spcPts val="600"/>
              </a:spcAft>
            </a:pPr>
            <a:r>
              <a:rPr lang="en-US" dirty="0" smtClean="0">
                <a:solidFill>
                  <a:schemeClr val="tx1"/>
                </a:solidFill>
              </a:rPr>
              <a:t>Based on these results and data in other genotypes, the selected doses moving forward are:</a:t>
            </a:r>
          </a:p>
          <a:p>
            <a:pPr marL="914400" lvl="2" indent="-404813" eaLnBrk="1" hangingPunct="1">
              <a:spcBef>
                <a:spcPts val="600"/>
              </a:spcBef>
              <a:spcAft>
                <a:spcPts val="600"/>
              </a:spcAft>
              <a:buFont typeface="Arial" panose="020B0604020202020204" pitchFamily="34" charset="0"/>
              <a:buChar char="•"/>
            </a:pPr>
            <a:r>
              <a:rPr lang="en-US" dirty="0" smtClean="0">
                <a:solidFill>
                  <a:schemeClr val="tx1"/>
                </a:solidFill>
              </a:rPr>
              <a:t>ABT-493:    300 </a:t>
            </a:r>
            <a:r>
              <a:rPr lang="en-US" dirty="0">
                <a:solidFill>
                  <a:schemeClr val="tx1"/>
                </a:solidFill>
              </a:rPr>
              <a:t>mg </a:t>
            </a:r>
            <a:r>
              <a:rPr lang="en-US" dirty="0" smtClean="0">
                <a:solidFill>
                  <a:schemeClr val="tx1"/>
                </a:solidFill>
              </a:rPr>
              <a:t> QD</a:t>
            </a:r>
            <a:endParaRPr lang="en-US" dirty="0">
              <a:solidFill>
                <a:schemeClr val="tx1"/>
              </a:solidFill>
            </a:endParaRPr>
          </a:p>
          <a:p>
            <a:pPr marL="914400" lvl="2" indent="-404813" eaLnBrk="1" hangingPunct="1">
              <a:spcBef>
                <a:spcPts val="600"/>
              </a:spcBef>
              <a:spcAft>
                <a:spcPts val="1200"/>
              </a:spcAft>
              <a:buFont typeface="Arial" panose="020B0604020202020204" pitchFamily="34" charset="0"/>
              <a:buChar char="•"/>
            </a:pPr>
            <a:r>
              <a:rPr lang="en-US" dirty="0" smtClean="0">
                <a:solidFill>
                  <a:schemeClr val="tx1"/>
                </a:solidFill>
              </a:rPr>
              <a:t>ABT-530:    120 mg QD</a:t>
            </a:r>
          </a:p>
          <a:p>
            <a:pPr marL="342900" lvl="1" eaLnBrk="1" hangingPunct="1">
              <a:lnSpc>
                <a:spcPct val="100000"/>
              </a:lnSpc>
              <a:spcBef>
                <a:spcPts val="1800"/>
              </a:spcBef>
              <a:spcAft>
                <a:spcPts val="600"/>
              </a:spcAft>
            </a:pPr>
            <a:r>
              <a:rPr lang="en-US" dirty="0" smtClean="0">
                <a:solidFill>
                  <a:schemeClr val="tx1"/>
                </a:solidFill>
              </a:rPr>
              <a:t>The SURVEYOR-I study has </a:t>
            </a:r>
            <a:r>
              <a:rPr lang="en-US" dirty="0">
                <a:solidFill>
                  <a:schemeClr val="tx1"/>
                </a:solidFill>
              </a:rPr>
              <a:t>been expanded to </a:t>
            </a:r>
            <a:r>
              <a:rPr lang="en-US" dirty="0" smtClean="0">
                <a:solidFill>
                  <a:schemeClr val="tx1"/>
                </a:solidFill>
              </a:rPr>
              <a:t>assess:</a:t>
            </a:r>
          </a:p>
          <a:p>
            <a:pPr marL="914400" lvl="2" indent="-344488" eaLnBrk="1" hangingPunct="1">
              <a:spcBef>
                <a:spcPts val="0"/>
              </a:spcBef>
              <a:spcAft>
                <a:spcPts val="600"/>
              </a:spcAft>
              <a:buFont typeface="Arial" panose="020B0604020202020204" pitchFamily="34" charset="0"/>
              <a:buChar char="•"/>
            </a:pPr>
            <a:r>
              <a:rPr lang="en-US" dirty="0">
                <a:solidFill>
                  <a:schemeClr val="tx1"/>
                </a:solidFill>
              </a:rPr>
              <a:t>Patients without cirrhosis (8-week treatment)</a:t>
            </a:r>
          </a:p>
          <a:p>
            <a:pPr marL="914400" lvl="2" indent="-344488" eaLnBrk="1" hangingPunct="1">
              <a:spcBef>
                <a:spcPts val="0"/>
              </a:spcBef>
              <a:spcAft>
                <a:spcPts val="1200"/>
              </a:spcAft>
              <a:buFont typeface="Arial" panose="020B0604020202020204" pitchFamily="34" charset="0"/>
              <a:buChar char="•"/>
            </a:pPr>
            <a:r>
              <a:rPr lang="en-US" dirty="0" smtClean="0">
                <a:solidFill>
                  <a:schemeClr val="tx1"/>
                </a:solidFill>
              </a:rPr>
              <a:t>Patients with compensated cirrhosis (12-week treatment)</a:t>
            </a:r>
          </a:p>
          <a:p>
            <a:pPr marL="114300" lvl="1" indent="0" eaLnBrk="1" hangingPunct="1">
              <a:lnSpc>
                <a:spcPct val="100000"/>
              </a:lnSpc>
              <a:spcBef>
                <a:spcPct val="0"/>
              </a:spcBef>
              <a:spcAft>
                <a:spcPts val="600"/>
              </a:spcAft>
              <a:buNone/>
            </a:pPr>
            <a:endParaRPr lang="en-US" b="1" dirty="0" smtClean="0">
              <a:solidFill>
                <a:schemeClr val="tx1"/>
              </a:solidFill>
            </a:endParaRPr>
          </a:p>
        </p:txBody>
      </p:sp>
      <p:sp>
        <p:nvSpPr>
          <p:cNvPr id="4" name="Title 3"/>
          <p:cNvSpPr txBox="1">
            <a:spLocks/>
          </p:cNvSpPr>
          <p:nvPr/>
        </p:nvSpPr>
        <p:spPr>
          <a:xfrm>
            <a:off x="411480" y="256032"/>
            <a:ext cx="8321040" cy="713232"/>
          </a:xfrm>
          <a:prstGeom prst="rect">
            <a:avLst/>
          </a:prstGeom>
        </p:spPr>
        <p:txBody>
          <a:bodyPr anchor="b"/>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r>
              <a:rPr lang="en-US" sz="2800" b="1" kern="0" dirty="0" smtClean="0">
                <a:solidFill>
                  <a:srgbClr val="071D49"/>
                </a:solidFill>
              </a:rPr>
              <a:t>SURVEYOR-I Part 1: Conclusions</a:t>
            </a:r>
            <a:endParaRPr lang="en-US" sz="2800" b="1" kern="0" dirty="0">
              <a:solidFill>
                <a:srgbClr val="071D49"/>
              </a:solidFill>
            </a:endParaRPr>
          </a:p>
        </p:txBody>
      </p:sp>
    </p:spTree>
    <p:extLst>
      <p:ext uri="{BB962C8B-B14F-4D97-AF65-F5344CB8AC3E}">
        <p14:creationId xmlns:p14="http://schemas.microsoft.com/office/powerpoint/2010/main" val="33914950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411163" y="457200"/>
            <a:ext cx="8321675" cy="495300"/>
          </a:xfrm>
        </p:spPr>
        <p:txBody>
          <a:bodyPr anchor="b"/>
          <a:lstStyle/>
          <a:p>
            <a:pPr eaLnBrk="1" hangingPunct="1"/>
            <a:r>
              <a:rPr lang="en-US" sz="2800" b="1" dirty="0" smtClean="0">
                <a:solidFill>
                  <a:srgbClr val="071D49"/>
                </a:solidFill>
              </a:rPr>
              <a:t>Acknowledgments</a:t>
            </a:r>
          </a:p>
        </p:txBody>
      </p:sp>
      <p:sp>
        <p:nvSpPr>
          <p:cNvPr id="16387" name="Content Placeholder 2"/>
          <p:cNvSpPr>
            <a:spLocks noGrp="1"/>
          </p:cNvSpPr>
          <p:nvPr>
            <p:ph idx="1"/>
          </p:nvPr>
        </p:nvSpPr>
        <p:spPr>
          <a:xfrm>
            <a:off x="411163" y="1097280"/>
            <a:ext cx="8318500" cy="5067300"/>
          </a:xfrm>
        </p:spPr>
        <p:txBody>
          <a:bodyPr/>
          <a:lstStyle/>
          <a:p>
            <a:pPr marL="0" indent="0" eaLnBrk="1" hangingPunct="1">
              <a:lnSpc>
                <a:spcPct val="100000"/>
              </a:lnSpc>
              <a:spcBef>
                <a:spcPts val="0"/>
              </a:spcBef>
              <a:spcAft>
                <a:spcPts val="1200"/>
              </a:spcAft>
            </a:pPr>
            <a:r>
              <a:rPr lang="en-US" dirty="0" smtClean="0"/>
              <a:t>The authors would like to express their gratitude to the patients and their families, investigators, </a:t>
            </a:r>
            <a:r>
              <a:rPr lang="en-US" dirty="0" smtClean="0">
                <a:solidFill>
                  <a:schemeClr val="tx1"/>
                </a:solidFill>
              </a:rPr>
              <a:t>study coordinators, and AbbVie/CRO study staff who made this study possible</a:t>
            </a:r>
            <a:r>
              <a:rPr lang="en-US" dirty="0" smtClean="0"/>
              <a:t>. </a:t>
            </a:r>
            <a:endParaRPr lang="en-US" dirty="0" smtClean="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6"/>
          <p:cNvSpPr>
            <a:spLocks noGrp="1"/>
          </p:cNvSpPr>
          <p:nvPr>
            <p:ph type="title"/>
          </p:nvPr>
        </p:nvSpPr>
        <p:spPr>
          <a:xfrm>
            <a:off x="411480" y="241333"/>
            <a:ext cx="8321040" cy="713232"/>
          </a:xfrm>
        </p:spPr>
        <p:txBody>
          <a:bodyPr anchor="b"/>
          <a:lstStyle/>
          <a:p>
            <a:pPr eaLnBrk="1" hangingPunct="1"/>
            <a:r>
              <a:rPr lang="en-US" sz="2800" b="1" dirty="0" smtClean="0"/>
              <a:t>Disclosures</a:t>
            </a:r>
          </a:p>
        </p:txBody>
      </p:sp>
      <p:sp>
        <p:nvSpPr>
          <p:cNvPr id="14339" name="Content Placeholder 7"/>
          <p:cNvSpPr>
            <a:spLocks noGrp="1"/>
          </p:cNvSpPr>
          <p:nvPr>
            <p:ph idx="4294967295"/>
          </p:nvPr>
        </p:nvSpPr>
        <p:spPr>
          <a:xfrm>
            <a:off x="407988" y="1097280"/>
            <a:ext cx="8318500" cy="5308979"/>
          </a:xfrm>
        </p:spPr>
        <p:txBody>
          <a:bodyPr anchor="t">
            <a:normAutofit/>
          </a:bodyPr>
          <a:lstStyle/>
          <a:p>
            <a:pPr marL="0" indent="0" eaLnBrk="1" hangingPunct="1">
              <a:lnSpc>
                <a:spcPct val="90000"/>
              </a:lnSpc>
              <a:spcBef>
                <a:spcPts val="0"/>
              </a:spcBef>
              <a:spcAft>
                <a:spcPts val="600"/>
              </a:spcAft>
            </a:pPr>
            <a:r>
              <a:rPr lang="en-US" sz="1400" b="1" dirty="0" smtClean="0">
                <a:solidFill>
                  <a:schemeClr val="tx1"/>
                </a:solidFill>
              </a:rPr>
              <a:t>F </a:t>
            </a:r>
            <a:r>
              <a:rPr lang="en-US" sz="1400" b="1" dirty="0">
                <a:solidFill>
                  <a:schemeClr val="tx1"/>
                </a:solidFill>
              </a:rPr>
              <a:t>Poordad: </a:t>
            </a:r>
            <a:r>
              <a:rPr lang="en-US" sz="1400" dirty="0">
                <a:solidFill>
                  <a:schemeClr val="tx1"/>
                </a:solidFill>
              </a:rPr>
              <a:t>Grant/Research support: Abbvie, Achillion Pharmaceuticals, Anadys Pharmaceuticals, Biolex Therapeutics, Boehringer Ingelheim, Bristol-Myers Squibb, Genentech, Gilead Sciences, GlaxoSmithKline, GlobeImmune, Idenix Pharmaceuticals, Idera Pharmaceuticals, Intercept Pharmaceuticals, Janssen, Medarex, Medtronic, Merck, Novartis, Santaris Pharmaceuticals, Scynexis Pharmaceuticals, Vertex Pharmaceuticals, ZymoGenetics. Speaker: Gilead, Kadmon, Merck, Onyx/Bayer, Genentech, GlaxoSmithKline, Salix, Vertex. Consultant/Advisor: AbbVie, Achillion Pharmaceuticals, Anadys Pharmaceuticals, Biolex Therapeutics, Boehringer Ingelheim, Bristol-Myers Squibb, Gilead Sciences, GlaxoSmithKline, GlobeImmune, Idenix, Merck, Novartis, Tibotec/Janssen, Theravance, Vertex</a:t>
            </a:r>
          </a:p>
          <a:p>
            <a:pPr marL="0" indent="0" eaLnBrk="1" hangingPunct="1">
              <a:lnSpc>
                <a:spcPct val="90000"/>
              </a:lnSpc>
              <a:spcBef>
                <a:spcPts val="0"/>
              </a:spcBef>
              <a:spcAft>
                <a:spcPts val="600"/>
              </a:spcAft>
            </a:pPr>
            <a:r>
              <a:rPr lang="en-GB" sz="1400" b="1" dirty="0" smtClean="0">
                <a:solidFill>
                  <a:schemeClr val="tx1"/>
                </a:solidFill>
              </a:rPr>
              <a:t>F Felizarta: </a:t>
            </a:r>
            <a:r>
              <a:rPr lang="en-GB" sz="1400" dirty="0" smtClean="0">
                <a:solidFill>
                  <a:schemeClr val="tx1"/>
                </a:solidFill>
              </a:rPr>
              <a:t>Research support (principal investigator): </a:t>
            </a:r>
            <a:r>
              <a:rPr lang="en-GB" sz="1400" dirty="0">
                <a:solidFill>
                  <a:schemeClr val="tx1"/>
                </a:solidFill>
              </a:rPr>
              <a:t>AbbVie, Achillion, BMS, Gilead, Janssen, Merck, and </a:t>
            </a:r>
            <a:r>
              <a:rPr lang="en-GB" sz="1400" dirty="0" smtClean="0">
                <a:solidFill>
                  <a:schemeClr val="tx1"/>
                </a:solidFill>
              </a:rPr>
              <a:t>Novartis. Speaker: AbbVie</a:t>
            </a:r>
            <a:r>
              <a:rPr lang="en-GB" sz="1400" dirty="0">
                <a:solidFill>
                  <a:schemeClr val="tx1"/>
                </a:solidFill>
              </a:rPr>
              <a:t>, Gilead, Janssen, </a:t>
            </a:r>
            <a:r>
              <a:rPr lang="en-GB" sz="1400" dirty="0" smtClean="0">
                <a:solidFill>
                  <a:schemeClr val="tx1"/>
                </a:solidFill>
              </a:rPr>
              <a:t>Merck</a:t>
            </a:r>
          </a:p>
          <a:p>
            <a:pPr marL="0" indent="0">
              <a:lnSpc>
                <a:spcPct val="90000"/>
              </a:lnSpc>
              <a:spcBef>
                <a:spcPts val="0"/>
              </a:spcBef>
              <a:spcAft>
                <a:spcPts val="600"/>
              </a:spcAft>
            </a:pPr>
            <a:r>
              <a:rPr lang="en-GB" sz="1400" b="1" dirty="0" smtClean="0">
                <a:solidFill>
                  <a:schemeClr val="tx1"/>
                </a:solidFill>
              </a:rPr>
              <a:t>T Hassanein</a:t>
            </a:r>
            <a:r>
              <a:rPr lang="en-GB" sz="1400" b="1" dirty="0">
                <a:solidFill>
                  <a:schemeClr val="tx1"/>
                </a:solidFill>
              </a:rPr>
              <a:t>: </a:t>
            </a:r>
            <a:r>
              <a:rPr lang="en-GB" sz="1400" dirty="0" smtClean="0">
                <a:solidFill>
                  <a:schemeClr val="tx1"/>
                </a:solidFill>
              </a:rPr>
              <a:t>Grants/Research support: </a:t>
            </a:r>
            <a:r>
              <a:rPr lang="en-GB" sz="1400" dirty="0">
                <a:solidFill>
                  <a:schemeClr val="tx1"/>
                </a:solidFill>
              </a:rPr>
              <a:t>AbbVie (Advisory Board), Boehringer-Ingelheim, Bristol-Myers Squibb (Advisory Board), Eisai, Gilead Sciences, Janssen, Idenix, Ikaria, Mochida, Roche, Ocera, Taigen, Takeda, Salix, Sundise, Vertex. Speaker: Baxter, Bristol-Myers Squibb, Gilead, </a:t>
            </a:r>
            <a:r>
              <a:rPr lang="en-GB" sz="1400" dirty="0" smtClean="0">
                <a:solidFill>
                  <a:schemeClr val="tx1"/>
                </a:solidFill>
              </a:rPr>
              <a:t>Salix</a:t>
            </a:r>
            <a:endParaRPr lang="en-US" sz="1400" dirty="0" smtClean="0">
              <a:solidFill>
                <a:schemeClr val="tx1"/>
              </a:solidFill>
            </a:endParaRPr>
          </a:p>
          <a:p>
            <a:pPr marL="0" indent="0" eaLnBrk="1" hangingPunct="1">
              <a:lnSpc>
                <a:spcPct val="90000"/>
              </a:lnSpc>
              <a:spcBef>
                <a:spcPts val="0"/>
              </a:spcBef>
              <a:spcAft>
                <a:spcPts val="600"/>
              </a:spcAft>
            </a:pPr>
            <a:r>
              <a:rPr lang="en-GB" sz="1400" b="1" dirty="0" smtClean="0">
                <a:solidFill>
                  <a:schemeClr val="tx1"/>
                </a:solidFill>
              </a:rPr>
              <a:t>H Aguilar: </a:t>
            </a:r>
            <a:r>
              <a:rPr lang="en-US" sz="1400" dirty="0" smtClean="0">
                <a:solidFill>
                  <a:schemeClr val="tx1"/>
                </a:solidFill>
              </a:rPr>
              <a:t>Grants</a:t>
            </a:r>
            <a:r>
              <a:rPr lang="en-US" sz="1400" dirty="0">
                <a:solidFill>
                  <a:schemeClr val="tx1"/>
                </a:solidFill>
              </a:rPr>
              <a:t>: AbbVie. Speaker: Santarus, Ironwood, </a:t>
            </a:r>
            <a:r>
              <a:rPr lang="en-US" sz="1400" dirty="0" smtClean="0">
                <a:solidFill>
                  <a:schemeClr val="tx1"/>
                </a:solidFill>
              </a:rPr>
              <a:t>AbbVie</a:t>
            </a:r>
          </a:p>
          <a:p>
            <a:pPr marL="0" indent="0" eaLnBrk="1" hangingPunct="1">
              <a:lnSpc>
                <a:spcPct val="90000"/>
              </a:lnSpc>
              <a:spcBef>
                <a:spcPts val="0"/>
              </a:spcBef>
              <a:spcAft>
                <a:spcPts val="600"/>
              </a:spcAft>
            </a:pPr>
            <a:r>
              <a:rPr lang="en-GB" sz="1400" b="1" dirty="0" smtClean="0">
                <a:solidFill>
                  <a:schemeClr val="tx1"/>
                </a:solidFill>
              </a:rPr>
              <a:t>J Lalezari:</a:t>
            </a:r>
            <a:r>
              <a:rPr lang="en-US" sz="1400" b="1" dirty="0" smtClean="0">
                <a:solidFill>
                  <a:schemeClr val="tx1"/>
                </a:solidFill>
              </a:rPr>
              <a:t> </a:t>
            </a:r>
            <a:r>
              <a:rPr lang="en-US" sz="1400" dirty="0">
                <a:solidFill>
                  <a:schemeClr val="tx1"/>
                </a:solidFill>
              </a:rPr>
              <a:t>Research </a:t>
            </a:r>
            <a:r>
              <a:rPr lang="en-US" sz="1400" dirty="0" smtClean="0">
                <a:solidFill>
                  <a:schemeClr val="tx1"/>
                </a:solidFill>
              </a:rPr>
              <a:t>support (principal investigator): AbbVie</a:t>
            </a:r>
          </a:p>
          <a:p>
            <a:pPr marL="0" indent="0" eaLnBrk="1" hangingPunct="1">
              <a:lnSpc>
                <a:spcPct val="90000"/>
              </a:lnSpc>
              <a:spcBef>
                <a:spcPts val="0"/>
              </a:spcBef>
              <a:spcAft>
                <a:spcPts val="600"/>
              </a:spcAft>
            </a:pPr>
            <a:r>
              <a:rPr lang="en-US" sz="1400" b="1" dirty="0" smtClean="0">
                <a:solidFill>
                  <a:schemeClr val="tx1"/>
                </a:solidFill>
              </a:rPr>
              <a:t>JS </a:t>
            </a:r>
            <a:r>
              <a:rPr lang="en-US" sz="1400" b="1" dirty="0">
                <a:solidFill>
                  <a:schemeClr val="tx1"/>
                </a:solidFill>
              </a:rPr>
              <a:t>Overcash</a:t>
            </a:r>
            <a:r>
              <a:rPr lang="en-US" sz="1400" b="1" dirty="0" smtClean="0">
                <a:solidFill>
                  <a:schemeClr val="tx1"/>
                </a:solidFill>
              </a:rPr>
              <a:t>: </a:t>
            </a:r>
            <a:r>
              <a:rPr lang="en-US" sz="1400" dirty="0" smtClean="0">
                <a:solidFill>
                  <a:schemeClr val="tx1"/>
                </a:solidFill>
              </a:rPr>
              <a:t>No </a:t>
            </a:r>
            <a:r>
              <a:rPr lang="en-US" sz="1400" dirty="0">
                <a:solidFill>
                  <a:schemeClr val="tx1"/>
                </a:solidFill>
              </a:rPr>
              <a:t>relevant conflicts to disclose</a:t>
            </a:r>
          </a:p>
          <a:p>
            <a:pPr marL="0" indent="0" eaLnBrk="1" hangingPunct="1">
              <a:lnSpc>
                <a:spcPct val="90000"/>
              </a:lnSpc>
              <a:spcBef>
                <a:spcPts val="0"/>
              </a:spcBef>
              <a:spcAft>
                <a:spcPts val="600"/>
              </a:spcAft>
            </a:pPr>
            <a:r>
              <a:rPr lang="en-GB" sz="1400" b="1" dirty="0" smtClean="0">
                <a:solidFill>
                  <a:schemeClr val="tx1"/>
                </a:solidFill>
              </a:rPr>
              <a:t>A Asatryan, TI Ng, R Liu, CW Lin, F Mensa, and J Kort: </a:t>
            </a:r>
            <a:r>
              <a:rPr lang="en-US" sz="1400" dirty="0" smtClean="0">
                <a:solidFill>
                  <a:schemeClr val="tx1"/>
                </a:solidFill>
              </a:rPr>
              <a:t>AbbVie employees and may hold AbbVie stock or stock options.</a:t>
            </a:r>
          </a:p>
          <a:p>
            <a:pPr marL="0" indent="0" eaLnBrk="1" hangingPunct="1">
              <a:lnSpc>
                <a:spcPct val="90000"/>
              </a:lnSpc>
              <a:spcBef>
                <a:spcPts val="0"/>
              </a:spcBef>
              <a:spcAft>
                <a:spcPts val="600"/>
              </a:spcAft>
            </a:pPr>
            <a:r>
              <a:rPr lang="en-US" sz="1400" dirty="0" smtClean="0">
                <a:solidFill>
                  <a:schemeClr val="tx1"/>
                </a:solidFill>
              </a:rPr>
              <a:t>The design, study conduct, analysis, and financial support of the SURVEYOR-I (NCT02243280) study were provided by AbbVie. AbbVie participated in the interpretation of data, review, and approval of the content. All authors had access to all relevant data and participated in writing, review, and approval of this presentation. Medical </a:t>
            </a:r>
            <a:r>
              <a:rPr lang="en-US" sz="1400" dirty="0">
                <a:solidFill>
                  <a:schemeClr val="tx1"/>
                </a:solidFill>
              </a:rPr>
              <a:t>writing support was provided by Sharanya Ford, PhD, of AbbVie. </a:t>
            </a:r>
            <a:endParaRPr lang="en-US" sz="1400" dirty="0" smtClean="0">
              <a:solidFill>
                <a:schemeClr val="tx1"/>
              </a:solidFill>
            </a:endParaRPr>
          </a:p>
          <a:p>
            <a:pPr marL="0" indent="0" eaLnBrk="1" hangingPunct="1">
              <a:lnSpc>
                <a:spcPct val="90000"/>
              </a:lnSpc>
              <a:spcBef>
                <a:spcPts val="0"/>
              </a:spcBef>
              <a:spcAft>
                <a:spcPts val="0"/>
              </a:spcAft>
            </a:pPr>
            <a:r>
              <a:rPr lang="en-US" sz="1400" dirty="0" smtClean="0">
                <a:solidFill>
                  <a:schemeClr val="tx1"/>
                </a:solidFill>
              </a:rPr>
              <a:t>This presentation contains information on the investigational products ABT-493 and ABT-530.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4916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411163" y="457200"/>
            <a:ext cx="8321675" cy="495300"/>
          </a:xfrm>
        </p:spPr>
        <p:txBody>
          <a:bodyPr anchor="b" anchorCtr="0"/>
          <a:lstStyle/>
          <a:p>
            <a:pPr eaLnBrk="1" hangingPunct="1"/>
            <a:r>
              <a:rPr lang="en-US" sz="2800" b="1" dirty="0" smtClean="0">
                <a:solidFill>
                  <a:srgbClr val="002060"/>
                </a:solidFill>
              </a:rPr>
              <a:t>Next </a:t>
            </a:r>
            <a:r>
              <a:rPr lang="en-US" sz="2800" b="1" dirty="0">
                <a:solidFill>
                  <a:srgbClr val="002060"/>
                </a:solidFill>
              </a:rPr>
              <a:t>Generation Direct-Acting Antivirals</a:t>
            </a:r>
            <a:endParaRPr lang="en-US" sz="2800" b="1" dirty="0" smtClean="0">
              <a:solidFill>
                <a:srgbClr val="071D49"/>
              </a:solidFill>
            </a:endParaRPr>
          </a:p>
        </p:txBody>
      </p:sp>
      <p:sp>
        <p:nvSpPr>
          <p:cNvPr id="16387" name="Content Placeholder 2"/>
          <p:cNvSpPr>
            <a:spLocks noGrp="1"/>
          </p:cNvSpPr>
          <p:nvPr>
            <p:ph idx="1"/>
          </p:nvPr>
        </p:nvSpPr>
        <p:spPr>
          <a:xfrm>
            <a:off x="411479" y="1097280"/>
            <a:ext cx="8732521" cy="5067300"/>
          </a:xfrm>
        </p:spPr>
        <p:txBody>
          <a:bodyPr/>
          <a:lstStyle/>
          <a:p>
            <a:pPr marL="0" lvl="2" indent="0" eaLnBrk="1" hangingPunct="1">
              <a:spcBef>
                <a:spcPts val="0"/>
              </a:spcBef>
              <a:spcAft>
                <a:spcPts val="1200"/>
              </a:spcAft>
              <a:buClr>
                <a:schemeClr val="tx1"/>
              </a:buClr>
              <a:buNone/>
            </a:pPr>
            <a:r>
              <a:rPr lang="en-US" b="1" dirty="0">
                <a:solidFill>
                  <a:srgbClr val="0082BA"/>
                </a:solidFill>
              </a:rPr>
              <a:t>ABT-493:</a:t>
            </a:r>
            <a:r>
              <a:rPr lang="en-US" dirty="0">
                <a:solidFill>
                  <a:srgbClr val="0082BA"/>
                </a:solidFill>
              </a:rPr>
              <a:t> </a:t>
            </a:r>
            <a:r>
              <a:rPr lang="en-US" dirty="0" smtClean="0">
                <a:solidFill>
                  <a:schemeClr val="tx1"/>
                </a:solidFill>
              </a:rPr>
              <a:t>pangenotypic HCV </a:t>
            </a:r>
            <a:r>
              <a:rPr lang="en-US" dirty="0">
                <a:solidFill>
                  <a:schemeClr val="tx1"/>
                </a:solidFill>
              </a:rPr>
              <a:t>NS3/4A protease inhibitor* </a:t>
            </a:r>
            <a:r>
              <a:rPr lang="en-US" dirty="0" smtClean="0">
                <a:solidFill>
                  <a:schemeClr val="tx1"/>
                </a:solidFill>
              </a:rPr>
              <a:t>(EC</a:t>
            </a:r>
            <a:r>
              <a:rPr lang="en-US" baseline="-25000" dirty="0" smtClean="0">
                <a:solidFill>
                  <a:schemeClr val="tx1"/>
                </a:solidFill>
              </a:rPr>
              <a:t>50 </a:t>
            </a:r>
            <a:r>
              <a:rPr lang="en-US" dirty="0" smtClean="0">
                <a:solidFill>
                  <a:schemeClr val="tx1"/>
                </a:solidFill>
              </a:rPr>
              <a:t>0.9 – 2.8 nM)</a:t>
            </a:r>
            <a:endParaRPr lang="en-US" dirty="0">
              <a:solidFill>
                <a:schemeClr val="tx1"/>
              </a:solidFill>
            </a:endParaRPr>
          </a:p>
          <a:p>
            <a:pPr marL="0" lvl="2" indent="0" eaLnBrk="1" hangingPunct="1">
              <a:spcBef>
                <a:spcPts val="0"/>
              </a:spcBef>
              <a:spcAft>
                <a:spcPts val="1200"/>
              </a:spcAft>
              <a:buClr>
                <a:schemeClr val="tx1"/>
              </a:buClr>
              <a:buNone/>
            </a:pPr>
            <a:r>
              <a:rPr lang="en-US" b="1" dirty="0">
                <a:solidFill>
                  <a:srgbClr val="0082BA"/>
                </a:solidFill>
              </a:rPr>
              <a:t>ABT-530: </a:t>
            </a:r>
            <a:r>
              <a:rPr lang="en-US" dirty="0">
                <a:solidFill>
                  <a:schemeClr val="tx1"/>
                </a:solidFill>
              </a:rPr>
              <a:t>pangenotypic HCV NS5A inhibitor </a:t>
            </a:r>
            <a:r>
              <a:rPr lang="en-US" dirty="0" smtClean="0">
                <a:solidFill>
                  <a:schemeClr val="tx1"/>
                </a:solidFill>
              </a:rPr>
              <a:t>(EC</a:t>
            </a:r>
            <a:r>
              <a:rPr lang="en-US" baseline="-25000" dirty="0" smtClean="0">
                <a:solidFill>
                  <a:schemeClr val="tx1"/>
                </a:solidFill>
              </a:rPr>
              <a:t>50</a:t>
            </a:r>
            <a:r>
              <a:rPr lang="en-US" dirty="0" smtClean="0">
                <a:solidFill>
                  <a:schemeClr val="tx1"/>
                </a:solidFill>
              </a:rPr>
              <a:t> </a:t>
            </a:r>
            <a:r>
              <a:rPr lang="en-US" dirty="0">
                <a:solidFill>
                  <a:schemeClr val="tx1"/>
                </a:solidFill>
              </a:rPr>
              <a:t>1 – 4 pM) </a:t>
            </a:r>
          </a:p>
          <a:p>
            <a:pPr marL="0" lvl="2" indent="0" eaLnBrk="1" hangingPunct="1">
              <a:spcBef>
                <a:spcPts val="1800"/>
              </a:spcBef>
              <a:spcAft>
                <a:spcPts val="1200"/>
              </a:spcAft>
              <a:buNone/>
            </a:pPr>
            <a:r>
              <a:rPr lang="en-US" dirty="0" smtClean="0"/>
              <a:t>In vitro characteristics:</a:t>
            </a:r>
            <a:r>
              <a:rPr lang="en-US" baseline="30000" dirty="0" smtClean="0"/>
              <a:t>1,2</a:t>
            </a:r>
          </a:p>
          <a:p>
            <a:pPr marL="457200" lvl="2" indent="-338138" eaLnBrk="1" hangingPunct="1">
              <a:spcBef>
                <a:spcPts val="0"/>
              </a:spcBef>
              <a:spcAft>
                <a:spcPts val="1200"/>
              </a:spcAft>
              <a:buFont typeface="Arial" panose="020B0604020202020204" pitchFamily="34" charset="0"/>
              <a:buChar char="•"/>
            </a:pPr>
            <a:r>
              <a:rPr lang="en-US" dirty="0" smtClean="0"/>
              <a:t>Higher </a:t>
            </a:r>
            <a:r>
              <a:rPr lang="en-US" dirty="0"/>
              <a:t>barrier to </a:t>
            </a:r>
            <a:r>
              <a:rPr lang="en-US" dirty="0" smtClean="0"/>
              <a:t>resistance</a:t>
            </a:r>
            <a:endParaRPr lang="en-US" strike="sngStrike" dirty="0" smtClean="0"/>
          </a:p>
          <a:p>
            <a:pPr marL="457200" lvl="2" indent="-338138" eaLnBrk="1" hangingPunct="1">
              <a:spcBef>
                <a:spcPts val="0"/>
              </a:spcBef>
              <a:spcAft>
                <a:spcPts val="1200"/>
              </a:spcAft>
              <a:buFont typeface="Arial" panose="020B0604020202020204" pitchFamily="34" charset="0"/>
              <a:buChar char="•"/>
            </a:pPr>
            <a:r>
              <a:rPr lang="en-US" dirty="0" smtClean="0"/>
              <a:t>Additive/synergistic </a:t>
            </a:r>
            <a:r>
              <a:rPr lang="en-US" dirty="0"/>
              <a:t>antiviral activity</a:t>
            </a:r>
          </a:p>
          <a:p>
            <a:pPr marL="457200" lvl="2" indent="-338138" eaLnBrk="1" hangingPunct="1">
              <a:spcBef>
                <a:spcPts val="0"/>
              </a:spcBef>
              <a:spcAft>
                <a:spcPts val="1200"/>
              </a:spcAft>
              <a:buFont typeface="Arial" panose="020B0604020202020204" pitchFamily="34" charset="0"/>
              <a:buChar char="•"/>
            </a:pPr>
            <a:r>
              <a:rPr lang="en-US" dirty="0" smtClean="0"/>
              <a:t>Active against </a:t>
            </a:r>
            <a:r>
              <a:rPr lang="en-US" dirty="0"/>
              <a:t>common variants </a:t>
            </a:r>
          </a:p>
          <a:p>
            <a:pPr marL="914400" lvl="3" indent="-344488" eaLnBrk="1" hangingPunct="1">
              <a:lnSpc>
                <a:spcPts val="2200"/>
              </a:lnSpc>
              <a:spcBef>
                <a:spcPts val="0"/>
              </a:spcBef>
              <a:spcAft>
                <a:spcPts val="1200"/>
              </a:spcAft>
              <a:buFont typeface="Arial" panose="020B0604020202020204" pitchFamily="34" charset="0"/>
              <a:buChar char="•"/>
            </a:pPr>
            <a:r>
              <a:rPr lang="en-US" dirty="0">
                <a:solidFill>
                  <a:schemeClr val="tx1"/>
                </a:solidFill>
              </a:rPr>
              <a:t>e</a:t>
            </a:r>
            <a:r>
              <a:rPr lang="en-US" dirty="0" smtClean="0">
                <a:solidFill>
                  <a:schemeClr val="tx1"/>
                </a:solidFill>
              </a:rPr>
              <a:t>g, GT1 </a:t>
            </a:r>
            <a:r>
              <a:rPr lang="en-US" dirty="0">
                <a:solidFill>
                  <a:schemeClr val="tx1"/>
                </a:solidFill>
              </a:rPr>
              <a:t>NS3: </a:t>
            </a:r>
            <a:r>
              <a:rPr lang="en-US" dirty="0" smtClean="0">
                <a:solidFill>
                  <a:schemeClr val="tx1"/>
                </a:solidFill>
              </a:rPr>
              <a:t>R155K, D168A/E/V</a:t>
            </a:r>
          </a:p>
          <a:p>
            <a:pPr marL="914400" lvl="3" indent="-344488" eaLnBrk="1" hangingPunct="1">
              <a:lnSpc>
                <a:spcPts val="2200"/>
              </a:lnSpc>
              <a:spcBef>
                <a:spcPts val="0"/>
              </a:spcBef>
              <a:spcAft>
                <a:spcPts val="1200"/>
              </a:spcAft>
              <a:buFont typeface="Arial" panose="020B0604020202020204" pitchFamily="34" charset="0"/>
              <a:buChar char="•"/>
            </a:pPr>
            <a:r>
              <a:rPr lang="en-US" dirty="0" smtClean="0">
                <a:solidFill>
                  <a:schemeClr val="tx1"/>
                </a:solidFill>
              </a:rPr>
              <a:t>eg, GT1 NS5A: </a:t>
            </a:r>
            <a:r>
              <a:rPr lang="pt-BR" dirty="0" smtClean="0">
                <a:solidFill>
                  <a:schemeClr val="tx1"/>
                </a:solidFill>
              </a:rPr>
              <a:t>M28T/V, Q30E/H/R, L31M/V, P32L, Y93C/H/N </a:t>
            </a:r>
            <a:endParaRPr lang="pt-BR" dirty="0">
              <a:solidFill>
                <a:schemeClr val="tx1"/>
              </a:solidFill>
            </a:endParaRPr>
          </a:p>
        </p:txBody>
      </p:sp>
      <p:sp>
        <p:nvSpPr>
          <p:cNvPr id="6" name="TextBox 5"/>
          <p:cNvSpPr txBox="1"/>
          <p:nvPr/>
        </p:nvSpPr>
        <p:spPr>
          <a:xfrm>
            <a:off x="411163" y="5876737"/>
            <a:ext cx="8408466" cy="640175"/>
          </a:xfrm>
          <a:prstGeom prst="rect">
            <a:avLst/>
          </a:prstGeom>
          <a:noFill/>
        </p:spPr>
        <p:txBody>
          <a:bodyPr wrap="square">
            <a:spAutoFit/>
          </a:bodyPr>
          <a:lstStyle/>
          <a:p>
            <a:pPr fontAlgn="auto">
              <a:lnSpc>
                <a:spcPct val="90000"/>
              </a:lnSpc>
              <a:spcBef>
                <a:spcPts val="0"/>
              </a:spcBef>
              <a:spcAft>
                <a:spcPts val="600"/>
              </a:spcAft>
              <a:defRPr/>
            </a:pPr>
            <a:r>
              <a:rPr lang="da-DK" sz="1400" kern="0" dirty="0" smtClean="0">
                <a:latin typeface="Calibri"/>
              </a:rPr>
              <a:t>*ABT-493 identified by AbbVie and Enanta.</a:t>
            </a:r>
          </a:p>
          <a:p>
            <a:pPr marL="228600" indent="-228600" fontAlgn="auto">
              <a:lnSpc>
                <a:spcPct val="90000"/>
              </a:lnSpc>
              <a:spcBef>
                <a:spcPts val="0"/>
              </a:spcBef>
              <a:spcAft>
                <a:spcPts val="0"/>
              </a:spcAft>
              <a:buAutoNum type="arabicPeriod"/>
              <a:defRPr/>
            </a:pPr>
            <a:r>
              <a:rPr lang="da-DK" sz="1000" kern="0" dirty="0" smtClean="0">
                <a:latin typeface="Calibri"/>
              </a:rPr>
              <a:t>Ng TI, et al. Abstract 636. 21st Conference on Retroviruses and Opportunistic Infections., Boston, 2014.</a:t>
            </a:r>
          </a:p>
          <a:p>
            <a:pPr marL="228600" indent="-228600" fontAlgn="auto">
              <a:lnSpc>
                <a:spcPct val="90000"/>
              </a:lnSpc>
              <a:spcBef>
                <a:spcPts val="0"/>
              </a:spcBef>
              <a:spcAft>
                <a:spcPts val="0"/>
              </a:spcAft>
              <a:buAutoNum type="arabicPeriod"/>
              <a:defRPr/>
            </a:pPr>
            <a:r>
              <a:rPr lang="da-DK" sz="1000" kern="0" dirty="0">
                <a:latin typeface="Calibri"/>
              </a:rPr>
              <a:t>Ng TI, et al. Abstract </a:t>
            </a:r>
            <a:r>
              <a:rPr lang="da-DK" sz="1000" kern="0" dirty="0" smtClean="0">
                <a:latin typeface="Calibri"/>
              </a:rPr>
              <a:t>639. </a:t>
            </a:r>
            <a:r>
              <a:rPr lang="da-DK" sz="1000" kern="0" dirty="0">
                <a:latin typeface="Calibri"/>
              </a:rPr>
              <a:t>21st Conference on Retroviruses and Opportunistic Infections., Boston, </a:t>
            </a:r>
            <a:r>
              <a:rPr lang="da-DK" sz="1000" kern="0" dirty="0" smtClean="0">
                <a:latin typeface="Calibri"/>
              </a:rPr>
              <a:t>2014.</a:t>
            </a:r>
          </a:p>
        </p:txBody>
      </p:sp>
    </p:spTree>
    <p:extLst>
      <p:ext uri="{BB962C8B-B14F-4D97-AF65-F5344CB8AC3E}">
        <p14:creationId xmlns:p14="http://schemas.microsoft.com/office/powerpoint/2010/main" val="38621101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Text Box 9"/>
          <p:cNvSpPr txBox="1">
            <a:spLocks noChangeArrowheads="1"/>
          </p:cNvSpPr>
          <p:nvPr/>
        </p:nvSpPr>
        <p:spPr bwMode="auto">
          <a:xfrm>
            <a:off x="3804549" y="3412511"/>
            <a:ext cx="0" cy="212725"/>
          </a:xfrm>
          <a:prstGeom prst="rect">
            <a:avLst/>
          </a:prstGeom>
          <a:noFill/>
          <a:ln w="9525" algn="ctr">
            <a:noFill/>
            <a:miter lim="800000"/>
            <a:headEnd/>
            <a:tailEnd/>
          </a:ln>
          <a:effectLst/>
        </p:spPr>
        <p:txBody>
          <a:bodyPr wrap="none" lIns="0" tIns="0" rIns="0" bIns="0">
            <a:spAutoFit/>
          </a:bodyPr>
          <a:lstStyle/>
          <a:p>
            <a:pPr algn="ctr" defTabSz="914400">
              <a:spcBef>
                <a:spcPct val="50000"/>
              </a:spcBef>
              <a:spcAft>
                <a:spcPct val="50000"/>
              </a:spcAft>
              <a:defRPr/>
            </a:pPr>
            <a:endParaRPr lang="en-US" sz="1400" b="1" dirty="0">
              <a:solidFill>
                <a:srgbClr val="070605"/>
              </a:solidFill>
              <a:latin typeface="Calibri"/>
            </a:endParaRPr>
          </a:p>
        </p:txBody>
      </p:sp>
      <p:graphicFrame>
        <p:nvGraphicFramePr>
          <p:cNvPr id="13" name="Group 123"/>
          <p:cNvGraphicFramePr>
            <a:graphicFrameLocks noGrp="1"/>
          </p:cNvGraphicFramePr>
          <p:nvPr>
            <p:extLst>
              <p:ext uri="{D42A27DB-BD31-4B8C-83A1-F6EECF244321}">
                <p14:modId xmlns:p14="http://schemas.microsoft.com/office/powerpoint/2010/main" val="3191949125"/>
              </p:ext>
            </p:extLst>
          </p:nvPr>
        </p:nvGraphicFramePr>
        <p:xfrm>
          <a:off x="411480" y="1814613"/>
          <a:ext cx="8321040" cy="3231016"/>
        </p:xfrm>
        <a:graphic>
          <a:graphicData uri="http://schemas.openxmlformats.org/drawingml/2006/table">
            <a:tbl>
              <a:tblPr/>
              <a:tblGrid>
                <a:gridCol w="2385324"/>
                <a:gridCol w="989286"/>
                <a:gridCol w="989286"/>
                <a:gridCol w="989286"/>
                <a:gridCol w="989286"/>
                <a:gridCol w="989286"/>
                <a:gridCol w="989286"/>
              </a:tblGrid>
              <a:tr h="303008">
                <a:tc rowSpan="2">
                  <a:txBody>
                    <a:bodyPr/>
                    <a:lstStyle>
                      <a:lvl1pPr marL="50800"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50800" marR="0" lvl="0" indent="0" algn="ctr" defTabSz="914400" rtl="0" eaLnBrk="1" fontAlgn="base" latinLnBrk="0" hangingPunct="1">
                        <a:lnSpc>
                          <a:spcPct val="100000"/>
                        </a:lnSpc>
                        <a:spcBef>
                          <a:spcPts val="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Protease Inhibitor   </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gridSpan="6">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ctr"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Stable HCV Replicon EC</a:t>
                      </a:r>
                      <a:r>
                        <a:rPr kumimoji="0" lang="en-US" altLang="en-US" sz="2000" b="1" i="0" u="none" strike="noStrike" cap="none" normalizeH="0" baseline="-25000" dirty="0" smtClean="0">
                          <a:ln>
                            <a:noFill/>
                          </a:ln>
                          <a:solidFill>
                            <a:schemeClr val="bg1"/>
                          </a:solidFill>
                          <a:effectLst/>
                          <a:latin typeface="+mj-lt"/>
                          <a:cs typeface="Calibri" pitchFamily="34" charset="0"/>
                        </a:rPr>
                        <a:t>50</a:t>
                      </a:r>
                      <a:r>
                        <a:rPr kumimoji="0" lang="en-US" altLang="en-US" sz="2000" b="1" i="0" u="none" strike="noStrike" cap="none" normalizeH="0" baseline="0" dirty="0" smtClean="0">
                          <a:ln>
                            <a:noFill/>
                          </a:ln>
                          <a:solidFill>
                            <a:schemeClr val="bg1"/>
                          </a:solidFill>
                          <a:effectLst/>
                          <a:latin typeface="+mj-lt"/>
                          <a:cs typeface="Calibri" pitchFamily="34" charset="0"/>
                        </a:rPr>
                        <a:t> (nM)</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3008">
                <a:tc vMerge="1">
                  <a:txBody>
                    <a:bodyPr/>
                    <a:lstStyle/>
                    <a:p>
                      <a:endParaRPr lang="en-US"/>
                    </a:p>
                  </a:txBody>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GT1a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GT1b</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defRPr/>
                      </a:pPr>
                      <a:r>
                        <a:rPr kumimoji="0" lang="en-US" altLang="en-US" sz="2000" b="1" i="0" u="none" strike="noStrike" cap="none" normalizeH="0" baseline="0" dirty="0" smtClean="0">
                          <a:ln>
                            <a:noFill/>
                          </a:ln>
                          <a:solidFill>
                            <a:schemeClr val="bg1"/>
                          </a:solidFill>
                          <a:effectLst/>
                          <a:latin typeface="+mj-lt"/>
                          <a:cs typeface="Calibri" pitchFamily="34" charset="0"/>
                        </a:rPr>
                        <a:t>GT2a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GT3a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GT4a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GT6a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r>
              <a:tr h="313528">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1800" b="1" i="0" u="none" strike="noStrike" cap="none" normalizeH="0" baseline="0" dirty="0" smtClean="0">
                          <a:ln>
                            <a:noFill/>
                          </a:ln>
                          <a:solidFill>
                            <a:srgbClr val="0082BA"/>
                          </a:solidFill>
                          <a:effectLst/>
                          <a:latin typeface="+mj-lt"/>
                          <a:cs typeface="Calibri" pitchFamily="34" charset="0"/>
                        </a:rPr>
                        <a:t>ABT-493</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US" sz="1800" b="1" i="0" u="none" strike="noStrike" dirty="0">
                          <a:solidFill>
                            <a:srgbClr val="0082BA"/>
                          </a:solidFill>
                          <a:effectLst/>
                          <a:latin typeface="+mj-lt"/>
                        </a:rPr>
                        <a:t>0.85</a:t>
                      </a:r>
                    </a:p>
                  </a:txBody>
                  <a:tcPr marL="9525" marR="9525" marT="9525" marB="0" anchor="ctr">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US" sz="1800" b="1" i="0" u="none" strike="noStrike" dirty="0">
                          <a:solidFill>
                            <a:srgbClr val="0082BA"/>
                          </a:solidFill>
                          <a:effectLst/>
                          <a:latin typeface="+mj-lt"/>
                        </a:rPr>
                        <a:t>0.94</a:t>
                      </a:r>
                    </a:p>
                  </a:txBody>
                  <a:tcPr marL="9525" marR="9525" marT="9525" marB="0" anchor="ctr">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US" sz="1800" b="1" i="0" u="none" strike="noStrike" dirty="0" smtClean="0">
                          <a:solidFill>
                            <a:srgbClr val="0082BA"/>
                          </a:solidFill>
                          <a:effectLst/>
                          <a:latin typeface="+mj-lt"/>
                        </a:rPr>
                        <a:t>2.7</a:t>
                      </a:r>
                      <a:r>
                        <a:rPr lang="en-US" sz="1800" b="1" i="0" u="none" strike="noStrike" baseline="30000" dirty="0" smtClean="0">
                          <a:solidFill>
                            <a:srgbClr val="0082BA"/>
                          </a:solidFill>
                          <a:effectLst/>
                          <a:latin typeface="+mj-lt"/>
                        </a:rPr>
                        <a:t>a</a:t>
                      </a:r>
                      <a:endParaRPr lang="en-US" sz="1800" b="1" i="0" u="none" strike="noStrike" baseline="30000" dirty="0">
                        <a:solidFill>
                          <a:srgbClr val="0082BA"/>
                        </a:solidFill>
                        <a:effectLst/>
                        <a:latin typeface="+mj-lt"/>
                      </a:endParaRPr>
                    </a:p>
                  </a:txBody>
                  <a:tcPr marL="9525" marR="9525" marT="9525" marB="0" anchor="ctr">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US" sz="1800" b="1" i="0" u="none" strike="noStrike" dirty="0" smtClean="0">
                          <a:solidFill>
                            <a:srgbClr val="0082BA"/>
                          </a:solidFill>
                          <a:effectLst/>
                          <a:latin typeface="+mj-lt"/>
                        </a:rPr>
                        <a:t>1.6</a:t>
                      </a:r>
                      <a:endParaRPr lang="en-US" sz="1800" b="1" i="0" u="none" strike="noStrike" dirty="0">
                        <a:solidFill>
                          <a:srgbClr val="0082BA"/>
                        </a:solidFill>
                        <a:effectLst/>
                        <a:latin typeface="+mj-lt"/>
                      </a:endParaRPr>
                    </a:p>
                  </a:txBody>
                  <a:tcPr marL="9525" marR="9525" marT="9525" marB="0" anchor="ctr">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US" sz="1800" b="1" i="0" u="none" strike="noStrike" dirty="0" smtClean="0">
                          <a:solidFill>
                            <a:srgbClr val="0082BA"/>
                          </a:solidFill>
                          <a:effectLst/>
                          <a:latin typeface="+mj-lt"/>
                        </a:rPr>
                        <a:t>2.8</a:t>
                      </a:r>
                      <a:endParaRPr lang="en-US" sz="1800" b="1" i="0" u="none" strike="noStrike" dirty="0">
                        <a:solidFill>
                          <a:srgbClr val="0082BA"/>
                        </a:solidFill>
                        <a:effectLst/>
                        <a:latin typeface="+mj-lt"/>
                      </a:endParaRPr>
                    </a:p>
                  </a:txBody>
                  <a:tcPr marL="9525" marR="9525" marT="9525" marB="0" anchor="ctr">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n-US" sz="1800" b="1" i="0" u="none" strike="noStrike" dirty="0" smtClean="0">
                          <a:solidFill>
                            <a:srgbClr val="0082BA"/>
                          </a:solidFill>
                          <a:effectLst/>
                          <a:latin typeface="+mj-lt"/>
                        </a:rPr>
                        <a:t>0.86</a:t>
                      </a:r>
                    </a:p>
                  </a:txBody>
                  <a:tcPr marL="9525" marR="9525" marT="9525" marB="0" anchor="ctr">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13528">
                <a:tc>
                  <a:txBody>
                    <a:bodyPr/>
                    <a:lstStyle/>
                    <a:p>
                      <a:pPr marL="247650" marR="0" lvl="0" indent="-247650" algn="ctr" defTabSz="914400" rtl="0" eaLnBrk="0" fontAlgn="base" latinLnBrk="0" hangingPunct="0">
                        <a:lnSpc>
                          <a:spcPct val="100000"/>
                        </a:lnSpc>
                        <a:spcBef>
                          <a:spcPct val="80000"/>
                        </a:spcBef>
                        <a:spcAft>
                          <a:spcPct val="0"/>
                        </a:spcAft>
                        <a:buClrTx/>
                        <a:buSzTx/>
                        <a:buFont typeface="Arial" pitchFamily="34" charset="0"/>
                        <a:buNone/>
                        <a:tabLst/>
                      </a:pPr>
                      <a:r>
                        <a:rPr kumimoji="0" lang="en-US" sz="1800" b="0" i="0" u="none" strike="noStrike" cap="none" normalizeH="0" baseline="0" dirty="0" smtClean="0">
                          <a:ln>
                            <a:noFill/>
                          </a:ln>
                          <a:solidFill>
                            <a:schemeClr val="tx1"/>
                          </a:solidFill>
                          <a:effectLst/>
                          <a:latin typeface="+mj-lt"/>
                          <a:ea typeface="ＭＳ Ｐゴシック" pitchFamily="34" charset="-128"/>
                        </a:rPr>
                        <a:t>Paritaprevir</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a:ln>
                            <a:noFill/>
                          </a:ln>
                          <a:solidFill>
                            <a:srgbClr val="070605"/>
                          </a:solidFill>
                          <a:effectLst/>
                          <a:latin typeface="+mj-lt"/>
                          <a:ea typeface="ＭＳ Ｐゴシック"/>
                        </a:rPr>
                        <a:t>1.0</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a:ln>
                            <a:noFill/>
                          </a:ln>
                          <a:solidFill>
                            <a:srgbClr val="070605"/>
                          </a:solidFill>
                          <a:effectLst/>
                          <a:latin typeface="+mj-lt"/>
                          <a:ea typeface="ＭＳ Ｐゴシック"/>
                        </a:rPr>
                        <a:t>0.21</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defTabSz="457200" rtl="0" eaLnBrk="0" fontAlgn="base" latinLnBrk="0" hangingPunct="0">
                        <a:lnSpc>
                          <a:spcPct val="100000"/>
                        </a:lnSpc>
                        <a:spcBef>
                          <a:spcPts val="1152"/>
                        </a:spcBef>
                        <a:spcAft>
                          <a:spcPts val="0"/>
                        </a:spcAft>
                        <a:buClrTx/>
                        <a:buSzTx/>
                        <a:buFontTx/>
                        <a:buNone/>
                        <a:tabLst/>
                        <a:defRPr/>
                      </a:pPr>
                      <a:r>
                        <a:rPr lang="en-US" sz="1800" b="0" i="0" u="none" strike="noStrike" kern="1200" baseline="0" dirty="0" smtClean="0">
                          <a:ln>
                            <a:noFill/>
                          </a:ln>
                          <a:solidFill>
                            <a:srgbClr val="070605"/>
                          </a:solidFill>
                          <a:effectLst/>
                          <a:latin typeface="+mj-lt"/>
                          <a:ea typeface="ＭＳ Ｐゴシック"/>
                        </a:rPr>
                        <a:t>5.3</a:t>
                      </a:r>
                      <a:r>
                        <a:rPr lang="en-US" sz="1800" b="0" i="0" u="none" strike="noStrike" baseline="30000" dirty="0" smtClean="0">
                          <a:solidFill>
                            <a:schemeClr val="tx1"/>
                          </a:solidFill>
                          <a:effectLst/>
                          <a:latin typeface="+mj-lt"/>
                        </a:rPr>
                        <a:t>a</a:t>
                      </a: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a:ln>
                            <a:noFill/>
                          </a:ln>
                          <a:solidFill>
                            <a:srgbClr val="070605"/>
                          </a:solidFill>
                          <a:effectLst/>
                          <a:latin typeface="+mj-lt"/>
                          <a:ea typeface="ＭＳ Ｐゴシック"/>
                        </a:rPr>
                        <a:t>19</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a:ln>
                            <a:noFill/>
                          </a:ln>
                          <a:solidFill>
                            <a:srgbClr val="070605"/>
                          </a:solidFill>
                          <a:effectLst/>
                          <a:latin typeface="+mj-lt"/>
                          <a:ea typeface="ＭＳ Ｐゴシック"/>
                        </a:rPr>
                        <a:t>0.09</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a:ln>
                            <a:noFill/>
                          </a:ln>
                          <a:solidFill>
                            <a:srgbClr val="070605"/>
                          </a:solidFill>
                          <a:effectLst/>
                          <a:latin typeface="+mj-lt"/>
                          <a:ea typeface="ＭＳ Ｐゴシック"/>
                        </a:rPr>
                        <a:t>0.68</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313528">
                <a:tc>
                  <a:txBody>
                    <a:bodyPr/>
                    <a:lstStyle/>
                    <a:p>
                      <a:pPr marL="247650" marR="0" lvl="0" indent="-247650" algn="ctr" defTabSz="914400" rtl="0" eaLnBrk="0" fontAlgn="base" latinLnBrk="0" hangingPunct="0">
                        <a:lnSpc>
                          <a:spcPct val="100000"/>
                        </a:lnSpc>
                        <a:spcBef>
                          <a:spcPct val="80000"/>
                        </a:spcBef>
                        <a:spcAft>
                          <a:spcPct val="0"/>
                        </a:spcAft>
                        <a:buClrTx/>
                        <a:buSzTx/>
                        <a:buFont typeface="Arial" pitchFamily="34" charset="0"/>
                        <a:buNone/>
                        <a:tabLst/>
                      </a:pPr>
                      <a:r>
                        <a:rPr kumimoji="0" lang="en-US" sz="1800" b="0" i="0" u="none" strike="noStrike" cap="none" normalizeH="0" baseline="0" dirty="0" smtClean="0">
                          <a:ln>
                            <a:noFill/>
                          </a:ln>
                          <a:solidFill>
                            <a:schemeClr val="tx1"/>
                          </a:solidFill>
                          <a:effectLst/>
                          <a:latin typeface="+mj-lt"/>
                          <a:ea typeface="ＭＳ Ｐゴシック" pitchFamily="34" charset="-128"/>
                        </a:rPr>
                        <a:t>Simeprevir</a:t>
                      </a:r>
                      <a:r>
                        <a:rPr kumimoji="0" lang="en-US" sz="1800" b="0" i="0" u="none" strike="noStrike" cap="none" normalizeH="0" baseline="30000" dirty="0" smtClean="0">
                          <a:ln>
                            <a:noFill/>
                          </a:ln>
                          <a:solidFill>
                            <a:schemeClr val="tx1"/>
                          </a:solidFill>
                          <a:effectLst/>
                          <a:latin typeface="+mj-lt"/>
                          <a:ea typeface="ＭＳ Ｐゴシック" pitchFamily="34" charset="-128"/>
                        </a:rPr>
                        <a:t>1,2</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lvl="0" indent="-246888" algn="ctr" defTabSz="457200" rtl="0" eaLnBrk="0" fontAlgn="base" latinLnBrk="0" hangingPunct="0">
                        <a:lnSpc>
                          <a:spcPct val="100000"/>
                        </a:lnSpc>
                        <a:spcBef>
                          <a:spcPts val="1152"/>
                        </a:spcBef>
                        <a:spcAft>
                          <a:spcPts val="0"/>
                        </a:spcAft>
                        <a:buClrTx/>
                        <a:buSzTx/>
                        <a:buFontTx/>
                        <a:buNone/>
                        <a:tabLst/>
                        <a:defRPr/>
                      </a:pPr>
                      <a:r>
                        <a:rPr kumimoji="0" lang="en-US" sz="1800" b="0" i="0" u="none" strike="noStrike" kern="1200" cap="none" normalizeH="0" baseline="0" dirty="0" smtClean="0">
                          <a:ln>
                            <a:noFill/>
                          </a:ln>
                          <a:solidFill>
                            <a:srgbClr val="070605"/>
                          </a:solidFill>
                          <a:effectLst/>
                          <a:latin typeface="+mj-lt"/>
                          <a:ea typeface="ＭＳ Ｐゴシック"/>
                        </a:rPr>
                        <a:t>13</a:t>
                      </a:r>
                      <a:endParaRPr kumimoji="0" lang="en-US" sz="1800" b="0" i="0" u="none" strike="noStrike" cap="none" normalizeH="0" baseline="30000" dirty="0" smtClean="0">
                        <a:ln>
                          <a:noFill/>
                        </a:ln>
                        <a:solidFill>
                          <a:schemeClr val="tx1"/>
                        </a:solidFill>
                        <a:effectLst/>
                        <a:latin typeface="+mj-lt"/>
                        <a:ea typeface="ＭＳ Ｐゴシック" pitchFamily="34" charset="-128"/>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lvl="0" indent="-246888" algn="ctr" defTabSz="457200" rtl="0" eaLnBrk="0" fontAlgn="base" latinLnBrk="0" hangingPunct="0">
                        <a:lnSpc>
                          <a:spcPct val="100000"/>
                        </a:lnSpc>
                        <a:spcBef>
                          <a:spcPts val="1152"/>
                        </a:spcBef>
                        <a:spcAft>
                          <a:spcPts val="0"/>
                        </a:spcAft>
                        <a:buClrTx/>
                        <a:buSzTx/>
                        <a:buFontTx/>
                        <a:buNone/>
                        <a:tabLst/>
                        <a:defRPr/>
                      </a:pPr>
                      <a:r>
                        <a:rPr kumimoji="0" lang="en-US" sz="1800" b="0" i="0" u="none" strike="noStrike" kern="1200" cap="none" normalizeH="0" baseline="0" dirty="0" smtClean="0">
                          <a:ln>
                            <a:noFill/>
                          </a:ln>
                          <a:solidFill>
                            <a:srgbClr val="070605"/>
                          </a:solidFill>
                          <a:effectLst/>
                          <a:latin typeface="+mj-lt"/>
                          <a:ea typeface="ＭＳ Ｐゴシック"/>
                        </a:rPr>
                        <a:t>9.4</a:t>
                      </a:r>
                      <a:endParaRPr kumimoji="0" lang="en-US" sz="1800" b="0" i="0" u="none" strike="noStrike" cap="none" normalizeH="0" baseline="30000" dirty="0" smtClean="0">
                        <a:ln>
                          <a:noFill/>
                        </a:ln>
                        <a:solidFill>
                          <a:schemeClr val="tx1"/>
                        </a:solidFill>
                        <a:effectLst/>
                        <a:latin typeface="+mj-lt"/>
                        <a:ea typeface="ＭＳ Ｐゴシック" pitchFamily="34" charset="-128"/>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lvl="0" indent="-246888" algn="ctr" defTabSz="457200" rtl="0" eaLnBrk="0" fontAlgn="base" latinLnBrk="0" hangingPunct="0">
                        <a:lnSpc>
                          <a:spcPct val="100000"/>
                        </a:lnSpc>
                        <a:spcBef>
                          <a:spcPts val="1152"/>
                        </a:spcBef>
                        <a:spcAft>
                          <a:spcPts val="0"/>
                        </a:spcAft>
                        <a:buClrTx/>
                        <a:buSzTx/>
                        <a:buFontTx/>
                        <a:buNone/>
                        <a:tabLst/>
                        <a:defRPr/>
                      </a:pPr>
                      <a:r>
                        <a:rPr lang="en-US" sz="1800" b="0" i="0" u="none" strike="noStrike" dirty="0" smtClean="0">
                          <a:effectLst/>
                          <a:latin typeface="+mj-lt"/>
                        </a:rPr>
                        <a:t>15</a:t>
                      </a:r>
                      <a:endParaRPr kumimoji="0" lang="en-US" sz="1800" b="0" i="0" u="none" strike="noStrike" cap="none" normalizeH="0" baseline="30000" dirty="0" smtClean="0">
                        <a:ln>
                          <a:noFill/>
                        </a:ln>
                        <a:solidFill>
                          <a:schemeClr val="tx1"/>
                        </a:solidFill>
                        <a:effectLst/>
                        <a:latin typeface="+mj-lt"/>
                        <a:ea typeface="ＭＳ Ｐゴシック" pitchFamily="34" charset="-128"/>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lvl="0" indent="-246888" algn="ctr" defTabSz="457200" rtl="0" eaLnBrk="0" fontAlgn="base" latinLnBrk="0" hangingPunct="0">
                        <a:lnSpc>
                          <a:spcPct val="100000"/>
                        </a:lnSpc>
                        <a:spcBef>
                          <a:spcPts val="1152"/>
                        </a:spcBef>
                        <a:spcAft>
                          <a:spcPts val="0"/>
                        </a:spcAft>
                        <a:buClrTx/>
                        <a:buSzTx/>
                        <a:buFontTx/>
                        <a:buNone/>
                        <a:tabLst/>
                        <a:defRPr/>
                      </a:pPr>
                      <a:r>
                        <a:rPr lang="en-US" sz="1800" b="0" i="0" u="none" strike="noStrike" kern="1200" baseline="0" dirty="0" smtClean="0">
                          <a:ln>
                            <a:noFill/>
                          </a:ln>
                          <a:solidFill>
                            <a:srgbClr val="070605"/>
                          </a:solidFill>
                          <a:effectLst/>
                          <a:latin typeface="+mj-lt"/>
                          <a:ea typeface="ＭＳ Ｐゴシック"/>
                        </a:rPr>
                        <a:t>472</a:t>
                      </a:r>
                      <a:endParaRPr kumimoji="0" lang="en-US" sz="1800" b="0" i="0" u="none" strike="noStrike" cap="none" normalizeH="0" baseline="30000" dirty="0" smtClean="0">
                        <a:ln>
                          <a:noFill/>
                        </a:ln>
                        <a:solidFill>
                          <a:schemeClr val="tx1"/>
                        </a:solidFill>
                        <a:effectLst/>
                        <a:latin typeface="+mj-lt"/>
                        <a:ea typeface="ＭＳ Ｐゴシック" pitchFamily="34" charset="-128"/>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smtClean="0">
                          <a:ln>
                            <a:noFill/>
                          </a:ln>
                          <a:solidFill>
                            <a:srgbClr val="070605"/>
                          </a:solidFill>
                          <a:effectLst/>
                          <a:latin typeface="+mj-lt"/>
                          <a:ea typeface="ＭＳ Ｐゴシック"/>
                        </a:rPr>
                        <a:t>NA</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smtClean="0">
                          <a:ln>
                            <a:noFill/>
                          </a:ln>
                          <a:solidFill>
                            <a:srgbClr val="070605"/>
                          </a:solidFill>
                          <a:effectLst/>
                          <a:latin typeface="+mj-lt"/>
                          <a:ea typeface="ＭＳ Ｐゴシック"/>
                        </a:rPr>
                        <a:t>NA</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313528">
                <a:tc>
                  <a:txBody>
                    <a:bodyPr/>
                    <a:lstStyle/>
                    <a:p>
                      <a:pPr marL="247650" marR="0" lvl="0" indent="-247650" algn="ctr" defTabSz="914400" rtl="0" eaLnBrk="0" fontAlgn="base" latinLnBrk="0" hangingPunct="0">
                        <a:lnSpc>
                          <a:spcPct val="100000"/>
                        </a:lnSpc>
                        <a:spcBef>
                          <a:spcPct val="80000"/>
                        </a:spcBef>
                        <a:spcAft>
                          <a:spcPct val="0"/>
                        </a:spcAft>
                        <a:buClrTx/>
                        <a:buSzTx/>
                        <a:buFont typeface="Arial" pitchFamily="34" charset="0"/>
                        <a:buNone/>
                        <a:tabLst/>
                      </a:pPr>
                      <a:r>
                        <a:rPr kumimoji="0" lang="en-US" sz="1800" b="0" i="0" u="none" strike="noStrike" cap="none" normalizeH="0" baseline="0" dirty="0" smtClean="0">
                          <a:ln>
                            <a:noFill/>
                          </a:ln>
                          <a:solidFill>
                            <a:schemeClr val="tx1"/>
                          </a:solidFill>
                          <a:effectLst/>
                          <a:latin typeface="+mj-lt"/>
                          <a:ea typeface="ＭＳ Ｐゴシック" pitchFamily="34" charset="-128"/>
                        </a:rPr>
                        <a:t>Asunaprevir</a:t>
                      </a:r>
                      <a:r>
                        <a:rPr kumimoji="0" lang="en-US" sz="1800" b="0" i="0" u="none" strike="noStrike" cap="none" normalizeH="0" baseline="30000" dirty="0" smtClean="0">
                          <a:ln>
                            <a:noFill/>
                          </a:ln>
                          <a:solidFill>
                            <a:schemeClr val="tx1"/>
                          </a:solidFill>
                          <a:effectLst/>
                          <a:latin typeface="+mj-lt"/>
                          <a:ea typeface="ＭＳ Ｐゴシック" pitchFamily="34" charset="-128"/>
                        </a:rPr>
                        <a:t>3</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7650" marR="0" lvl="0" indent="-247650" algn="ctr" defTabSz="914400" rtl="0" eaLnBrk="0" fontAlgn="base" latinLnBrk="0" hangingPunct="0">
                        <a:lnSpc>
                          <a:spcPct val="100000"/>
                        </a:lnSpc>
                        <a:spcBef>
                          <a:spcPct val="80000"/>
                        </a:spcBef>
                        <a:spcAft>
                          <a:spcPct val="0"/>
                        </a:spcAft>
                        <a:buClrTx/>
                        <a:buSzTx/>
                        <a:buFont typeface="Arial" pitchFamily="34" charset="0"/>
                        <a:buNone/>
                        <a:tabLst/>
                      </a:pPr>
                      <a:r>
                        <a:rPr kumimoji="0" lang="en-US" sz="1800" b="0" i="0" u="none" strike="noStrike" cap="none" normalizeH="0" baseline="0" dirty="0" smtClean="0">
                          <a:ln>
                            <a:noFill/>
                          </a:ln>
                          <a:solidFill>
                            <a:schemeClr val="tx1"/>
                          </a:solidFill>
                          <a:effectLst/>
                          <a:latin typeface="+mj-lt"/>
                          <a:ea typeface="ＭＳ Ｐゴシック" pitchFamily="34" charset="-128"/>
                        </a:rPr>
                        <a:t>4.0</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smtClean="0">
                          <a:ln>
                            <a:noFill/>
                          </a:ln>
                          <a:solidFill>
                            <a:srgbClr val="070605"/>
                          </a:solidFill>
                          <a:effectLst/>
                          <a:latin typeface="+mj-lt"/>
                          <a:ea typeface="ＭＳ Ｐゴシック"/>
                        </a:rPr>
                        <a:t>1.2</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a:ln>
                            <a:noFill/>
                          </a:ln>
                          <a:solidFill>
                            <a:srgbClr val="070605"/>
                          </a:solidFill>
                          <a:effectLst/>
                          <a:latin typeface="+mj-lt"/>
                          <a:ea typeface="ＭＳ Ｐゴシック"/>
                        </a:rPr>
                        <a:t>230</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smtClean="0">
                          <a:ln>
                            <a:noFill/>
                          </a:ln>
                          <a:solidFill>
                            <a:srgbClr val="070605"/>
                          </a:solidFill>
                          <a:effectLst/>
                          <a:latin typeface="+mj-lt"/>
                          <a:ea typeface="ＭＳ Ｐゴシック"/>
                        </a:rPr>
                        <a:t>1162</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smtClean="0">
                          <a:ln>
                            <a:noFill/>
                          </a:ln>
                          <a:solidFill>
                            <a:srgbClr val="070605"/>
                          </a:solidFill>
                          <a:effectLst/>
                          <a:latin typeface="+mj-lt"/>
                          <a:ea typeface="ＭＳ Ｐゴシック"/>
                        </a:rPr>
                        <a:t>NA</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smtClean="0">
                          <a:ln>
                            <a:noFill/>
                          </a:ln>
                          <a:solidFill>
                            <a:srgbClr val="070605"/>
                          </a:solidFill>
                          <a:effectLst/>
                          <a:latin typeface="+mj-lt"/>
                          <a:ea typeface="ＭＳ Ｐゴシック"/>
                        </a:rPr>
                        <a:t>NA</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313528">
                <a:tc>
                  <a:txBody>
                    <a:bodyPr/>
                    <a:lstStyle/>
                    <a:p>
                      <a:pPr marL="247650" marR="0" lvl="0" indent="-247650" algn="ctr" defTabSz="914400" rtl="0" eaLnBrk="0" fontAlgn="base" latinLnBrk="0" hangingPunct="0">
                        <a:lnSpc>
                          <a:spcPct val="100000"/>
                        </a:lnSpc>
                        <a:spcBef>
                          <a:spcPct val="80000"/>
                        </a:spcBef>
                        <a:spcAft>
                          <a:spcPct val="0"/>
                        </a:spcAft>
                        <a:buClrTx/>
                        <a:buSzTx/>
                        <a:buFont typeface="Arial" pitchFamily="34" charset="0"/>
                        <a:buNone/>
                        <a:tabLst/>
                      </a:pPr>
                      <a:r>
                        <a:rPr kumimoji="0" lang="en-US" sz="1800" b="0" i="0" u="none" strike="noStrike" cap="none" normalizeH="0" baseline="0" dirty="0" smtClean="0">
                          <a:ln>
                            <a:noFill/>
                          </a:ln>
                          <a:solidFill>
                            <a:schemeClr val="tx1"/>
                          </a:solidFill>
                          <a:effectLst/>
                          <a:latin typeface="+mj-lt"/>
                          <a:ea typeface="ＭＳ Ｐゴシック" pitchFamily="34" charset="-128"/>
                        </a:rPr>
                        <a:t>Grazoprevir</a:t>
                      </a:r>
                      <a:endParaRPr kumimoji="0" lang="en-US" sz="1800" b="0" i="0" u="none" strike="noStrike" cap="none" normalizeH="0" baseline="30000" dirty="0" smtClean="0">
                        <a:ln>
                          <a:noFill/>
                        </a:ln>
                        <a:solidFill>
                          <a:schemeClr val="tx1"/>
                        </a:solidFill>
                        <a:effectLst/>
                        <a:latin typeface="+mj-lt"/>
                        <a:ea typeface="ＭＳ Ｐゴシック" pitchFamily="34" charset="-128"/>
                      </a:endParaRP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smtClean="0">
                          <a:ln>
                            <a:noFill/>
                          </a:ln>
                          <a:solidFill>
                            <a:srgbClr val="070605"/>
                          </a:solidFill>
                          <a:effectLst/>
                          <a:latin typeface="+mj-lt"/>
                          <a:ea typeface="ＭＳ Ｐゴシック"/>
                        </a:rPr>
                        <a:t>0.38</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smtClean="0">
                          <a:ln>
                            <a:noFill/>
                          </a:ln>
                          <a:solidFill>
                            <a:srgbClr val="070605"/>
                          </a:solidFill>
                          <a:effectLst/>
                          <a:latin typeface="+mj-lt"/>
                          <a:ea typeface="ＭＳ Ｐゴシック"/>
                        </a:rPr>
                        <a:t>0.87</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indent="-246888" algn="ctr" defTabSz="457200" rtl="0" eaLnBrk="0" fontAlgn="base" latinLnBrk="0" hangingPunct="0">
                        <a:lnSpc>
                          <a:spcPct val="100000"/>
                        </a:lnSpc>
                        <a:spcBef>
                          <a:spcPts val="1152"/>
                        </a:spcBef>
                        <a:spcAft>
                          <a:spcPts val="0"/>
                        </a:spcAft>
                        <a:buClrTx/>
                        <a:buSzTx/>
                        <a:buFontTx/>
                        <a:buNone/>
                        <a:tabLst/>
                        <a:defRPr/>
                      </a:pPr>
                      <a:r>
                        <a:rPr lang="en-US" sz="1800" b="0" i="0" u="none" strike="noStrike" kern="1200" baseline="0" dirty="0" smtClean="0">
                          <a:ln>
                            <a:noFill/>
                          </a:ln>
                          <a:solidFill>
                            <a:srgbClr val="070605"/>
                          </a:solidFill>
                          <a:effectLst/>
                          <a:latin typeface="+mj-lt"/>
                          <a:ea typeface="ＭＳ Ｐゴシック"/>
                        </a:rPr>
                        <a:t>1.3</a:t>
                      </a:r>
                      <a:endParaRPr lang="en-US" sz="1800" b="0" i="0" u="none" strike="noStrike" baseline="30000" dirty="0" smtClean="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a:ln>
                            <a:noFill/>
                          </a:ln>
                          <a:solidFill>
                            <a:srgbClr val="070605"/>
                          </a:solidFill>
                          <a:effectLst/>
                          <a:latin typeface="+mj-lt"/>
                          <a:ea typeface="ＭＳ Ｐゴシック"/>
                        </a:rPr>
                        <a:t>36</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a:ln>
                            <a:noFill/>
                          </a:ln>
                          <a:solidFill>
                            <a:srgbClr val="070605"/>
                          </a:solidFill>
                          <a:effectLst/>
                          <a:latin typeface="+mj-lt"/>
                          <a:ea typeface="ＭＳ Ｐゴシック"/>
                        </a:rPr>
                        <a:t>1.2</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a:ln>
                            <a:noFill/>
                          </a:ln>
                          <a:solidFill>
                            <a:srgbClr val="070605"/>
                          </a:solidFill>
                          <a:effectLst/>
                          <a:latin typeface="+mj-lt"/>
                          <a:ea typeface="ＭＳ Ｐゴシック"/>
                        </a:rPr>
                        <a:t>0.89</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r>
              <a:tr h="313528">
                <a:tc>
                  <a:txBody>
                    <a:bodyPr/>
                    <a:lstStyle/>
                    <a:p>
                      <a:pPr marL="247650" marR="0" lvl="0" indent="-247650" algn="ctr" defTabSz="914400" rtl="0" eaLnBrk="0" fontAlgn="base" latinLnBrk="0" hangingPunct="0">
                        <a:lnSpc>
                          <a:spcPct val="100000"/>
                        </a:lnSpc>
                        <a:spcBef>
                          <a:spcPct val="80000"/>
                        </a:spcBef>
                        <a:spcAft>
                          <a:spcPct val="0"/>
                        </a:spcAft>
                        <a:buClrTx/>
                        <a:buSzTx/>
                        <a:buFont typeface="Arial" pitchFamily="34" charset="0"/>
                        <a:buNone/>
                        <a:tabLst/>
                      </a:pPr>
                      <a:r>
                        <a:rPr kumimoji="0" lang="en-US" sz="1800" b="0" i="0" u="none" strike="noStrike" cap="none" normalizeH="0" baseline="0" dirty="0" smtClean="0">
                          <a:ln>
                            <a:noFill/>
                          </a:ln>
                          <a:solidFill>
                            <a:schemeClr val="tx1"/>
                          </a:solidFill>
                          <a:effectLst/>
                          <a:latin typeface="+mj-lt"/>
                          <a:ea typeface="ＭＳ Ｐゴシック" pitchFamily="34" charset="-128"/>
                        </a:rPr>
                        <a:t>GS-9451</a:t>
                      </a:r>
                      <a:r>
                        <a:rPr kumimoji="0" lang="en-US" sz="1800" b="0" i="0" u="none" strike="noStrike" cap="none" normalizeH="0" baseline="30000" dirty="0" smtClean="0">
                          <a:ln>
                            <a:noFill/>
                          </a:ln>
                          <a:solidFill>
                            <a:schemeClr val="tx1"/>
                          </a:solidFill>
                          <a:effectLst/>
                          <a:latin typeface="+mj-lt"/>
                          <a:ea typeface="ＭＳ Ｐゴシック" pitchFamily="34" charset="-128"/>
                        </a:rPr>
                        <a:t>4</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7650" marR="0" lvl="0" indent="-247650" algn="ctr" defTabSz="914400" rtl="0" eaLnBrk="0" fontAlgn="base" latinLnBrk="0" hangingPunct="0">
                        <a:lnSpc>
                          <a:spcPct val="100000"/>
                        </a:lnSpc>
                        <a:spcBef>
                          <a:spcPct val="80000"/>
                        </a:spcBef>
                        <a:spcAft>
                          <a:spcPct val="0"/>
                        </a:spcAft>
                        <a:buClrTx/>
                        <a:buSzTx/>
                        <a:buFont typeface="Arial" pitchFamily="34" charset="0"/>
                        <a:buNone/>
                        <a:tabLst/>
                      </a:pPr>
                      <a:r>
                        <a:rPr kumimoji="0" lang="en-US" sz="1800" b="0" i="0" u="none" strike="noStrike" cap="none" normalizeH="0" baseline="0" dirty="0" smtClean="0">
                          <a:ln>
                            <a:noFill/>
                          </a:ln>
                          <a:solidFill>
                            <a:schemeClr val="tx1"/>
                          </a:solidFill>
                          <a:effectLst/>
                          <a:latin typeface="+mj-lt"/>
                          <a:ea typeface="ＭＳ Ｐゴシック" pitchFamily="34" charset="-128"/>
                        </a:rPr>
                        <a:t>13</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dirty="0" smtClean="0">
                          <a:effectLst/>
                          <a:latin typeface="+mj-lt"/>
                        </a:rPr>
                        <a:t>5.4</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dirty="0" smtClean="0">
                          <a:effectLst/>
                          <a:latin typeface="+mj-lt"/>
                        </a:rPr>
                        <a:t>316</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smtClean="0">
                          <a:ln>
                            <a:noFill/>
                          </a:ln>
                          <a:solidFill>
                            <a:srgbClr val="070605"/>
                          </a:solidFill>
                          <a:effectLst/>
                          <a:latin typeface="+mj-lt"/>
                          <a:ea typeface="ＭＳ Ｐゴシック"/>
                        </a:rPr>
                        <a:t>NA</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smtClean="0">
                          <a:ln>
                            <a:noFill/>
                          </a:ln>
                          <a:solidFill>
                            <a:srgbClr val="070605"/>
                          </a:solidFill>
                          <a:effectLst/>
                          <a:latin typeface="+mj-lt"/>
                          <a:ea typeface="ＭＳ Ｐゴシック"/>
                        </a:rPr>
                        <a:t>NA</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246888" marR="0" indent="-246888" algn="ctr" rtl="0" eaLnBrk="0" fontAlgn="base" latinLnBrk="0" hangingPunct="0">
                        <a:spcBef>
                          <a:spcPts val="1152"/>
                        </a:spcBef>
                        <a:spcAft>
                          <a:spcPts val="0"/>
                        </a:spcAft>
                      </a:pPr>
                      <a:r>
                        <a:rPr lang="en-US" sz="1800" b="0" i="0" u="none" strike="noStrike" kern="1200" baseline="0" dirty="0" smtClean="0">
                          <a:ln>
                            <a:noFill/>
                          </a:ln>
                          <a:solidFill>
                            <a:srgbClr val="070605"/>
                          </a:solidFill>
                          <a:effectLst/>
                          <a:latin typeface="+mj-lt"/>
                          <a:ea typeface="ＭＳ Ｐゴシック"/>
                        </a:rPr>
                        <a:t>NA</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313528">
                <a:tc>
                  <a:txBody>
                    <a:bodyPr/>
                    <a:lstStyle/>
                    <a:p>
                      <a:pPr marL="247650" marR="0" lvl="0" indent="-247650" algn="ctr" defTabSz="914400" rtl="0" eaLnBrk="0" fontAlgn="base" latinLnBrk="0" hangingPunct="0">
                        <a:lnSpc>
                          <a:spcPct val="100000"/>
                        </a:lnSpc>
                        <a:spcBef>
                          <a:spcPct val="80000"/>
                        </a:spcBef>
                        <a:spcAft>
                          <a:spcPct val="0"/>
                        </a:spcAft>
                        <a:buClrTx/>
                        <a:buSzTx/>
                        <a:buFont typeface="Arial" pitchFamily="34" charset="0"/>
                        <a:buNone/>
                        <a:tabLst/>
                      </a:pPr>
                      <a:r>
                        <a:rPr kumimoji="0" lang="en-US" sz="1800" b="0" i="0" u="none" strike="noStrike" cap="none" normalizeH="0" baseline="0" dirty="0" smtClean="0">
                          <a:ln>
                            <a:noFill/>
                          </a:ln>
                          <a:solidFill>
                            <a:schemeClr val="tx1"/>
                          </a:solidFill>
                          <a:effectLst/>
                          <a:latin typeface="+mj-lt"/>
                          <a:ea typeface="ＭＳ Ｐゴシック" pitchFamily="34" charset="-128"/>
                        </a:rPr>
                        <a:t>GS-9857</a:t>
                      </a:r>
                      <a:r>
                        <a:rPr kumimoji="0" lang="en-US" sz="1800" b="0" i="0" u="none" strike="noStrike" cap="none" normalizeH="0" baseline="30000" dirty="0" smtClean="0">
                          <a:ln>
                            <a:noFill/>
                          </a:ln>
                          <a:solidFill>
                            <a:schemeClr val="tx1"/>
                          </a:solidFill>
                          <a:effectLst/>
                          <a:latin typeface="+mj-lt"/>
                          <a:ea typeface="ＭＳ Ｐゴシック" pitchFamily="34" charset="-128"/>
                        </a:rPr>
                        <a:t>5</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247650" marR="0" lvl="0" indent="-247650" algn="ctr" defTabSz="914400" rtl="0" eaLnBrk="0" fontAlgn="base" latinLnBrk="0" hangingPunct="0">
                        <a:lnSpc>
                          <a:spcPct val="100000"/>
                        </a:lnSpc>
                        <a:spcBef>
                          <a:spcPct val="80000"/>
                        </a:spcBef>
                        <a:spcAft>
                          <a:spcPct val="0"/>
                        </a:spcAft>
                        <a:buClrTx/>
                        <a:buSzTx/>
                        <a:buFont typeface="Arial" pitchFamily="34" charset="0"/>
                        <a:buNone/>
                        <a:tabLst/>
                      </a:pPr>
                      <a:r>
                        <a:rPr kumimoji="0" lang="en-US" sz="1800" b="0" i="0" u="none" strike="noStrike" cap="none" normalizeH="0" baseline="0" dirty="0" smtClean="0">
                          <a:ln>
                            <a:noFill/>
                          </a:ln>
                          <a:solidFill>
                            <a:schemeClr val="tx1"/>
                          </a:solidFill>
                          <a:effectLst/>
                          <a:latin typeface="+mj-lt"/>
                          <a:ea typeface="ＭＳ Ｐゴシック" pitchFamily="34" charset="-128"/>
                        </a:rPr>
                        <a:t>3.9</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dirty="0" smtClean="0">
                          <a:effectLst/>
                          <a:latin typeface="+mj-lt"/>
                        </a:rPr>
                        <a:t>3.3</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dirty="0" smtClean="0">
                          <a:effectLst/>
                          <a:latin typeface="+mj-lt"/>
                        </a:rPr>
                        <a:t>3.7</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dirty="0" smtClean="0">
                          <a:effectLst/>
                          <a:latin typeface="+mj-lt"/>
                        </a:rPr>
                        <a:t>6.1</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dirty="0" smtClean="0">
                          <a:effectLst/>
                          <a:latin typeface="+mj-lt"/>
                        </a:rPr>
                        <a:t>2.9</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246888" marR="0" indent="-246888" algn="ctr" rtl="0" eaLnBrk="0" fontAlgn="base" latinLnBrk="0" hangingPunct="0">
                        <a:spcBef>
                          <a:spcPts val="1152"/>
                        </a:spcBef>
                        <a:spcAft>
                          <a:spcPts val="0"/>
                        </a:spcAft>
                      </a:pPr>
                      <a:r>
                        <a:rPr lang="en-US" sz="1800" b="0" i="0" u="none" strike="noStrike" dirty="0" smtClean="0">
                          <a:effectLst/>
                          <a:latin typeface="+mj-lt"/>
                        </a:rPr>
                        <a:t>1.5</a:t>
                      </a:r>
                      <a:endParaRPr lang="en-US" sz="1800" b="0" i="0" u="none" strike="noStrike" dirty="0">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r>
              <a:tr h="313528">
                <a:tc gridSpan="7">
                  <a:txBody>
                    <a:bodyPr/>
                    <a:lstStyle/>
                    <a:p>
                      <a:pPr marL="247650" marR="0" lvl="0" indent="-247650" algn="l" defTabSz="914400" rtl="0" eaLnBrk="0" fontAlgn="base" latinLnBrk="0" hangingPunct="0">
                        <a:lnSpc>
                          <a:spcPct val="100000"/>
                        </a:lnSpc>
                        <a:spcBef>
                          <a:spcPts val="0"/>
                        </a:spcBef>
                        <a:spcAft>
                          <a:spcPct val="0"/>
                        </a:spcAft>
                        <a:buClrTx/>
                        <a:buSzTx/>
                        <a:buFont typeface="Arial" pitchFamily="34" charset="0"/>
                        <a:buNone/>
                        <a:tabLst/>
                        <a:defRPr/>
                      </a:pPr>
                      <a:r>
                        <a:rPr lang="en-US" sz="1400" baseline="30000" dirty="0" smtClean="0">
                          <a:solidFill>
                            <a:srgbClr val="070605"/>
                          </a:solidFill>
                          <a:latin typeface="+mn-lt"/>
                          <a:cs typeface="+mn-cs"/>
                        </a:rPr>
                        <a:t>a</a:t>
                      </a:r>
                      <a:r>
                        <a:rPr lang="en-US" sz="1400" dirty="0" smtClean="0">
                          <a:solidFill>
                            <a:srgbClr val="070605"/>
                          </a:solidFill>
                          <a:latin typeface="+mn-lt"/>
                          <a:cs typeface="+mn-cs"/>
                        </a:rPr>
                        <a:t>Study conducted at Southern Research Institute.</a:t>
                      </a:r>
                    </a:p>
                    <a:p>
                      <a:pPr marL="247650" marR="0" lvl="0" indent="-247650" algn="l" defTabSz="914400" rtl="0" eaLnBrk="0" fontAlgn="base" latinLnBrk="0" hangingPunct="0">
                        <a:lnSpc>
                          <a:spcPct val="100000"/>
                        </a:lnSpc>
                        <a:spcBef>
                          <a:spcPts val="0"/>
                        </a:spcBef>
                        <a:spcAft>
                          <a:spcPct val="0"/>
                        </a:spcAft>
                        <a:buClrTx/>
                        <a:buSzTx/>
                        <a:buFont typeface="Arial" pitchFamily="34" charset="0"/>
                        <a:buNone/>
                        <a:tabLst/>
                        <a:defRPr/>
                      </a:pPr>
                      <a:r>
                        <a:rPr lang="en-US" sz="1400" dirty="0" smtClean="0">
                          <a:solidFill>
                            <a:srgbClr val="070605"/>
                          </a:solidFill>
                          <a:latin typeface="+mn-lt"/>
                          <a:cs typeface="+mn-cs"/>
                        </a:rPr>
                        <a:t>NA,</a:t>
                      </a:r>
                      <a:r>
                        <a:rPr lang="en-US" sz="1400" baseline="0" dirty="0" smtClean="0">
                          <a:solidFill>
                            <a:srgbClr val="070605"/>
                          </a:solidFill>
                          <a:latin typeface="+mn-lt"/>
                          <a:cs typeface="+mn-cs"/>
                        </a:rPr>
                        <a:t> not available.</a:t>
                      </a:r>
                      <a:r>
                        <a:rPr lang="en-US" sz="1400" dirty="0" smtClean="0">
                          <a:solidFill>
                            <a:srgbClr val="070605"/>
                          </a:solidFill>
                          <a:latin typeface="+mn-lt"/>
                          <a:cs typeface="+mn-cs"/>
                        </a:rPr>
                        <a:t> </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pPr marL="247650" marR="0" lvl="0" indent="-247650" algn="ctr" defTabSz="914400" rtl="0" eaLnBrk="0" fontAlgn="base" latinLnBrk="0" hangingPunct="0">
                        <a:lnSpc>
                          <a:spcPct val="100000"/>
                        </a:lnSpc>
                        <a:spcBef>
                          <a:spcPct val="80000"/>
                        </a:spcBef>
                        <a:spcAft>
                          <a:spcPct val="0"/>
                        </a:spcAft>
                        <a:buClrTx/>
                        <a:buSzTx/>
                        <a:buFont typeface="Arial" pitchFamily="34" charset="0"/>
                        <a:buNone/>
                        <a:tabLst/>
                      </a:pPr>
                      <a:endParaRPr kumimoji="0" lang="en-US" sz="1800" b="0" i="0" u="none" strike="noStrike" cap="none" normalizeH="0" baseline="0" dirty="0" smtClean="0">
                        <a:ln>
                          <a:noFill/>
                        </a:ln>
                        <a:solidFill>
                          <a:schemeClr val="tx1"/>
                        </a:solidFill>
                        <a:effectLst/>
                        <a:latin typeface="+mj-lt"/>
                        <a:ea typeface="ＭＳ Ｐゴシック" pitchFamily="34" charset="-12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246888" marR="0" indent="-246888" algn="ctr" rtl="0" eaLnBrk="0" fontAlgn="base" latinLnBrk="0" hangingPunct="0">
                        <a:spcBef>
                          <a:spcPts val="1152"/>
                        </a:spcBef>
                        <a:spcAft>
                          <a:spcPts val="0"/>
                        </a:spcAft>
                      </a:pPr>
                      <a:endParaRPr lang="en-US" sz="1800" b="0" i="0" u="none" strike="noStrike" dirty="0">
                        <a:effectLst/>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246888" marR="0" indent="-246888" algn="ctr" rtl="0" eaLnBrk="0" fontAlgn="base" latinLnBrk="0" hangingPunct="0">
                        <a:spcBef>
                          <a:spcPts val="1152"/>
                        </a:spcBef>
                        <a:spcAft>
                          <a:spcPts val="0"/>
                        </a:spcAft>
                      </a:pPr>
                      <a:endParaRPr lang="en-US" sz="1800" b="0" i="0" u="none" strike="noStrike" dirty="0">
                        <a:effectLst/>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246888" marR="0" indent="-246888" algn="ctr" rtl="0" eaLnBrk="0" fontAlgn="base" latinLnBrk="0" hangingPunct="0">
                        <a:spcBef>
                          <a:spcPts val="1152"/>
                        </a:spcBef>
                        <a:spcAft>
                          <a:spcPts val="0"/>
                        </a:spcAft>
                      </a:pPr>
                      <a:endParaRPr lang="en-US" sz="1800" b="0" i="0" u="none" strike="noStrike" dirty="0">
                        <a:effectLst/>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246888" marR="0" indent="-246888" algn="ctr" rtl="0" eaLnBrk="0" fontAlgn="base" latinLnBrk="0" hangingPunct="0">
                        <a:spcBef>
                          <a:spcPts val="1152"/>
                        </a:spcBef>
                        <a:spcAft>
                          <a:spcPts val="0"/>
                        </a:spcAft>
                      </a:pPr>
                      <a:endParaRPr lang="en-US" sz="1800" b="0" i="0" u="none" strike="noStrike" dirty="0">
                        <a:effectLst/>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246888" marR="0" indent="-246888" algn="ctr" rtl="0" eaLnBrk="0" fontAlgn="base" latinLnBrk="0" hangingPunct="0">
                        <a:spcBef>
                          <a:spcPts val="1152"/>
                        </a:spcBef>
                        <a:spcAft>
                          <a:spcPts val="0"/>
                        </a:spcAft>
                      </a:pPr>
                      <a:endParaRPr lang="en-US" sz="1800" b="0" i="0" u="none" strike="noStrike" dirty="0">
                        <a:effectLst/>
                        <a:latin typeface="+mj-lt"/>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 name="TextBox 5"/>
          <p:cNvSpPr txBox="1"/>
          <p:nvPr/>
        </p:nvSpPr>
        <p:spPr>
          <a:xfrm>
            <a:off x="411163" y="5671076"/>
            <a:ext cx="2347117" cy="861774"/>
          </a:xfrm>
          <a:prstGeom prst="rect">
            <a:avLst/>
          </a:prstGeom>
          <a:noFill/>
        </p:spPr>
        <p:txBody>
          <a:bodyPr wrap="none" rtlCol="0">
            <a:spAutoFit/>
          </a:bodyPr>
          <a:lstStyle/>
          <a:p>
            <a:pPr marL="342900" indent="-342900" defTabSz="914400" fontAlgn="auto">
              <a:spcBef>
                <a:spcPts val="0"/>
              </a:spcBef>
              <a:spcAft>
                <a:spcPts val="0"/>
              </a:spcAft>
              <a:buFont typeface="+mj-lt"/>
              <a:buAutoNum type="arabicPeriod"/>
            </a:pPr>
            <a:r>
              <a:rPr lang="da-DK" sz="1000" dirty="0" smtClean="0">
                <a:solidFill>
                  <a:srgbClr val="070605"/>
                </a:solidFill>
                <a:latin typeface="Calibri"/>
                <a:cs typeface="+mn-cs"/>
              </a:rPr>
              <a:t>Simeprevir </a:t>
            </a:r>
            <a:r>
              <a:rPr lang="da-DK" sz="1000" dirty="0">
                <a:solidFill>
                  <a:srgbClr val="070605"/>
                </a:solidFill>
                <a:latin typeface="Calibri"/>
                <a:cs typeface="+mn-cs"/>
              </a:rPr>
              <a:t>prescribing information</a:t>
            </a:r>
          </a:p>
          <a:p>
            <a:pPr marL="342900" indent="-342900" defTabSz="914400" fontAlgn="auto">
              <a:spcBef>
                <a:spcPts val="0"/>
              </a:spcBef>
              <a:spcAft>
                <a:spcPts val="0"/>
              </a:spcAft>
              <a:buFont typeface="+mj-lt"/>
              <a:buAutoNum type="arabicPeriod"/>
            </a:pPr>
            <a:r>
              <a:rPr lang="en-US" sz="1000" dirty="0" smtClean="0">
                <a:solidFill>
                  <a:srgbClr val="070605"/>
                </a:solidFill>
                <a:latin typeface="Calibri"/>
                <a:cs typeface="+mn-cs"/>
              </a:rPr>
              <a:t>Chase R, et al. </a:t>
            </a:r>
            <a:r>
              <a:rPr lang="en-US" sz="1000" dirty="0">
                <a:solidFill>
                  <a:srgbClr val="070605"/>
                </a:solidFill>
                <a:latin typeface="Calibri"/>
                <a:cs typeface="+mn-cs"/>
              </a:rPr>
              <a:t>I</a:t>
            </a:r>
            <a:r>
              <a:rPr lang="en-US" sz="1000" dirty="0" smtClean="0">
                <a:solidFill>
                  <a:srgbClr val="070605"/>
                </a:solidFill>
                <a:latin typeface="Calibri"/>
                <a:cs typeface="+mn-cs"/>
              </a:rPr>
              <a:t>APAC, 2013</a:t>
            </a:r>
          </a:p>
          <a:p>
            <a:pPr marL="342900" indent="-342900" defTabSz="914400" fontAlgn="auto">
              <a:spcBef>
                <a:spcPts val="0"/>
              </a:spcBef>
              <a:spcAft>
                <a:spcPts val="0"/>
              </a:spcAft>
              <a:buFont typeface="+mj-lt"/>
              <a:buAutoNum type="arabicPeriod"/>
            </a:pPr>
            <a:r>
              <a:rPr lang="en-US" sz="1000" dirty="0" smtClean="0">
                <a:solidFill>
                  <a:srgbClr val="070605"/>
                </a:solidFill>
                <a:latin typeface="Calibri"/>
                <a:cs typeface="+mn-cs"/>
              </a:rPr>
              <a:t>McPhee F, et al. AAC, 2012</a:t>
            </a:r>
          </a:p>
          <a:p>
            <a:pPr marL="342900" indent="-342900" defTabSz="914400" fontAlgn="auto">
              <a:spcBef>
                <a:spcPts val="0"/>
              </a:spcBef>
              <a:spcAft>
                <a:spcPts val="0"/>
              </a:spcAft>
              <a:buFont typeface="+mj-lt"/>
              <a:buAutoNum type="arabicPeriod"/>
            </a:pPr>
            <a:r>
              <a:rPr lang="en-US" sz="1000" dirty="0" smtClean="0">
                <a:solidFill>
                  <a:srgbClr val="070605"/>
                </a:solidFill>
                <a:latin typeface="Calibri"/>
                <a:cs typeface="+mn-cs"/>
              </a:rPr>
              <a:t>Yang H, et al. AAC, 2014</a:t>
            </a:r>
          </a:p>
          <a:p>
            <a:pPr marL="342900" indent="-342900" defTabSz="914400" fontAlgn="auto">
              <a:spcBef>
                <a:spcPts val="0"/>
              </a:spcBef>
              <a:spcAft>
                <a:spcPts val="0"/>
              </a:spcAft>
              <a:buFont typeface="+mj-lt"/>
              <a:buAutoNum type="arabicPeriod"/>
            </a:pPr>
            <a:r>
              <a:rPr lang="en-US" sz="1000" dirty="0" smtClean="0">
                <a:solidFill>
                  <a:srgbClr val="070605"/>
                </a:solidFill>
                <a:latin typeface="Calibri"/>
                <a:cs typeface="+mn-cs"/>
              </a:rPr>
              <a:t>Taylor J, et al. EASL, 2015</a:t>
            </a:r>
          </a:p>
        </p:txBody>
      </p:sp>
      <p:sp>
        <p:nvSpPr>
          <p:cNvPr id="9" name="Title 1"/>
          <p:cNvSpPr txBox="1">
            <a:spLocks/>
          </p:cNvSpPr>
          <p:nvPr/>
        </p:nvSpPr>
        <p:spPr bwMode="gray">
          <a:xfrm>
            <a:off x="411163" y="457200"/>
            <a:ext cx="83216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pPr eaLnBrk="1" hangingPunct="1"/>
            <a:r>
              <a:rPr lang="en-US" sz="2800" b="1" kern="0" dirty="0" smtClean="0">
                <a:solidFill>
                  <a:srgbClr val="002060"/>
                </a:solidFill>
              </a:rPr>
              <a:t>Next Generation Direct-Acting Antivirals: ABT-493</a:t>
            </a:r>
            <a:endParaRPr lang="en-US" sz="2800" b="1" kern="0" dirty="0" smtClean="0">
              <a:solidFill>
                <a:srgbClr val="071D49"/>
              </a:solidFill>
            </a:endParaRPr>
          </a:p>
        </p:txBody>
      </p:sp>
      <p:sp>
        <p:nvSpPr>
          <p:cNvPr id="2" name="Rectangle 1"/>
          <p:cNvSpPr/>
          <p:nvPr/>
        </p:nvSpPr>
        <p:spPr>
          <a:xfrm>
            <a:off x="411161" y="1097280"/>
            <a:ext cx="8321675" cy="400110"/>
          </a:xfrm>
          <a:prstGeom prst="rect">
            <a:avLst/>
          </a:prstGeom>
        </p:spPr>
        <p:txBody>
          <a:bodyPr wrap="square">
            <a:spAutoFit/>
          </a:bodyPr>
          <a:lstStyle/>
          <a:p>
            <a:r>
              <a:rPr lang="en-US" altLang="en-US" sz="2000" dirty="0">
                <a:cs typeface="Calibri" pitchFamily="34" charset="0"/>
              </a:rPr>
              <a:t>ABT-493 </a:t>
            </a:r>
            <a:r>
              <a:rPr lang="en-US" altLang="en-US" sz="2000" dirty="0" smtClean="0">
                <a:cs typeface="Calibri" pitchFamily="34" charset="0"/>
              </a:rPr>
              <a:t>demonstrates potent activity </a:t>
            </a:r>
            <a:r>
              <a:rPr lang="en-US" altLang="en-US" sz="2000" dirty="0">
                <a:cs typeface="Calibri" pitchFamily="34" charset="0"/>
              </a:rPr>
              <a:t>against </a:t>
            </a:r>
            <a:r>
              <a:rPr lang="en-US" altLang="en-US" sz="2000" dirty="0" smtClean="0">
                <a:cs typeface="Calibri" pitchFamily="34" charset="0"/>
              </a:rPr>
              <a:t>major </a:t>
            </a:r>
            <a:r>
              <a:rPr lang="en-US" altLang="en-US" sz="2000" dirty="0">
                <a:cs typeface="Calibri" pitchFamily="34" charset="0"/>
              </a:rPr>
              <a:t>HCV </a:t>
            </a:r>
            <a:r>
              <a:rPr lang="en-US" altLang="en-US" sz="2000" dirty="0" smtClean="0">
                <a:cs typeface="Calibri" pitchFamily="34" charset="0"/>
              </a:rPr>
              <a:t>genotypes </a:t>
            </a:r>
            <a:r>
              <a:rPr lang="en-US" altLang="en-US" sz="2000" i="1" dirty="0">
                <a:cs typeface="Calibri" pitchFamily="34" charset="0"/>
              </a:rPr>
              <a:t>in </a:t>
            </a:r>
            <a:r>
              <a:rPr lang="en-US" altLang="en-US" sz="2000" i="1" dirty="0" smtClean="0">
                <a:cs typeface="Calibri" pitchFamily="34" charset="0"/>
              </a:rPr>
              <a:t>vitro</a:t>
            </a:r>
            <a:endParaRPr lang="en-US" sz="2000" dirty="0"/>
          </a:p>
        </p:txBody>
      </p:sp>
    </p:spTree>
    <p:extLst>
      <p:ext uri="{BB962C8B-B14F-4D97-AF65-F5344CB8AC3E}">
        <p14:creationId xmlns:p14="http://schemas.microsoft.com/office/powerpoint/2010/main" val="218682598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Group 123"/>
          <p:cNvGraphicFramePr>
            <a:graphicFrameLocks noGrp="1"/>
          </p:cNvGraphicFramePr>
          <p:nvPr>
            <p:extLst>
              <p:ext uri="{D42A27DB-BD31-4B8C-83A1-F6EECF244321}">
                <p14:modId xmlns:p14="http://schemas.microsoft.com/office/powerpoint/2010/main" val="1778662639"/>
              </p:ext>
            </p:extLst>
          </p:nvPr>
        </p:nvGraphicFramePr>
        <p:xfrm>
          <a:off x="411160" y="1810512"/>
          <a:ext cx="8309954" cy="3850792"/>
        </p:xfrm>
        <a:graphic>
          <a:graphicData uri="http://schemas.openxmlformats.org/drawingml/2006/table">
            <a:tbl>
              <a:tblPr/>
              <a:tblGrid>
                <a:gridCol w="1840506"/>
                <a:gridCol w="808681"/>
                <a:gridCol w="808681"/>
                <a:gridCol w="808681"/>
                <a:gridCol w="808681"/>
                <a:gridCol w="808681"/>
                <a:gridCol w="808681"/>
                <a:gridCol w="808681"/>
                <a:gridCol w="808681"/>
              </a:tblGrid>
              <a:tr h="304060">
                <a:tc rowSpan="2">
                  <a:txBody>
                    <a:bodyPr/>
                    <a:lstStyle>
                      <a:lvl1pPr marL="50800"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50800" marR="0" lvl="0" indent="0" algn="ctr" defTabSz="914400" rtl="0" eaLnBrk="1" fontAlgn="base" latinLnBrk="0" hangingPunct="1">
                        <a:lnSpc>
                          <a:spcPct val="100000"/>
                        </a:lnSpc>
                        <a:spcBef>
                          <a:spcPts val="0"/>
                        </a:spcBef>
                        <a:spcAft>
                          <a:spcPct val="0"/>
                        </a:spcAft>
                        <a:buClrTx/>
                        <a:buSzTx/>
                        <a:buFont typeface="Arial" charset="0"/>
                        <a:buNone/>
                        <a:tabLst/>
                      </a:pPr>
                      <a:r>
                        <a:rPr kumimoji="0" lang="en-US" altLang="en-US" sz="2000" b="1" i="0" u="none" strike="noStrike" kern="1200" cap="none" normalizeH="0" baseline="0" dirty="0" smtClean="0">
                          <a:ln>
                            <a:noFill/>
                          </a:ln>
                          <a:solidFill>
                            <a:schemeClr val="bg1"/>
                          </a:solidFill>
                          <a:effectLst/>
                          <a:latin typeface="Calibri" pitchFamily="34" charset="0"/>
                          <a:ea typeface="+mn-ea"/>
                          <a:cs typeface="Calibri" pitchFamily="34" charset="0"/>
                        </a:rPr>
                        <a:t>NS5A Inhibitor </a:t>
                      </a:r>
                      <a:endParaRPr kumimoji="0" lang="en-US" altLang="en-US" sz="2000" b="1" i="0" u="none" strike="noStrike" cap="none" normalizeH="0" baseline="0" dirty="0" smtClean="0">
                        <a:ln>
                          <a:noFill/>
                        </a:ln>
                        <a:solidFill>
                          <a:schemeClr val="bg1"/>
                        </a:solidFill>
                        <a:effectLst/>
                        <a:latin typeface="+mj-lt"/>
                        <a:cs typeface="Calibri" pitchFamily="34" charset="0"/>
                      </a:endParaRP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gridSpan="8">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ctr"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Stable HCV Replicon  EC</a:t>
                      </a:r>
                      <a:r>
                        <a:rPr kumimoji="0" lang="en-US" altLang="en-US" sz="2000" b="1" i="0" u="none" strike="noStrike" cap="none" normalizeH="0" baseline="-25000" dirty="0" smtClean="0">
                          <a:ln>
                            <a:noFill/>
                          </a:ln>
                          <a:solidFill>
                            <a:schemeClr val="bg1"/>
                          </a:solidFill>
                          <a:effectLst/>
                          <a:latin typeface="+mj-lt"/>
                          <a:cs typeface="Calibri" pitchFamily="34" charset="0"/>
                        </a:rPr>
                        <a:t>50</a:t>
                      </a:r>
                      <a:r>
                        <a:rPr kumimoji="0" lang="en-US" altLang="en-US" sz="2000" b="1" i="0" u="none" strike="noStrike" cap="none" normalizeH="0" baseline="0" dirty="0" smtClean="0">
                          <a:ln>
                            <a:noFill/>
                          </a:ln>
                          <a:solidFill>
                            <a:schemeClr val="bg1"/>
                          </a:solidFill>
                          <a:effectLst/>
                          <a:latin typeface="+mj-lt"/>
                          <a:cs typeface="Calibri" pitchFamily="34" charset="0"/>
                        </a:rPr>
                        <a:t> (pM)</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060">
                <a:tc vMerge="1">
                  <a:txBody>
                    <a:bodyPr/>
                    <a:lstStyle/>
                    <a:p>
                      <a:endParaRPr lang="en-US"/>
                    </a:p>
                  </a:txBody>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GT1a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GT1b</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GT2a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GT2b</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GT3a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GT4a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GT5a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2000" b="1" i="0" u="none" strike="noStrike" cap="none" normalizeH="0" baseline="0" dirty="0" smtClean="0">
                          <a:ln>
                            <a:noFill/>
                          </a:ln>
                          <a:solidFill>
                            <a:schemeClr val="bg1"/>
                          </a:solidFill>
                          <a:effectLst/>
                          <a:latin typeface="+mj-lt"/>
                          <a:cs typeface="Calibri" pitchFamily="34" charset="0"/>
                        </a:rPr>
                        <a:t>GT6a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accent2"/>
                    </a:solidFill>
                  </a:tcPr>
                </a:tc>
              </a:tr>
              <a:tr h="304060">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1800" b="1" i="0" u="none" strike="noStrike" cap="none" normalizeH="0" baseline="0" dirty="0" smtClean="0">
                          <a:ln>
                            <a:noFill/>
                          </a:ln>
                          <a:solidFill>
                            <a:srgbClr val="0082BA"/>
                          </a:solidFill>
                          <a:effectLst/>
                          <a:latin typeface="+mj-lt"/>
                          <a:cs typeface="Calibri" pitchFamily="34" charset="0"/>
                        </a:rPr>
                        <a:t>ABT-530</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1800" b="1" i="0" u="none" strike="noStrike" cap="none" normalizeH="0" baseline="0" dirty="0" smtClean="0">
                          <a:ln>
                            <a:noFill/>
                          </a:ln>
                          <a:solidFill>
                            <a:srgbClr val="0082BA"/>
                          </a:solidFill>
                          <a:effectLst/>
                          <a:latin typeface="+mj-lt"/>
                          <a:cs typeface="Calibri" pitchFamily="34" charset="0"/>
                        </a:rPr>
                        <a:t>2</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1800" b="1" i="0" u="none" strike="noStrike" cap="none" normalizeH="0" baseline="0" dirty="0" smtClean="0">
                          <a:ln>
                            <a:noFill/>
                          </a:ln>
                          <a:solidFill>
                            <a:srgbClr val="0082BA"/>
                          </a:solidFill>
                          <a:effectLst/>
                          <a:latin typeface="+mj-lt"/>
                          <a:cs typeface="Calibri" pitchFamily="34" charset="0"/>
                        </a:rPr>
                        <a:t>4</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1800" b="1" i="0" u="none" strike="noStrike" cap="none" normalizeH="0" baseline="0" dirty="0" smtClean="0">
                          <a:ln>
                            <a:noFill/>
                          </a:ln>
                          <a:solidFill>
                            <a:srgbClr val="0082BA"/>
                          </a:solidFill>
                          <a:effectLst/>
                          <a:latin typeface="+mj-lt"/>
                          <a:cs typeface="Calibri" pitchFamily="34" charset="0"/>
                        </a:rPr>
                        <a:t>2</a:t>
                      </a:r>
                      <a:r>
                        <a:rPr kumimoji="0" lang="en-US" altLang="en-US" sz="1800" b="1" i="0" u="none" strike="noStrike" cap="none" normalizeH="0" baseline="30000" dirty="0" smtClean="0">
                          <a:ln>
                            <a:noFill/>
                          </a:ln>
                          <a:solidFill>
                            <a:srgbClr val="0082BA"/>
                          </a:solidFill>
                          <a:effectLst/>
                          <a:latin typeface="+mj-lt"/>
                          <a:cs typeface="Calibri" pitchFamily="34" charset="0"/>
                        </a:rPr>
                        <a:t>a</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1800" b="1" i="0" u="none" strike="noStrike" cap="none" normalizeH="0" baseline="0" dirty="0" smtClean="0">
                          <a:ln>
                            <a:noFill/>
                          </a:ln>
                          <a:solidFill>
                            <a:srgbClr val="0082BA"/>
                          </a:solidFill>
                          <a:effectLst/>
                          <a:latin typeface="+mj-lt"/>
                          <a:cs typeface="Calibri" pitchFamily="34" charset="0"/>
                        </a:rPr>
                        <a:t>2</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1800" b="1" i="0" u="none" strike="noStrike" cap="none" normalizeH="0" baseline="0" dirty="0" smtClean="0">
                          <a:ln>
                            <a:noFill/>
                          </a:ln>
                          <a:solidFill>
                            <a:srgbClr val="0082BA"/>
                          </a:solidFill>
                          <a:effectLst/>
                          <a:latin typeface="+mj-lt"/>
                          <a:cs typeface="Calibri" pitchFamily="34" charset="0"/>
                        </a:rPr>
                        <a:t>2</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1800" b="1" i="0" u="none" strike="noStrike" cap="none" normalizeH="0" baseline="0" dirty="0" smtClean="0">
                          <a:ln>
                            <a:noFill/>
                          </a:ln>
                          <a:solidFill>
                            <a:srgbClr val="0082BA"/>
                          </a:solidFill>
                          <a:effectLst/>
                          <a:latin typeface="+mj-lt"/>
                          <a:cs typeface="Calibri" pitchFamily="34" charset="0"/>
                        </a:rPr>
                        <a:t>2</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1800" b="1" i="0" u="none" strike="noStrike" cap="none" normalizeH="0" baseline="0" dirty="0" smtClean="0">
                          <a:ln>
                            <a:noFill/>
                          </a:ln>
                          <a:solidFill>
                            <a:srgbClr val="0082BA"/>
                          </a:solidFill>
                          <a:effectLst/>
                          <a:latin typeface="+mj-lt"/>
                          <a:cs typeface="Calibri" pitchFamily="34" charset="0"/>
                        </a:rPr>
                        <a:t>1</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lgn="l" eaLnBrk="0" hangingPunct="0">
                        <a:spcBef>
                          <a:spcPct val="80000"/>
                        </a:spcBef>
                        <a:buFont typeface="Arial" charset="0"/>
                        <a:defRPr sz="2000">
                          <a:solidFill>
                            <a:schemeClr val="tx1"/>
                          </a:solidFill>
                          <a:latin typeface="Calibri" pitchFamily="34" charset="0"/>
                        </a:defRPr>
                      </a:lvl1pPr>
                      <a:lvl2pPr marL="742950" indent="-285750" algn="l" eaLnBrk="0" hangingPunct="0">
                        <a:spcBef>
                          <a:spcPct val="40000"/>
                        </a:spcBef>
                        <a:defRPr sz="2000">
                          <a:solidFill>
                            <a:schemeClr val="tx1"/>
                          </a:solidFill>
                          <a:latin typeface="Calibri" pitchFamily="34" charset="0"/>
                        </a:defRPr>
                      </a:lvl2pPr>
                      <a:lvl3pPr marL="1143000" indent="-228600" algn="l" eaLnBrk="0" hangingPunct="0">
                        <a:spcBef>
                          <a:spcPct val="20000"/>
                        </a:spcBef>
                        <a:buFont typeface="Arial" charset="0"/>
                        <a:defRPr sz="1900">
                          <a:solidFill>
                            <a:schemeClr val="tx1"/>
                          </a:solidFill>
                          <a:latin typeface="Calibri" pitchFamily="34" charset="0"/>
                        </a:defRPr>
                      </a:lvl3pPr>
                      <a:lvl4pPr marL="1600200" indent="-228600" algn="l" eaLnBrk="0" hangingPunct="0">
                        <a:spcBef>
                          <a:spcPct val="10000"/>
                        </a:spcBef>
                        <a:buFont typeface="Arial" charset="0"/>
                        <a:defRPr>
                          <a:solidFill>
                            <a:schemeClr val="tx1"/>
                          </a:solidFill>
                          <a:latin typeface="Calibri" pitchFamily="34" charset="0"/>
                        </a:defRPr>
                      </a:lvl4pPr>
                      <a:lvl5pPr marL="2057400" indent="-228600" algn="l" eaLnBrk="0" hangingPunct="0">
                        <a:spcBef>
                          <a:spcPct val="10000"/>
                        </a:spcBef>
                        <a:buFont typeface="Arial" charset="0"/>
                        <a:defRPr sz="1600">
                          <a:solidFill>
                            <a:schemeClr val="tx1"/>
                          </a:solidFill>
                          <a:latin typeface="Calibri" pitchFamily="34" charset="0"/>
                        </a:defRPr>
                      </a:lvl5pPr>
                      <a:lvl6pPr marL="2514600" indent="-228600" eaLnBrk="0" fontAlgn="base" hangingPunct="0">
                        <a:spcBef>
                          <a:spcPct val="10000"/>
                        </a:spcBef>
                        <a:spcAft>
                          <a:spcPct val="0"/>
                        </a:spcAft>
                        <a:buFont typeface="Arial" charset="0"/>
                        <a:defRPr sz="1600">
                          <a:solidFill>
                            <a:schemeClr val="tx1"/>
                          </a:solidFill>
                          <a:latin typeface="Calibri" pitchFamily="34" charset="0"/>
                        </a:defRPr>
                      </a:lvl6pPr>
                      <a:lvl7pPr marL="2971800" indent="-228600" eaLnBrk="0" fontAlgn="base" hangingPunct="0">
                        <a:spcBef>
                          <a:spcPct val="10000"/>
                        </a:spcBef>
                        <a:spcAft>
                          <a:spcPct val="0"/>
                        </a:spcAft>
                        <a:buFont typeface="Arial" charset="0"/>
                        <a:defRPr sz="1600">
                          <a:solidFill>
                            <a:schemeClr val="tx1"/>
                          </a:solidFill>
                          <a:latin typeface="Calibri" pitchFamily="34" charset="0"/>
                        </a:defRPr>
                      </a:lvl7pPr>
                      <a:lvl8pPr marL="3429000" indent="-228600" eaLnBrk="0" fontAlgn="base" hangingPunct="0">
                        <a:spcBef>
                          <a:spcPct val="10000"/>
                        </a:spcBef>
                        <a:spcAft>
                          <a:spcPct val="0"/>
                        </a:spcAft>
                        <a:buFont typeface="Arial" charset="0"/>
                        <a:defRPr sz="1600">
                          <a:solidFill>
                            <a:schemeClr val="tx1"/>
                          </a:solidFill>
                          <a:latin typeface="Calibri" pitchFamily="34" charset="0"/>
                        </a:defRPr>
                      </a:lvl8pPr>
                      <a:lvl9pPr marL="3886200" indent="-228600" eaLnBrk="0" fontAlgn="base" hangingPunct="0">
                        <a:spcBef>
                          <a:spcPct val="10000"/>
                        </a:spcBef>
                        <a:spcAft>
                          <a:spcPct val="0"/>
                        </a:spcAft>
                        <a:buFont typeface="Arial" charset="0"/>
                        <a:defRPr sz="1600">
                          <a:solidFill>
                            <a:schemeClr val="tx1"/>
                          </a:solidFill>
                          <a:latin typeface="Calibri" pitchFamily="34" charset="0"/>
                        </a:defRPr>
                      </a:lvl9pPr>
                    </a:lstStyle>
                    <a:p>
                      <a:pPr marL="0" marR="0" lvl="0" indent="0" algn="ctr" defTabSz="914400" rtl="0" eaLnBrk="1" fontAlgn="base" latinLnBrk="0" hangingPunct="1">
                        <a:lnSpc>
                          <a:spcPct val="100000"/>
                        </a:lnSpc>
                        <a:spcBef>
                          <a:spcPct val="80000"/>
                        </a:spcBef>
                        <a:spcAft>
                          <a:spcPct val="0"/>
                        </a:spcAft>
                        <a:buClrTx/>
                        <a:buSzTx/>
                        <a:buFont typeface="Arial" charset="0"/>
                        <a:buNone/>
                        <a:tabLst/>
                      </a:pPr>
                      <a:r>
                        <a:rPr kumimoji="0" lang="en-US" altLang="en-US" sz="1800" b="1" i="0" u="none" strike="noStrike" cap="none" normalizeH="0" baseline="0" dirty="0" smtClean="0">
                          <a:ln>
                            <a:noFill/>
                          </a:ln>
                          <a:solidFill>
                            <a:srgbClr val="0082BA"/>
                          </a:solidFill>
                          <a:effectLst/>
                          <a:latin typeface="+mj-lt"/>
                          <a:cs typeface="Calibri" pitchFamily="34" charset="0"/>
                        </a:rPr>
                        <a:t>3</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14617">
                <a:tc>
                  <a:txBody>
                    <a:bodyPr/>
                    <a:lstStyle/>
                    <a:p>
                      <a:pPr marL="0" marR="0" indent="0" algn="ctr" rtl="0" eaLnBrk="0" fontAlgn="base" latinLnBrk="0" hangingPunct="0">
                        <a:spcBef>
                          <a:spcPts val="1344"/>
                        </a:spcBef>
                        <a:spcAft>
                          <a:spcPts val="0"/>
                        </a:spcAft>
                      </a:pPr>
                      <a:r>
                        <a:rPr lang="en-US" sz="1800" b="0" i="0" u="none" strike="noStrike" kern="1200" baseline="0" dirty="0">
                          <a:ln>
                            <a:noFill/>
                          </a:ln>
                          <a:solidFill>
                            <a:schemeClr val="tx1"/>
                          </a:solidFill>
                          <a:effectLst/>
                          <a:latin typeface="+mj-lt"/>
                          <a:ea typeface="MS PGothic"/>
                        </a:rPr>
                        <a:t>Ombitasvir</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14</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5</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12</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4</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19</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2</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3</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366</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314617">
                <a:tc>
                  <a:txBody>
                    <a:bodyPr/>
                    <a:lstStyle/>
                    <a:p>
                      <a:pPr marL="0" marR="0" indent="0" algn="ctr" rtl="0" eaLnBrk="0" fontAlgn="base" latinLnBrk="0" hangingPunct="0">
                        <a:spcBef>
                          <a:spcPts val="1344"/>
                        </a:spcBef>
                        <a:spcAft>
                          <a:spcPts val="0"/>
                        </a:spcAft>
                      </a:pPr>
                      <a:r>
                        <a:rPr lang="en-US" sz="1800" b="0" i="0" u="none" strike="noStrike" kern="1200" baseline="0" dirty="0">
                          <a:ln>
                            <a:noFill/>
                          </a:ln>
                          <a:solidFill>
                            <a:schemeClr val="tx1"/>
                          </a:solidFill>
                          <a:effectLst/>
                          <a:latin typeface="+mj-lt"/>
                          <a:ea typeface="MS PGothic"/>
                        </a:rPr>
                        <a:t>Daclatasvir</a:t>
                      </a:r>
                      <a:r>
                        <a:rPr lang="en-US" sz="1800" b="0" i="0" u="none" strike="noStrike" kern="1200" baseline="30000" dirty="0">
                          <a:ln>
                            <a:noFill/>
                          </a:ln>
                          <a:solidFill>
                            <a:schemeClr val="tx1"/>
                          </a:solidFill>
                          <a:effectLst/>
                          <a:latin typeface="+mj-lt"/>
                          <a:ea typeface="MS PGothic"/>
                        </a:rPr>
                        <a:t>1</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22</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3</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13,000</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indent="0" algn="ctr" rtl="0" eaLnBrk="0" fontAlgn="base" latinLnBrk="0" hangingPunct="0">
                        <a:spcBef>
                          <a:spcPts val="1152"/>
                        </a:spcBef>
                        <a:spcAft>
                          <a:spcPts val="0"/>
                        </a:spcAft>
                      </a:pPr>
                      <a:r>
                        <a:rPr lang="en-US" sz="1800" b="0" i="0" u="none" strike="noStrike" dirty="0" smtClean="0">
                          <a:solidFill>
                            <a:schemeClr val="tx1"/>
                          </a:solidFill>
                          <a:effectLst/>
                          <a:latin typeface="+mj-lt"/>
                        </a:rPr>
                        <a:t>NA</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530</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13</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5</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74</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14617">
                <a:tc>
                  <a:txBody>
                    <a:bodyPr/>
                    <a:lstStyle/>
                    <a:p>
                      <a:pPr marL="0" marR="0" indent="0" algn="ctr" rtl="0" eaLnBrk="0" fontAlgn="base" latinLnBrk="0" hangingPunct="0">
                        <a:spcBef>
                          <a:spcPts val="1344"/>
                        </a:spcBef>
                        <a:spcAft>
                          <a:spcPts val="0"/>
                        </a:spcAft>
                      </a:pPr>
                      <a:r>
                        <a:rPr lang="en-US" sz="1800" b="0" i="0" u="none" strike="noStrike" kern="1200" baseline="0" dirty="0">
                          <a:ln>
                            <a:noFill/>
                          </a:ln>
                          <a:solidFill>
                            <a:schemeClr val="tx1"/>
                          </a:solidFill>
                          <a:effectLst/>
                          <a:latin typeface="+mj-lt"/>
                          <a:ea typeface="MS PGothic"/>
                        </a:rPr>
                        <a:t>Ledipasvir</a:t>
                      </a:r>
                      <a:r>
                        <a:rPr lang="en-US" sz="1800" b="0" i="0" u="none" strike="noStrike" kern="1200" baseline="30000" dirty="0">
                          <a:ln>
                            <a:noFill/>
                          </a:ln>
                          <a:solidFill>
                            <a:schemeClr val="tx1"/>
                          </a:solidFill>
                          <a:effectLst/>
                          <a:latin typeface="+mj-lt"/>
                          <a:ea typeface="MS PGothic"/>
                        </a:rPr>
                        <a:t>2</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smtClean="0">
                          <a:ln>
                            <a:noFill/>
                          </a:ln>
                          <a:solidFill>
                            <a:schemeClr val="tx1"/>
                          </a:solidFill>
                          <a:effectLst/>
                          <a:latin typeface="+mj-lt"/>
                          <a:ea typeface="MS PGothic"/>
                        </a:rPr>
                        <a:t>31</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4</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21,000</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dirty="0" smtClean="0">
                          <a:solidFill>
                            <a:schemeClr val="tx1"/>
                          </a:solidFill>
                          <a:effectLst/>
                          <a:latin typeface="+mj-lt"/>
                        </a:rPr>
                        <a:t>16,000</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smtClean="0">
                          <a:ln>
                            <a:noFill/>
                          </a:ln>
                          <a:solidFill>
                            <a:schemeClr val="tx1"/>
                          </a:solidFill>
                          <a:effectLst/>
                          <a:latin typeface="+mj-lt"/>
                          <a:ea typeface="MS PGothic"/>
                        </a:rPr>
                        <a:t>168,000</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smtClean="0">
                          <a:ln>
                            <a:noFill/>
                          </a:ln>
                          <a:solidFill>
                            <a:schemeClr val="tx1"/>
                          </a:solidFill>
                          <a:effectLst/>
                          <a:latin typeface="+mj-lt"/>
                          <a:ea typeface="MS PGothic"/>
                        </a:rPr>
                        <a:t>390</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a:ln>
                            <a:noFill/>
                          </a:ln>
                          <a:solidFill>
                            <a:schemeClr val="tx1"/>
                          </a:solidFill>
                          <a:effectLst/>
                          <a:latin typeface="+mj-lt"/>
                          <a:ea typeface="MS PGothic"/>
                        </a:rPr>
                        <a:t>150</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indent="0" algn="ctr" rtl="0" eaLnBrk="0" fontAlgn="base" latinLnBrk="0" hangingPunct="0">
                        <a:spcBef>
                          <a:spcPts val="1152"/>
                        </a:spcBef>
                        <a:spcAft>
                          <a:spcPts val="0"/>
                        </a:spcAft>
                      </a:pPr>
                      <a:r>
                        <a:rPr lang="en-US" sz="1800" b="0" i="0" u="none" strike="noStrike" kern="1200" baseline="0" dirty="0" smtClean="0">
                          <a:ln>
                            <a:noFill/>
                          </a:ln>
                          <a:solidFill>
                            <a:schemeClr val="tx1"/>
                          </a:solidFill>
                          <a:effectLst/>
                          <a:latin typeface="+mj-lt"/>
                          <a:ea typeface="MS PGothic"/>
                        </a:rPr>
                        <a:t>1100</a:t>
                      </a:r>
                      <a:endParaRPr lang="en-US" sz="1800" b="0" i="0" u="none" strike="noStrike" dirty="0">
                        <a:solidFill>
                          <a:schemeClr val="tx1"/>
                        </a:solidFill>
                        <a:effectLst/>
                        <a:latin typeface="+mj-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304060">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Velpatasvir</a:t>
                      </a:r>
                      <a:r>
                        <a:rPr kumimoji="0" lang="en-US" sz="1800" b="0" i="0" u="none" strike="noStrike" cap="none" normalizeH="0" baseline="30000" dirty="0" smtClean="0">
                          <a:ln>
                            <a:noFill/>
                          </a:ln>
                          <a:solidFill>
                            <a:schemeClr val="tx1"/>
                          </a:solidFill>
                          <a:effectLst/>
                          <a:latin typeface="+mj-lt"/>
                          <a:ea typeface="MS PGothic" pitchFamily="34" charset="-128"/>
                        </a:rPr>
                        <a:t>3</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12</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15</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9</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8</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12</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9</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75</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6</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4060">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Elbasvir</a:t>
                      </a:r>
                      <a:r>
                        <a:rPr kumimoji="0" lang="en-US" sz="1800" b="0" i="0" u="none" strike="noStrike" cap="none" normalizeH="0" baseline="30000" dirty="0" smtClean="0">
                          <a:ln>
                            <a:noFill/>
                          </a:ln>
                          <a:solidFill>
                            <a:schemeClr val="tx1"/>
                          </a:solidFill>
                          <a:effectLst/>
                          <a:latin typeface="+mj-lt"/>
                          <a:ea typeface="MS PGothic" pitchFamily="34" charset="-128"/>
                        </a:rPr>
                        <a:t>4</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4</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3</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3</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3000</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20</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3</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1</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3</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304060">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MK-8408</a:t>
                      </a:r>
                      <a:r>
                        <a:rPr kumimoji="0" lang="en-US" sz="1800" b="0" i="0" u="none" strike="noStrike" cap="none" normalizeH="0" baseline="30000" dirty="0" smtClean="0">
                          <a:ln>
                            <a:noFill/>
                          </a:ln>
                          <a:solidFill>
                            <a:schemeClr val="tx1"/>
                          </a:solidFill>
                          <a:effectLst/>
                          <a:latin typeface="+mj-lt"/>
                          <a:ea typeface="MS PGothic" pitchFamily="34" charset="-128"/>
                        </a:rPr>
                        <a:t>5</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1</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2</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1</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4</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2</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2</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1</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4</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r>
              <a:tr h="304060">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ACH-3102</a:t>
                      </a:r>
                      <a:r>
                        <a:rPr kumimoji="0" lang="en-US" sz="1800" b="0" i="0" u="none" strike="noStrike" cap="none" normalizeH="0" baseline="30000" dirty="0" smtClean="0">
                          <a:ln>
                            <a:noFill/>
                          </a:ln>
                          <a:solidFill>
                            <a:schemeClr val="tx1"/>
                          </a:solidFill>
                          <a:effectLst/>
                          <a:latin typeface="+mj-lt"/>
                          <a:ea typeface="MS PGothic" pitchFamily="34" charset="-128"/>
                        </a:rPr>
                        <a:t>6</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26</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5</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21</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~150</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NA</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NA</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NA</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NA</a:t>
                      </a:r>
                    </a:p>
                  </a:txBody>
                  <a:tcPr marL="0" marR="0" marT="0" marB="0" anchor="ctr" horzOverflow="overflow">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85000"/>
                      </a:schemeClr>
                    </a:solidFill>
                  </a:tcPr>
                </a:tc>
              </a:tr>
              <a:tr h="304060">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IDX719</a:t>
                      </a:r>
                      <a:r>
                        <a:rPr kumimoji="0" lang="en-US" sz="1800" b="0" i="0" u="none" strike="noStrike" cap="none" normalizeH="0" baseline="30000" dirty="0" smtClean="0">
                          <a:ln>
                            <a:noFill/>
                          </a:ln>
                          <a:solidFill>
                            <a:schemeClr val="tx1"/>
                          </a:solidFill>
                          <a:effectLst/>
                          <a:latin typeface="+mj-lt"/>
                          <a:ea typeface="MS PGothic" pitchFamily="34" charset="-128"/>
                        </a:rPr>
                        <a:t>7</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8</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3</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24</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NA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17</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2</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37</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r>
                        <a:rPr kumimoji="0" lang="en-US" sz="1800" b="0" i="0" u="none" strike="noStrike" cap="none" normalizeH="0" baseline="0" dirty="0" smtClean="0">
                          <a:ln>
                            <a:noFill/>
                          </a:ln>
                          <a:solidFill>
                            <a:schemeClr val="tx1"/>
                          </a:solidFill>
                          <a:effectLst/>
                          <a:latin typeface="+mj-lt"/>
                          <a:ea typeface="MS PGothic" pitchFamily="34" charset="-128"/>
                        </a:rPr>
                        <a:t>NA</a:t>
                      </a:r>
                    </a:p>
                  </a:txBody>
                  <a:tcPr marL="0" marR="0" marT="0" marB="0" anchor="ctr" horzOverflow="overflow">
                    <a:lnL>
                      <a:noFill/>
                    </a:lnL>
                    <a:lnR>
                      <a:noFill/>
                    </a:lnR>
                    <a:lnT w="12700" cap="flat" cmpd="sng" algn="ctr">
                      <a:no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r>
              <a:tr h="472981">
                <a:tc gridSpan="9">
                  <a:txBody>
                    <a:bodyPr/>
                    <a:lstStyle/>
                    <a:p>
                      <a:pPr marL="247650" marR="0" lvl="0" indent="-247650" algn="l" defTabSz="914400" rtl="0" eaLnBrk="0" fontAlgn="base" latinLnBrk="0" hangingPunct="0">
                        <a:lnSpc>
                          <a:spcPct val="100000"/>
                        </a:lnSpc>
                        <a:spcBef>
                          <a:spcPts val="0"/>
                        </a:spcBef>
                        <a:spcAft>
                          <a:spcPct val="0"/>
                        </a:spcAft>
                        <a:buClrTx/>
                        <a:buSzTx/>
                        <a:buFont typeface="Arial" pitchFamily="34" charset="0"/>
                        <a:buNone/>
                        <a:tabLst/>
                        <a:defRPr/>
                      </a:pPr>
                      <a:r>
                        <a:rPr lang="en-US" sz="1400" baseline="30000" dirty="0" smtClean="0">
                          <a:solidFill>
                            <a:srgbClr val="070605"/>
                          </a:solidFill>
                          <a:latin typeface="+mn-lt"/>
                          <a:cs typeface="+mn-cs"/>
                        </a:rPr>
                        <a:t>a</a:t>
                      </a:r>
                      <a:r>
                        <a:rPr lang="en-US" sz="1400" dirty="0" smtClean="0">
                          <a:solidFill>
                            <a:srgbClr val="070605"/>
                          </a:solidFill>
                          <a:latin typeface="+mn-lt"/>
                          <a:cs typeface="+mn-cs"/>
                        </a:rPr>
                        <a:t>Study conducted at Southern Research Institute.</a:t>
                      </a:r>
                    </a:p>
                    <a:p>
                      <a:pPr marL="247650" marR="0" lvl="0" indent="-247650" algn="l" defTabSz="914400" rtl="0" eaLnBrk="0" fontAlgn="base" latinLnBrk="0" hangingPunct="0">
                        <a:lnSpc>
                          <a:spcPct val="100000"/>
                        </a:lnSpc>
                        <a:spcBef>
                          <a:spcPts val="0"/>
                        </a:spcBef>
                        <a:spcAft>
                          <a:spcPct val="0"/>
                        </a:spcAft>
                        <a:buClrTx/>
                        <a:buSzTx/>
                        <a:buFont typeface="Arial" pitchFamily="34" charset="0"/>
                        <a:buNone/>
                        <a:tabLst/>
                        <a:defRPr/>
                      </a:pPr>
                      <a:r>
                        <a:rPr lang="en-US" sz="1400" dirty="0" smtClean="0">
                          <a:solidFill>
                            <a:srgbClr val="070605"/>
                          </a:solidFill>
                          <a:latin typeface="+mn-lt"/>
                          <a:cs typeface="+mn-cs"/>
                        </a:rPr>
                        <a:t>NA,</a:t>
                      </a:r>
                      <a:r>
                        <a:rPr lang="en-US" sz="1400" baseline="0" dirty="0" smtClean="0">
                          <a:solidFill>
                            <a:srgbClr val="070605"/>
                          </a:solidFill>
                          <a:latin typeface="+mn-lt"/>
                          <a:cs typeface="+mn-cs"/>
                        </a:rPr>
                        <a:t> not available.</a:t>
                      </a:r>
                      <a:r>
                        <a:rPr lang="en-US" sz="1400" dirty="0" smtClean="0">
                          <a:solidFill>
                            <a:srgbClr val="070605"/>
                          </a:solidFill>
                          <a:latin typeface="+mn-lt"/>
                          <a:cs typeface="+mn-cs"/>
                        </a:rPr>
                        <a:t> </a:t>
                      </a:r>
                    </a:p>
                  </a:txBody>
                  <a:tcPr marL="0" marR="0" marT="0" marB="0" anchor="ctr" horzOverflow="overflow">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endParaRPr kumimoji="0" lang="en-US" sz="1800" b="0" i="0" u="none" strike="noStrike" cap="none" normalizeH="0" baseline="0" dirty="0" smtClean="0">
                        <a:ln>
                          <a:noFill/>
                        </a:ln>
                        <a:solidFill>
                          <a:schemeClr val="tx1"/>
                        </a:solidFill>
                        <a:effectLst/>
                        <a:latin typeface="+mj-lt"/>
                        <a:ea typeface="MS PGothic" pitchFamily="34" charset="-12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endParaRPr kumimoji="0" lang="en-US" sz="1800" b="0" i="0" u="none" strike="noStrike" cap="none" normalizeH="0" baseline="0" dirty="0" smtClean="0">
                        <a:ln>
                          <a:noFill/>
                        </a:ln>
                        <a:solidFill>
                          <a:schemeClr val="tx1"/>
                        </a:solidFill>
                        <a:effectLst/>
                        <a:latin typeface="+mj-lt"/>
                        <a:ea typeface="MS PGothic" pitchFamily="34" charset="-12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endParaRPr kumimoji="0" lang="en-US" sz="1800" b="0" i="0" u="none" strike="noStrike" cap="none" normalizeH="0" baseline="0" dirty="0" smtClean="0">
                        <a:ln>
                          <a:noFill/>
                        </a:ln>
                        <a:solidFill>
                          <a:schemeClr val="tx1"/>
                        </a:solidFill>
                        <a:effectLst/>
                        <a:latin typeface="+mj-lt"/>
                        <a:ea typeface="MS PGothic" pitchFamily="34" charset="-12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endParaRPr kumimoji="0" lang="en-US" sz="1800" b="0" i="0" u="none" strike="noStrike" cap="none" normalizeH="0" baseline="0" dirty="0" smtClean="0">
                        <a:ln>
                          <a:noFill/>
                        </a:ln>
                        <a:solidFill>
                          <a:schemeClr val="tx1"/>
                        </a:solidFill>
                        <a:effectLst/>
                        <a:latin typeface="+mj-lt"/>
                        <a:ea typeface="MS PGothic" pitchFamily="34" charset="-12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endParaRPr kumimoji="0" lang="en-US" sz="1800" b="0" i="0" u="none" strike="noStrike" cap="none" normalizeH="0" baseline="0" dirty="0" smtClean="0">
                        <a:ln>
                          <a:noFill/>
                        </a:ln>
                        <a:solidFill>
                          <a:schemeClr val="tx1"/>
                        </a:solidFill>
                        <a:effectLst/>
                        <a:latin typeface="+mj-lt"/>
                        <a:ea typeface="MS PGothic" pitchFamily="34" charset="-12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endParaRPr kumimoji="0" lang="en-US" sz="1800" b="0" i="0" u="none" strike="noStrike" cap="none" normalizeH="0" baseline="0" dirty="0" smtClean="0">
                        <a:ln>
                          <a:noFill/>
                        </a:ln>
                        <a:solidFill>
                          <a:schemeClr val="tx1"/>
                        </a:solidFill>
                        <a:effectLst/>
                        <a:latin typeface="+mj-lt"/>
                        <a:ea typeface="MS PGothic" pitchFamily="34" charset="-12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endParaRPr kumimoji="0" lang="en-US" sz="1800" b="0" i="0" u="none" strike="noStrike" cap="none" normalizeH="0" baseline="0" dirty="0" smtClean="0">
                        <a:ln>
                          <a:noFill/>
                        </a:ln>
                        <a:solidFill>
                          <a:schemeClr val="tx1"/>
                        </a:solidFill>
                        <a:effectLst/>
                        <a:latin typeface="+mj-lt"/>
                        <a:ea typeface="MS PGothic" pitchFamily="34" charset="-12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ctr" defTabSz="914400" rtl="0" eaLnBrk="0" fontAlgn="base" latinLnBrk="0" hangingPunct="0">
                        <a:lnSpc>
                          <a:spcPct val="100000"/>
                        </a:lnSpc>
                        <a:spcBef>
                          <a:spcPct val="80000"/>
                        </a:spcBef>
                        <a:spcAft>
                          <a:spcPct val="0"/>
                        </a:spcAft>
                        <a:buClrTx/>
                        <a:buSzTx/>
                        <a:buFont typeface="Arial" charset="0"/>
                        <a:buNone/>
                        <a:tabLst/>
                      </a:pPr>
                      <a:endParaRPr kumimoji="0" lang="en-US" sz="1800" b="0" i="0" u="none" strike="noStrike" cap="none" normalizeH="0" baseline="0" dirty="0" smtClean="0">
                        <a:ln>
                          <a:noFill/>
                        </a:ln>
                        <a:solidFill>
                          <a:schemeClr val="tx1"/>
                        </a:solidFill>
                        <a:effectLst/>
                        <a:latin typeface="+mj-lt"/>
                        <a:ea typeface="MS PGothic" pitchFamily="34" charset="-128"/>
                      </a:endParaRPr>
                    </a:p>
                  </a:txBody>
                  <a:tcPr marL="0" marR="0" marT="0" marB="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8" name="Title 1"/>
          <p:cNvSpPr txBox="1">
            <a:spLocks/>
          </p:cNvSpPr>
          <p:nvPr/>
        </p:nvSpPr>
        <p:spPr bwMode="gray">
          <a:xfrm>
            <a:off x="411163" y="457200"/>
            <a:ext cx="83216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defTabSz="457200" rtl="0" eaLnBrk="0" fontAlgn="base" hangingPunct="0">
              <a:lnSpc>
                <a:spcPct val="90000"/>
              </a:lnSpc>
              <a:spcBef>
                <a:spcPct val="0"/>
              </a:spcBef>
              <a:spcAft>
                <a:spcPct val="0"/>
              </a:spcAft>
              <a:defRPr sz="1400">
                <a:solidFill>
                  <a:schemeClr val="folHlink"/>
                </a:solidFill>
                <a:latin typeface="+mj-lt"/>
                <a:ea typeface="+mj-ea"/>
                <a:cs typeface="+mj-cs"/>
              </a:defRPr>
            </a:lvl1pPr>
            <a:lvl2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2pPr>
            <a:lvl3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3pPr>
            <a:lvl4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4pPr>
            <a:lvl5pPr algn="l" defTabSz="457200" rtl="0" eaLnBrk="0" fontAlgn="base" hangingPunct="0">
              <a:lnSpc>
                <a:spcPct val="90000"/>
              </a:lnSpc>
              <a:spcBef>
                <a:spcPct val="0"/>
              </a:spcBef>
              <a:spcAft>
                <a:spcPct val="0"/>
              </a:spcAft>
              <a:defRPr sz="1400">
                <a:solidFill>
                  <a:schemeClr val="folHlink"/>
                </a:solidFill>
                <a:latin typeface="Calibri" pitchFamily="34" charset="0"/>
                <a:cs typeface="Arial" charset="0"/>
              </a:defRPr>
            </a:lvl5pPr>
            <a:lvl6pPr marL="457200" algn="l" defTabSz="457200" rtl="0" fontAlgn="base">
              <a:lnSpc>
                <a:spcPct val="90000"/>
              </a:lnSpc>
              <a:spcBef>
                <a:spcPct val="0"/>
              </a:spcBef>
              <a:spcAft>
                <a:spcPct val="0"/>
              </a:spcAft>
              <a:defRPr sz="1400">
                <a:solidFill>
                  <a:schemeClr val="folHlink"/>
                </a:solidFill>
                <a:latin typeface="Calibri" pitchFamily="34" charset="0"/>
                <a:cs typeface="Arial" charset="0"/>
              </a:defRPr>
            </a:lvl6pPr>
            <a:lvl7pPr marL="914400" algn="l" defTabSz="457200" rtl="0" fontAlgn="base">
              <a:lnSpc>
                <a:spcPct val="90000"/>
              </a:lnSpc>
              <a:spcBef>
                <a:spcPct val="0"/>
              </a:spcBef>
              <a:spcAft>
                <a:spcPct val="0"/>
              </a:spcAft>
              <a:defRPr sz="1400">
                <a:solidFill>
                  <a:schemeClr val="folHlink"/>
                </a:solidFill>
                <a:latin typeface="Calibri" pitchFamily="34" charset="0"/>
                <a:cs typeface="Arial" charset="0"/>
              </a:defRPr>
            </a:lvl7pPr>
            <a:lvl8pPr marL="1371600" algn="l" defTabSz="457200" rtl="0" fontAlgn="base">
              <a:lnSpc>
                <a:spcPct val="90000"/>
              </a:lnSpc>
              <a:spcBef>
                <a:spcPct val="0"/>
              </a:spcBef>
              <a:spcAft>
                <a:spcPct val="0"/>
              </a:spcAft>
              <a:defRPr sz="1400">
                <a:solidFill>
                  <a:schemeClr val="folHlink"/>
                </a:solidFill>
                <a:latin typeface="Calibri" pitchFamily="34" charset="0"/>
                <a:cs typeface="Arial" charset="0"/>
              </a:defRPr>
            </a:lvl8pPr>
            <a:lvl9pPr marL="1828800" algn="l" defTabSz="457200" rtl="0" fontAlgn="base">
              <a:lnSpc>
                <a:spcPct val="90000"/>
              </a:lnSpc>
              <a:spcBef>
                <a:spcPct val="0"/>
              </a:spcBef>
              <a:spcAft>
                <a:spcPct val="0"/>
              </a:spcAft>
              <a:defRPr sz="1400">
                <a:solidFill>
                  <a:schemeClr val="folHlink"/>
                </a:solidFill>
                <a:latin typeface="Calibri" pitchFamily="34" charset="0"/>
                <a:cs typeface="Arial" charset="0"/>
              </a:defRPr>
            </a:lvl9pPr>
          </a:lstStyle>
          <a:p>
            <a:pPr eaLnBrk="1" hangingPunct="1"/>
            <a:r>
              <a:rPr lang="en-US" sz="2800" b="1" kern="0" dirty="0" smtClean="0">
                <a:solidFill>
                  <a:srgbClr val="002060"/>
                </a:solidFill>
              </a:rPr>
              <a:t>Next Generation Direct-Acting Antivirals: ABT-530</a:t>
            </a:r>
            <a:endParaRPr lang="en-US" sz="2800" b="1" kern="0" dirty="0" smtClean="0">
              <a:solidFill>
                <a:srgbClr val="071D49"/>
              </a:solidFill>
            </a:endParaRPr>
          </a:p>
        </p:txBody>
      </p:sp>
      <p:grpSp>
        <p:nvGrpSpPr>
          <p:cNvPr id="4" name="Group 3"/>
          <p:cNvGrpSpPr/>
          <p:nvPr/>
        </p:nvGrpSpPr>
        <p:grpSpPr>
          <a:xfrm>
            <a:off x="411161" y="5825168"/>
            <a:ext cx="8309952" cy="707886"/>
            <a:chOff x="2708886" y="4658484"/>
            <a:chExt cx="8309952" cy="707886"/>
          </a:xfrm>
        </p:grpSpPr>
        <p:sp>
          <p:nvSpPr>
            <p:cNvPr id="10" name="Rectangle 9"/>
            <p:cNvSpPr/>
            <p:nvPr/>
          </p:nvSpPr>
          <p:spPr>
            <a:xfrm>
              <a:off x="2708886" y="4658484"/>
              <a:ext cx="4333084" cy="707886"/>
            </a:xfrm>
            <a:prstGeom prst="rect">
              <a:avLst/>
            </a:prstGeom>
          </p:spPr>
          <p:txBody>
            <a:bodyPr wrap="square">
              <a:spAutoFit/>
            </a:bodyPr>
            <a:lstStyle/>
            <a:p>
              <a:pPr marL="228600" indent="-228600" defTabSz="914400" fontAlgn="auto">
                <a:spcBef>
                  <a:spcPts val="0"/>
                </a:spcBef>
                <a:spcAft>
                  <a:spcPts val="0"/>
                </a:spcAft>
                <a:buFontTx/>
                <a:buAutoNum type="arabicPeriod"/>
              </a:pPr>
              <a:r>
                <a:rPr lang="da-DK" sz="1000" dirty="0" smtClean="0">
                  <a:solidFill>
                    <a:srgbClr val="070605"/>
                  </a:solidFill>
                  <a:latin typeface="Calibri"/>
                  <a:cs typeface="+mn-cs"/>
                </a:rPr>
                <a:t>Wang C, </a:t>
              </a:r>
              <a:r>
                <a:rPr lang="da-DK" sz="1000" dirty="0">
                  <a:solidFill>
                    <a:srgbClr val="070605"/>
                  </a:solidFill>
                  <a:latin typeface="Calibri"/>
                  <a:cs typeface="+mn-cs"/>
                </a:rPr>
                <a:t>et </a:t>
              </a:r>
              <a:r>
                <a:rPr lang="da-DK" sz="1000" dirty="0" smtClean="0">
                  <a:solidFill>
                    <a:srgbClr val="070605"/>
                  </a:solidFill>
                  <a:latin typeface="Calibri"/>
                  <a:cs typeface="+mn-cs"/>
                </a:rPr>
                <a:t>al. AAC, 2014</a:t>
              </a:r>
            </a:p>
            <a:p>
              <a:pPr marL="228600" indent="-228600" defTabSz="914400" fontAlgn="auto">
                <a:spcBef>
                  <a:spcPts val="0"/>
                </a:spcBef>
                <a:spcAft>
                  <a:spcPts val="0"/>
                </a:spcAft>
                <a:buFontTx/>
                <a:buAutoNum type="arabicPeriod"/>
              </a:pPr>
              <a:r>
                <a:rPr lang="da-DK" sz="1000" dirty="0" smtClean="0">
                  <a:solidFill>
                    <a:srgbClr val="070605"/>
                  </a:solidFill>
                  <a:latin typeface="Calibri"/>
                  <a:cs typeface="+mn-cs"/>
                </a:rPr>
                <a:t>Cheng G, </a:t>
              </a:r>
              <a:r>
                <a:rPr lang="da-DK" sz="1000" dirty="0">
                  <a:solidFill>
                    <a:srgbClr val="070605"/>
                  </a:solidFill>
                  <a:latin typeface="Calibri"/>
                  <a:cs typeface="+mn-cs"/>
                </a:rPr>
                <a:t>et al. </a:t>
              </a:r>
              <a:r>
                <a:rPr lang="da-DK" sz="1000" dirty="0" smtClean="0">
                  <a:solidFill>
                    <a:srgbClr val="070605"/>
                  </a:solidFill>
                  <a:latin typeface="Calibri"/>
                  <a:cs typeface="+mn-cs"/>
                </a:rPr>
                <a:t>EASL, </a:t>
              </a:r>
              <a:r>
                <a:rPr lang="da-DK" sz="1000" dirty="0">
                  <a:solidFill>
                    <a:srgbClr val="070605"/>
                  </a:solidFill>
                  <a:latin typeface="Calibri"/>
                  <a:cs typeface="+mn-cs"/>
                </a:rPr>
                <a:t>2012; Harvoni </a:t>
              </a:r>
              <a:r>
                <a:rPr lang="da-DK" sz="1000" dirty="0" smtClean="0">
                  <a:solidFill>
                    <a:srgbClr val="070605"/>
                  </a:solidFill>
                  <a:latin typeface="Calibri"/>
                  <a:cs typeface="+mn-cs"/>
                </a:rPr>
                <a:t>prescribing information.</a:t>
              </a:r>
            </a:p>
            <a:p>
              <a:pPr marL="228600" indent="-228600" defTabSz="914400" fontAlgn="auto">
                <a:spcBef>
                  <a:spcPts val="0"/>
                </a:spcBef>
                <a:spcAft>
                  <a:spcPts val="0"/>
                </a:spcAft>
                <a:buFontTx/>
                <a:buAutoNum type="arabicPeriod"/>
              </a:pPr>
              <a:r>
                <a:rPr lang="da-DK" sz="1000" dirty="0" smtClean="0">
                  <a:solidFill>
                    <a:srgbClr val="070605"/>
                  </a:solidFill>
                  <a:latin typeface="Calibri"/>
                  <a:cs typeface="+mn-cs"/>
                </a:rPr>
                <a:t>Cheng G, et </a:t>
              </a:r>
              <a:r>
                <a:rPr lang="da-DK" sz="1000" dirty="0">
                  <a:solidFill>
                    <a:srgbClr val="070605"/>
                  </a:solidFill>
                  <a:latin typeface="Calibri"/>
                  <a:cs typeface="+mn-cs"/>
                </a:rPr>
                <a:t>al. EASL, 2013</a:t>
              </a:r>
            </a:p>
            <a:p>
              <a:pPr marL="228600" indent="-228600" defTabSz="914400" fontAlgn="auto">
                <a:spcBef>
                  <a:spcPts val="0"/>
                </a:spcBef>
                <a:spcAft>
                  <a:spcPts val="0"/>
                </a:spcAft>
                <a:buFontTx/>
                <a:buAutoNum type="arabicPeriod"/>
              </a:pPr>
              <a:r>
                <a:rPr lang="da-DK" sz="1000" dirty="0" smtClean="0">
                  <a:solidFill>
                    <a:srgbClr val="070605"/>
                  </a:solidFill>
                  <a:latin typeface="Calibri"/>
                  <a:cs typeface="+mn-cs"/>
                </a:rPr>
                <a:t>Liu R, et al. EASL, 2012</a:t>
              </a:r>
            </a:p>
          </p:txBody>
        </p:sp>
        <p:sp>
          <p:nvSpPr>
            <p:cNvPr id="3" name="Rectangle 2"/>
            <p:cNvSpPr/>
            <p:nvPr/>
          </p:nvSpPr>
          <p:spPr>
            <a:xfrm>
              <a:off x="6446838" y="4812372"/>
              <a:ext cx="4572000" cy="553998"/>
            </a:xfrm>
            <a:prstGeom prst="rect">
              <a:avLst/>
            </a:prstGeom>
          </p:spPr>
          <p:txBody>
            <a:bodyPr>
              <a:spAutoFit/>
            </a:bodyPr>
            <a:lstStyle/>
            <a:p>
              <a:pPr marL="228600" indent="-228600" defTabSz="914400" fontAlgn="auto">
                <a:spcBef>
                  <a:spcPts val="0"/>
                </a:spcBef>
                <a:spcAft>
                  <a:spcPts val="0"/>
                </a:spcAft>
                <a:buFont typeface="+mj-lt"/>
                <a:buAutoNum type="arabicPeriod" startAt="5"/>
              </a:pPr>
              <a:r>
                <a:rPr lang="da-DK" sz="1000" dirty="0" smtClean="0">
                  <a:solidFill>
                    <a:srgbClr val="070605"/>
                  </a:solidFill>
                  <a:latin typeface="Calibri"/>
                </a:rPr>
                <a:t>Asante-Appiah E, </a:t>
              </a:r>
              <a:r>
                <a:rPr lang="da-DK" sz="1000" dirty="0">
                  <a:solidFill>
                    <a:srgbClr val="070605"/>
                  </a:solidFill>
                  <a:latin typeface="Calibri"/>
                </a:rPr>
                <a:t>AASLD, 2014</a:t>
              </a:r>
            </a:p>
            <a:p>
              <a:pPr marL="228600" indent="-228600" defTabSz="914400" fontAlgn="auto">
                <a:spcBef>
                  <a:spcPts val="0"/>
                </a:spcBef>
                <a:spcAft>
                  <a:spcPts val="0"/>
                </a:spcAft>
                <a:buFont typeface="+mj-lt"/>
                <a:buAutoNum type="arabicPeriod" startAt="5"/>
              </a:pPr>
              <a:r>
                <a:rPr lang="da-DK" sz="1000" dirty="0" smtClean="0">
                  <a:solidFill>
                    <a:srgbClr val="070605"/>
                  </a:solidFill>
                  <a:latin typeface="Calibri"/>
                </a:rPr>
                <a:t>Zhao Y, et </a:t>
              </a:r>
              <a:r>
                <a:rPr lang="da-DK" sz="1000" dirty="0">
                  <a:solidFill>
                    <a:srgbClr val="070605"/>
                  </a:solidFill>
                  <a:latin typeface="Calibri"/>
                </a:rPr>
                <a:t>al. EASL, 2012</a:t>
              </a:r>
            </a:p>
            <a:p>
              <a:pPr marL="228600" indent="-228600" defTabSz="914400" fontAlgn="auto">
                <a:spcBef>
                  <a:spcPts val="0"/>
                </a:spcBef>
                <a:spcAft>
                  <a:spcPts val="0"/>
                </a:spcAft>
                <a:buFont typeface="+mj-lt"/>
                <a:buAutoNum type="arabicPeriod" startAt="5"/>
              </a:pPr>
              <a:r>
                <a:rPr lang="da-DK" sz="1000" dirty="0" smtClean="0">
                  <a:solidFill>
                    <a:srgbClr val="070605"/>
                  </a:solidFill>
                  <a:latin typeface="Calibri"/>
                </a:rPr>
                <a:t>Dousson  C, et </a:t>
              </a:r>
              <a:r>
                <a:rPr lang="da-DK" sz="1000" dirty="0">
                  <a:solidFill>
                    <a:srgbClr val="070605"/>
                  </a:solidFill>
                  <a:latin typeface="Calibri"/>
                </a:rPr>
                <a:t>al. EASL, 2011 </a:t>
              </a:r>
            </a:p>
          </p:txBody>
        </p:sp>
      </p:grpSp>
      <p:sp>
        <p:nvSpPr>
          <p:cNvPr id="9" name="Rectangle 8"/>
          <p:cNvSpPr/>
          <p:nvPr/>
        </p:nvSpPr>
        <p:spPr>
          <a:xfrm>
            <a:off x="411161" y="1097280"/>
            <a:ext cx="8321675" cy="400110"/>
          </a:xfrm>
          <a:prstGeom prst="rect">
            <a:avLst/>
          </a:prstGeom>
        </p:spPr>
        <p:txBody>
          <a:bodyPr wrap="square">
            <a:spAutoFit/>
          </a:bodyPr>
          <a:lstStyle/>
          <a:p>
            <a:r>
              <a:rPr lang="en-US" altLang="en-US" sz="2000" dirty="0" smtClean="0">
                <a:cs typeface="Calibri" pitchFamily="34" charset="0"/>
              </a:rPr>
              <a:t>ABT-530 </a:t>
            </a:r>
            <a:r>
              <a:rPr lang="en-US" altLang="en-US" sz="2000" dirty="0">
                <a:cs typeface="Calibri" pitchFamily="34" charset="0"/>
              </a:rPr>
              <a:t>d</a:t>
            </a:r>
            <a:r>
              <a:rPr lang="en-US" altLang="en-US" sz="2000" dirty="0" smtClean="0">
                <a:cs typeface="Calibri" pitchFamily="34" charset="0"/>
              </a:rPr>
              <a:t>emonstrates </a:t>
            </a:r>
            <a:r>
              <a:rPr lang="en-US" altLang="en-US" sz="2000" dirty="0">
                <a:cs typeface="Calibri" pitchFamily="34" charset="0"/>
              </a:rPr>
              <a:t>p</a:t>
            </a:r>
            <a:r>
              <a:rPr lang="en-US" altLang="en-US" sz="2000" dirty="0" smtClean="0">
                <a:cs typeface="Calibri" pitchFamily="34" charset="0"/>
              </a:rPr>
              <a:t>otent pangenotypic activity </a:t>
            </a:r>
            <a:r>
              <a:rPr lang="en-US" altLang="en-US" sz="2000" dirty="0">
                <a:cs typeface="Calibri" pitchFamily="34" charset="0"/>
              </a:rPr>
              <a:t>against </a:t>
            </a:r>
            <a:r>
              <a:rPr lang="en-US" altLang="en-US" sz="2000" dirty="0" smtClean="0">
                <a:cs typeface="Calibri" pitchFamily="34" charset="0"/>
              </a:rPr>
              <a:t>HCV </a:t>
            </a:r>
            <a:r>
              <a:rPr lang="en-US" altLang="en-US" sz="2000" i="1" dirty="0" smtClean="0">
                <a:cs typeface="Calibri" pitchFamily="34" charset="0"/>
              </a:rPr>
              <a:t>in </a:t>
            </a:r>
            <a:r>
              <a:rPr lang="en-US" altLang="en-US" sz="2000" i="1" dirty="0">
                <a:cs typeface="Calibri" pitchFamily="34" charset="0"/>
              </a:rPr>
              <a:t>v</a:t>
            </a:r>
            <a:r>
              <a:rPr lang="en-US" altLang="en-US" sz="2000" i="1" dirty="0" smtClean="0">
                <a:cs typeface="Calibri" pitchFamily="34" charset="0"/>
              </a:rPr>
              <a:t>itro</a:t>
            </a:r>
            <a:endParaRPr lang="en-US" sz="2000" dirty="0"/>
          </a:p>
        </p:txBody>
      </p:sp>
    </p:spTree>
    <p:extLst>
      <p:ext uri="{BB962C8B-B14F-4D97-AF65-F5344CB8AC3E}">
        <p14:creationId xmlns:p14="http://schemas.microsoft.com/office/powerpoint/2010/main" val="191059115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
          <p:cNvSpPr>
            <a:spLocks noGrp="1"/>
          </p:cNvSpPr>
          <p:nvPr>
            <p:ph idx="1"/>
          </p:nvPr>
        </p:nvSpPr>
        <p:spPr>
          <a:xfrm>
            <a:off x="411163" y="3844265"/>
            <a:ext cx="8318500" cy="1858945"/>
          </a:xfrm>
        </p:spPr>
        <p:txBody>
          <a:bodyPr/>
          <a:lstStyle/>
          <a:p>
            <a:pPr marL="119062" lvl="2" indent="0" eaLnBrk="1" hangingPunct="1">
              <a:spcBef>
                <a:spcPts val="1200"/>
              </a:spcBef>
              <a:spcAft>
                <a:spcPts val="200"/>
              </a:spcAft>
              <a:buNone/>
            </a:pPr>
            <a:r>
              <a:rPr lang="en-US" b="1" dirty="0" smtClean="0"/>
              <a:t>Key Pharmacokinetics:</a:t>
            </a:r>
          </a:p>
          <a:p>
            <a:pPr marL="461962" lvl="2" indent="-342900" eaLnBrk="1" hangingPunct="1">
              <a:spcBef>
                <a:spcPts val="1200"/>
              </a:spcBef>
              <a:spcAft>
                <a:spcPts val="200"/>
              </a:spcAft>
              <a:buFont typeface="Arial" panose="020B0604020202020204" pitchFamily="34" charset="0"/>
              <a:buChar char="•"/>
            </a:pPr>
            <a:r>
              <a:rPr lang="en-US" dirty="0" smtClean="0"/>
              <a:t>Once-daily </a:t>
            </a:r>
            <a:r>
              <a:rPr lang="en-US" dirty="0"/>
              <a:t>oral </a:t>
            </a:r>
            <a:r>
              <a:rPr lang="en-US" dirty="0" smtClean="0"/>
              <a:t>dosing</a:t>
            </a:r>
          </a:p>
          <a:p>
            <a:pPr marL="461962" lvl="2" indent="-342900" eaLnBrk="1" hangingPunct="1">
              <a:spcBef>
                <a:spcPts val="1200"/>
              </a:spcBef>
              <a:spcAft>
                <a:spcPts val="200"/>
              </a:spcAft>
              <a:buFont typeface="Arial" panose="020B0604020202020204" pitchFamily="34" charset="0"/>
              <a:buChar char="•"/>
            </a:pPr>
            <a:r>
              <a:rPr lang="en-US" dirty="0" smtClean="0"/>
              <a:t>Minimal </a:t>
            </a:r>
            <a:r>
              <a:rPr lang="en-US" dirty="0"/>
              <a:t>metabolism and </a:t>
            </a:r>
            <a:r>
              <a:rPr lang="en-US" dirty="0">
                <a:solidFill>
                  <a:schemeClr val="tx1"/>
                </a:solidFill>
              </a:rPr>
              <a:t>primary biliary </a:t>
            </a:r>
            <a:r>
              <a:rPr lang="en-US" dirty="0" smtClean="0">
                <a:solidFill>
                  <a:schemeClr val="tx1"/>
                </a:solidFill>
              </a:rPr>
              <a:t>excretion</a:t>
            </a:r>
          </a:p>
          <a:p>
            <a:pPr marL="461962" lvl="2" indent="-342900" eaLnBrk="1" hangingPunct="1">
              <a:spcBef>
                <a:spcPts val="1200"/>
              </a:spcBef>
              <a:spcAft>
                <a:spcPts val="200"/>
              </a:spcAft>
              <a:buFont typeface="Arial" panose="020B0604020202020204" pitchFamily="34" charset="0"/>
              <a:buChar char="•"/>
            </a:pPr>
            <a:r>
              <a:rPr lang="en-US" dirty="0" smtClean="0">
                <a:solidFill>
                  <a:schemeClr val="tx1"/>
                </a:solidFill>
              </a:rPr>
              <a:t>No renal excretion (&lt;1%)</a:t>
            </a:r>
          </a:p>
        </p:txBody>
      </p:sp>
      <p:sp>
        <p:nvSpPr>
          <p:cNvPr id="24" name="Title 1"/>
          <p:cNvSpPr txBox="1">
            <a:spLocks/>
          </p:cNvSpPr>
          <p:nvPr/>
        </p:nvSpPr>
        <p:spPr bwMode="gray">
          <a:xfrm>
            <a:off x="411163" y="458058"/>
            <a:ext cx="83216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lnSpc>
                <a:spcPct val="90000"/>
              </a:lnSpc>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 </a:t>
            </a:r>
            <a:r>
              <a:rPr lang="en-US" sz="2800" b="1" kern="0" dirty="0" smtClean="0">
                <a:solidFill>
                  <a:srgbClr val="071D49"/>
                </a:solidFill>
                <a:latin typeface="+mj-lt"/>
                <a:ea typeface="+mj-ea"/>
                <a:cs typeface="+mj-cs"/>
              </a:rPr>
              <a:t>Part </a:t>
            </a:r>
            <a:r>
              <a:rPr kumimoji="0" lang="en-US" sz="2800" b="1" i="0" u="none" strike="noStrike" kern="0" cap="none" spc="0" normalizeH="0" baseline="0" noProof="0" dirty="0" smtClean="0">
                <a:ln>
                  <a:noFill/>
                </a:ln>
                <a:solidFill>
                  <a:srgbClr val="071D49"/>
                </a:solidFill>
                <a:effectLst/>
                <a:uLnTx/>
                <a:uFillTx/>
                <a:latin typeface="+mj-lt"/>
                <a:ea typeface="+mj-ea"/>
                <a:cs typeface="+mj-cs"/>
              </a:rPr>
              <a:t>1: Study </a:t>
            </a:r>
            <a:r>
              <a:rPr lang="en-US" sz="2800" b="1" kern="0" dirty="0" smtClean="0">
                <a:solidFill>
                  <a:srgbClr val="071D49"/>
                </a:solidFill>
                <a:latin typeface="+mj-lt"/>
                <a:ea typeface="+mj-ea"/>
                <a:cs typeface="+mj-cs"/>
              </a:rPr>
              <a:t>Design</a:t>
            </a:r>
            <a:endParaRPr lang="en-US" sz="2800" b="1" kern="0" baseline="30000" dirty="0" smtClean="0">
              <a:solidFill>
                <a:srgbClr val="071D49"/>
              </a:solidFill>
              <a:latin typeface="+mj-lt"/>
              <a:ea typeface="+mj-ea"/>
              <a:cs typeface="+mj-cs"/>
            </a:endParaRPr>
          </a:p>
        </p:txBody>
      </p:sp>
      <p:grpSp>
        <p:nvGrpSpPr>
          <p:cNvPr id="5" name="Group 4"/>
          <p:cNvGrpSpPr/>
          <p:nvPr/>
        </p:nvGrpSpPr>
        <p:grpSpPr>
          <a:xfrm>
            <a:off x="411480" y="1344648"/>
            <a:ext cx="8478081" cy="1828113"/>
            <a:chOff x="711036" y="1244774"/>
            <a:chExt cx="8478081" cy="1828113"/>
          </a:xfrm>
        </p:grpSpPr>
        <p:cxnSp>
          <p:nvCxnSpPr>
            <p:cNvPr id="42" name="Straight Connector 41"/>
            <p:cNvCxnSpPr/>
            <p:nvPr/>
          </p:nvCxnSpPr>
          <p:spPr>
            <a:xfrm>
              <a:off x="8659813" y="1665538"/>
              <a:ext cx="0" cy="2556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317292" y="1665538"/>
              <a:ext cx="0" cy="2556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24521" y="1244774"/>
              <a:ext cx="599780" cy="307777"/>
            </a:xfrm>
            <a:prstGeom prst="rect">
              <a:avLst/>
            </a:prstGeom>
            <a:noFill/>
          </p:spPr>
          <p:txBody>
            <a:bodyPr wrap="none" rtlCol="0">
              <a:spAutoFit/>
            </a:bodyPr>
            <a:lstStyle/>
            <a:p>
              <a:r>
                <a:rPr lang="en-US" sz="1400" b="1" dirty="0" smtClean="0">
                  <a:latin typeface="+mj-lt"/>
                  <a:cs typeface="Arial" panose="020B0604020202020204" pitchFamily="34" charset="0"/>
                </a:rPr>
                <a:t>Day 1</a:t>
              </a:r>
              <a:endParaRPr lang="en-US" sz="1400" b="1" dirty="0">
                <a:latin typeface="+mj-lt"/>
                <a:cs typeface="Arial" panose="020B0604020202020204" pitchFamily="34" charset="0"/>
              </a:endParaRPr>
            </a:p>
          </p:txBody>
        </p:sp>
        <p:sp>
          <p:nvSpPr>
            <p:cNvPr id="34" name="TextBox 33"/>
            <p:cNvSpPr txBox="1"/>
            <p:nvPr/>
          </p:nvSpPr>
          <p:spPr>
            <a:xfrm>
              <a:off x="5252590" y="1244774"/>
              <a:ext cx="830677" cy="307777"/>
            </a:xfrm>
            <a:prstGeom prst="rect">
              <a:avLst/>
            </a:prstGeom>
            <a:noFill/>
          </p:spPr>
          <p:txBody>
            <a:bodyPr wrap="none" rtlCol="0">
              <a:spAutoFit/>
            </a:bodyPr>
            <a:lstStyle/>
            <a:p>
              <a:r>
                <a:rPr lang="en-US" sz="1400" b="1" dirty="0" smtClean="0">
                  <a:latin typeface="+mj-lt"/>
                  <a:cs typeface="Arial" panose="020B0604020202020204" pitchFamily="34" charset="0"/>
                </a:rPr>
                <a:t>Week 12</a:t>
              </a:r>
              <a:endParaRPr lang="en-US" sz="1400" b="1" dirty="0">
                <a:latin typeface="+mj-lt"/>
                <a:cs typeface="Arial" panose="020B0604020202020204" pitchFamily="34" charset="0"/>
              </a:endParaRPr>
            </a:p>
          </p:txBody>
        </p:sp>
        <p:sp>
          <p:nvSpPr>
            <p:cNvPr id="35" name="TextBox 34"/>
            <p:cNvSpPr txBox="1"/>
            <p:nvPr/>
          </p:nvSpPr>
          <p:spPr>
            <a:xfrm>
              <a:off x="8134533" y="1244774"/>
              <a:ext cx="1054584" cy="307777"/>
            </a:xfrm>
            <a:prstGeom prst="rect">
              <a:avLst/>
            </a:prstGeom>
            <a:noFill/>
          </p:spPr>
          <p:txBody>
            <a:bodyPr wrap="none" rtlCol="0">
              <a:spAutoFit/>
            </a:bodyPr>
            <a:lstStyle/>
            <a:p>
              <a:r>
                <a:rPr lang="en-US" sz="1400" b="1" dirty="0" smtClean="0">
                  <a:latin typeface="+mj-lt"/>
                  <a:cs typeface="Arial" panose="020B0604020202020204" pitchFamily="34" charset="0"/>
                </a:rPr>
                <a:t>PT Week 24</a:t>
              </a:r>
              <a:endParaRPr lang="en-US" sz="1400" b="1" dirty="0">
                <a:latin typeface="+mj-lt"/>
                <a:cs typeface="Arial" panose="020B0604020202020204" pitchFamily="34" charset="0"/>
              </a:endParaRPr>
            </a:p>
          </p:txBody>
        </p:sp>
        <p:sp>
          <p:nvSpPr>
            <p:cNvPr id="28" name="TextBox 27"/>
            <p:cNvSpPr txBox="1"/>
            <p:nvPr/>
          </p:nvSpPr>
          <p:spPr>
            <a:xfrm>
              <a:off x="6003538" y="1454804"/>
              <a:ext cx="2464585" cy="338554"/>
            </a:xfrm>
            <a:prstGeom prst="rect">
              <a:avLst/>
            </a:prstGeom>
            <a:noFill/>
          </p:spPr>
          <p:txBody>
            <a:bodyPr wrap="none" rtlCol="0">
              <a:spAutoFit/>
            </a:bodyPr>
            <a:lstStyle/>
            <a:p>
              <a:r>
                <a:rPr lang="en-US" sz="1600" b="1" dirty="0" smtClean="0">
                  <a:latin typeface="+mj-lt"/>
                  <a:cs typeface="Arial" panose="020B0604020202020204" pitchFamily="34" charset="0"/>
                </a:rPr>
                <a:t>Post-treatment (PT) period</a:t>
              </a:r>
              <a:endParaRPr lang="en-US" sz="1600" b="1" dirty="0">
                <a:latin typeface="+mj-lt"/>
                <a:cs typeface="Arial" panose="020B0604020202020204" pitchFamily="34" charset="0"/>
              </a:endParaRPr>
            </a:p>
          </p:txBody>
        </p:sp>
        <p:sp>
          <p:nvSpPr>
            <p:cNvPr id="44" name="TextBox 43"/>
            <p:cNvSpPr txBox="1"/>
            <p:nvPr/>
          </p:nvSpPr>
          <p:spPr>
            <a:xfrm>
              <a:off x="2576587" y="1437927"/>
              <a:ext cx="1671611" cy="338554"/>
            </a:xfrm>
            <a:prstGeom prst="rect">
              <a:avLst/>
            </a:prstGeom>
            <a:noFill/>
          </p:spPr>
          <p:txBody>
            <a:bodyPr wrap="none" rtlCol="0">
              <a:spAutoFit/>
            </a:bodyPr>
            <a:lstStyle/>
            <a:p>
              <a:r>
                <a:rPr lang="en-US" sz="1600" b="1" dirty="0" smtClean="0">
                  <a:latin typeface="+mj-lt"/>
                  <a:cs typeface="Arial" panose="020B0604020202020204" pitchFamily="34" charset="0"/>
                </a:rPr>
                <a:t>Treatment period</a:t>
              </a:r>
              <a:endParaRPr lang="en-US" sz="1600" b="1" dirty="0">
                <a:latin typeface="+mj-lt"/>
                <a:cs typeface="Arial" panose="020B0604020202020204" pitchFamily="34" charset="0"/>
              </a:endParaRPr>
            </a:p>
          </p:txBody>
        </p:sp>
        <p:cxnSp>
          <p:nvCxnSpPr>
            <p:cNvPr id="45" name="Straight Connector 44"/>
            <p:cNvCxnSpPr/>
            <p:nvPr/>
          </p:nvCxnSpPr>
          <p:spPr>
            <a:xfrm>
              <a:off x="5660692" y="1665538"/>
              <a:ext cx="0" cy="2556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721393" y="2664434"/>
              <a:ext cx="7938420" cy="408453"/>
              <a:chOff x="721393" y="2082538"/>
              <a:chExt cx="7938420" cy="408453"/>
            </a:xfrm>
          </p:grpSpPr>
          <p:sp>
            <p:nvSpPr>
              <p:cNvPr id="36" name="TextBox 35"/>
              <p:cNvSpPr txBox="1"/>
              <p:nvPr/>
            </p:nvSpPr>
            <p:spPr>
              <a:xfrm>
                <a:off x="721393" y="2117487"/>
                <a:ext cx="606256" cy="338554"/>
              </a:xfrm>
              <a:prstGeom prst="rect">
                <a:avLst/>
              </a:prstGeom>
              <a:noFill/>
            </p:spPr>
            <p:txBody>
              <a:bodyPr wrap="none" rtlCol="0">
                <a:spAutoFit/>
              </a:bodyPr>
              <a:lstStyle/>
              <a:p>
                <a:r>
                  <a:rPr lang="en-US" sz="1600" b="1" dirty="0" smtClean="0">
                    <a:latin typeface="+mj-lt"/>
                    <a:cs typeface="Arial" panose="020B0604020202020204" pitchFamily="34" charset="0"/>
                  </a:rPr>
                  <a:t>n=40</a:t>
                </a:r>
                <a:endParaRPr lang="en-US" sz="1600" b="1" dirty="0">
                  <a:latin typeface="+mj-lt"/>
                  <a:cs typeface="Arial" panose="020B0604020202020204" pitchFamily="34" charset="0"/>
                </a:endParaRPr>
              </a:p>
            </p:txBody>
          </p:sp>
          <p:sp>
            <p:nvSpPr>
              <p:cNvPr id="38" name="Rectangle 37"/>
              <p:cNvSpPr/>
              <p:nvPr/>
            </p:nvSpPr>
            <p:spPr bwMode="auto">
              <a:xfrm>
                <a:off x="1317292" y="2082538"/>
                <a:ext cx="4343400" cy="408453"/>
              </a:xfrm>
              <a:prstGeom prst="rect">
                <a:avLst/>
              </a:prstGeom>
              <a:solidFill>
                <a:srgbClr val="0082BA"/>
              </a:solidFill>
              <a:ln w="2857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4572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rPr>
                  <a:t>ABT-493 200 mg + ABT-530 120 mg</a:t>
                </a:r>
              </a:p>
            </p:txBody>
          </p:sp>
          <p:cxnSp>
            <p:nvCxnSpPr>
              <p:cNvPr id="48" name="Straight Arrow Connector 47"/>
              <p:cNvCxnSpPr>
                <a:stCxn id="38" idx="3"/>
              </p:cNvCxnSpPr>
              <p:nvPr/>
            </p:nvCxnSpPr>
            <p:spPr>
              <a:xfrm flipV="1">
                <a:off x="5660692" y="2286764"/>
                <a:ext cx="2999121" cy="1"/>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pSp>
        <p:grpSp>
          <p:nvGrpSpPr>
            <p:cNvPr id="2" name="Group 1"/>
            <p:cNvGrpSpPr/>
            <p:nvPr/>
          </p:nvGrpSpPr>
          <p:grpSpPr>
            <a:xfrm>
              <a:off x="711036" y="2076807"/>
              <a:ext cx="7974782" cy="408453"/>
              <a:chOff x="711036" y="2731440"/>
              <a:chExt cx="7974782" cy="408453"/>
            </a:xfrm>
          </p:grpSpPr>
          <p:sp>
            <p:nvSpPr>
              <p:cNvPr id="37" name="TextBox 36"/>
              <p:cNvSpPr txBox="1"/>
              <p:nvPr/>
            </p:nvSpPr>
            <p:spPr>
              <a:xfrm>
                <a:off x="711036" y="2766601"/>
                <a:ext cx="606256" cy="338554"/>
              </a:xfrm>
              <a:prstGeom prst="rect">
                <a:avLst/>
              </a:prstGeom>
              <a:noFill/>
            </p:spPr>
            <p:txBody>
              <a:bodyPr wrap="none" rtlCol="0">
                <a:spAutoFit/>
              </a:bodyPr>
              <a:lstStyle/>
              <a:p>
                <a:r>
                  <a:rPr lang="en-US" sz="1600" b="1" dirty="0" smtClean="0">
                    <a:latin typeface="+mj-lt"/>
                    <a:cs typeface="Arial" panose="020B0604020202020204" pitchFamily="34" charset="0"/>
                  </a:rPr>
                  <a:t>n=39</a:t>
                </a:r>
                <a:endParaRPr lang="en-US" sz="1600" b="1" dirty="0">
                  <a:latin typeface="+mj-lt"/>
                  <a:cs typeface="Arial" panose="020B0604020202020204" pitchFamily="34" charset="0"/>
                </a:endParaRPr>
              </a:p>
            </p:txBody>
          </p:sp>
          <p:sp>
            <p:nvSpPr>
              <p:cNvPr id="39" name="Rectangle 38"/>
              <p:cNvSpPr/>
              <p:nvPr/>
            </p:nvSpPr>
            <p:spPr bwMode="auto">
              <a:xfrm>
                <a:off x="1317292" y="2731440"/>
                <a:ext cx="4343400" cy="408453"/>
              </a:xfrm>
              <a:prstGeom prst="rect">
                <a:avLst/>
              </a:prstGeom>
              <a:solidFill>
                <a:srgbClr val="6BBBAE"/>
              </a:solidFill>
              <a:ln w="28575" cap="flat" cmpd="sng" algn="ctr">
                <a:no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457200" rtl="0" eaLnBrk="1" fontAlgn="base" latinLnBrk="0" hangingPunct="1">
                  <a:lnSpc>
                    <a:spcPct val="9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rPr>
                  <a:t>ABT-493 200 mg + ABT-530 40 mg</a:t>
                </a:r>
              </a:p>
            </p:txBody>
          </p:sp>
          <p:cxnSp>
            <p:nvCxnSpPr>
              <p:cNvPr id="49" name="Straight Arrow Connector 48"/>
              <p:cNvCxnSpPr>
                <a:stCxn id="39" idx="3"/>
              </p:cNvCxnSpPr>
              <p:nvPr/>
            </p:nvCxnSpPr>
            <p:spPr>
              <a:xfrm>
                <a:off x="5660692" y="2935667"/>
                <a:ext cx="3025126" cy="0"/>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pSp>
      </p:grpSp>
      <p:cxnSp>
        <p:nvCxnSpPr>
          <p:cNvPr id="10" name="Straight Connector 9"/>
          <p:cNvCxnSpPr/>
          <p:nvPr/>
        </p:nvCxnSpPr>
        <p:spPr>
          <a:xfrm>
            <a:off x="1009607" y="1912978"/>
            <a:ext cx="43506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353007" y="1912978"/>
            <a:ext cx="138988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6688935" y="1828155"/>
            <a:ext cx="137372" cy="17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6786137" y="1841449"/>
            <a:ext cx="137372" cy="173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6866698" y="1912978"/>
            <a:ext cx="149047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11163" y="6221609"/>
            <a:ext cx="2565126" cy="307777"/>
          </a:xfrm>
          <a:prstGeom prst="rect">
            <a:avLst/>
          </a:prstGeom>
          <a:noFill/>
        </p:spPr>
        <p:txBody>
          <a:bodyPr wrap="none" rtlCol="0">
            <a:spAutoFit/>
          </a:bodyPr>
          <a:lstStyle/>
          <a:p>
            <a:r>
              <a:rPr lang="en-US" sz="1400" kern="0" dirty="0" smtClean="0"/>
              <a:t>ClinicalTrials.gov: NCT02243280.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411163" y="458058"/>
            <a:ext cx="8321675" cy="495300"/>
          </a:xfrm>
        </p:spPr>
        <p:txBody>
          <a:bodyPr anchor="b"/>
          <a:lstStyle/>
          <a:p>
            <a:pPr eaLnBrk="1" hangingPunct="1"/>
            <a:r>
              <a:rPr lang="en-US" sz="2800" b="1" dirty="0" smtClean="0">
                <a:solidFill>
                  <a:srgbClr val="071D49"/>
                </a:solidFill>
              </a:rPr>
              <a:t>SURVEYOR-I Part 1: </a:t>
            </a:r>
            <a:br>
              <a:rPr lang="en-US" sz="2800" b="1" dirty="0" smtClean="0">
                <a:solidFill>
                  <a:srgbClr val="071D49"/>
                </a:solidFill>
              </a:rPr>
            </a:br>
            <a:r>
              <a:rPr lang="en-US" sz="2800" b="1" dirty="0" smtClean="0">
                <a:solidFill>
                  <a:srgbClr val="071D49"/>
                </a:solidFill>
              </a:rPr>
              <a:t>Key Eligibility Criteria and Endpoints</a:t>
            </a:r>
          </a:p>
        </p:txBody>
      </p:sp>
      <p:sp>
        <p:nvSpPr>
          <p:cNvPr id="16387" name="Content Placeholder 2"/>
          <p:cNvSpPr>
            <a:spLocks noGrp="1"/>
          </p:cNvSpPr>
          <p:nvPr>
            <p:ph idx="1"/>
          </p:nvPr>
        </p:nvSpPr>
        <p:spPr>
          <a:xfrm>
            <a:off x="411162" y="1097280"/>
            <a:ext cx="8580438" cy="5067300"/>
          </a:xfrm>
        </p:spPr>
        <p:txBody>
          <a:bodyPr/>
          <a:lstStyle/>
          <a:p>
            <a:pPr marL="0" indent="0" eaLnBrk="1" hangingPunct="1">
              <a:lnSpc>
                <a:spcPct val="100000"/>
              </a:lnSpc>
              <a:spcBef>
                <a:spcPts val="0"/>
              </a:spcBef>
              <a:spcAft>
                <a:spcPts val="600"/>
              </a:spcAft>
            </a:pPr>
            <a:r>
              <a:rPr lang="en-US" sz="2000" b="1" dirty="0">
                <a:solidFill>
                  <a:schemeClr val="tx1"/>
                </a:solidFill>
              </a:rPr>
              <a:t>Key inclusion criteria</a:t>
            </a:r>
          </a:p>
          <a:p>
            <a:pPr marL="457200" lvl="2" indent="-339725" eaLnBrk="1" hangingPunct="1">
              <a:spcBef>
                <a:spcPts val="0"/>
              </a:spcBef>
              <a:spcAft>
                <a:spcPts val="300"/>
              </a:spcAft>
              <a:buFont typeface="Arial" panose="020B0604020202020204" pitchFamily="34" charset="0"/>
              <a:buChar char="•"/>
            </a:pPr>
            <a:r>
              <a:rPr lang="en-US" sz="2000" dirty="0">
                <a:solidFill>
                  <a:schemeClr val="tx1"/>
                </a:solidFill>
              </a:rPr>
              <a:t>18 to 70 years of age, inclusive</a:t>
            </a:r>
          </a:p>
          <a:p>
            <a:pPr marL="457200" lvl="2" indent="-339725" eaLnBrk="1" hangingPunct="1">
              <a:spcBef>
                <a:spcPts val="0"/>
              </a:spcBef>
              <a:spcAft>
                <a:spcPts val="300"/>
              </a:spcAft>
              <a:buFont typeface="Arial" panose="020B0604020202020204" pitchFamily="34" charset="0"/>
              <a:buChar char="•"/>
            </a:pPr>
            <a:r>
              <a:rPr lang="en-US" sz="2000" dirty="0">
                <a:solidFill>
                  <a:schemeClr val="tx1"/>
                </a:solidFill>
              </a:rPr>
              <a:t>HCV </a:t>
            </a:r>
            <a:r>
              <a:rPr lang="en-US" sz="2000" dirty="0" smtClean="0">
                <a:solidFill>
                  <a:schemeClr val="tx1"/>
                </a:solidFill>
              </a:rPr>
              <a:t>GT1 </a:t>
            </a:r>
            <a:r>
              <a:rPr lang="en-US" sz="2000" dirty="0">
                <a:solidFill>
                  <a:schemeClr val="tx1"/>
                </a:solidFill>
              </a:rPr>
              <a:t>infection, HCV RNA </a:t>
            </a:r>
            <a:r>
              <a:rPr lang="en-US" sz="2000" dirty="0" smtClean="0">
                <a:solidFill>
                  <a:schemeClr val="tx1"/>
                </a:solidFill>
              </a:rPr>
              <a:t>&gt;10,000 </a:t>
            </a:r>
            <a:r>
              <a:rPr lang="en-US" sz="2000" dirty="0">
                <a:solidFill>
                  <a:schemeClr val="tx1"/>
                </a:solidFill>
              </a:rPr>
              <a:t>IU/mL</a:t>
            </a:r>
          </a:p>
          <a:p>
            <a:pPr marL="457200" lvl="2" indent="-339725" eaLnBrk="1" hangingPunct="1">
              <a:spcBef>
                <a:spcPts val="0"/>
              </a:spcBef>
              <a:spcAft>
                <a:spcPts val="300"/>
              </a:spcAft>
              <a:buFont typeface="Arial" panose="020B0604020202020204" pitchFamily="34" charset="0"/>
              <a:buChar char="•"/>
            </a:pPr>
            <a:r>
              <a:rPr lang="en-US" sz="2000" dirty="0">
                <a:solidFill>
                  <a:schemeClr val="tx1"/>
                </a:solidFill>
              </a:rPr>
              <a:t>HCV treatment-naïve or P</a:t>
            </a:r>
            <a:r>
              <a:rPr lang="en-US" sz="2000" dirty="0" smtClean="0">
                <a:solidFill>
                  <a:schemeClr val="tx1"/>
                </a:solidFill>
              </a:rPr>
              <a:t>egIFN/RBV null-responders </a:t>
            </a:r>
            <a:endParaRPr lang="en-US" sz="2000" dirty="0">
              <a:solidFill>
                <a:schemeClr val="tx1"/>
              </a:solidFill>
            </a:endParaRPr>
          </a:p>
          <a:p>
            <a:pPr marL="457200" lvl="2" indent="-339725" eaLnBrk="1" hangingPunct="1">
              <a:spcBef>
                <a:spcPts val="0"/>
              </a:spcBef>
              <a:spcAft>
                <a:spcPts val="300"/>
              </a:spcAft>
              <a:buFont typeface="Arial" panose="020B0604020202020204" pitchFamily="34" charset="0"/>
              <a:buChar char="•"/>
            </a:pPr>
            <a:r>
              <a:rPr lang="en-US" sz="2000" dirty="0">
                <a:solidFill>
                  <a:schemeClr val="tx1"/>
                </a:solidFill>
              </a:rPr>
              <a:t>Absence of cirrhosis </a:t>
            </a:r>
          </a:p>
          <a:p>
            <a:pPr marL="0" indent="0" eaLnBrk="1" hangingPunct="1">
              <a:lnSpc>
                <a:spcPct val="100000"/>
              </a:lnSpc>
              <a:spcBef>
                <a:spcPts val="1200"/>
              </a:spcBef>
              <a:spcAft>
                <a:spcPts val="600"/>
              </a:spcAft>
            </a:pPr>
            <a:r>
              <a:rPr lang="en-US" sz="2000" b="1" dirty="0">
                <a:solidFill>
                  <a:schemeClr val="tx1"/>
                </a:solidFill>
              </a:rPr>
              <a:t>Key exclusion criteria</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a:solidFill>
                  <a:schemeClr val="tx1"/>
                </a:solidFill>
              </a:rPr>
              <a:t>Previous use of any HCV DAAs</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a:solidFill>
                  <a:schemeClr val="tx1"/>
                </a:solidFill>
              </a:rPr>
              <a:t>ALT or AST &gt;5x ULN, CrCl &lt;50 ml/min, platelet count &lt;120 </a:t>
            </a:r>
            <a:r>
              <a:rPr lang="en-US" sz="2000" dirty="0" smtClean="0">
                <a:solidFill>
                  <a:schemeClr val="tx1"/>
                </a:solidFill>
                <a:sym typeface="Symbol"/>
              </a:rPr>
              <a:t> </a:t>
            </a:r>
            <a:r>
              <a:rPr lang="en-US" sz="2000" dirty="0" smtClean="0">
                <a:solidFill>
                  <a:schemeClr val="tx1"/>
                </a:solidFill>
              </a:rPr>
              <a:t>10</a:t>
            </a:r>
            <a:r>
              <a:rPr lang="en-US" sz="2000" baseline="30000" dirty="0" smtClean="0">
                <a:solidFill>
                  <a:schemeClr val="tx1"/>
                </a:solidFill>
              </a:rPr>
              <a:t>9</a:t>
            </a:r>
            <a:r>
              <a:rPr lang="en-US" sz="2000" dirty="0" smtClean="0">
                <a:solidFill>
                  <a:schemeClr val="tx1"/>
                </a:solidFill>
              </a:rPr>
              <a:t>/L</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a:solidFill>
                  <a:schemeClr val="tx1"/>
                </a:solidFill>
              </a:rPr>
              <a:t>Herbal </a:t>
            </a:r>
            <a:r>
              <a:rPr lang="en-US" sz="2000" dirty="0" smtClean="0">
                <a:solidFill>
                  <a:schemeClr val="tx1"/>
                </a:solidFill>
              </a:rPr>
              <a:t>supplements </a:t>
            </a:r>
            <a:r>
              <a:rPr lang="en-US" sz="2000" dirty="0">
                <a:solidFill>
                  <a:schemeClr val="tx1"/>
                </a:solidFill>
              </a:rPr>
              <a:t>and potent P-gp inducers </a:t>
            </a:r>
            <a:r>
              <a:rPr lang="en-US" sz="2000" dirty="0" smtClean="0">
                <a:solidFill>
                  <a:schemeClr val="tx1"/>
                </a:solidFill>
              </a:rPr>
              <a:t>were prohibited</a:t>
            </a:r>
          </a:p>
          <a:p>
            <a:pPr marL="117475" lvl="2" indent="0" eaLnBrk="1" hangingPunct="1">
              <a:lnSpc>
                <a:spcPct val="100000"/>
              </a:lnSpc>
              <a:spcBef>
                <a:spcPts val="1800"/>
              </a:spcBef>
              <a:spcAft>
                <a:spcPts val="300"/>
              </a:spcAft>
              <a:buNone/>
            </a:pPr>
            <a:r>
              <a:rPr lang="en-US" sz="2000" dirty="0">
                <a:solidFill>
                  <a:schemeClr val="tx1"/>
                </a:solidFill>
              </a:rPr>
              <a:t>*</a:t>
            </a:r>
            <a:r>
              <a:rPr lang="en-US" sz="2000" dirty="0" smtClean="0">
                <a:solidFill>
                  <a:schemeClr val="tx1"/>
                </a:solidFill>
              </a:rPr>
              <a:t>Commonly prescribed concomitant medications (e.g., PPIs) were allowed</a:t>
            </a:r>
          </a:p>
          <a:p>
            <a:pPr marL="0" indent="0" eaLnBrk="1" hangingPunct="1">
              <a:lnSpc>
                <a:spcPct val="100000"/>
              </a:lnSpc>
              <a:spcBef>
                <a:spcPts val="1800"/>
              </a:spcBef>
              <a:spcAft>
                <a:spcPts val="600"/>
              </a:spcAft>
            </a:pPr>
            <a:r>
              <a:rPr lang="en-US" sz="2000" b="1" dirty="0" smtClean="0">
                <a:solidFill>
                  <a:schemeClr val="tx1"/>
                </a:solidFill>
              </a:rPr>
              <a:t>Endpoints</a:t>
            </a:r>
          </a:p>
          <a:p>
            <a:pPr marL="457200" lvl="2" indent="-339725" eaLnBrk="1" hangingPunct="1">
              <a:spcBef>
                <a:spcPts val="0"/>
              </a:spcBef>
              <a:spcAft>
                <a:spcPts val="300"/>
              </a:spcAft>
              <a:buFont typeface="Arial" panose="020B0604020202020204" pitchFamily="34" charset="0"/>
              <a:buChar char="•"/>
            </a:pPr>
            <a:r>
              <a:rPr lang="en-US" sz="2000" dirty="0" smtClean="0">
                <a:solidFill>
                  <a:schemeClr val="tx1"/>
                </a:solidFill>
              </a:rPr>
              <a:t>Efficacy</a:t>
            </a:r>
            <a:r>
              <a:rPr lang="en-US" sz="2000" dirty="0">
                <a:solidFill>
                  <a:schemeClr val="tx1"/>
                </a:solidFill>
              </a:rPr>
              <a:t>: SVR12 (primary) and virologic failure</a:t>
            </a:r>
          </a:p>
          <a:p>
            <a:pPr marL="457200" lvl="2" indent="-339725" eaLnBrk="1" hangingPunct="1">
              <a:lnSpc>
                <a:spcPct val="100000"/>
              </a:lnSpc>
              <a:spcBef>
                <a:spcPts val="0"/>
              </a:spcBef>
              <a:spcAft>
                <a:spcPts val="300"/>
              </a:spcAft>
              <a:buFont typeface="Arial" panose="020B0604020202020204" pitchFamily="34" charset="0"/>
              <a:buChar char="•"/>
            </a:pPr>
            <a:r>
              <a:rPr lang="en-US" sz="2000" dirty="0" smtClean="0">
                <a:solidFill>
                  <a:schemeClr val="tx1"/>
                </a:solidFill>
              </a:rPr>
              <a:t>Safety: adverse </a:t>
            </a:r>
            <a:r>
              <a:rPr lang="en-US" sz="2000" dirty="0">
                <a:solidFill>
                  <a:schemeClr val="tx1"/>
                </a:solidFill>
              </a:rPr>
              <a:t>events (AEs) and laboratory </a:t>
            </a:r>
            <a:r>
              <a:rPr lang="en-US" sz="2000" dirty="0" smtClean="0">
                <a:solidFill>
                  <a:schemeClr val="tx1"/>
                </a:solidFill>
              </a:rPr>
              <a:t>abnormalities</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1480" y="457200"/>
            <a:ext cx="8321040" cy="493776"/>
          </a:xfrm>
        </p:spPr>
        <p:txBody>
          <a:bodyPr anchor="b"/>
          <a:lstStyle/>
          <a:p>
            <a:r>
              <a:rPr lang="en-US" b="1" dirty="0" smtClean="0"/>
              <a:t>SURVEYOR-I Part 1: </a:t>
            </a:r>
            <a:br>
              <a:rPr lang="en-US" b="1" dirty="0" smtClean="0"/>
            </a:br>
            <a:r>
              <a:rPr lang="en-US" b="1" dirty="0" smtClean="0"/>
              <a:t>Demographics </a:t>
            </a:r>
            <a:r>
              <a:rPr lang="en-US" b="1" dirty="0"/>
              <a:t>and </a:t>
            </a:r>
            <a:r>
              <a:rPr lang="en-US" b="1" dirty="0" smtClean="0"/>
              <a:t>Patient Characteristics</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31955147"/>
              </p:ext>
            </p:extLst>
          </p:nvPr>
        </p:nvGraphicFramePr>
        <p:xfrm>
          <a:off x="411480" y="1097280"/>
          <a:ext cx="8321041" cy="5288089"/>
        </p:xfrm>
        <a:graphic>
          <a:graphicData uri="http://schemas.openxmlformats.org/drawingml/2006/table">
            <a:tbl>
              <a:tblPr firstRow="1" firstCol="1" bandRow="1">
                <a:effectLst/>
                <a:tableStyleId>{68D230F3-CF80-4859-8CE7-A43EE81993B5}</a:tableStyleId>
              </a:tblPr>
              <a:tblGrid>
                <a:gridCol w="4003013"/>
                <a:gridCol w="2159014"/>
                <a:gridCol w="2159014"/>
              </a:tblGrid>
              <a:tr h="741321">
                <a:tc>
                  <a:txBody>
                    <a:bodyPr/>
                    <a:lstStyle/>
                    <a:p>
                      <a:pPr>
                        <a:lnSpc>
                          <a:spcPts val="1700"/>
                        </a:lnSpc>
                      </a:pPr>
                      <a:endParaRPr lang="en-US" sz="1750" dirty="0">
                        <a:solidFill>
                          <a:schemeClr val="tx1"/>
                        </a:solidFill>
                        <a:effectLst/>
                        <a:latin typeface="+mj-lt"/>
                        <a:cs typeface="Times New Roman"/>
                      </a:endParaRPr>
                    </a:p>
                  </a:txBody>
                  <a:tcPr marL="61349" marR="61349" marT="0" marB="0">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a:txBody>
                    <a:bodyPr/>
                    <a:lstStyle/>
                    <a:p>
                      <a:pPr marL="0" marR="0" algn="ctr">
                        <a:lnSpc>
                          <a:spcPts val="1700"/>
                        </a:lnSpc>
                        <a:spcBef>
                          <a:spcPts val="0"/>
                        </a:spcBef>
                        <a:spcAft>
                          <a:spcPts val="0"/>
                        </a:spcAft>
                      </a:pPr>
                      <a:r>
                        <a:rPr lang="en-US" sz="1800" b="1" dirty="0" smtClean="0">
                          <a:solidFill>
                            <a:schemeClr val="bg1"/>
                          </a:solidFill>
                          <a:effectLst/>
                          <a:latin typeface="+mj-lt"/>
                        </a:rPr>
                        <a:t>    </a:t>
                      </a:r>
                      <a:r>
                        <a:rPr lang="en-US" sz="1800" b="1" baseline="0" dirty="0" smtClean="0">
                          <a:solidFill>
                            <a:schemeClr val="bg1"/>
                          </a:solidFill>
                          <a:effectLst/>
                          <a:latin typeface="+mj-lt"/>
                        </a:rPr>
                        <a:t>  </a:t>
                      </a:r>
                      <a:r>
                        <a:rPr lang="en-US" sz="1800" b="1" dirty="0" smtClean="0">
                          <a:solidFill>
                            <a:schemeClr val="bg1"/>
                          </a:solidFill>
                          <a:effectLst/>
                          <a:latin typeface="+mj-lt"/>
                        </a:rPr>
                        <a:t>ABT-493 200 mg </a:t>
                      </a:r>
                    </a:p>
                    <a:p>
                      <a:pPr marL="0" marR="0" algn="ctr">
                        <a:lnSpc>
                          <a:spcPts val="1700"/>
                        </a:lnSpc>
                        <a:spcBef>
                          <a:spcPts val="0"/>
                        </a:spcBef>
                        <a:spcAft>
                          <a:spcPts val="0"/>
                        </a:spcAft>
                      </a:pPr>
                      <a:r>
                        <a:rPr lang="en-US" sz="1800" b="1" dirty="0" smtClean="0">
                          <a:solidFill>
                            <a:schemeClr val="bg1"/>
                          </a:solidFill>
                          <a:effectLst/>
                          <a:latin typeface="+mj-lt"/>
                        </a:rPr>
                        <a:t>+ ABT-530 40 mg</a:t>
                      </a:r>
                    </a:p>
                    <a:p>
                      <a:pPr marL="0" marR="0" algn="ctr">
                        <a:lnSpc>
                          <a:spcPts val="1700"/>
                        </a:lnSpc>
                        <a:spcBef>
                          <a:spcPts val="0"/>
                        </a:spcBef>
                        <a:spcAft>
                          <a:spcPts val="0"/>
                        </a:spcAft>
                      </a:pPr>
                      <a:r>
                        <a:rPr lang="en-US" sz="1800" b="1" dirty="0" smtClean="0">
                          <a:solidFill>
                            <a:schemeClr val="bg1"/>
                          </a:solidFill>
                          <a:effectLst/>
                          <a:latin typeface="+mj-lt"/>
                        </a:rPr>
                        <a:t>(n = 39)</a:t>
                      </a:r>
                      <a:endParaRPr lang="en-US" sz="1800" b="1" dirty="0" smtClean="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marL="0" marR="0" algn="ctr">
                        <a:lnSpc>
                          <a:spcPts val="1700"/>
                        </a:lnSpc>
                        <a:spcBef>
                          <a:spcPts val="0"/>
                        </a:spcBef>
                        <a:spcAft>
                          <a:spcPts val="0"/>
                        </a:spcAft>
                      </a:pPr>
                      <a:r>
                        <a:rPr lang="en-US" sz="1800" b="1" dirty="0" smtClean="0">
                          <a:solidFill>
                            <a:schemeClr val="bg1"/>
                          </a:solidFill>
                          <a:effectLst/>
                          <a:latin typeface="+mj-lt"/>
                        </a:rPr>
                        <a:t>   ABT-493 200 mg </a:t>
                      </a:r>
                    </a:p>
                    <a:p>
                      <a:pPr marL="0" marR="0" algn="ctr">
                        <a:lnSpc>
                          <a:spcPts val="1700"/>
                        </a:lnSpc>
                        <a:spcBef>
                          <a:spcPts val="0"/>
                        </a:spcBef>
                        <a:spcAft>
                          <a:spcPts val="0"/>
                        </a:spcAft>
                      </a:pPr>
                      <a:r>
                        <a:rPr lang="en-US" sz="1800" b="1" dirty="0" smtClean="0">
                          <a:solidFill>
                            <a:schemeClr val="bg1"/>
                          </a:solidFill>
                          <a:effectLst/>
                          <a:latin typeface="+mj-lt"/>
                        </a:rPr>
                        <a:t>+ ABT-530 120 mg</a:t>
                      </a:r>
                    </a:p>
                    <a:p>
                      <a:pPr marL="0" marR="0" algn="ctr">
                        <a:lnSpc>
                          <a:spcPts val="1700"/>
                        </a:lnSpc>
                        <a:spcBef>
                          <a:spcPts val="0"/>
                        </a:spcBef>
                        <a:spcAft>
                          <a:spcPts val="0"/>
                        </a:spcAft>
                      </a:pPr>
                      <a:r>
                        <a:rPr lang="en-US" sz="1800" b="1" dirty="0" smtClean="0">
                          <a:solidFill>
                            <a:schemeClr val="bg1"/>
                          </a:solidFill>
                          <a:effectLst/>
                          <a:latin typeface="+mj-lt"/>
                        </a:rPr>
                        <a:t>(n = 40)</a:t>
                      </a:r>
                      <a:endParaRPr lang="en-US" sz="1800" b="1" dirty="0">
                        <a:solidFill>
                          <a:schemeClr val="bg1"/>
                        </a:solidFill>
                        <a:effectLst/>
                        <a:latin typeface="+mj-lt"/>
                        <a:ea typeface="Calibri"/>
                        <a:cs typeface="Times New Roman"/>
                      </a:endParaRPr>
                    </a:p>
                  </a:txBody>
                  <a:tcPr marL="61349" marR="61349" marT="0" marB="0" anchor="ctr">
                    <a:lnL>
                      <a:noFill/>
                    </a:lnL>
                    <a:lnR>
                      <a:noFill/>
                    </a:ln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0082BA"/>
                    </a:solidFill>
                  </a:tcPr>
                </a:tc>
              </a:tr>
              <a:tr h="284173">
                <a:tc>
                  <a:txBody>
                    <a:bodyPr/>
                    <a:lstStyle/>
                    <a:p>
                      <a:pPr marL="0" marR="0">
                        <a:lnSpc>
                          <a:spcPts val="1700"/>
                        </a:lnSpc>
                        <a:spcBef>
                          <a:spcPts val="0"/>
                        </a:spcBef>
                        <a:spcAft>
                          <a:spcPts val="0"/>
                        </a:spcAft>
                      </a:pPr>
                      <a:r>
                        <a:rPr lang="en-US" sz="1750" b="0" dirty="0" smtClean="0">
                          <a:effectLst/>
                          <a:latin typeface="+mj-lt"/>
                        </a:rPr>
                        <a:t>Male, n</a:t>
                      </a:r>
                      <a:r>
                        <a:rPr lang="en-US" sz="1750" b="0" baseline="0" dirty="0" smtClean="0">
                          <a:effectLst/>
                          <a:latin typeface="+mj-lt"/>
                        </a:rPr>
                        <a:t> (%)</a:t>
                      </a:r>
                      <a:endParaRPr lang="en-US" sz="175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18 (46)</a:t>
                      </a:r>
                    </a:p>
                  </a:txBody>
                  <a:tcPr marL="68580" marR="68580" marT="0" marB="0" anchor="ctr">
                    <a:lnT w="19050" cap="flat" cmpd="sng" algn="ctr">
                      <a:solidFill>
                        <a:schemeClr val="bg1">
                          <a:lumMod val="50000"/>
                        </a:schemeClr>
                      </a:solidFill>
                      <a:prstDash val="solid"/>
                      <a:round/>
                      <a:headEnd type="none" w="med" len="med"/>
                      <a:tailEnd type="none" w="med" len="med"/>
                    </a:lnT>
                  </a:tcP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23 (58)</a:t>
                      </a:r>
                    </a:p>
                  </a:txBody>
                  <a:tcPr marL="68580" marR="68580" marT="0" marB="0" anchor="ctr">
                    <a:lnT w="19050" cap="flat" cmpd="sng" algn="ctr">
                      <a:solidFill>
                        <a:schemeClr val="bg1">
                          <a:lumMod val="50000"/>
                        </a:schemeClr>
                      </a:solidFill>
                      <a:prstDash val="solid"/>
                      <a:round/>
                      <a:headEnd type="none" w="med" len="med"/>
                      <a:tailEnd type="none" w="med" len="med"/>
                    </a:lnT>
                  </a:tcPr>
                </a:tc>
              </a:tr>
              <a:tr h="284173">
                <a:tc>
                  <a:txBody>
                    <a:bodyPr/>
                    <a:lstStyle/>
                    <a:p>
                      <a:pPr marL="0" marR="0">
                        <a:lnSpc>
                          <a:spcPts val="1700"/>
                        </a:lnSpc>
                        <a:spcBef>
                          <a:spcPts val="0"/>
                        </a:spcBef>
                        <a:spcAft>
                          <a:spcPts val="0"/>
                        </a:spcAft>
                      </a:pPr>
                      <a:r>
                        <a:rPr lang="en-US" sz="1750" b="0" dirty="0" smtClean="0">
                          <a:effectLst/>
                          <a:latin typeface="+mj-lt"/>
                        </a:rPr>
                        <a:t>White race, n (%)</a:t>
                      </a:r>
                      <a:endParaRPr lang="en-US" sz="1750" b="0" dirty="0">
                        <a:solidFill>
                          <a:schemeClr val="tx1"/>
                        </a:solidFill>
                        <a:effectLst/>
                        <a:latin typeface="+mj-lt"/>
                        <a:ea typeface="Calibri"/>
                        <a:cs typeface="Times New Roman"/>
                      </a:endParaRPr>
                    </a:p>
                  </a:txBody>
                  <a:tcPr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35 (90)</a:t>
                      </a:r>
                    </a:p>
                  </a:txBody>
                  <a:tcPr marL="68580" marR="68580"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34 (85)</a:t>
                      </a:r>
                    </a:p>
                  </a:txBody>
                  <a:tcPr marL="68580" marR="68580" marT="0" marB="0" anchor="ctr"/>
                </a:tc>
              </a:tr>
              <a:tr h="284173">
                <a:tc>
                  <a:txBody>
                    <a:bodyPr/>
                    <a:lstStyle/>
                    <a:p>
                      <a:pPr marL="0" marR="0" indent="0">
                        <a:lnSpc>
                          <a:spcPts val="1700"/>
                        </a:lnSpc>
                        <a:spcBef>
                          <a:spcPts val="0"/>
                        </a:spcBef>
                        <a:spcAft>
                          <a:spcPts val="0"/>
                        </a:spcAft>
                      </a:pPr>
                      <a:r>
                        <a:rPr lang="en-US" sz="1750" b="0" dirty="0" smtClean="0">
                          <a:solidFill>
                            <a:schemeClr val="tx1"/>
                          </a:solidFill>
                          <a:effectLst/>
                          <a:latin typeface="+mj-lt"/>
                          <a:ea typeface="Calibri"/>
                          <a:cs typeface="Times New Roman"/>
                        </a:rPr>
                        <a:t>Hispanic</a:t>
                      </a:r>
                      <a:r>
                        <a:rPr lang="en-US" sz="1750" b="0" baseline="0" dirty="0" smtClean="0">
                          <a:solidFill>
                            <a:schemeClr val="tx1"/>
                          </a:solidFill>
                          <a:effectLst/>
                          <a:latin typeface="+mj-lt"/>
                          <a:ea typeface="Calibri"/>
                          <a:cs typeface="Times New Roman"/>
                        </a:rPr>
                        <a:t> or Latino ethnicity, n (%)</a:t>
                      </a:r>
                      <a:endParaRPr lang="en-US" sz="1750" b="0" dirty="0">
                        <a:solidFill>
                          <a:schemeClr val="tx1"/>
                        </a:solidFill>
                        <a:effectLst/>
                        <a:latin typeface="+mj-lt"/>
                        <a:ea typeface="Calibri"/>
                        <a:cs typeface="Times New Roman"/>
                      </a:endParaRPr>
                    </a:p>
                  </a:txBody>
                  <a:tcPr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9 (23)</a:t>
                      </a:r>
                    </a:p>
                  </a:txBody>
                  <a:tcPr marL="68580" marR="68580"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7 (18)</a:t>
                      </a:r>
                    </a:p>
                  </a:txBody>
                  <a:tcPr marL="68580" marR="68580" marT="0" marB="0" anchor="ctr"/>
                </a:tc>
              </a:tr>
              <a:tr h="284173">
                <a:tc>
                  <a:txBody>
                    <a:bodyPr/>
                    <a:lstStyle/>
                    <a:p>
                      <a:pPr marL="0" marR="0" indent="0">
                        <a:lnSpc>
                          <a:spcPts val="1700"/>
                        </a:lnSpc>
                        <a:spcBef>
                          <a:spcPts val="0"/>
                        </a:spcBef>
                        <a:spcAft>
                          <a:spcPts val="0"/>
                        </a:spcAft>
                      </a:pPr>
                      <a:r>
                        <a:rPr lang="en-US" sz="1750" b="0" dirty="0" smtClean="0">
                          <a:effectLst/>
                          <a:latin typeface="+mj-lt"/>
                        </a:rPr>
                        <a:t>Age, mean (range), years</a:t>
                      </a:r>
                      <a:endParaRPr lang="en-US" sz="1750" b="0" dirty="0">
                        <a:solidFill>
                          <a:schemeClr val="tx1"/>
                        </a:solidFill>
                        <a:effectLst/>
                        <a:latin typeface="+mj-lt"/>
                        <a:ea typeface="Calibri"/>
                        <a:cs typeface="Times New Roman"/>
                      </a:endParaRPr>
                    </a:p>
                  </a:txBody>
                  <a:tcPr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53 </a:t>
                      </a:r>
                      <a:r>
                        <a:rPr lang="en-US" sz="1750" dirty="0" smtClean="0">
                          <a:effectLst/>
                          <a:latin typeface="+mj-lt"/>
                          <a:ea typeface="Calibri"/>
                          <a:cs typeface="Times New Roman"/>
                        </a:rPr>
                        <a:t>(30</a:t>
                      </a:r>
                      <a:r>
                        <a:rPr lang="en-US" sz="1750" kern="1200" baseline="0" dirty="0" smtClean="0">
                          <a:solidFill>
                            <a:schemeClr val="tx1"/>
                          </a:solidFill>
                          <a:effectLst/>
                          <a:latin typeface="+mn-lt"/>
                          <a:ea typeface="Calibri"/>
                          <a:cs typeface="Times New Roman"/>
                        </a:rPr>
                        <a:t> </a:t>
                      </a:r>
                      <a:r>
                        <a:rPr lang="en-US" sz="1750" kern="1200" dirty="0" smtClean="0">
                          <a:solidFill>
                            <a:schemeClr val="tx1"/>
                          </a:solidFill>
                          <a:effectLst/>
                          <a:latin typeface="+mn-lt"/>
                          <a:ea typeface="Calibri"/>
                          <a:cs typeface="Times New Roman"/>
                        </a:rPr>
                        <a:t>– </a:t>
                      </a:r>
                      <a:r>
                        <a:rPr lang="en-US" sz="1750" dirty="0" smtClean="0">
                          <a:effectLst/>
                          <a:latin typeface="+mj-lt"/>
                          <a:ea typeface="Calibri"/>
                          <a:cs typeface="Times New Roman"/>
                        </a:rPr>
                        <a:t>70</a:t>
                      </a:r>
                      <a:r>
                        <a:rPr lang="en-US" sz="1750" dirty="0">
                          <a:effectLst/>
                          <a:latin typeface="+mj-lt"/>
                          <a:ea typeface="Calibri"/>
                          <a:cs typeface="Times New Roman"/>
                        </a:rPr>
                        <a:t>)</a:t>
                      </a:r>
                    </a:p>
                  </a:txBody>
                  <a:tcPr marL="68580" marR="68580"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52 </a:t>
                      </a:r>
                      <a:r>
                        <a:rPr lang="en-US" sz="1750" dirty="0" smtClean="0">
                          <a:effectLst/>
                          <a:latin typeface="+mj-lt"/>
                          <a:ea typeface="Calibri"/>
                          <a:cs typeface="Times New Roman"/>
                        </a:rPr>
                        <a:t>(26</a:t>
                      </a:r>
                      <a:r>
                        <a:rPr lang="en-US" sz="1750" baseline="0" dirty="0" smtClean="0">
                          <a:effectLst/>
                          <a:latin typeface="+mj-lt"/>
                          <a:ea typeface="Calibri"/>
                          <a:cs typeface="Times New Roman"/>
                        </a:rPr>
                        <a:t> </a:t>
                      </a:r>
                      <a:r>
                        <a:rPr lang="en-US" sz="1750" dirty="0" smtClean="0">
                          <a:effectLst/>
                          <a:latin typeface="+mj-lt"/>
                          <a:ea typeface="Calibri"/>
                          <a:cs typeface="Times New Roman"/>
                        </a:rPr>
                        <a:t>– 68</a:t>
                      </a:r>
                      <a:r>
                        <a:rPr lang="en-US" sz="1750" dirty="0">
                          <a:effectLst/>
                          <a:latin typeface="+mj-lt"/>
                          <a:ea typeface="Calibri"/>
                          <a:cs typeface="Times New Roman"/>
                        </a:rPr>
                        <a:t>)</a:t>
                      </a:r>
                    </a:p>
                  </a:txBody>
                  <a:tcPr marL="68580" marR="68580" marT="0" marB="0" anchor="ctr"/>
                </a:tc>
              </a:tr>
              <a:tr h="284173">
                <a:tc>
                  <a:txBody>
                    <a:bodyPr/>
                    <a:lstStyle/>
                    <a:p>
                      <a:pPr marL="0" marR="0">
                        <a:lnSpc>
                          <a:spcPts val="1700"/>
                        </a:lnSpc>
                        <a:spcBef>
                          <a:spcPts val="0"/>
                        </a:spcBef>
                        <a:spcAft>
                          <a:spcPts val="0"/>
                        </a:spcAft>
                      </a:pPr>
                      <a:r>
                        <a:rPr lang="en-US" sz="1750" b="0" dirty="0" smtClean="0">
                          <a:effectLst/>
                          <a:latin typeface="+mj-lt"/>
                        </a:rPr>
                        <a:t>BMI, mean ± SD, kg/m</a:t>
                      </a:r>
                      <a:r>
                        <a:rPr lang="en-US" sz="1750" b="0" baseline="30000" dirty="0" smtClean="0">
                          <a:effectLst/>
                          <a:latin typeface="+mj-lt"/>
                        </a:rPr>
                        <a:t>2</a:t>
                      </a:r>
                      <a:endParaRPr lang="en-US" sz="1750" b="0" baseline="30000" dirty="0">
                        <a:effectLst/>
                        <a:latin typeface="+mj-lt"/>
                      </a:endParaRPr>
                    </a:p>
                  </a:txBody>
                  <a:tcPr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28 </a:t>
                      </a:r>
                      <a:r>
                        <a:rPr lang="en-US" sz="1750" b="0" kern="1200" dirty="0" smtClean="0">
                          <a:solidFill>
                            <a:schemeClr val="tx1"/>
                          </a:solidFill>
                          <a:effectLst/>
                          <a:latin typeface="+mn-lt"/>
                          <a:ea typeface="+mn-ea"/>
                          <a:cs typeface="+mn-cs"/>
                        </a:rPr>
                        <a:t>± </a:t>
                      </a:r>
                      <a:r>
                        <a:rPr lang="en-US" sz="1750" dirty="0" smtClean="0">
                          <a:effectLst/>
                          <a:latin typeface="+mj-lt"/>
                          <a:ea typeface="Calibri"/>
                          <a:cs typeface="Times New Roman"/>
                        </a:rPr>
                        <a:t>4.3</a:t>
                      </a:r>
                      <a:endParaRPr lang="en-US" sz="1750" dirty="0">
                        <a:effectLst/>
                        <a:latin typeface="+mj-lt"/>
                        <a:ea typeface="Calibri"/>
                        <a:cs typeface="Times New Roman"/>
                      </a:endParaRPr>
                    </a:p>
                  </a:txBody>
                  <a:tcPr marL="68580" marR="68580"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28 </a:t>
                      </a:r>
                      <a:r>
                        <a:rPr lang="en-US" sz="1750" b="0" kern="1200" dirty="0" smtClean="0">
                          <a:solidFill>
                            <a:schemeClr val="tx1"/>
                          </a:solidFill>
                          <a:effectLst/>
                          <a:latin typeface="+mn-lt"/>
                          <a:ea typeface="+mn-ea"/>
                          <a:cs typeface="+mn-cs"/>
                        </a:rPr>
                        <a:t>± </a:t>
                      </a:r>
                      <a:r>
                        <a:rPr lang="en-US" sz="1750" dirty="0" smtClean="0">
                          <a:effectLst/>
                          <a:latin typeface="+mj-lt"/>
                          <a:ea typeface="Calibri"/>
                          <a:cs typeface="Times New Roman"/>
                        </a:rPr>
                        <a:t>5</a:t>
                      </a:r>
                      <a:endParaRPr lang="en-US" sz="1750" dirty="0">
                        <a:effectLst/>
                        <a:latin typeface="+mj-lt"/>
                        <a:ea typeface="Calibri"/>
                        <a:cs typeface="Times New Roman"/>
                      </a:endParaRPr>
                    </a:p>
                  </a:txBody>
                  <a:tcPr marL="68580" marR="68580" marT="0" marB="0" anchor="ctr"/>
                </a:tc>
              </a:tr>
              <a:tr h="284173">
                <a:tc>
                  <a:txBody>
                    <a:bodyPr/>
                    <a:lstStyle/>
                    <a:p>
                      <a:pPr marL="0" marR="0">
                        <a:lnSpc>
                          <a:spcPts val="1700"/>
                        </a:lnSpc>
                        <a:spcBef>
                          <a:spcPts val="0"/>
                        </a:spcBef>
                        <a:spcAft>
                          <a:spcPts val="0"/>
                        </a:spcAft>
                      </a:pPr>
                      <a:r>
                        <a:rPr lang="en-US" sz="1750" b="0" dirty="0" smtClean="0">
                          <a:solidFill>
                            <a:schemeClr val="tx1"/>
                          </a:solidFill>
                          <a:effectLst/>
                          <a:latin typeface="+mj-lt"/>
                          <a:ea typeface="Calibri"/>
                          <a:cs typeface="Times New Roman"/>
                        </a:rPr>
                        <a:t>IL28B</a:t>
                      </a:r>
                      <a:r>
                        <a:rPr lang="en-US" sz="1750" b="0" baseline="0" dirty="0" smtClean="0">
                          <a:solidFill>
                            <a:schemeClr val="tx1"/>
                          </a:solidFill>
                          <a:effectLst/>
                          <a:latin typeface="+mj-lt"/>
                          <a:ea typeface="Calibri"/>
                          <a:cs typeface="Times New Roman"/>
                        </a:rPr>
                        <a:t> non-CC genotype, n (%)</a:t>
                      </a:r>
                      <a:endParaRPr lang="en-US" sz="1750" b="0" dirty="0">
                        <a:solidFill>
                          <a:schemeClr val="tx1"/>
                        </a:solidFill>
                        <a:effectLst/>
                        <a:latin typeface="+mj-lt"/>
                        <a:ea typeface="Calibri"/>
                        <a:cs typeface="Times New Roman"/>
                      </a:endParaRPr>
                    </a:p>
                  </a:txBody>
                  <a:tcPr marT="0" marB="0" anchor="ctr"/>
                </a:tc>
                <a:tc>
                  <a:txBody>
                    <a:bodyPr/>
                    <a:lstStyle/>
                    <a:p>
                      <a:pPr marL="0" marR="0" algn="ctr">
                        <a:lnSpc>
                          <a:spcPts val="1700"/>
                        </a:lnSpc>
                        <a:spcBef>
                          <a:spcPts val="0"/>
                        </a:spcBef>
                        <a:spcAft>
                          <a:spcPts val="0"/>
                        </a:spcAft>
                        <a:tabLst>
                          <a:tab pos="1428750" algn="l"/>
                        </a:tabLst>
                      </a:pPr>
                      <a:r>
                        <a:rPr lang="en-US" sz="1750" dirty="0" smtClean="0">
                          <a:effectLst/>
                          <a:latin typeface="+mj-lt"/>
                          <a:ea typeface="Calibri"/>
                          <a:cs typeface="Times New Roman"/>
                        </a:rPr>
                        <a:t>32 (82)</a:t>
                      </a:r>
                      <a:endParaRPr lang="en-US" sz="1750" baseline="30000" dirty="0">
                        <a:effectLst/>
                        <a:latin typeface="+mj-lt"/>
                        <a:ea typeface="Calibri"/>
                        <a:cs typeface="Times New Roman"/>
                      </a:endParaRPr>
                    </a:p>
                  </a:txBody>
                  <a:tcPr marL="68580" marR="68580"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31 (78)</a:t>
                      </a:r>
                    </a:p>
                  </a:txBody>
                  <a:tcPr marL="68580" marR="68580" marT="0" marB="0" anchor="ctr"/>
                </a:tc>
              </a:tr>
              <a:tr h="284173">
                <a:tc>
                  <a:txBody>
                    <a:bodyPr/>
                    <a:lstStyle/>
                    <a:p>
                      <a:pPr marL="0" marR="0">
                        <a:lnSpc>
                          <a:spcPts val="1700"/>
                        </a:lnSpc>
                        <a:spcBef>
                          <a:spcPts val="0"/>
                        </a:spcBef>
                        <a:spcAft>
                          <a:spcPts val="0"/>
                        </a:spcAft>
                      </a:pPr>
                      <a:r>
                        <a:rPr lang="en-US" sz="1750" b="0" dirty="0" smtClean="0">
                          <a:solidFill>
                            <a:schemeClr val="tx1"/>
                          </a:solidFill>
                          <a:effectLst/>
                          <a:latin typeface="+mj-lt"/>
                          <a:ea typeface="Calibri"/>
                          <a:cs typeface="Times New Roman"/>
                        </a:rPr>
                        <a:t>HCV RNA, mean </a:t>
                      </a:r>
                      <a:r>
                        <a:rPr lang="en-US" sz="1750" b="0" kern="1200" dirty="0" smtClean="0">
                          <a:solidFill>
                            <a:schemeClr val="tx1"/>
                          </a:solidFill>
                          <a:effectLst/>
                          <a:latin typeface="+mn-lt"/>
                          <a:ea typeface="+mn-ea"/>
                          <a:cs typeface="+mn-cs"/>
                        </a:rPr>
                        <a:t>± </a:t>
                      </a:r>
                      <a:r>
                        <a:rPr lang="en-US" sz="1750" b="0" dirty="0" smtClean="0">
                          <a:solidFill>
                            <a:schemeClr val="tx1"/>
                          </a:solidFill>
                          <a:effectLst/>
                          <a:latin typeface="+mj-lt"/>
                          <a:ea typeface="Calibri"/>
                          <a:cs typeface="Times New Roman"/>
                        </a:rPr>
                        <a:t>SD, log</a:t>
                      </a:r>
                      <a:r>
                        <a:rPr lang="en-US" sz="1750" b="0" baseline="-25000" dirty="0" smtClean="0">
                          <a:solidFill>
                            <a:schemeClr val="tx1"/>
                          </a:solidFill>
                          <a:effectLst/>
                          <a:latin typeface="+mj-lt"/>
                          <a:ea typeface="Calibri"/>
                          <a:cs typeface="Times New Roman"/>
                        </a:rPr>
                        <a:t>10</a:t>
                      </a:r>
                      <a:r>
                        <a:rPr lang="en-US" sz="1750" b="0" dirty="0" smtClean="0">
                          <a:solidFill>
                            <a:schemeClr val="tx1"/>
                          </a:solidFill>
                          <a:effectLst/>
                          <a:latin typeface="+mj-lt"/>
                          <a:ea typeface="Calibri"/>
                          <a:cs typeface="Times New Roman"/>
                        </a:rPr>
                        <a:t> IU/mL</a:t>
                      </a:r>
                      <a:endParaRPr lang="en-US" sz="1750" b="0" dirty="0">
                        <a:solidFill>
                          <a:schemeClr val="tx1"/>
                        </a:solidFill>
                        <a:effectLst/>
                        <a:latin typeface="+mj-lt"/>
                        <a:ea typeface="Calibri"/>
                        <a:cs typeface="Times New Roman"/>
                      </a:endParaRPr>
                    </a:p>
                  </a:txBody>
                  <a:tcPr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6.6 </a:t>
                      </a:r>
                      <a:r>
                        <a:rPr lang="en-US" sz="1750" b="0" kern="1200" dirty="0" smtClean="0">
                          <a:solidFill>
                            <a:schemeClr val="tx1"/>
                          </a:solidFill>
                          <a:effectLst/>
                          <a:latin typeface="+mn-lt"/>
                          <a:ea typeface="+mn-ea"/>
                          <a:cs typeface="+mn-cs"/>
                        </a:rPr>
                        <a:t>± </a:t>
                      </a:r>
                      <a:r>
                        <a:rPr lang="en-US" sz="1750" dirty="0" smtClean="0">
                          <a:effectLst/>
                          <a:latin typeface="+mj-lt"/>
                          <a:ea typeface="Calibri"/>
                          <a:cs typeface="Times New Roman"/>
                        </a:rPr>
                        <a:t>0.6</a:t>
                      </a:r>
                      <a:endParaRPr lang="en-US" sz="1750" dirty="0">
                        <a:effectLst/>
                        <a:latin typeface="+mj-lt"/>
                        <a:ea typeface="Calibri"/>
                        <a:cs typeface="Times New Roman"/>
                      </a:endParaRPr>
                    </a:p>
                  </a:txBody>
                  <a:tcPr marL="68580" marR="68580"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6.7 </a:t>
                      </a:r>
                      <a:r>
                        <a:rPr lang="en-US" sz="1750" b="0" kern="1200" dirty="0" smtClean="0">
                          <a:solidFill>
                            <a:schemeClr val="tx1"/>
                          </a:solidFill>
                          <a:effectLst/>
                          <a:latin typeface="+mn-lt"/>
                          <a:ea typeface="+mn-ea"/>
                          <a:cs typeface="+mn-cs"/>
                        </a:rPr>
                        <a:t>± </a:t>
                      </a:r>
                      <a:r>
                        <a:rPr lang="en-US" sz="1750" dirty="0" smtClean="0">
                          <a:effectLst/>
                          <a:latin typeface="+mj-lt"/>
                          <a:ea typeface="Calibri"/>
                          <a:cs typeface="Times New Roman"/>
                        </a:rPr>
                        <a:t>0.6</a:t>
                      </a:r>
                      <a:endParaRPr lang="en-US" sz="1750" dirty="0">
                        <a:effectLst/>
                        <a:latin typeface="+mj-lt"/>
                        <a:ea typeface="Calibri"/>
                        <a:cs typeface="Times New Roman"/>
                      </a:endParaRPr>
                    </a:p>
                  </a:txBody>
                  <a:tcPr marL="68580" marR="68580" marT="0" marB="0" anchor="ctr"/>
                </a:tc>
              </a:tr>
              <a:tr h="284173">
                <a:tc>
                  <a:txBody>
                    <a:bodyPr/>
                    <a:lstStyle/>
                    <a:p>
                      <a:pPr marL="0" marR="0">
                        <a:lnSpc>
                          <a:spcPts val="1700"/>
                        </a:lnSpc>
                        <a:spcBef>
                          <a:spcPts val="0"/>
                        </a:spcBef>
                        <a:spcAft>
                          <a:spcPts val="0"/>
                        </a:spcAft>
                      </a:pPr>
                      <a:r>
                        <a:rPr lang="en-US" sz="1750" b="0" dirty="0" smtClean="0">
                          <a:solidFill>
                            <a:schemeClr val="tx1"/>
                          </a:solidFill>
                          <a:effectLst/>
                          <a:latin typeface="+mj-lt"/>
                          <a:ea typeface="Calibri"/>
                          <a:cs typeface="Times New Roman"/>
                        </a:rPr>
                        <a:t>HCV GT</a:t>
                      </a:r>
                      <a:r>
                        <a:rPr lang="en-US" sz="1750" b="0" baseline="0" dirty="0" smtClean="0">
                          <a:solidFill>
                            <a:schemeClr val="tx1"/>
                          </a:solidFill>
                          <a:effectLst/>
                          <a:latin typeface="+mj-lt"/>
                          <a:ea typeface="Calibri"/>
                          <a:cs typeface="Times New Roman"/>
                        </a:rPr>
                        <a:t>1a, n (%)</a:t>
                      </a:r>
                      <a:endParaRPr lang="en-US" sz="1750" b="0" dirty="0">
                        <a:solidFill>
                          <a:schemeClr val="tx1"/>
                        </a:solidFill>
                        <a:effectLst/>
                        <a:latin typeface="+mj-lt"/>
                        <a:ea typeface="Calibri"/>
                        <a:cs typeface="Times New Roman"/>
                      </a:endParaRPr>
                    </a:p>
                  </a:txBody>
                  <a:tcPr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30 (77)</a:t>
                      </a:r>
                    </a:p>
                  </a:txBody>
                  <a:tcPr marL="68580" marR="68580"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34 (85)</a:t>
                      </a:r>
                    </a:p>
                  </a:txBody>
                  <a:tcPr marL="68580" marR="68580" marT="0" marB="0" anchor="ctr"/>
                </a:tc>
              </a:tr>
              <a:tr h="284173">
                <a:tc gridSpan="3">
                  <a:txBody>
                    <a:bodyPr/>
                    <a:lstStyle/>
                    <a:p>
                      <a:pPr marL="0" marR="0">
                        <a:lnSpc>
                          <a:spcPts val="1700"/>
                        </a:lnSpc>
                        <a:spcBef>
                          <a:spcPts val="0"/>
                        </a:spcBef>
                        <a:spcAft>
                          <a:spcPts val="0"/>
                        </a:spcAft>
                      </a:pPr>
                      <a:r>
                        <a:rPr lang="en-US" sz="1750" b="0" dirty="0" smtClean="0">
                          <a:solidFill>
                            <a:schemeClr val="tx1"/>
                          </a:solidFill>
                          <a:effectLst/>
                          <a:latin typeface="+mj-lt"/>
                          <a:ea typeface="Calibri"/>
                          <a:cs typeface="Times New Roman"/>
                        </a:rPr>
                        <a:t>Prior</a:t>
                      </a:r>
                      <a:r>
                        <a:rPr lang="en-US" sz="1750" b="0" baseline="0" dirty="0" smtClean="0">
                          <a:solidFill>
                            <a:schemeClr val="tx1"/>
                          </a:solidFill>
                          <a:effectLst/>
                          <a:latin typeface="+mj-lt"/>
                          <a:ea typeface="Calibri"/>
                          <a:cs typeface="Times New Roman"/>
                        </a:rPr>
                        <a:t> PegIFN/RBV experience, n</a:t>
                      </a:r>
                      <a:r>
                        <a:rPr lang="en-US" sz="1750" b="0" dirty="0" smtClean="0">
                          <a:solidFill>
                            <a:schemeClr val="tx1"/>
                          </a:solidFill>
                          <a:effectLst/>
                          <a:latin typeface="+mj-lt"/>
                          <a:ea typeface="Calibri"/>
                          <a:cs typeface="Times New Roman"/>
                        </a:rPr>
                        <a:t> (%)</a:t>
                      </a:r>
                      <a:endParaRPr lang="en-US" sz="1750" b="0" dirty="0">
                        <a:solidFill>
                          <a:schemeClr val="tx1"/>
                        </a:solidFill>
                        <a:effectLst/>
                        <a:latin typeface="+mj-lt"/>
                        <a:ea typeface="Calibri"/>
                        <a:cs typeface="Times New Roman"/>
                      </a:endParaRPr>
                    </a:p>
                  </a:txBody>
                  <a:tcPr marT="0" marB="0" anchor="ctr"/>
                </a:tc>
                <a:tc hMerge="1">
                  <a:txBody>
                    <a:bodyPr/>
                    <a:lstStyle/>
                    <a:p>
                      <a:endParaRPr lang="en-US"/>
                    </a:p>
                  </a:txBody>
                  <a:tcPr/>
                </a:tc>
                <a:tc hMerge="1">
                  <a:txBody>
                    <a:bodyPr/>
                    <a:lstStyle/>
                    <a:p>
                      <a:pPr algn="ctr" rtl="0" fontAlgn="ctr"/>
                      <a:endParaRPr lang="en-US" sz="1800" b="0" i="0" u="none" strike="noStrike" dirty="0">
                        <a:solidFill>
                          <a:srgbClr val="000000"/>
                        </a:solidFill>
                        <a:effectLst/>
                        <a:latin typeface="+mj-lt"/>
                      </a:endParaRPr>
                    </a:p>
                  </a:txBody>
                  <a:tcPr marT="0" marB="0"/>
                </a:tc>
              </a:tr>
              <a:tr h="284173">
                <a:tc>
                  <a:txBody>
                    <a:bodyPr/>
                    <a:lstStyle/>
                    <a:p>
                      <a:pPr marL="344488" marR="0" indent="0">
                        <a:lnSpc>
                          <a:spcPts val="1700"/>
                        </a:lnSpc>
                        <a:spcBef>
                          <a:spcPts val="0"/>
                        </a:spcBef>
                        <a:spcAft>
                          <a:spcPts val="0"/>
                        </a:spcAft>
                      </a:pPr>
                      <a:r>
                        <a:rPr lang="en-US" sz="1750" b="0" dirty="0" smtClean="0">
                          <a:solidFill>
                            <a:schemeClr val="tx1"/>
                          </a:solidFill>
                          <a:effectLst/>
                          <a:latin typeface="+mj-lt"/>
                          <a:ea typeface="Calibri"/>
                          <a:cs typeface="Times New Roman"/>
                        </a:rPr>
                        <a:t>Naïve</a:t>
                      </a:r>
                      <a:endParaRPr lang="en-US" sz="1750" b="0" dirty="0">
                        <a:solidFill>
                          <a:schemeClr val="tx1"/>
                        </a:solidFill>
                        <a:effectLst/>
                        <a:latin typeface="+mj-lt"/>
                        <a:ea typeface="Calibri"/>
                        <a:cs typeface="Times New Roman"/>
                      </a:endParaRPr>
                    </a:p>
                  </a:txBody>
                  <a:tcPr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25 (64)</a:t>
                      </a:r>
                    </a:p>
                  </a:txBody>
                  <a:tcPr marL="68580" marR="68580"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25 (63)</a:t>
                      </a:r>
                    </a:p>
                  </a:txBody>
                  <a:tcPr marL="68580" marR="68580" marT="0" marB="0" anchor="ctr"/>
                </a:tc>
              </a:tr>
              <a:tr h="284173">
                <a:tc>
                  <a:txBody>
                    <a:bodyPr/>
                    <a:lstStyle/>
                    <a:p>
                      <a:pPr marL="179388" marR="0" indent="0">
                        <a:lnSpc>
                          <a:spcPts val="1700"/>
                        </a:lnSpc>
                        <a:spcBef>
                          <a:spcPts val="0"/>
                        </a:spcBef>
                        <a:spcAft>
                          <a:spcPts val="0"/>
                        </a:spcAft>
                      </a:pPr>
                      <a:r>
                        <a:rPr lang="en-US" sz="1750" b="0" dirty="0" smtClean="0">
                          <a:effectLst/>
                          <a:latin typeface="+mj-lt"/>
                        </a:rPr>
                        <a:t>   Null</a:t>
                      </a:r>
                      <a:r>
                        <a:rPr lang="en-US" sz="1750" b="0" baseline="0" dirty="0" smtClean="0">
                          <a:effectLst/>
                          <a:latin typeface="+mj-lt"/>
                        </a:rPr>
                        <a:t>-responder</a:t>
                      </a:r>
                      <a:endParaRPr lang="en-US" sz="1750" b="0" dirty="0">
                        <a:solidFill>
                          <a:schemeClr val="tx1"/>
                        </a:solidFill>
                        <a:effectLst/>
                        <a:latin typeface="+mj-lt"/>
                        <a:ea typeface="Calibri"/>
                        <a:cs typeface="Times New Roman"/>
                      </a:endParaRPr>
                    </a:p>
                  </a:txBody>
                  <a:tcPr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14 (36)</a:t>
                      </a:r>
                    </a:p>
                  </a:txBody>
                  <a:tcPr marL="68580" marR="68580"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15 (37)</a:t>
                      </a:r>
                    </a:p>
                  </a:txBody>
                  <a:tcPr marL="68580" marR="68580" marT="0" marB="0" anchor="ctr"/>
                </a:tc>
              </a:tr>
              <a:tr h="284173">
                <a:tc>
                  <a:txBody>
                    <a:bodyPr/>
                    <a:lstStyle/>
                    <a:p>
                      <a:pPr marL="0" marR="0">
                        <a:lnSpc>
                          <a:spcPts val="1700"/>
                        </a:lnSpc>
                        <a:spcBef>
                          <a:spcPts val="0"/>
                        </a:spcBef>
                        <a:spcAft>
                          <a:spcPts val="0"/>
                        </a:spcAft>
                      </a:pPr>
                      <a:r>
                        <a:rPr lang="it-IT" sz="1750" b="0" dirty="0" smtClean="0">
                          <a:solidFill>
                            <a:schemeClr val="tx1"/>
                          </a:solidFill>
                          <a:effectLst/>
                          <a:latin typeface="+mj-lt"/>
                          <a:ea typeface="Calibri"/>
                          <a:cs typeface="Times New Roman"/>
                        </a:rPr>
                        <a:t>Baseline fibrosis stage,</a:t>
                      </a:r>
                      <a:r>
                        <a:rPr lang="it-IT" sz="1750" b="0" baseline="0" dirty="0" smtClean="0">
                          <a:solidFill>
                            <a:schemeClr val="tx1"/>
                          </a:solidFill>
                          <a:effectLst/>
                          <a:latin typeface="+mj-lt"/>
                          <a:ea typeface="Calibri"/>
                          <a:cs typeface="Times New Roman"/>
                        </a:rPr>
                        <a:t> n (%)</a:t>
                      </a:r>
                      <a:endParaRPr lang="en-US" sz="1750" b="0" dirty="0">
                        <a:solidFill>
                          <a:schemeClr val="tx1"/>
                        </a:solidFill>
                        <a:effectLst/>
                        <a:latin typeface="+mj-lt"/>
                        <a:ea typeface="Calibri"/>
                        <a:cs typeface="Times New Roman"/>
                      </a:endParaRPr>
                    </a:p>
                  </a:txBody>
                  <a:tcPr marT="0" marB="0" anchor="ctr"/>
                </a:tc>
                <a:tc>
                  <a:txBody>
                    <a:bodyPr/>
                    <a:lstStyle/>
                    <a:p>
                      <a:pPr algn="ctr" rtl="0" fontAlgn="ctr">
                        <a:lnSpc>
                          <a:spcPts val="1700"/>
                        </a:lnSpc>
                      </a:pPr>
                      <a:endParaRPr lang="en-US" sz="1750" b="0" i="0" u="none" strike="noStrike" dirty="0">
                        <a:solidFill>
                          <a:srgbClr val="000000"/>
                        </a:solidFill>
                        <a:effectLst/>
                        <a:latin typeface="+mj-lt"/>
                      </a:endParaRPr>
                    </a:p>
                  </a:txBody>
                  <a:tcPr marT="0" marB="0" anchor="ctr"/>
                </a:tc>
                <a:tc>
                  <a:txBody>
                    <a:bodyPr/>
                    <a:lstStyle/>
                    <a:p>
                      <a:pPr algn="ctr" rtl="0" fontAlgn="ctr">
                        <a:lnSpc>
                          <a:spcPts val="1700"/>
                        </a:lnSpc>
                      </a:pPr>
                      <a:endParaRPr lang="en-US" sz="1750" b="0" i="0" u="none" strike="noStrike" dirty="0">
                        <a:solidFill>
                          <a:srgbClr val="000000"/>
                        </a:solidFill>
                        <a:effectLst/>
                        <a:latin typeface="+mj-lt"/>
                      </a:endParaRPr>
                    </a:p>
                  </a:txBody>
                  <a:tcPr marT="0" marB="0" anchor="ctr"/>
                </a:tc>
              </a:tr>
              <a:tr h="284173">
                <a:tc>
                  <a:txBody>
                    <a:bodyPr/>
                    <a:lstStyle/>
                    <a:p>
                      <a:pPr marL="344488" marR="0" indent="0">
                        <a:lnSpc>
                          <a:spcPts val="1700"/>
                        </a:lnSpc>
                        <a:spcBef>
                          <a:spcPts val="0"/>
                        </a:spcBef>
                        <a:spcAft>
                          <a:spcPts val="0"/>
                        </a:spcAft>
                      </a:pPr>
                      <a:r>
                        <a:rPr lang="en-US" sz="1750" b="0" dirty="0" smtClean="0">
                          <a:solidFill>
                            <a:schemeClr val="tx1"/>
                          </a:solidFill>
                          <a:effectLst/>
                          <a:latin typeface="+mj-lt"/>
                          <a:ea typeface="Calibri"/>
                          <a:cs typeface="Times New Roman"/>
                        </a:rPr>
                        <a:t>F0 – F1</a:t>
                      </a:r>
                    </a:p>
                  </a:txBody>
                  <a:tcPr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27 (69)</a:t>
                      </a:r>
                    </a:p>
                  </a:txBody>
                  <a:tcPr marL="68580" marR="68580"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22 (55)</a:t>
                      </a:r>
                    </a:p>
                  </a:txBody>
                  <a:tcPr marL="68580" marR="68580" marT="0" marB="0" anchor="ctr"/>
                </a:tc>
              </a:tr>
              <a:tr h="284173">
                <a:tc>
                  <a:txBody>
                    <a:bodyPr/>
                    <a:lstStyle/>
                    <a:p>
                      <a:pPr marL="344488" marR="0" indent="0">
                        <a:lnSpc>
                          <a:spcPts val="1700"/>
                        </a:lnSpc>
                        <a:spcBef>
                          <a:spcPts val="0"/>
                        </a:spcBef>
                        <a:spcAft>
                          <a:spcPts val="0"/>
                        </a:spcAft>
                      </a:pPr>
                      <a:r>
                        <a:rPr lang="en-US" sz="1750" b="0" dirty="0" smtClean="0">
                          <a:solidFill>
                            <a:schemeClr val="tx1"/>
                          </a:solidFill>
                          <a:effectLst/>
                          <a:latin typeface="+mj-lt"/>
                          <a:ea typeface="Calibri"/>
                          <a:cs typeface="Times New Roman"/>
                        </a:rPr>
                        <a:t>F2</a:t>
                      </a:r>
                      <a:endParaRPr lang="en-US" sz="1750" b="0" dirty="0">
                        <a:solidFill>
                          <a:schemeClr val="tx1"/>
                        </a:solidFill>
                        <a:effectLst/>
                        <a:latin typeface="+mj-lt"/>
                        <a:ea typeface="Calibri"/>
                        <a:cs typeface="Times New Roman"/>
                      </a:endParaRPr>
                    </a:p>
                  </a:txBody>
                  <a:tcPr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5 (13)</a:t>
                      </a:r>
                    </a:p>
                  </a:txBody>
                  <a:tcPr marL="68580" marR="68580" marT="0" marB="0" anchor="ct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5 (13)</a:t>
                      </a:r>
                    </a:p>
                  </a:txBody>
                  <a:tcPr marL="68580" marR="68580" marT="0" marB="0" anchor="ctr"/>
                </a:tc>
              </a:tr>
              <a:tr h="284173">
                <a:tc>
                  <a:txBody>
                    <a:bodyPr/>
                    <a:lstStyle/>
                    <a:p>
                      <a:pPr marL="344488" marR="0" indent="0">
                        <a:lnSpc>
                          <a:spcPts val="1700"/>
                        </a:lnSpc>
                        <a:spcBef>
                          <a:spcPts val="0"/>
                        </a:spcBef>
                        <a:spcAft>
                          <a:spcPts val="0"/>
                        </a:spcAft>
                      </a:pPr>
                      <a:r>
                        <a:rPr lang="en-US" sz="1750" b="0" dirty="0" smtClean="0">
                          <a:solidFill>
                            <a:schemeClr val="tx1"/>
                          </a:solidFill>
                          <a:effectLst/>
                          <a:latin typeface="+mj-lt"/>
                          <a:ea typeface="Calibri"/>
                          <a:cs typeface="Times New Roman"/>
                        </a:rPr>
                        <a:t>F3</a:t>
                      </a:r>
                      <a:endParaRPr lang="en-US" sz="1750" b="0" dirty="0">
                        <a:solidFill>
                          <a:schemeClr val="tx1"/>
                        </a:solidFill>
                        <a:effectLst/>
                        <a:latin typeface="+mj-lt"/>
                        <a:ea typeface="Calibri"/>
                        <a:cs typeface="Times New Roman"/>
                      </a:endParaRPr>
                    </a:p>
                  </a:txBody>
                  <a:tcPr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7 (</a:t>
                      </a:r>
                      <a:r>
                        <a:rPr lang="en-US" sz="1750" dirty="0" smtClean="0">
                          <a:effectLst/>
                          <a:latin typeface="+mj-lt"/>
                          <a:ea typeface="Calibri"/>
                          <a:cs typeface="Times New Roman"/>
                        </a:rPr>
                        <a:t>18)</a:t>
                      </a:r>
                      <a:r>
                        <a:rPr lang="en-US" sz="1750" baseline="30000" dirty="0" smtClean="0">
                          <a:effectLst/>
                          <a:latin typeface="+mj-lt"/>
                          <a:ea typeface="Calibri"/>
                          <a:cs typeface="Times New Roman"/>
                        </a:rPr>
                        <a:t>a</a:t>
                      </a:r>
                      <a:endParaRPr lang="en-US" sz="1750" baseline="300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a:txBody>
                    <a:bodyPr/>
                    <a:lstStyle/>
                    <a:p>
                      <a:pPr marL="0" marR="0" algn="ctr">
                        <a:lnSpc>
                          <a:spcPts val="1700"/>
                        </a:lnSpc>
                        <a:spcBef>
                          <a:spcPts val="0"/>
                        </a:spcBef>
                        <a:spcAft>
                          <a:spcPts val="0"/>
                        </a:spcAft>
                        <a:tabLst>
                          <a:tab pos="1428750" algn="l"/>
                        </a:tabLst>
                      </a:pPr>
                      <a:r>
                        <a:rPr lang="en-US" sz="1750" dirty="0">
                          <a:effectLst/>
                          <a:latin typeface="+mj-lt"/>
                          <a:ea typeface="Calibri"/>
                          <a:cs typeface="Times New Roman"/>
                        </a:rPr>
                        <a:t>13 (32)</a:t>
                      </a:r>
                    </a:p>
                  </a:txBody>
                  <a:tcPr marL="68580" marR="68580" marT="0" marB="0" anchor="ctr">
                    <a:lnB w="19050" cap="flat" cmpd="sng" algn="ctr">
                      <a:solidFill>
                        <a:schemeClr val="bg1">
                          <a:lumMod val="50000"/>
                        </a:schemeClr>
                      </a:solidFill>
                      <a:prstDash val="solid"/>
                      <a:round/>
                      <a:headEnd type="none" w="med" len="med"/>
                      <a:tailEnd type="none" w="med" len="med"/>
                    </a:lnB>
                  </a:tcPr>
                </a:tc>
              </a:tr>
              <a:tr h="284173">
                <a:tc gridSpan="3">
                  <a:txBody>
                    <a:bodyPr/>
                    <a:lstStyle/>
                    <a:p>
                      <a:pPr marL="1588" marR="0" indent="0">
                        <a:lnSpc>
                          <a:spcPts val="1700"/>
                        </a:lnSpc>
                        <a:spcBef>
                          <a:spcPts val="0"/>
                        </a:spcBef>
                        <a:spcAft>
                          <a:spcPts val="0"/>
                        </a:spcAft>
                      </a:pPr>
                      <a:r>
                        <a:rPr lang="en-US" sz="1400" b="0" baseline="30000" dirty="0" smtClean="0">
                          <a:solidFill>
                            <a:schemeClr val="tx1"/>
                          </a:solidFill>
                          <a:effectLst/>
                          <a:latin typeface="+mj-lt"/>
                          <a:ea typeface="Calibri"/>
                          <a:cs typeface="Times New Roman"/>
                        </a:rPr>
                        <a:t>a</a:t>
                      </a:r>
                      <a:r>
                        <a:rPr lang="en-US" sz="1400" b="0" dirty="0" smtClean="0">
                          <a:solidFill>
                            <a:schemeClr val="tx1"/>
                          </a:solidFill>
                          <a:effectLst/>
                          <a:latin typeface="+mj-lt"/>
                          <a:ea typeface="Calibri"/>
                          <a:cs typeface="Times New Roman"/>
                        </a:rPr>
                        <a:t>Includes one</a:t>
                      </a:r>
                      <a:r>
                        <a:rPr lang="en-US" sz="1400" b="0" baseline="0" dirty="0" smtClean="0">
                          <a:solidFill>
                            <a:schemeClr val="tx1"/>
                          </a:solidFill>
                          <a:effectLst/>
                          <a:latin typeface="+mj-lt"/>
                          <a:ea typeface="Calibri"/>
                          <a:cs typeface="Times New Roman"/>
                        </a:rPr>
                        <a:t> patient with baseline F4 fibrosis stage.</a:t>
                      </a:r>
                      <a:endParaRPr lang="en-US" sz="1400" b="0" dirty="0">
                        <a:solidFill>
                          <a:schemeClr val="tx1"/>
                        </a:solidFill>
                        <a:effectLst/>
                        <a:latin typeface="+mj-lt"/>
                        <a:ea typeface="Calibri"/>
                        <a:cs typeface="Times New Roman"/>
                      </a:endParaRPr>
                    </a:p>
                  </a:txBody>
                  <a:tcPr marT="0" marB="0" anchor="ctr">
                    <a:lnT w="19050" cap="flat" cmpd="sng" algn="ctr">
                      <a:solidFill>
                        <a:schemeClr val="bg1">
                          <a:lumMod val="50000"/>
                        </a:schemeClr>
                      </a:solidFill>
                      <a:prstDash val="solid"/>
                      <a:round/>
                      <a:headEnd type="none" w="med" len="med"/>
                      <a:tailEnd type="none" w="med" len="med"/>
                    </a:lnT>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ts val="1700"/>
                        </a:lnSpc>
                        <a:spcBef>
                          <a:spcPts val="0"/>
                        </a:spcBef>
                        <a:spcAft>
                          <a:spcPts val="0"/>
                        </a:spcAft>
                        <a:tabLst>
                          <a:tab pos="1428750" algn="l"/>
                        </a:tabLst>
                      </a:pPr>
                      <a:endParaRPr lang="en-US" sz="1750" baseline="3000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c hMerge="1">
                  <a:txBody>
                    <a:bodyPr/>
                    <a:lstStyle/>
                    <a:p>
                      <a:pPr marL="0" marR="0" algn="ctr">
                        <a:lnSpc>
                          <a:spcPts val="1700"/>
                        </a:lnSpc>
                        <a:spcBef>
                          <a:spcPts val="0"/>
                        </a:spcBef>
                        <a:spcAft>
                          <a:spcPts val="0"/>
                        </a:spcAft>
                        <a:tabLst>
                          <a:tab pos="1428750" algn="l"/>
                        </a:tabLst>
                      </a:pPr>
                      <a:endParaRPr lang="en-US" sz="1750" dirty="0">
                        <a:effectLst/>
                        <a:latin typeface="+mj-lt"/>
                        <a:ea typeface="Calibri"/>
                        <a:cs typeface="Times New Roman"/>
                      </a:endParaRPr>
                    </a:p>
                  </a:txBody>
                  <a:tcPr marL="68580" marR="68580" marT="0" marB="0" anchor="ctr">
                    <a:lnB w="19050"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53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gray">
          <a:xfrm>
            <a:off x="411163" y="475398"/>
            <a:ext cx="83216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marL="0" marR="0" lvl="0" indent="0" algn="l" defTabSz="457200" rtl="0" eaLnBrk="1" fontAlgn="base" latinLnBrk="0" hangingPunct="1">
              <a:lnSpc>
                <a:spcPct val="9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071D49"/>
                </a:solidFill>
                <a:effectLst/>
                <a:uLnTx/>
                <a:uFillTx/>
                <a:latin typeface="+mj-lt"/>
                <a:ea typeface="+mj-ea"/>
                <a:cs typeface="+mj-cs"/>
              </a:rPr>
              <a:t>SURVEYOR-I</a:t>
            </a:r>
            <a:r>
              <a:rPr kumimoji="0" lang="en-US" sz="2800" b="1" i="0" u="none" strike="noStrike" kern="0" cap="none" spc="0" normalizeH="0" noProof="0" dirty="0" smtClean="0">
                <a:ln>
                  <a:noFill/>
                </a:ln>
                <a:solidFill>
                  <a:srgbClr val="071D49"/>
                </a:solidFill>
                <a:effectLst/>
                <a:uLnTx/>
                <a:uFillTx/>
                <a:latin typeface="+mj-lt"/>
                <a:ea typeface="+mj-ea"/>
                <a:cs typeface="+mj-cs"/>
              </a:rPr>
              <a:t> Part 1</a:t>
            </a:r>
            <a:r>
              <a:rPr kumimoji="0" lang="en-US" sz="2800" b="1" i="0" u="none" strike="noStrike" kern="0" cap="none" spc="0" normalizeH="0" baseline="0" noProof="0" dirty="0" smtClean="0">
                <a:ln>
                  <a:noFill/>
                </a:ln>
                <a:solidFill>
                  <a:srgbClr val="071D49"/>
                </a:solidFill>
                <a:effectLst/>
                <a:uLnTx/>
                <a:uFillTx/>
                <a:latin typeface="+mj-lt"/>
                <a:ea typeface="+mj-ea"/>
                <a:cs typeface="+mj-cs"/>
              </a:rPr>
              <a:t>: ITT SVR12 Rates</a:t>
            </a:r>
          </a:p>
        </p:txBody>
      </p:sp>
      <p:graphicFrame>
        <p:nvGraphicFramePr>
          <p:cNvPr id="5" name="Object 4"/>
          <p:cNvGraphicFramePr>
            <a:graphicFrameLocks noChangeAspect="1"/>
          </p:cNvGraphicFramePr>
          <p:nvPr>
            <p:extLst>
              <p:ext uri="{D42A27DB-BD31-4B8C-83A1-F6EECF244321}">
                <p14:modId xmlns:p14="http://schemas.microsoft.com/office/powerpoint/2010/main" val="4070576202"/>
              </p:ext>
            </p:extLst>
          </p:nvPr>
        </p:nvGraphicFramePr>
        <p:xfrm>
          <a:off x="217488" y="920750"/>
          <a:ext cx="4346575" cy="4503738"/>
        </p:xfrm>
        <a:graphic>
          <a:graphicData uri="http://schemas.openxmlformats.org/presentationml/2006/ole">
            <mc:AlternateContent xmlns:mc="http://schemas.openxmlformats.org/markup-compatibility/2006">
              <mc:Choice xmlns:v="urn:schemas-microsoft-com:vml" Requires="v">
                <p:oleObj spid="_x0000_s39073" name="Prism 6" r:id="rId4" imgW="2844712" imgH="3204651" progId="Prism6.Document">
                  <p:embed/>
                </p:oleObj>
              </mc:Choice>
              <mc:Fallback>
                <p:oleObj name="Prism 6" r:id="rId4" imgW="2844712" imgH="3204651" progId="Prism6.Document">
                  <p:embed/>
                  <p:pic>
                    <p:nvPicPr>
                      <p:cNvPr id="0" name=""/>
                      <p:cNvPicPr>
                        <a:picLocks noChangeAspect="1" noChangeArrowheads="1"/>
                      </p:cNvPicPr>
                      <p:nvPr/>
                    </p:nvPicPr>
                    <p:blipFill>
                      <a:blip r:embed="rId5"/>
                      <a:srcRect/>
                      <a:stretch>
                        <a:fillRect/>
                      </a:stretch>
                    </p:blipFill>
                    <p:spPr bwMode="auto">
                      <a:xfrm>
                        <a:off x="217488" y="920750"/>
                        <a:ext cx="4346575" cy="4503738"/>
                      </a:xfrm>
                      <a:prstGeom prst="rect">
                        <a:avLst/>
                      </a:prstGeom>
                      <a:noFill/>
                      <a:ln>
                        <a:noFill/>
                      </a:ln>
                    </p:spPr>
                  </p:pic>
                </p:oleObj>
              </mc:Fallback>
            </mc:AlternateContent>
          </a:graphicData>
        </a:graphic>
      </p:graphicFrame>
      <p:sp>
        <p:nvSpPr>
          <p:cNvPr id="10" name="TextBox 9"/>
          <p:cNvSpPr txBox="1"/>
          <p:nvPr/>
        </p:nvSpPr>
        <p:spPr>
          <a:xfrm flipH="1">
            <a:off x="2694685" y="5266854"/>
            <a:ext cx="1871571" cy="923330"/>
          </a:xfrm>
          <a:prstGeom prst="rect">
            <a:avLst/>
          </a:prstGeom>
          <a:noFill/>
        </p:spPr>
        <p:txBody>
          <a:bodyPr wrap="square" rtlCol="0">
            <a:spAutoFit/>
          </a:bodyPr>
          <a:lstStyle/>
          <a:p>
            <a:pPr algn="ctr"/>
            <a:r>
              <a:rPr lang="en-US" b="1" dirty="0" smtClean="0"/>
              <a:t>ABT-493 200 mg</a:t>
            </a:r>
          </a:p>
          <a:p>
            <a:pPr algn="ctr"/>
            <a:r>
              <a:rPr lang="en-US" b="1" dirty="0" smtClean="0"/>
              <a:t>+</a:t>
            </a:r>
          </a:p>
          <a:p>
            <a:pPr algn="ctr"/>
            <a:r>
              <a:rPr lang="en-US" b="1" dirty="0" smtClean="0"/>
              <a:t>ABT-530 120 mg </a:t>
            </a:r>
            <a:endParaRPr lang="en-US" b="1" dirty="0"/>
          </a:p>
        </p:txBody>
      </p:sp>
      <p:sp>
        <p:nvSpPr>
          <p:cNvPr id="8" name="TextBox 7"/>
          <p:cNvSpPr txBox="1"/>
          <p:nvPr/>
        </p:nvSpPr>
        <p:spPr>
          <a:xfrm>
            <a:off x="411163" y="6203318"/>
            <a:ext cx="6351034" cy="323165"/>
          </a:xfrm>
          <a:prstGeom prst="rect">
            <a:avLst/>
          </a:prstGeom>
          <a:noFill/>
        </p:spPr>
        <p:txBody>
          <a:bodyPr wrap="none" rtlCol="0">
            <a:spAutoFit/>
          </a:bodyPr>
          <a:lstStyle/>
          <a:p>
            <a:r>
              <a:rPr lang="en-US" sz="1500" baseline="30000" dirty="0" smtClean="0"/>
              <a:t>a</a:t>
            </a:r>
            <a:r>
              <a:rPr lang="en-US" sz="1500" dirty="0" smtClean="0"/>
              <a:t>One</a:t>
            </a:r>
            <a:r>
              <a:rPr lang="en-US" sz="1500" dirty="0"/>
              <a:t> </a:t>
            </a:r>
            <a:r>
              <a:rPr lang="en-US" sz="1500" dirty="0" smtClean="0"/>
              <a:t>treatment-naïve patient with GT1a infection experienced virologic failure.</a:t>
            </a:r>
            <a:endParaRPr lang="en-US" sz="1500" dirty="0"/>
          </a:p>
        </p:txBody>
      </p:sp>
      <p:grpSp>
        <p:nvGrpSpPr>
          <p:cNvPr id="11" name="Group 10"/>
          <p:cNvGrpSpPr/>
          <p:nvPr/>
        </p:nvGrpSpPr>
        <p:grpSpPr>
          <a:xfrm>
            <a:off x="-8786" y="5338947"/>
            <a:ext cx="4516064" cy="877163"/>
            <a:chOff x="283788" y="5462402"/>
            <a:chExt cx="4516064" cy="877163"/>
          </a:xfrm>
        </p:grpSpPr>
        <p:grpSp>
          <p:nvGrpSpPr>
            <p:cNvPr id="12" name="Group 11"/>
            <p:cNvGrpSpPr/>
            <p:nvPr/>
          </p:nvGrpSpPr>
          <p:grpSpPr>
            <a:xfrm>
              <a:off x="1292767" y="5462402"/>
              <a:ext cx="3507085" cy="877163"/>
              <a:chOff x="583071" y="5367806"/>
              <a:chExt cx="3507085" cy="877163"/>
            </a:xfrm>
          </p:grpSpPr>
          <p:sp>
            <p:nvSpPr>
              <p:cNvPr id="14" name="TextBox 13"/>
              <p:cNvSpPr txBox="1"/>
              <p:nvPr/>
            </p:nvSpPr>
            <p:spPr>
              <a:xfrm flipH="1">
                <a:off x="2218585" y="5367806"/>
                <a:ext cx="1871571" cy="877163"/>
              </a:xfrm>
              <a:prstGeom prst="rect">
                <a:avLst/>
              </a:prstGeom>
              <a:noFill/>
            </p:spPr>
            <p:txBody>
              <a:bodyPr wrap="square" rtlCol="0">
                <a:spAutoFit/>
              </a:bodyPr>
              <a:lstStyle/>
              <a:p>
                <a:pPr algn="ctr"/>
                <a:r>
                  <a:rPr lang="en-US" sz="1700" b="1" dirty="0" smtClean="0"/>
                  <a:t>200 mg</a:t>
                </a:r>
              </a:p>
              <a:p>
                <a:pPr algn="ctr"/>
                <a:r>
                  <a:rPr lang="en-US" sz="1700" b="1" dirty="0" smtClean="0"/>
                  <a:t>+ </a:t>
                </a:r>
              </a:p>
              <a:p>
                <a:pPr algn="ctr"/>
                <a:r>
                  <a:rPr lang="en-US" sz="1700" b="1" dirty="0" smtClean="0"/>
                  <a:t>120 mg </a:t>
                </a:r>
                <a:endParaRPr lang="en-US" sz="1700" b="1" dirty="0"/>
              </a:p>
            </p:txBody>
          </p:sp>
          <p:sp>
            <p:nvSpPr>
              <p:cNvPr id="15" name="TextBox 14"/>
              <p:cNvSpPr txBox="1"/>
              <p:nvPr/>
            </p:nvSpPr>
            <p:spPr>
              <a:xfrm flipH="1">
                <a:off x="583071" y="5367806"/>
                <a:ext cx="1871571" cy="877163"/>
              </a:xfrm>
              <a:prstGeom prst="rect">
                <a:avLst/>
              </a:prstGeom>
              <a:noFill/>
            </p:spPr>
            <p:txBody>
              <a:bodyPr wrap="square" rtlCol="0">
                <a:spAutoFit/>
              </a:bodyPr>
              <a:lstStyle/>
              <a:p>
                <a:pPr algn="ctr"/>
                <a:r>
                  <a:rPr lang="en-US" sz="1700" b="1" dirty="0"/>
                  <a:t>2</a:t>
                </a:r>
                <a:r>
                  <a:rPr lang="en-US" sz="1700" b="1" dirty="0" smtClean="0"/>
                  <a:t>00 mg</a:t>
                </a:r>
              </a:p>
              <a:p>
                <a:pPr algn="ctr"/>
                <a:r>
                  <a:rPr lang="en-US" sz="1700" b="1" dirty="0" smtClean="0"/>
                  <a:t>+ </a:t>
                </a:r>
              </a:p>
              <a:p>
                <a:pPr algn="ctr"/>
                <a:r>
                  <a:rPr lang="en-US" sz="1700" b="1" dirty="0" smtClean="0"/>
                  <a:t>40 mg </a:t>
                </a:r>
                <a:endParaRPr lang="en-US" sz="1700" b="1" dirty="0"/>
              </a:p>
            </p:txBody>
          </p:sp>
        </p:grpSp>
        <p:sp>
          <p:nvSpPr>
            <p:cNvPr id="13" name="TextBox 12"/>
            <p:cNvSpPr txBox="1"/>
            <p:nvPr/>
          </p:nvSpPr>
          <p:spPr>
            <a:xfrm flipH="1">
              <a:off x="283788" y="5462402"/>
              <a:ext cx="1871571" cy="877163"/>
            </a:xfrm>
            <a:prstGeom prst="rect">
              <a:avLst/>
            </a:prstGeom>
            <a:noFill/>
          </p:spPr>
          <p:txBody>
            <a:bodyPr wrap="square" rtlCol="0">
              <a:spAutoFit/>
            </a:bodyPr>
            <a:lstStyle/>
            <a:p>
              <a:pPr algn="ctr"/>
              <a:r>
                <a:rPr lang="en-US" sz="1700" b="1" dirty="0" smtClean="0"/>
                <a:t>ABT-493</a:t>
              </a:r>
            </a:p>
            <a:p>
              <a:pPr algn="ctr"/>
              <a:r>
                <a:rPr lang="en-US" sz="1700" b="1" dirty="0" smtClean="0"/>
                <a:t>+ </a:t>
              </a:r>
            </a:p>
            <a:p>
              <a:pPr algn="ctr"/>
              <a:r>
                <a:rPr lang="en-US" sz="1700" b="1" dirty="0" smtClean="0"/>
                <a:t>ABT-530</a:t>
              </a:r>
              <a:endParaRPr lang="en-US" sz="1700" b="1" dirty="0"/>
            </a:p>
          </p:txBody>
        </p:sp>
      </p:grpSp>
      <p:sp>
        <p:nvSpPr>
          <p:cNvPr id="9" name="Rectangle 8"/>
          <p:cNvSpPr/>
          <p:nvPr/>
        </p:nvSpPr>
        <p:spPr>
          <a:xfrm>
            <a:off x="2729295" y="1042059"/>
            <a:ext cx="1982708" cy="516125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69159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AbbVie Design 2">
  <a:themeElements>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fontScheme name="AbbVie Design 2">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bVie Design 2 1">
        <a:dk1>
          <a:srgbClr val="070605"/>
        </a:dk1>
        <a:lt1>
          <a:srgbClr val="FFFFFF"/>
        </a:lt1>
        <a:dk2>
          <a:srgbClr val="DC8633"/>
        </a:dk2>
        <a:lt2>
          <a:srgbClr val="702082"/>
        </a:lt2>
        <a:accent1>
          <a:srgbClr val="7DA1C4"/>
        </a:accent1>
        <a:accent2>
          <a:srgbClr val="6BBBAE"/>
        </a:accent2>
        <a:accent3>
          <a:srgbClr val="FFFFFF"/>
        </a:accent3>
        <a:accent4>
          <a:srgbClr val="050403"/>
        </a:accent4>
        <a:accent5>
          <a:srgbClr val="BFCDDE"/>
        </a:accent5>
        <a:accent6>
          <a:srgbClr val="60A99D"/>
        </a:accent6>
        <a:hlink>
          <a:srgbClr val="84BD00"/>
        </a:hlink>
        <a:folHlink>
          <a:srgbClr val="0082B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B15B07D5E059447AF2966C8CDE00B2B" ma:contentTypeVersion="0" ma:contentTypeDescription="Create a new document." ma:contentTypeScope="" ma:versionID="886765e9423bc53a18bab50cddb9fd4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B03E3D-5001-474B-880A-9CF5C88FA7EF}">
  <ds:schemaRefs>
    <ds:schemaRef ds:uri="http://purl.org/dc/terms/"/>
    <ds:schemaRef ds:uri="http://purl.org/dc/dcmitype/"/>
    <ds:schemaRef ds:uri="http://www.w3.org/XML/1998/namespace"/>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C1CBB4B8-A047-4EB2-9199-FD064D2263CA}">
  <ds:schemaRefs>
    <ds:schemaRef ds:uri="http://schemas.microsoft.com/sharepoint/v3/contenttype/forms"/>
  </ds:schemaRefs>
</ds:datastoreItem>
</file>

<file path=customXml/itemProps3.xml><?xml version="1.0" encoding="utf-8"?>
<ds:datastoreItem xmlns:ds="http://schemas.openxmlformats.org/officeDocument/2006/customXml" ds:itemID="{C7B84349-33F8-41C9-80F2-FED59F197D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2182</Words>
  <Application>Microsoft Office PowerPoint</Application>
  <PresentationFormat>Bildschirmpräsentation (4:3)</PresentationFormat>
  <Paragraphs>508</Paragraphs>
  <Slides>20</Slides>
  <Notes>19</Notes>
  <HiddenSlides>0</HiddenSlides>
  <MMClips>0</MMClips>
  <ScaleCrop>false</ScaleCrop>
  <HeadingPairs>
    <vt:vector size="6" baseType="variant">
      <vt:variant>
        <vt:lpstr>Design</vt:lpstr>
      </vt:variant>
      <vt:variant>
        <vt:i4>4</vt:i4>
      </vt:variant>
      <vt:variant>
        <vt:lpstr>Eingebettete OLE-Server</vt:lpstr>
      </vt:variant>
      <vt:variant>
        <vt:i4>2</vt:i4>
      </vt:variant>
      <vt:variant>
        <vt:lpstr>Folientitel</vt:lpstr>
      </vt:variant>
      <vt:variant>
        <vt:i4>20</vt:i4>
      </vt:variant>
    </vt:vector>
  </HeadingPairs>
  <TitlesOfParts>
    <vt:vector size="26" baseType="lpstr">
      <vt:lpstr>AbbVie Design 2</vt:lpstr>
      <vt:lpstr>1_AbbVie Design 2</vt:lpstr>
      <vt:lpstr>2_AbbVie Design 2</vt:lpstr>
      <vt:lpstr>3_AbbVie Design 2</vt:lpstr>
      <vt:lpstr>Prism 6</vt:lpstr>
      <vt:lpstr>Document</vt:lpstr>
      <vt:lpstr>SURVEYOR-I: 98% – 100% SVR4 in HCV Genotype 1 Non-Cirrhotic Treatment-Naïve or Pegylated Interferon/Ribavirin Null-Responders with the Combination of the Next Generation NS3/4A Protease Inhibitor ABT-493 and NS5A Inhibitor ABT-530  </vt:lpstr>
      <vt:lpstr>Disclosures</vt:lpstr>
      <vt:lpstr>Next Generation Direct-Acting Antivirals</vt:lpstr>
      <vt:lpstr>PowerPoint-Präsentation</vt:lpstr>
      <vt:lpstr>PowerPoint-Präsentation</vt:lpstr>
      <vt:lpstr>PowerPoint-Präsentation</vt:lpstr>
      <vt:lpstr>SURVEYOR-I Part 1:  Key Eligibility Criteria and Endpoints</vt:lpstr>
      <vt:lpstr>SURVEYOR-I Part 1:  Demographics and Patient Characteristics</vt:lpstr>
      <vt:lpstr>PowerPoint-Präsentation</vt:lpstr>
      <vt:lpstr>PowerPoint-Präsentation</vt:lpstr>
      <vt:lpstr>PowerPoint-Präsentation</vt:lpstr>
      <vt:lpstr>PowerPoint-Präsentation</vt:lpstr>
      <vt:lpstr>PowerPoint-Präsentation</vt:lpstr>
      <vt:lpstr>PowerPoint-Präsentation</vt:lpstr>
      <vt:lpstr>SURVEYOR-I Part 1: Summary of Adverse Events</vt:lpstr>
      <vt:lpstr>SURVEYOR-I Part 1: Laboratory Abnormalities</vt:lpstr>
      <vt:lpstr>PowerPoint-Präsentation</vt:lpstr>
      <vt:lpstr>PowerPoint-Präsentation</vt:lpstr>
      <vt:lpstr>Acknowledgments</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Efficacy Analysis of Four Phase 3 Studies in HCV Genotype 1a-Infected Patients Treated with ABT-450/r/Ombitasvir and Dasabuvir With or Without Ribavirin</dc:title>
  <dc:creator>Ford, Sharanya</dc:creator>
  <cp:lastModifiedBy>Brehm, Nadine</cp:lastModifiedBy>
  <cp:revision>1470</cp:revision>
  <cp:lastPrinted>2015-11-10T15:35:16Z</cp:lastPrinted>
  <dcterms:created xsi:type="dcterms:W3CDTF">2012-10-24T17:17:20Z</dcterms:created>
  <dcterms:modified xsi:type="dcterms:W3CDTF">2015-11-20T14:42:01Z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0x0101005B15B07D5E059447AF2966C8CDE00B2B</vt:lpwstr>
  </property>
  <property fmtid="{D5CDD505-2E9C-101B-9397-08002B2CF9AE}" pid="3" name="_MarkAsFinal">
    <vt:bool>true</vt:bool>
  </property>
</Properties>
</file>