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86" r:id="rId4"/>
    <p:sldId id="287" r:id="rId5"/>
    <p:sldId id="260" r:id="rId6"/>
    <p:sldId id="261" r:id="rId7"/>
    <p:sldId id="262" r:id="rId8"/>
    <p:sldId id="263" r:id="rId9"/>
    <p:sldId id="264" r:id="rId10"/>
    <p:sldId id="288" r:id="rId11"/>
    <p:sldId id="266" r:id="rId12"/>
    <p:sldId id="267" r:id="rId13"/>
    <p:sldId id="268" r:id="rId14"/>
    <p:sldId id="269" r:id="rId15"/>
    <p:sldId id="271" r:id="rId16"/>
    <p:sldId id="290" r:id="rId17"/>
    <p:sldId id="273" r:id="rId18"/>
    <p:sldId id="28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1" r:id="rId29"/>
    <p:sldId id="283" r:id="rId30"/>
    <p:sldId id="284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orient="horz" pos="1284">
          <p15:clr>
            <a:srgbClr val="A4A3A4"/>
          </p15:clr>
        </p15:guide>
        <p15:guide id="4" orient="horz" pos="1956">
          <p15:clr>
            <a:srgbClr val="A4A3A4"/>
          </p15:clr>
        </p15:guide>
        <p15:guide id="5" orient="horz" pos="2580">
          <p15:clr>
            <a:srgbClr val="A4A3A4"/>
          </p15:clr>
        </p15:guide>
        <p15:guide id="6" orient="horz" pos="2916">
          <p15:clr>
            <a:srgbClr val="A4A3A4"/>
          </p15:clr>
        </p15:guide>
        <p15:guide id="7" pos="2880">
          <p15:clr>
            <a:srgbClr val="A4A3A4"/>
          </p15:clr>
        </p15:guide>
        <p15:guide id="8" pos="576">
          <p15:clr>
            <a:srgbClr val="A4A3A4"/>
          </p15:clr>
        </p15:guide>
        <p15:guide id="9" pos="1152">
          <p15:clr>
            <a:srgbClr val="A4A3A4"/>
          </p15:clr>
        </p15:guide>
        <p15:guide id="10" pos="1728">
          <p15:clr>
            <a:srgbClr val="A4A3A4"/>
          </p15:clr>
        </p15:guide>
        <p15:guide id="11" pos="2304">
          <p15:clr>
            <a:srgbClr val="A4A3A4"/>
          </p15:clr>
        </p15:guide>
        <p15:guide id="12" pos="3456">
          <p15:clr>
            <a:srgbClr val="A4A3A4"/>
          </p15:clr>
        </p15:guide>
        <p15:guide id="13" pos="4032">
          <p15:clr>
            <a:srgbClr val="A4A3A4"/>
          </p15:clr>
        </p15:guide>
        <p15:guide id="14" pos="4608">
          <p15:clr>
            <a:srgbClr val="A4A3A4"/>
          </p15:clr>
        </p15:guide>
        <p15:guide id="15" pos="5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720" y="78"/>
      </p:cViewPr>
      <p:guideLst>
        <p:guide orient="horz" pos="324"/>
        <p:guide orient="horz" pos="660"/>
        <p:guide orient="horz" pos="1284"/>
        <p:guide orient="horz" pos="1956"/>
        <p:guide orient="horz" pos="2580"/>
        <p:guide orient="horz" pos="2916"/>
        <p:guide pos="2880"/>
        <p:guide pos="576"/>
        <p:guide pos="1152"/>
        <p:guide pos="1728"/>
        <p:guide pos="2304"/>
        <p:guide pos="3456"/>
        <p:guide pos="4032"/>
        <p:guide pos="4608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men</c:v>
                </c:pt>
              </c:strCache>
            </c:strRef>
          </c:tx>
          <c:spPr>
            <a:pattFill prst="narVert">
              <a:fgClr>
                <a:schemeClr val="bg1"/>
              </a:fgClr>
              <a:bgClr>
                <a:schemeClr val="tx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Angina / Ichemic heart disease</c:v>
                </c:pt>
                <c:pt idx="1">
                  <c:v>Myocardial infarction</c:v>
                </c:pt>
                <c:pt idx="2">
                  <c:v>Heart failure</c:v>
                </c:pt>
                <c:pt idx="3">
                  <c:v>Atrial fibrillation</c:v>
                </c:pt>
                <c:pt idx="4">
                  <c:v>Stroke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8.58</c:v>
                </c:pt>
                <c:pt idx="1">
                  <c:v>5.12</c:v>
                </c:pt>
                <c:pt idx="2">
                  <c:v>4.76</c:v>
                </c:pt>
                <c:pt idx="3">
                  <c:v>5.18</c:v>
                </c:pt>
                <c:pt idx="4">
                  <c:v>6.34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E-438A-99DB-D145366E25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 women</c:v>
                </c:pt>
              </c:strCache>
            </c:strRef>
          </c:tx>
          <c:spPr>
            <a:pattFill prst="narVert">
              <a:fgClr>
                <a:srgbClr val="C00000"/>
              </a:fgClr>
              <a:bgClr>
                <a:schemeClr val="tx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Angina / Ichemic heart disease</c:v>
                </c:pt>
                <c:pt idx="1">
                  <c:v>Myocardial infarction</c:v>
                </c:pt>
                <c:pt idx="2">
                  <c:v>Heart failure</c:v>
                </c:pt>
                <c:pt idx="3">
                  <c:v>Atrial fibrillation</c:v>
                </c:pt>
                <c:pt idx="4">
                  <c:v>Stroke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3.39</c:v>
                </c:pt>
                <c:pt idx="1">
                  <c:v>2.2999999999999998</c:v>
                </c:pt>
                <c:pt idx="2">
                  <c:v>3.87</c:v>
                </c:pt>
                <c:pt idx="3">
                  <c:v>3.39</c:v>
                </c:pt>
                <c:pt idx="4">
                  <c:v>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E-438A-99DB-D145366E25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NAFLD men</c:v>
                </c:pt>
              </c:strCache>
            </c:strRef>
          </c:tx>
          <c:spPr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Angina / Ichemic heart disease</c:v>
                </c:pt>
                <c:pt idx="1">
                  <c:v>Myocardial infarction</c:v>
                </c:pt>
                <c:pt idx="2">
                  <c:v>Heart failure</c:v>
                </c:pt>
                <c:pt idx="3">
                  <c:v>Atrial fibrillation</c:v>
                </c:pt>
                <c:pt idx="4">
                  <c:v>Stroke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12.34</c:v>
                </c:pt>
                <c:pt idx="1">
                  <c:v>7.44</c:v>
                </c:pt>
                <c:pt idx="2">
                  <c:v>7.14</c:v>
                </c:pt>
                <c:pt idx="3">
                  <c:v>7.97</c:v>
                </c:pt>
                <c:pt idx="4">
                  <c:v>6.97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3E-438A-99DB-D145366E25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NAFLD women </c:v>
                </c:pt>
              </c:strCache>
            </c:strRef>
          </c:tx>
          <c:spPr>
            <a:solidFill>
              <a:srgbClr val="C00000">
                <a:alpha val="9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Angina / Ichemic heart disease</c:v>
                </c:pt>
                <c:pt idx="1">
                  <c:v>Myocardial infarction</c:v>
                </c:pt>
                <c:pt idx="2">
                  <c:v>Heart failure</c:v>
                </c:pt>
                <c:pt idx="3">
                  <c:v>Atrial fibrillation</c:v>
                </c:pt>
                <c:pt idx="4">
                  <c:v>Stroke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12.18</c:v>
                </c:pt>
                <c:pt idx="1">
                  <c:v>4.46</c:v>
                </c:pt>
                <c:pt idx="2">
                  <c:v>7.46</c:v>
                </c:pt>
                <c:pt idx="3">
                  <c:v>5.15</c:v>
                </c:pt>
                <c:pt idx="4">
                  <c:v>7.03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3E-438A-99DB-D145366E2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82912"/>
        <c:axId val="49384448"/>
      </c:barChart>
      <c:catAx>
        <c:axId val="4938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84448"/>
        <c:crosses val="autoZero"/>
        <c:auto val="1"/>
        <c:lblAlgn val="ctr"/>
        <c:lblOffset val="100"/>
        <c:noMultiLvlLbl val="0"/>
      </c:catAx>
      <c:valAx>
        <c:axId val="4938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8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men</c:v>
                </c:pt>
              </c:strCache>
            </c:strRef>
          </c:tx>
          <c:spPr>
            <a:pattFill prst="narVert">
              <a:fgClr>
                <a:schemeClr val="bg1"/>
              </a:fgClr>
              <a:bgClr>
                <a:schemeClr val="tx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Angina / Ichemic heart disease</c:v>
                </c:pt>
                <c:pt idx="1">
                  <c:v>Myocardial infarction</c:v>
                </c:pt>
                <c:pt idx="2">
                  <c:v>Heart failure</c:v>
                </c:pt>
                <c:pt idx="3">
                  <c:v>Atrial fibrillation</c:v>
                </c:pt>
                <c:pt idx="4">
                  <c:v>Stroke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8.58</c:v>
                </c:pt>
                <c:pt idx="1">
                  <c:v>5.12</c:v>
                </c:pt>
                <c:pt idx="2">
                  <c:v>4.76</c:v>
                </c:pt>
                <c:pt idx="3">
                  <c:v>5.18</c:v>
                </c:pt>
                <c:pt idx="4">
                  <c:v>6.34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E-438A-99DB-D145366E25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 women</c:v>
                </c:pt>
              </c:strCache>
            </c:strRef>
          </c:tx>
          <c:spPr>
            <a:pattFill prst="narVert">
              <a:fgClr>
                <a:srgbClr val="C00000"/>
              </a:fgClr>
              <a:bgClr>
                <a:schemeClr val="tx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Angina / Ichemic heart disease</c:v>
                </c:pt>
                <c:pt idx="1">
                  <c:v>Myocardial infarction</c:v>
                </c:pt>
                <c:pt idx="2">
                  <c:v>Heart failure</c:v>
                </c:pt>
                <c:pt idx="3">
                  <c:v>Atrial fibrillation</c:v>
                </c:pt>
                <c:pt idx="4">
                  <c:v>Stroke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3.39</c:v>
                </c:pt>
                <c:pt idx="1">
                  <c:v>2.2999999999999998</c:v>
                </c:pt>
                <c:pt idx="2">
                  <c:v>3.87</c:v>
                </c:pt>
                <c:pt idx="3">
                  <c:v>3.39</c:v>
                </c:pt>
                <c:pt idx="4">
                  <c:v>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E-438A-99DB-D145366E25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NAFLD men</c:v>
                </c:pt>
              </c:strCache>
            </c:strRef>
          </c:tx>
          <c:spPr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Angina / Ichemic heart disease</c:v>
                </c:pt>
                <c:pt idx="1">
                  <c:v>Myocardial infarction</c:v>
                </c:pt>
                <c:pt idx="2">
                  <c:v>Heart failure</c:v>
                </c:pt>
                <c:pt idx="3">
                  <c:v>Atrial fibrillation</c:v>
                </c:pt>
                <c:pt idx="4">
                  <c:v>Stroke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12.34</c:v>
                </c:pt>
                <c:pt idx="1">
                  <c:v>7.44</c:v>
                </c:pt>
                <c:pt idx="2">
                  <c:v>7.14</c:v>
                </c:pt>
                <c:pt idx="3">
                  <c:v>7.97</c:v>
                </c:pt>
                <c:pt idx="4">
                  <c:v>6.97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3E-438A-99DB-D145366E25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NAFLD women </c:v>
                </c:pt>
              </c:strCache>
            </c:strRef>
          </c:tx>
          <c:spPr>
            <a:solidFill>
              <a:srgbClr val="C00000">
                <a:alpha val="9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Angina / Ichemic heart disease</c:v>
                </c:pt>
                <c:pt idx="1">
                  <c:v>Myocardial infarction</c:v>
                </c:pt>
                <c:pt idx="2">
                  <c:v>Heart failure</c:v>
                </c:pt>
                <c:pt idx="3">
                  <c:v>Atrial fibrillation</c:v>
                </c:pt>
                <c:pt idx="4">
                  <c:v>Stroke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12.18</c:v>
                </c:pt>
                <c:pt idx="1">
                  <c:v>4.46</c:v>
                </c:pt>
                <c:pt idx="2">
                  <c:v>7.46</c:v>
                </c:pt>
                <c:pt idx="3">
                  <c:v>5.15</c:v>
                </c:pt>
                <c:pt idx="4">
                  <c:v>7.03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3E-438A-99DB-D145366E2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83872"/>
        <c:axId val="49985408"/>
      </c:barChart>
      <c:catAx>
        <c:axId val="4998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5408"/>
        <c:crosses val="autoZero"/>
        <c:auto val="1"/>
        <c:lblAlgn val="ctr"/>
        <c:lblOffset val="100"/>
        <c:noMultiLvlLbl val="0"/>
      </c:catAx>
      <c:valAx>
        <c:axId val="4998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0.50335</cdr:x>
      <cdr:y>0.29365</cdr:y>
    </cdr:from>
    <cdr:to>
      <cdr:x>0.58724</cdr:x>
      <cdr:y>0.45767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E046B8DB-C3CF-448B-877C-F456938ADDC8}"/>
            </a:ext>
          </a:extLst>
        </cdr:cNvPr>
        <cdr:cNvSpPr/>
      </cdr:nvSpPr>
      <cdr:spPr>
        <a:xfrm xmlns:a="http://schemas.openxmlformats.org/drawingml/2006/main">
          <a:off x="3657600" y="1057277"/>
          <a:ext cx="609600" cy="590546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0.88086</cdr:x>
      <cdr:y>0.30159</cdr:y>
    </cdr:from>
    <cdr:to>
      <cdr:x>0.96475</cdr:x>
      <cdr:y>0.4709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246B9D1A-4DA0-4EEC-82D4-B187B6182CF1}"/>
            </a:ext>
          </a:extLst>
        </cdr:cNvPr>
        <cdr:cNvSpPr/>
      </cdr:nvSpPr>
      <cdr:spPr>
        <a:xfrm xmlns:a="http://schemas.openxmlformats.org/drawingml/2006/main">
          <a:off x="6400800" y="1085860"/>
          <a:ext cx="609600" cy="609592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F965-21E7-4149-8E0B-652A08207CAE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28E49-1C14-4FAC-B17C-65ADA4F9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9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03AA-59EF-47EA-B3B2-D6A9A0095A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7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the incidence rate in </a:t>
            </a:r>
            <a:r>
              <a:rPr lang="en-US" dirty="0" err="1"/>
              <a:t>nafld</a:t>
            </a:r>
            <a:r>
              <a:rPr lang="en-US" dirty="0"/>
              <a:t> women age 50, is similar to </a:t>
            </a:r>
            <a:r>
              <a:rPr lang="en-US" dirty="0" err="1"/>
              <a:t>thay</a:t>
            </a:r>
            <a:r>
              <a:rPr lang="en-US" dirty="0"/>
              <a:t> of </a:t>
            </a:r>
            <a:r>
              <a:rPr lang="en-US" dirty="0" err="1"/>
              <a:t>nafld</a:t>
            </a:r>
            <a:r>
              <a:rPr lang="en-US" dirty="0"/>
              <a:t> men age 53, control men age 58 and control women age 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03AA-59EF-47EA-B3B2-D6A9A0095A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5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the incidence rate in </a:t>
            </a:r>
            <a:r>
              <a:rPr lang="en-US" dirty="0" err="1"/>
              <a:t>nafld</a:t>
            </a:r>
            <a:r>
              <a:rPr lang="en-US" dirty="0"/>
              <a:t> women age 50, is similar to </a:t>
            </a:r>
            <a:r>
              <a:rPr lang="en-US" dirty="0" err="1"/>
              <a:t>thay</a:t>
            </a:r>
            <a:r>
              <a:rPr lang="en-US" dirty="0"/>
              <a:t> of </a:t>
            </a:r>
            <a:r>
              <a:rPr lang="en-US" dirty="0" err="1"/>
              <a:t>nafld</a:t>
            </a:r>
            <a:r>
              <a:rPr lang="en-US" dirty="0"/>
              <a:t> men age 53, control men age 58 and control women age 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03AA-59EF-47EA-B3B2-D6A9A0095A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55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Thus, the protective effect of female …. A regression model stratified by CV at baseline shows that in the general population, women are 23% less likely to experience future CV events. This does not remain true for </a:t>
            </a:r>
            <a:r>
              <a:rPr lang="en-US" dirty="0" err="1"/>
              <a:t>nafld</a:t>
            </a:r>
            <a:r>
              <a:rPr lang="en-US" dirty="0"/>
              <a:t> women, in whom the HR is close to unity.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03AA-59EF-47EA-B3B2-D6A9A0095A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36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..which may explain the loss of protective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03AA-59EF-47EA-B3B2-D6A9A0095A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6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table, the baseline CV risk factors in controls are shown. Women had lower BMI, less prevalence of CVD, DM and HTN, thus they appear more metabolically healthy.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03AA-59EF-47EA-B3B2-D6A9A0095A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18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contrast, women with </a:t>
            </a:r>
            <a:r>
              <a:rPr lang="en-US" dirty="0" err="1"/>
              <a:t>nafld</a:t>
            </a:r>
            <a:r>
              <a:rPr lang="en-US" dirty="0"/>
              <a:t> had a higher BMI, similar CVD, and higher prevalence of DM and HTN.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03AA-59EF-47EA-B3B2-D6A9A0095A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2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Similarly, women’s risk to develop incident DM after NAFLD dx was similar to men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03AA-59EF-47EA-B3B2-D6A9A0095A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05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Taking all these risk factors into account, we repeated the Cox regression analysis, stratified by all known CV risk factors in a TD fashion. Even when RF are similar women in the general population remain 26% less likely to develop CV events. However, the protective…. This finding suggests that the loss of the protective effect is independent of common CV risk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03AA-59EF-47EA-B3B2-D6A9A0095A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8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Kaplan </a:t>
            </a:r>
            <a:r>
              <a:rPr lang="en-US" dirty="0" err="1"/>
              <a:t>meier</a:t>
            </a:r>
            <a:r>
              <a:rPr lang="en-US" dirty="0"/>
              <a:t> curve shows that in the general population men have lower survival than women, which is well-known. This difference persists among </a:t>
            </a:r>
            <a:r>
              <a:rPr lang="en-US" dirty="0" err="1"/>
              <a:t>nafld</a:t>
            </a:r>
            <a:r>
              <a:rPr lang="en-US" dirty="0"/>
              <a:t> subjects, although their survival is lower compared to their gender counterparts.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03AA-59EF-47EA-B3B2-D6A9A0095A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6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well known that gender impacts cardiac risk. In the genera population, women….</a:t>
            </a:r>
          </a:p>
          <a:p>
            <a:r>
              <a:rPr lang="en-US" dirty="0"/>
              <a:t>Moreover, cv…</a:t>
            </a:r>
          </a:p>
          <a:p>
            <a:r>
              <a:rPr lang="en-US" dirty="0"/>
              <a:t>Thus, gender is included….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03AA-59EF-47EA-B3B2-D6A9A0095A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55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5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tIns="10584"/>
          <a:lstStyle/>
          <a:p>
            <a:pPr algn="just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/>
              <a:t>It is also known that there is a strong…. As illustrated in this figure </a:t>
            </a:r>
            <a:r>
              <a:rPr lang="en-US"/>
              <a:t>from a recent </a:t>
            </a:r>
            <a:r>
              <a:rPr lang="en-US" dirty="0"/>
              <a:t>editorial, of 100 patients with </a:t>
            </a:r>
            <a:r>
              <a:rPr lang="en-US" dirty="0" err="1"/>
              <a:t>nafld</a:t>
            </a:r>
            <a:r>
              <a:rPr lang="en-US" dirty="0"/>
              <a:t>, only 1-2 will have liver-related outcomes, such as death or transplant, while 98-99 of them will die of non-liver related causes.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453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study these questions, we assembled a population-based cohort of Olmsted County MN residents. We identified all adults diagnosed with </a:t>
            </a:r>
            <a:r>
              <a:rPr lang="en-US" dirty="0" err="1"/>
              <a:t>nafld</a:t>
            </a:r>
            <a:r>
              <a:rPr lang="en-US" dirty="0"/>
              <a:t> as well as age- and sex- matched controls in a 1:4 ratio between 1997-2014. the subjects were followed longitudinally until death, … which was through 2016.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03AA-59EF-47EA-B3B2-D6A9A0095A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7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collected CV risk factors such as CVH and BMI at dx, and DM, HTN, </a:t>
            </a:r>
            <a:r>
              <a:rPr lang="en-US" dirty="0" err="1"/>
              <a:t>dys</a:t>
            </a:r>
            <a:r>
              <a:rPr lang="en-US" dirty="0"/>
              <a:t> and smoking, not only at dx, but also as they occurred throughout the follow-up.</a:t>
            </a:r>
          </a:p>
          <a:p>
            <a:r>
              <a:rPr lang="en-US" dirty="0"/>
              <a:t>The outcomes of interest were CV events as listed in the box, and all-cause mortality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03AA-59EF-47EA-B3B2-D6A9A0095A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84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NAFLD was identified using diagnostic codes of 2 categories, the so-called HICDA codes, specific to the REP system, plus ICD-9. subjects who subsequently were diagnosed with an alternative liver disease were excluded. To avoid bias in this long-term study, we excluded subjects with &lt; 1year follow-up time. The final NAFLD cohort consisted of 3,869 subjects.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03AA-59EF-47EA-B3B2-D6A9A0095A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6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NAFLD was identified using diagnostic codes of 2 categories, the so-called HICDA codes, specific to the REP system, plus ICD-9. subjects who subsequently were diagnosed with an alternative liver disease were excluded. To avoid bias in this long-term study, we excluded subjects with &lt; 1year follow-up time. The final NAFLD cohort consisted of 3,869 subjects.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03AA-59EF-47EA-B3B2-D6A9A0095A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6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the previously mentioned criteria, a community cohort of 19,078 subjects was identified. 3,869 subjects with </a:t>
            </a:r>
            <a:r>
              <a:rPr lang="en-US" dirty="0" err="1"/>
              <a:t>nafld</a:t>
            </a:r>
            <a:r>
              <a:rPr lang="en-US" dirty="0"/>
              <a:t> and over 15,000 matched controls. After a follow-up time of over 122,000 person years, over 1300 CV events and over 1500 deaths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03AA-59EF-47EA-B3B2-D6A9A0095A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46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answer the first question is CV risk lower in </a:t>
            </a:r>
            <a:r>
              <a:rPr lang="en-US" dirty="0" err="1"/>
              <a:t>nafld</a:t>
            </a:r>
            <a:r>
              <a:rPr lang="en-US" dirty="0"/>
              <a:t> women than men, we examined CV events prior to the NAFLD diagnosis, and subsequent incident events.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03AA-59EF-47EA-B3B2-D6A9A0095A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9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38350"/>
            <a:ext cx="7315200" cy="1047750"/>
          </a:xfrm>
        </p:spPr>
        <p:txBody>
          <a:bodyPr lIns="0" rIns="0" anchor="b" anchorCtr="0">
            <a:noAutofit/>
          </a:bodyPr>
          <a:lstStyle>
            <a:lvl1pPr algn="l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86100"/>
            <a:ext cx="7316788" cy="514350"/>
          </a:xfrm>
        </p:spPr>
        <p:txBody>
          <a:bodyPr lIns="0" tIns="171496" rIns="0">
            <a:no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31" name="Group 30"/>
          <p:cNvGrpSpPr>
            <a:grpSpLocks noChangeAspect="1"/>
          </p:cNvGrpSpPr>
          <p:nvPr userDrawn="1"/>
        </p:nvGrpSpPr>
        <p:grpSpPr>
          <a:xfrm>
            <a:off x="914400" y="514350"/>
            <a:ext cx="947738" cy="1032272"/>
            <a:chOff x="658813" y="684213"/>
            <a:chExt cx="1263650" cy="1376362"/>
          </a:xfrm>
          <a:solidFill>
            <a:srgbClr val="FFFFFF"/>
          </a:solidFill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849313" y="1354138"/>
              <a:ext cx="882650" cy="706437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3" name="Group 32"/>
            <p:cNvGrpSpPr/>
            <p:nvPr userDrawn="1"/>
          </p:nvGrpSpPr>
          <p:grpSpPr>
            <a:xfrm>
              <a:off x="658813" y="684213"/>
              <a:ext cx="1263650" cy="561975"/>
              <a:chOff x="658813" y="684213"/>
              <a:chExt cx="1263650" cy="561975"/>
            </a:xfrm>
            <a:grpFill/>
          </p:grpSpPr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917576" y="1004888"/>
                <a:ext cx="187325" cy="236537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14"/>
              <p:cNvSpPr>
                <a:spLocks noEditPoints="1"/>
              </p:cNvSpPr>
              <p:nvPr/>
            </p:nvSpPr>
            <p:spPr bwMode="auto">
              <a:xfrm>
                <a:off x="1127126" y="1004888"/>
                <a:ext cx="103188" cy="236537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1268413" y="1004888"/>
                <a:ext cx="273050" cy="241300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1573213" y="1004888"/>
                <a:ext cx="101600" cy="236537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1690688" y="998538"/>
                <a:ext cx="231775" cy="2476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658813" y="998538"/>
                <a:ext cx="231775" cy="2476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auto">
              <a:xfrm>
                <a:off x="760413" y="688975"/>
                <a:ext cx="319088" cy="239712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20"/>
              <p:cNvSpPr>
                <a:spLocks noEditPoints="1"/>
              </p:cNvSpPr>
              <p:nvPr/>
            </p:nvSpPr>
            <p:spPr bwMode="auto">
              <a:xfrm>
                <a:off x="1092201" y="685800"/>
                <a:ext cx="263525" cy="236537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>
                <a:off x="1309688" y="688975"/>
                <a:ext cx="258763" cy="233362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22"/>
              <p:cNvSpPr>
                <a:spLocks noEditPoints="1"/>
              </p:cNvSpPr>
              <p:nvPr/>
            </p:nvSpPr>
            <p:spPr bwMode="auto">
              <a:xfrm>
                <a:off x="1558926" y="684213"/>
                <a:ext cx="260350" cy="244475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027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0287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1083564"/>
            <a:ext cx="7315200" cy="3202686"/>
          </a:xfrm>
        </p:spPr>
        <p:txBody>
          <a:bodyPr/>
          <a:lstStyle>
            <a:lvl1pPr marL="0" indent="0">
              <a:buNone/>
              <a:defRPr sz="2400"/>
            </a:lvl1pPr>
            <a:lvl2pPr marL="342991" indent="0">
              <a:buNone/>
              <a:defRPr sz="2100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341115"/>
            <a:ext cx="7315200" cy="288036"/>
          </a:xfrm>
        </p:spPr>
        <p:txBody>
          <a:bodyPr tIns="34299" anchor="ctr" anchorCtr="0"/>
          <a:lstStyle>
            <a:lvl1pPr marL="0" indent="0">
              <a:spcBef>
                <a:spcPts val="0"/>
              </a:spcBef>
              <a:buNone/>
              <a:defRPr sz="1100"/>
            </a:lvl1pPr>
            <a:lvl2pPr marL="342991" indent="0">
              <a:buNone/>
              <a:defRPr sz="900"/>
            </a:lvl2pPr>
            <a:lvl3pPr marL="685983" indent="0">
              <a:buNone/>
              <a:defRPr sz="800"/>
            </a:lvl3pPr>
            <a:lvl4pPr marL="1028974" indent="0">
              <a:buNone/>
              <a:defRPr sz="700"/>
            </a:lvl4pPr>
            <a:lvl5pPr marL="1371966" indent="0">
              <a:buNone/>
              <a:defRPr sz="700"/>
            </a:lvl5pPr>
            <a:lvl6pPr marL="1714957" indent="0">
              <a:buNone/>
              <a:defRPr sz="700"/>
            </a:lvl6pPr>
            <a:lvl7pPr marL="2057949" indent="0">
              <a:buNone/>
              <a:defRPr sz="700"/>
            </a:lvl7pPr>
            <a:lvl8pPr marL="2400940" indent="0">
              <a:buNone/>
              <a:defRPr sz="700"/>
            </a:lvl8pPr>
            <a:lvl9pPr marL="274393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21439" y="4714874"/>
            <a:ext cx="315516" cy="344091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21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2" name="Group 21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23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268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0257"/>
            <a:ext cx="7315200" cy="10287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30" name="Group 29"/>
          <p:cNvGrpSpPr>
            <a:grpSpLocks noChangeAspect="1"/>
          </p:cNvGrpSpPr>
          <p:nvPr userDrawn="1"/>
        </p:nvGrpSpPr>
        <p:grpSpPr>
          <a:xfrm>
            <a:off x="4098131" y="514350"/>
            <a:ext cx="947738" cy="1032272"/>
            <a:chOff x="658813" y="684213"/>
            <a:chExt cx="1263650" cy="1376362"/>
          </a:xfrm>
          <a:solidFill>
            <a:srgbClr val="FFFFFF"/>
          </a:solidFill>
        </p:grpSpPr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849313" y="1354138"/>
              <a:ext cx="882650" cy="706437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2" name="Group 31"/>
            <p:cNvGrpSpPr/>
            <p:nvPr userDrawn="1"/>
          </p:nvGrpSpPr>
          <p:grpSpPr>
            <a:xfrm>
              <a:off x="658813" y="684213"/>
              <a:ext cx="1263650" cy="561975"/>
              <a:chOff x="658813" y="684213"/>
              <a:chExt cx="1263650" cy="561975"/>
            </a:xfrm>
            <a:grpFill/>
          </p:grpSpPr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917576" y="1004888"/>
                <a:ext cx="187325" cy="236537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1127126" y="1004888"/>
                <a:ext cx="103188" cy="236537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1268413" y="1004888"/>
                <a:ext cx="273050" cy="241300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1573213" y="1004888"/>
                <a:ext cx="101600" cy="236537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1690688" y="998538"/>
                <a:ext cx="231775" cy="2476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658813" y="998538"/>
                <a:ext cx="231775" cy="2476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760413" y="688975"/>
                <a:ext cx="319088" cy="239712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20"/>
              <p:cNvSpPr>
                <a:spLocks noEditPoints="1"/>
              </p:cNvSpPr>
              <p:nvPr/>
            </p:nvSpPr>
            <p:spPr bwMode="auto">
              <a:xfrm>
                <a:off x="1092201" y="685800"/>
                <a:ext cx="263525" cy="236537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1309688" y="688975"/>
                <a:ext cx="258763" cy="233362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22"/>
              <p:cNvSpPr>
                <a:spLocks noEditPoints="1"/>
              </p:cNvSpPr>
              <p:nvPr/>
            </p:nvSpPr>
            <p:spPr bwMode="auto">
              <a:xfrm>
                <a:off x="1558926" y="684213"/>
                <a:ext cx="260350" cy="244475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036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9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05222"/>
            <a:ext cx="8226720" cy="8576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203248"/>
            <a:ext cx="8226720" cy="1645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2951950"/>
            <a:ext cx="8226720" cy="1645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14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121439" y="4714874"/>
            <a:ext cx="315516" cy="344091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32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3" name="Group 32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34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815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319966" cy="102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316736" y="1255014"/>
            <a:ext cx="6528816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121439" y="4714874"/>
            <a:ext cx="315516" cy="344091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22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3" name="Group 22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24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462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38350"/>
            <a:ext cx="7316788" cy="1047750"/>
          </a:xfrm>
        </p:spPr>
        <p:txBody>
          <a:bodyPr anchor="b" anchorCtr="0"/>
          <a:lstStyle>
            <a:lvl1pPr algn="l">
              <a:defRPr sz="27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086100"/>
            <a:ext cx="7316788" cy="514350"/>
          </a:xfrm>
        </p:spPr>
        <p:txBody>
          <a:bodyPr anchor="t" anchorCtr="0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121439" y="4714874"/>
            <a:ext cx="315516" cy="344091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20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22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183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28700"/>
            <a:ext cx="3584448" cy="36004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3581400" cy="36004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21439" y="4714874"/>
            <a:ext cx="315516" cy="344091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21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2" name="Group 21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23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600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28701"/>
            <a:ext cx="3584448" cy="603504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40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631157"/>
            <a:ext cx="3584448" cy="2990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28701"/>
            <a:ext cx="3584575" cy="603504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40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3584575" cy="2990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121439" y="4714874"/>
            <a:ext cx="315516" cy="344091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23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4" name="Group 23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25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4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121439" y="4714874"/>
            <a:ext cx="315516" cy="344091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19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21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049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21439" y="4714874"/>
            <a:ext cx="315516" cy="344091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18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9" name="Group 18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20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725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2551176" cy="10287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342901"/>
            <a:ext cx="4654549" cy="42862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028700"/>
            <a:ext cx="2551176" cy="3600450"/>
          </a:xfrm>
        </p:spPr>
        <p:txBody>
          <a:bodyPr/>
          <a:lstStyle>
            <a:lvl1pPr marL="0" indent="0">
              <a:buNone/>
              <a:defRPr sz="1400"/>
            </a:lvl1pPr>
            <a:lvl2pPr marL="342991" indent="0">
              <a:buNone/>
              <a:defRPr sz="900"/>
            </a:lvl2pPr>
            <a:lvl3pPr marL="685983" indent="0">
              <a:buNone/>
              <a:defRPr sz="800"/>
            </a:lvl3pPr>
            <a:lvl4pPr marL="1028974" indent="0">
              <a:buNone/>
              <a:defRPr sz="700"/>
            </a:lvl4pPr>
            <a:lvl5pPr marL="1371966" indent="0">
              <a:buNone/>
              <a:defRPr sz="700"/>
            </a:lvl5pPr>
            <a:lvl6pPr marL="1714957" indent="0">
              <a:buNone/>
              <a:defRPr sz="700"/>
            </a:lvl6pPr>
            <a:lvl7pPr marL="2057949" indent="0">
              <a:buNone/>
              <a:defRPr sz="700"/>
            </a:lvl7pPr>
            <a:lvl8pPr marL="2400940" indent="0">
              <a:buNone/>
              <a:defRPr sz="700"/>
            </a:lvl8pPr>
            <a:lvl9pPr marL="274393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42A1-13E6-472B-8AA4-7AB52122D4B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21439" y="4714874"/>
            <a:ext cx="315516" cy="344091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33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4" name="Group 33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35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188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"/>
            <a:ext cx="7316788" cy="1028700"/>
          </a:xfrm>
          <a:prstGeom prst="rect">
            <a:avLst/>
          </a:prstGeom>
        </p:spPr>
        <p:txBody>
          <a:bodyPr vert="horz" lIns="0" tIns="34299" rIns="0" bIns="34299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28700"/>
            <a:ext cx="7316788" cy="3600450"/>
          </a:xfrm>
          <a:prstGeom prst="rect">
            <a:avLst/>
          </a:prstGeom>
        </p:spPr>
        <p:txBody>
          <a:bodyPr vert="horz" lIns="0" tIns="171496" rIns="0" bIns="34299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632" y="4896612"/>
            <a:ext cx="658368" cy="82296"/>
          </a:xfrm>
          <a:prstGeom prst="rect">
            <a:avLst/>
          </a:prstGeom>
        </p:spPr>
        <p:txBody>
          <a:bodyPr vert="horz" lIns="68598" tIns="0" rIns="68598" bIns="0" rtlCol="0" anchor="ctr"/>
          <a:lstStyle>
            <a:lvl1pPr algn="r">
              <a:defRPr sz="5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629150"/>
            <a:ext cx="6553200" cy="342900"/>
          </a:xfrm>
          <a:prstGeom prst="rect">
            <a:avLst/>
          </a:prstGeom>
        </p:spPr>
        <p:txBody>
          <a:bodyPr vert="horz" lIns="0" tIns="34299" rIns="0" bIns="0" rtlCol="0" anchor="t" anchorCtr="0"/>
          <a:lstStyle>
            <a:lvl1pPr algn="r">
              <a:lnSpc>
                <a:spcPct val="90000"/>
              </a:lnSpc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5198364"/>
            <a:ext cx="658368" cy="82296"/>
          </a:xfrm>
          <a:prstGeom prst="rect">
            <a:avLst/>
          </a:prstGeom>
        </p:spPr>
        <p:txBody>
          <a:bodyPr vert="horz" lIns="68598" tIns="34299" rIns="68598" bIns="34299" rtlCol="0" anchor="ctr"/>
          <a:lstStyle>
            <a:lvl1pPr algn="r"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CFE42A1-13E6-472B-8AA4-7AB52122D4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4993460"/>
            <a:ext cx="2133600" cy="150041"/>
          </a:xfrm>
          <a:prstGeom prst="rect">
            <a:avLst/>
          </a:prstGeom>
        </p:spPr>
        <p:txBody>
          <a:bodyPr vert="horz" lIns="68598" tIns="34299" rIns="68598" bIns="34299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5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©2017 MFMER  |  slide-</a:t>
            </a:r>
            <a:fld id="{D445C29B-035B-48ED-941F-A66A11A8A322}" type="slidenum">
              <a:rPr lang="en-US" sz="50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lvl="0"/>
              <a:t>‹#›</a:t>
            </a:fld>
            <a:endParaRPr lang="en-US" sz="5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1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4" r:id="rId14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1125"/>
        </a:spcBef>
        <a:buClr>
          <a:schemeClr val="tx2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1" indent="-176259" algn="l" defTabSz="685983" rtl="0" eaLnBrk="1" latinLnBrk="0" hangingPunct="1">
        <a:lnSpc>
          <a:spcPct val="90000"/>
        </a:lnSpc>
        <a:spcBef>
          <a:spcPts val="45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62150"/>
            <a:ext cx="7315200" cy="1047750"/>
          </a:xfrm>
        </p:spPr>
        <p:txBody>
          <a:bodyPr/>
          <a:lstStyle/>
          <a:p>
            <a:r>
              <a:rPr lang="en-US" b="1" dirty="0"/>
              <a:t>Cardiovascular risk in NAFLD- </a:t>
            </a:r>
            <a:br>
              <a:rPr lang="en-US" b="1" dirty="0"/>
            </a:br>
            <a:r>
              <a:rPr lang="en-US" b="1" dirty="0"/>
              <a:t>not an equal opportunity: implications for women’s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57550"/>
            <a:ext cx="7799833" cy="685800"/>
          </a:xfrm>
        </p:spPr>
        <p:txBody>
          <a:bodyPr/>
          <a:lstStyle/>
          <a:p>
            <a:r>
              <a:rPr lang="en-US" u="sng" dirty="0"/>
              <a:t>Alina M. Allen MD</a:t>
            </a:r>
            <a:r>
              <a:rPr lang="en-US" dirty="0"/>
              <a:t>, Patrick S. Kamath MD, Joseph J. Larson, </a:t>
            </a:r>
          </a:p>
          <a:p>
            <a:r>
              <a:rPr lang="en-US" dirty="0"/>
              <a:t>Kymberly D. Watt MD, </a:t>
            </a:r>
            <a:r>
              <a:rPr lang="en-US" dirty="0" err="1"/>
              <a:t>Sharonne</a:t>
            </a:r>
            <a:r>
              <a:rPr lang="en-US" dirty="0"/>
              <a:t> N. Hayes MD, Terry M. </a:t>
            </a:r>
            <a:r>
              <a:rPr lang="en-US" dirty="0" err="1"/>
              <a:t>Therneau</a:t>
            </a:r>
            <a:r>
              <a:rPr lang="en-US" dirty="0"/>
              <a:t> PhD</a:t>
            </a:r>
          </a:p>
          <a:p>
            <a:endParaRPr lang="en-US" dirty="0"/>
          </a:p>
          <a:p>
            <a:r>
              <a:rPr lang="en-US" dirty="0"/>
              <a:t>Mayo Clinic, Rochester, MN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94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ascertainment: NAFLD</a:t>
            </a:r>
          </a:p>
        </p:txBody>
      </p:sp>
      <p:pic>
        <p:nvPicPr>
          <p:cNvPr id="4" name="Picture 2" descr="C:\Users\M086865\Dropbox\Allen Passport\RESEARCH\NASH-OSA REP study\NAFLD REP EPI PAPER\Revised Hep manuscript\Figure1_revised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85913"/>
            <a:ext cx="3657600" cy="27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378635"/>
            <a:ext cx="1676400" cy="11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Hospital International Classification of Diseases Adapted (</a:t>
            </a:r>
            <a:r>
              <a:rPr lang="en-US" sz="1351" b="1" dirty="0"/>
              <a:t>HICDA</a:t>
            </a:r>
            <a:r>
              <a:rPr lang="en-US" sz="1351" dirty="0"/>
              <a:t>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311220"/>
            <a:ext cx="1505108" cy="12665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1200" y="1578794"/>
            <a:ext cx="685800" cy="232890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728154" y="1658652"/>
            <a:ext cx="533400" cy="30606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extBox 9"/>
          <p:cNvSpPr txBox="1"/>
          <p:nvPr/>
        </p:nvSpPr>
        <p:spPr>
          <a:xfrm>
            <a:off x="600065" y="2647950"/>
            <a:ext cx="1062574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b="1" dirty="0"/>
              <a:t>ICD-9</a:t>
            </a:r>
            <a:r>
              <a:rPr lang="en-US" sz="135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199" y="2685076"/>
            <a:ext cx="1505109" cy="2077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1981200" y="2343150"/>
            <a:ext cx="609600" cy="44580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728154" y="1979218"/>
            <a:ext cx="319846" cy="44013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0058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54C6-4DCE-455F-B2F3-8B754C1E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ascertainment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B69F4B-DE48-43C1-9868-F070E7FB0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768945"/>
              </p:ext>
            </p:extLst>
          </p:nvPr>
        </p:nvGraphicFramePr>
        <p:xfrm>
          <a:off x="406401" y="1809750"/>
          <a:ext cx="8331199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3862100820"/>
                    </a:ext>
                  </a:extLst>
                </a:gridCol>
                <a:gridCol w="1687895">
                  <a:extLst>
                    <a:ext uri="{9D8B030D-6E8A-4147-A177-3AD203B41FA5}">
                      <a16:colId xmlns:a16="http://schemas.microsoft.com/office/drawing/2014/main" val="326045764"/>
                    </a:ext>
                  </a:extLst>
                </a:gridCol>
                <a:gridCol w="1687765">
                  <a:extLst>
                    <a:ext uri="{9D8B030D-6E8A-4147-A177-3AD203B41FA5}">
                      <a16:colId xmlns:a16="http://schemas.microsoft.com/office/drawing/2014/main" val="611214169"/>
                    </a:ext>
                  </a:extLst>
                </a:gridCol>
                <a:gridCol w="3228339">
                  <a:extLst>
                    <a:ext uri="{9D8B030D-6E8A-4147-A177-3AD203B41FA5}">
                      <a16:colId xmlns:a16="http://schemas.microsoft.com/office/drawing/2014/main" val="3510844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ICD-9/HICDA</a:t>
                      </a:r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Medications</a:t>
                      </a:r>
                    </a:p>
                    <a:p>
                      <a:pPr algn="ctr"/>
                      <a:endParaRPr lang="en-US" dirty="0"/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Laboratory values</a:t>
                      </a:r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68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Hypertension</a:t>
                      </a:r>
                    </a:p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98998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Diabetes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Fasting glucose ≥ 126 mg/</a:t>
                      </a:r>
                      <a:r>
                        <a:rPr lang="en-US" dirty="0" err="1"/>
                        <a:t>dL</a:t>
                      </a:r>
                      <a:r>
                        <a:rPr lang="en-US" dirty="0"/>
                        <a:t> </a:t>
                      </a:r>
                    </a:p>
                    <a:p>
                      <a:pPr algn="l"/>
                      <a:r>
                        <a:rPr lang="en-US" dirty="0"/>
                        <a:t>Hemoglobin A1c ≥6.5%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23432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Dyslipidemia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LDL cholesterol &gt;100 mg/</a:t>
                      </a:r>
                      <a:r>
                        <a:rPr lang="en-US" dirty="0" err="1"/>
                        <a:t>dL</a:t>
                      </a:r>
                      <a:r>
                        <a:rPr lang="en-US" dirty="0"/>
                        <a:t> Triglycerides &gt;150 mg/</a:t>
                      </a:r>
                      <a:r>
                        <a:rPr lang="en-US" dirty="0" err="1"/>
                        <a:t>dL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376956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65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endParaRPr lang="en-US" sz="33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3300" b="1" dirty="0">
                <a:solidFill>
                  <a:schemeClr val="tx2"/>
                </a:solidFill>
              </a:rPr>
              <a:t>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6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32100"/>
            <a:ext cx="8915401" cy="771525"/>
          </a:xfrm>
        </p:spPr>
        <p:txBody>
          <a:bodyPr/>
          <a:lstStyle/>
          <a:p>
            <a:r>
              <a:rPr lang="en-US" b="1" dirty="0"/>
              <a:t>Community cohort N=19,078 subjects</a:t>
            </a:r>
            <a:endParaRPr lang="en-US" b="1" i="1" dirty="0"/>
          </a:p>
        </p:txBody>
      </p:sp>
      <p:sp>
        <p:nvSpPr>
          <p:cNvPr id="7" name="Rectangle 6"/>
          <p:cNvSpPr/>
          <p:nvPr/>
        </p:nvSpPr>
        <p:spPr>
          <a:xfrm>
            <a:off x="914404" y="1922251"/>
            <a:ext cx="1993481" cy="4017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solidFill>
                  <a:schemeClr val="bg1"/>
                </a:solidFill>
              </a:rPr>
              <a:t>NAFLD</a:t>
            </a:r>
          </a:p>
          <a:p>
            <a:pPr algn="ctr"/>
            <a:r>
              <a:rPr lang="en-US" sz="1351" b="1" dirty="0">
                <a:solidFill>
                  <a:schemeClr val="accent2"/>
                </a:solidFill>
              </a:rPr>
              <a:t>N=3,869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4" y="3171825"/>
            <a:ext cx="1970491" cy="7963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solidFill>
                  <a:schemeClr val="bg1"/>
                </a:solidFill>
              </a:rPr>
              <a:t>CONTROLS </a:t>
            </a:r>
          </a:p>
          <a:p>
            <a:pPr algn="ctr"/>
            <a:r>
              <a:rPr lang="en-US" sz="1351" dirty="0">
                <a:solidFill>
                  <a:schemeClr val="bg1"/>
                </a:solidFill>
              </a:rPr>
              <a:t>Age- and sex- matched 1:4</a:t>
            </a:r>
          </a:p>
          <a:p>
            <a:pPr algn="ctr"/>
            <a:r>
              <a:rPr lang="en-US" sz="1351" b="1" dirty="0">
                <a:solidFill>
                  <a:schemeClr val="accent2"/>
                </a:solidFill>
              </a:rPr>
              <a:t>N=15,209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28800" y="2324007"/>
            <a:ext cx="0" cy="8143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3296901" y="2635130"/>
            <a:ext cx="3810000" cy="47002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accent2"/>
                </a:solidFill>
              </a:rPr>
              <a:t>122,758 person year follow-up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3" y="1485323"/>
            <a:ext cx="20315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1997-2014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57820" y="1581150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2016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06620" y="2340828"/>
            <a:ext cx="1600201" cy="9429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bg1"/>
              </a:solidFill>
            </a:endParaRPr>
          </a:p>
          <a:p>
            <a:pPr algn="ctr"/>
            <a:r>
              <a:rPr lang="en-US" sz="1351" dirty="0">
                <a:solidFill>
                  <a:schemeClr val="bg1"/>
                </a:solidFill>
              </a:rPr>
              <a:t>Death</a:t>
            </a:r>
          </a:p>
          <a:p>
            <a:pPr algn="ctr"/>
            <a:r>
              <a:rPr lang="en-US" sz="1351" dirty="0">
                <a:solidFill>
                  <a:schemeClr val="bg1"/>
                </a:solidFill>
              </a:rPr>
              <a:t>Last visit</a:t>
            </a:r>
          </a:p>
          <a:p>
            <a:pPr algn="ctr"/>
            <a:r>
              <a:rPr lang="en-US" sz="1351" dirty="0">
                <a:solidFill>
                  <a:schemeClr val="bg1"/>
                </a:solidFill>
              </a:rPr>
              <a:t>End of study</a:t>
            </a:r>
          </a:p>
          <a:p>
            <a:pPr algn="ctr"/>
            <a:endParaRPr lang="en-US" sz="1351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07703" y="1186428"/>
            <a:ext cx="2516897" cy="14906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i="1" u="sng" dirty="0">
                <a:solidFill>
                  <a:schemeClr val="bg1"/>
                </a:solidFill>
              </a:rPr>
              <a:t>Cardiovascular events</a:t>
            </a:r>
          </a:p>
          <a:p>
            <a:pPr algn="ctr"/>
            <a:r>
              <a:rPr lang="en-US" sz="1351" i="1" dirty="0">
                <a:solidFill>
                  <a:schemeClr val="bg1"/>
                </a:solidFill>
              </a:rPr>
              <a:t>Atrial fibrillation/flutter</a:t>
            </a:r>
          </a:p>
          <a:p>
            <a:pPr algn="ctr"/>
            <a:r>
              <a:rPr lang="en-US" sz="1351" i="1" dirty="0">
                <a:solidFill>
                  <a:schemeClr val="bg1"/>
                </a:solidFill>
              </a:rPr>
              <a:t>Angina</a:t>
            </a:r>
          </a:p>
          <a:p>
            <a:pPr algn="ctr"/>
            <a:r>
              <a:rPr lang="en-US" sz="1351" i="1" dirty="0">
                <a:solidFill>
                  <a:schemeClr val="bg1"/>
                </a:solidFill>
              </a:rPr>
              <a:t>Myocardial infarction</a:t>
            </a:r>
          </a:p>
          <a:p>
            <a:pPr algn="ctr"/>
            <a:r>
              <a:rPr lang="en-US" sz="1351" i="1" dirty="0">
                <a:solidFill>
                  <a:schemeClr val="bg1"/>
                </a:solidFill>
              </a:rPr>
              <a:t>Heart failure</a:t>
            </a:r>
          </a:p>
          <a:p>
            <a:pPr algn="ctr"/>
            <a:r>
              <a:rPr lang="en-US" sz="1351" i="1" dirty="0">
                <a:solidFill>
                  <a:schemeClr val="bg1"/>
                </a:solidFill>
              </a:rPr>
              <a:t>Stroke</a:t>
            </a:r>
          </a:p>
          <a:p>
            <a:pPr algn="ctr"/>
            <a:r>
              <a:rPr lang="en-US" sz="1351" b="1" i="1" u="sng" dirty="0">
                <a:solidFill>
                  <a:schemeClr val="bg1"/>
                </a:solidFill>
              </a:rPr>
              <a:t>All-cause mortality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A6319B-957E-4728-9B50-D851EB70B445}"/>
              </a:ext>
            </a:extLst>
          </p:cNvPr>
          <p:cNvSpPr txBox="1"/>
          <p:nvPr/>
        </p:nvSpPr>
        <p:spPr>
          <a:xfrm>
            <a:off x="6324600" y="1172469"/>
            <a:ext cx="25873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</a:rPr>
              <a:t>1,375 CV events</a:t>
            </a:r>
          </a:p>
          <a:p>
            <a:r>
              <a:rPr lang="en-US" sz="1500" b="1" dirty="0">
                <a:solidFill>
                  <a:schemeClr val="accent2"/>
                </a:solidFill>
              </a:rPr>
              <a:t>1,551 deaths</a:t>
            </a:r>
          </a:p>
          <a:p>
            <a:endParaRPr lang="en-US" sz="15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Aim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414464"/>
            <a:ext cx="8180832" cy="27003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	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/>
              <a:t>Is CV risk lower in NAFLD women than NAFLD men?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37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70AF-6074-4775-8D17-20C53ED2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At the time </a:t>
            </a:r>
            <a:r>
              <a:rPr lang="en-US" b="1" dirty="0"/>
              <a:t>of NAFLD diagnosis, </a:t>
            </a:r>
            <a:r>
              <a:rPr lang="en-US" b="1" i="1" u="sng" dirty="0"/>
              <a:t>baseline</a:t>
            </a:r>
            <a:r>
              <a:rPr lang="en-US" b="1" u="sng" dirty="0"/>
              <a:t> </a:t>
            </a:r>
            <a:r>
              <a:rPr lang="en-US" b="1" dirty="0"/>
              <a:t>CVD is high in NAFLD women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4C6A5A4-5662-48E2-B59A-468054C014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596075"/>
              </p:ext>
            </p:extLst>
          </p:nvPr>
        </p:nvGraphicFramePr>
        <p:xfrm>
          <a:off x="1219200" y="1028700"/>
          <a:ext cx="7266518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819150"/>
            <a:ext cx="615553" cy="3124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Proportion of subjects with baseline CVD events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7743" y="102354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991616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70AF-6074-4775-8D17-20C53ED2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At the time </a:t>
            </a:r>
            <a:r>
              <a:rPr lang="en-US" b="1" dirty="0"/>
              <a:t>of NAFLD diagnosis, </a:t>
            </a:r>
            <a:r>
              <a:rPr lang="en-US" b="1" i="1" u="sng" dirty="0"/>
              <a:t>baseline</a:t>
            </a:r>
            <a:r>
              <a:rPr lang="en-US" b="1" u="sng" dirty="0"/>
              <a:t> </a:t>
            </a:r>
            <a:r>
              <a:rPr lang="en-US" b="1" dirty="0"/>
              <a:t>CVD is high in NAFLD women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4C6A5A4-5662-48E2-B59A-468054C014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959463"/>
              </p:ext>
            </p:extLst>
          </p:nvPr>
        </p:nvGraphicFramePr>
        <p:xfrm>
          <a:off x="1219200" y="1028700"/>
          <a:ext cx="7266518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A563329-F557-4937-96D9-96F0724B5377}"/>
              </a:ext>
            </a:extLst>
          </p:cNvPr>
          <p:cNvSpPr/>
          <p:nvPr/>
        </p:nvSpPr>
        <p:spPr>
          <a:xfrm>
            <a:off x="2209800" y="127635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819150"/>
            <a:ext cx="615553" cy="3124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Proportion of subjects with baseline CVD events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7743" y="102354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345026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After</a:t>
            </a:r>
            <a:r>
              <a:rPr lang="en-US" b="1" dirty="0"/>
              <a:t> NAFLD diagnosis, the </a:t>
            </a:r>
            <a:r>
              <a:rPr lang="en-US" b="1" i="1" u="sng" dirty="0"/>
              <a:t>incidence</a:t>
            </a:r>
            <a:r>
              <a:rPr lang="en-US" b="1" dirty="0"/>
              <a:t> of CV events is similar in men and women</a:t>
            </a:r>
          </a:p>
        </p:txBody>
      </p:sp>
      <p:pic>
        <p:nvPicPr>
          <p:cNvPr id="2050" name="Picture 2" descr="C:\Users\M086865\Dropbox\Allen Passport\RESEARCH\NAFLD AND CVD\FIGURES FOR AASLD PRESENTATION\Incident rates CVE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23950"/>
            <a:ext cx="65532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5096" y="3867150"/>
            <a:ext cx="7696201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General population: women have lower incidence of CV events than men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096" y="4248150"/>
            <a:ext cx="7848601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NAFLD subjects: 	1. CV events in women are </a:t>
            </a:r>
            <a:r>
              <a:rPr lang="en-US" sz="1351" b="1" u="sng" dirty="0"/>
              <a:t>comparable</a:t>
            </a:r>
            <a:r>
              <a:rPr lang="en-US" sz="1351" dirty="0"/>
              <a:t> to men</a:t>
            </a:r>
          </a:p>
          <a:p>
            <a:r>
              <a:rPr lang="en-US" sz="1351" dirty="0"/>
              <a:t>		2. CV disease occurs at </a:t>
            </a:r>
            <a:r>
              <a:rPr lang="en-US" sz="1351" b="1" u="sng" dirty="0"/>
              <a:t>younger age </a:t>
            </a:r>
            <a:r>
              <a:rPr lang="en-US" sz="1351" dirty="0"/>
              <a:t>in women</a:t>
            </a:r>
          </a:p>
        </p:txBody>
      </p:sp>
    </p:spTree>
    <p:extLst>
      <p:ext uri="{BB962C8B-B14F-4D97-AF65-F5344CB8AC3E}">
        <p14:creationId xmlns:p14="http://schemas.microsoft.com/office/powerpoint/2010/main" val="30245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After</a:t>
            </a:r>
            <a:r>
              <a:rPr lang="en-US" b="1" dirty="0"/>
              <a:t> NAFLD diagnosis, the </a:t>
            </a:r>
            <a:r>
              <a:rPr lang="en-US" b="1" i="1" u="sng" dirty="0"/>
              <a:t>incidence</a:t>
            </a:r>
            <a:r>
              <a:rPr lang="en-US" b="1" dirty="0"/>
              <a:t> of CV events is similar in men and women</a:t>
            </a:r>
          </a:p>
        </p:txBody>
      </p:sp>
      <p:pic>
        <p:nvPicPr>
          <p:cNvPr id="2050" name="Picture 2" descr="C:\Users\M086865\Dropbox\Allen Passport\RESEARCH\NAFLD AND CVD\FIGURES FOR AASLD PRESENTATION\Incident rates CVE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23950"/>
            <a:ext cx="65532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5096" y="3867150"/>
            <a:ext cx="7696201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General population: women have lower incidence of CV events than men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096" y="4248150"/>
            <a:ext cx="7848601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NAFLD subjects: 	1. CV events in women are </a:t>
            </a:r>
            <a:r>
              <a:rPr lang="en-US" sz="1351" b="1" u="sng" dirty="0"/>
              <a:t>comparable</a:t>
            </a:r>
            <a:r>
              <a:rPr lang="en-US" sz="1351" dirty="0"/>
              <a:t> to men</a:t>
            </a:r>
          </a:p>
          <a:p>
            <a:r>
              <a:rPr lang="en-US" sz="1351" dirty="0"/>
              <a:t>		2. CV disease occurs at </a:t>
            </a:r>
            <a:r>
              <a:rPr lang="en-US" sz="1351" b="1" u="sng" dirty="0"/>
              <a:t>younger age </a:t>
            </a:r>
            <a:r>
              <a:rPr lang="en-US" sz="1351" dirty="0"/>
              <a:t>in women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3E45AD-941F-4B8C-8EDD-8C1C31A1F888}"/>
              </a:ext>
            </a:extLst>
          </p:cNvPr>
          <p:cNvCxnSpPr/>
          <p:nvPr/>
        </p:nvCxnSpPr>
        <p:spPr>
          <a:xfrm flipV="1">
            <a:off x="2133600" y="1789509"/>
            <a:ext cx="5080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p Arrow Callout 12">
            <a:extLst>
              <a:ext uri="{FF2B5EF4-FFF2-40B4-BE49-F238E27FC236}">
                <a16:creationId xmlns:a16="http://schemas.microsoft.com/office/drawing/2014/main" id="{E9A7220A-AB51-46BB-B4AC-C786C4F9D253}"/>
              </a:ext>
            </a:extLst>
          </p:cNvPr>
          <p:cNvSpPr/>
          <p:nvPr/>
        </p:nvSpPr>
        <p:spPr>
          <a:xfrm>
            <a:off x="3886200" y="1852961"/>
            <a:ext cx="507999" cy="38338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50</a:t>
            </a:r>
          </a:p>
        </p:txBody>
      </p:sp>
      <p:sp>
        <p:nvSpPr>
          <p:cNvPr id="8" name="Up Arrow Callout 12">
            <a:extLst>
              <a:ext uri="{FF2B5EF4-FFF2-40B4-BE49-F238E27FC236}">
                <a16:creationId xmlns:a16="http://schemas.microsoft.com/office/drawing/2014/main" id="{6B227B14-F414-4E0B-8912-4C02FE98C9A8}"/>
              </a:ext>
            </a:extLst>
          </p:cNvPr>
          <p:cNvSpPr/>
          <p:nvPr/>
        </p:nvSpPr>
        <p:spPr>
          <a:xfrm>
            <a:off x="4335396" y="1839994"/>
            <a:ext cx="508000" cy="38338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53</a:t>
            </a:r>
          </a:p>
        </p:txBody>
      </p:sp>
      <p:sp>
        <p:nvSpPr>
          <p:cNvPr id="11" name="Up Arrow Callout 7">
            <a:extLst>
              <a:ext uri="{FF2B5EF4-FFF2-40B4-BE49-F238E27FC236}">
                <a16:creationId xmlns:a16="http://schemas.microsoft.com/office/drawing/2014/main" id="{19DBEC4D-E926-496F-9A63-C9A9ED71D10D}"/>
              </a:ext>
            </a:extLst>
          </p:cNvPr>
          <p:cNvSpPr/>
          <p:nvPr/>
        </p:nvSpPr>
        <p:spPr>
          <a:xfrm>
            <a:off x="4820099" y="1839994"/>
            <a:ext cx="508000" cy="38379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58</a:t>
            </a:r>
          </a:p>
        </p:txBody>
      </p:sp>
      <p:sp>
        <p:nvSpPr>
          <p:cNvPr id="12" name="Up Arrow Callout 10">
            <a:extLst>
              <a:ext uri="{FF2B5EF4-FFF2-40B4-BE49-F238E27FC236}">
                <a16:creationId xmlns:a16="http://schemas.microsoft.com/office/drawing/2014/main" id="{985B6C4D-F792-47D7-8AAA-9FB7532F6A7F}"/>
              </a:ext>
            </a:extLst>
          </p:cNvPr>
          <p:cNvSpPr/>
          <p:nvPr/>
        </p:nvSpPr>
        <p:spPr>
          <a:xfrm>
            <a:off x="5588002" y="1820920"/>
            <a:ext cx="507999" cy="39360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6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27760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2768"/>
            <a:ext cx="7827264" cy="771525"/>
          </a:xfrm>
        </p:spPr>
        <p:txBody>
          <a:bodyPr/>
          <a:lstStyle/>
          <a:p>
            <a:r>
              <a:rPr lang="en-US" b="1" dirty="0"/>
              <a:t>The protective effect of female sex on future CVD disappears in NAFLD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62149"/>
            <a:ext cx="680763" cy="15525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8" y="2190750"/>
            <a:ext cx="612879" cy="1629629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838202" y="3708752"/>
            <a:ext cx="2747749" cy="109568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HR=0.77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95%CI=0.69-0.85</a:t>
            </a:r>
          </a:p>
          <a:p>
            <a:pPr algn="ctr"/>
            <a:endParaRPr lang="en-US" sz="1351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09600" y="3526590"/>
            <a:ext cx="3272192" cy="342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962149"/>
            <a:ext cx="685801" cy="1590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62150"/>
            <a:ext cx="609600" cy="1590317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>
            <a:off x="5181600" y="3708751"/>
            <a:ext cx="2895600" cy="109568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HR=0.94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95%CI=0.80-1.11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4844754" y="3698041"/>
            <a:ext cx="3427679" cy="107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6601" y="3943353"/>
            <a:ext cx="2137519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Stratified by CV history at baseline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3" y="1300193"/>
            <a:ext cx="2747748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MATCHED CONTROLS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9805" y="1328738"/>
            <a:ext cx="117498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NAFLD</a:t>
            </a:r>
          </a:p>
        </p:txBody>
      </p:sp>
    </p:spTree>
    <p:extLst>
      <p:ext uri="{BB962C8B-B14F-4D97-AF65-F5344CB8AC3E}">
        <p14:creationId xmlns:p14="http://schemas.microsoft.com/office/powerpoint/2010/main" val="24235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Female sex impacts cardiac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Women have 20% </a:t>
            </a:r>
            <a:r>
              <a:rPr lang="en-US" b="1" i="1" dirty="0"/>
              <a:t>lower risk </a:t>
            </a:r>
            <a:r>
              <a:rPr lang="en-US" dirty="0"/>
              <a:t>than men for cardiovascular (CV) events, even when stratified for known CV risk factors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r>
              <a:rPr lang="en-US" dirty="0"/>
              <a:t>CV complications in women occur at </a:t>
            </a:r>
            <a:r>
              <a:rPr lang="en-US" b="1" i="1" dirty="0"/>
              <a:t>older age </a:t>
            </a:r>
            <a:r>
              <a:rPr lang="en-US" dirty="0"/>
              <a:t>than men (myocardial infarction 5 years later)</a:t>
            </a:r>
          </a:p>
          <a:p>
            <a:endParaRPr lang="en-US" dirty="0"/>
          </a:p>
          <a:p>
            <a:r>
              <a:rPr lang="en-US" dirty="0"/>
              <a:t>Sex included in the CV risk calculators (Framingham, ASCVD)</a:t>
            </a:r>
          </a:p>
          <a:p>
            <a:pPr marL="2743131" lvl="8" indent="0">
              <a:buNone/>
            </a:pPr>
            <a:r>
              <a:rPr lang="en-US" dirty="0"/>
              <a:t>		</a:t>
            </a:r>
            <a:r>
              <a:rPr lang="en-US" dirty="0" err="1"/>
              <a:t>Jousilahti</a:t>
            </a:r>
            <a:r>
              <a:rPr lang="en-US" dirty="0"/>
              <a:t> </a:t>
            </a:r>
            <a:r>
              <a:rPr lang="en-US" i="1" dirty="0"/>
              <a:t>Circulation</a:t>
            </a:r>
            <a:r>
              <a:rPr lang="en-US" dirty="0"/>
              <a:t> 1999</a:t>
            </a:r>
          </a:p>
          <a:p>
            <a:pPr marL="2743131" lvl="8" indent="0">
              <a:buNone/>
            </a:pPr>
            <a:r>
              <a:rPr lang="en-US" dirty="0"/>
              <a:t>		</a:t>
            </a:r>
            <a:r>
              <a:rPr lang="en-US" dirty="0" err="1"/>
              <a:t>Kappert</a:t>
            </a:r>
            <a:r>
              <a:rPr lang="en-US" dirty="0"/>
              <a:t> </a:t>
            </a:r>
            <a:r>
              <a:rPr lang="en-US" i="1" dirty="0"/>
              <a:t>Circulation</a:t>
            </a:r>
            <a:r>
              <a:rPr lang="en-US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9046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there differences in CV risk factors between men and women with NAFLD?</a:t>
            </a:r>
          </a:p>
        </p:txBody>
      </p:sp>
    </p:spTree>
    <p:extLst>
      <p:ext uri="{BB962C8B-B14F-4D97-AF65-F5344CB8AC3E}">
        <p14:creationId xmlns:p14="http://schemas.microsoft.com/office/powerpoint/2010/main" val="1588177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Baseline cardiovascular risk factors are more prevalent in NAFLD women than men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896438"/>
              </p:ext>
            </p:extLst>
          </p:nvPr>
        </p:nvGraphicFramePr>
        <p:xfrm>
          <a:off x="764035" y="1276350"/>
          <a:ext cx="7721597" cy="3139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0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0028">
                  <a:extLst>
                    <a:ext uri="{9D8B030D-6E8A-4147-A177-3AD203B41FA5}">
                      <a16:colId xmlns:a16="http://schemas.microsoft.com/office/drawing/2014/main" val="2719205596"/>
                    </a:ext>
                  </a:extLst>
                </a:gridCol>
                <a:gridCol w="1510028">
                  <a:extLst>
                    <a:ext uri="{9D8B030D-6E8A-4147-A177-3AD203B41FA5}">
                      <a16:colId xmlns:a16="http://schemas.microsoft.com/office/drawing/2014/main" val="1064810573"/>
                    </a:ext>
                  </a:extLst>
                </a:gridCol>
              </a:tblGrid>
              <a:tr h="21907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25719" marB="2571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CONTROLS</a:t>
                      </a:r>
                    </a:p>
                  </a:txBody>
                  <a:tcPr marT="25719" marB="2571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NAFLD</a:t>
                      </a:r>
                    </a:p>
                  </a:txBody>
                  <a:tcPr marT="25719" marB="25719">
                    <a:solidFill>
                      <a:srgbClr val="0046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25719" marB="2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1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Women</a:t>
                      </a:r>
                    </a:p>
                    <a:p>
                      <a:pPr algn="ctr"/>
                      <a:r>
                        <a:rPr lang="en-US" sz="1100" dirty="0"/>
                        <a:t>N=7,973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Men</a:t>
                      </a:r>
                    </a:p>
                    <a:p>
                      <a:pPr algn="ctr"/>
                      <a:r>
                        <a:rPr lang="en-US" sz="1100" dirty="0"/>
                        <a:t>N=7,236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Women</a:t>
                      </a:r>
                    </a:p>
                    <a:p>
                      <a:pPr algn="ctr"/>
                      <a:r>
                        <a:rPr lang="en-US" sz="1100" dirty="0"/>
                        <a:t>N=2,032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>
                    <a:solidFill>
                      <a:srgbClr val="004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Men</a:t>
                      </a:r>
                    </a:p>
                    <a:p>
                      <a:pPr algn="ctr"/>
                      <a:r>
                        <a:rPr lang="en-US" sz="1100" dirty="0"/>
                        <a:t>N=1,837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>
                    <a:solidFill>
                      <a:srgbClr val="004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6">
                <a:tc>
                  <a:txBody>
                    <a:bodyPr/>
                    <a:lstStyle/>
                    <a:p>
                      <a:r>
                        <a:rPr lang="en-US" sz="1100" b="1" dirty="0"/>
                        <a:t>Age (median)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54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51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54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>
                    <a:solidFill>
                      <a:srgbClr val="004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51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>
                    <a:solidFill>
                      <a:srgbClr val="004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6">
                <a:tc>
                  <a:txBody>
                    <a:bodyPr/>
                    <a:lstStyle/>
                    <a:p>
                      <a:r>
                        <a:rPr lang="en-US" sz="1100" b="1" dirty="0"/>
                        <a:t>BMI (median)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28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34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>
                    <a:solidFill>
                      <a:srgbClr val="004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32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>
                    <a:solidFill>
                      <a:srgbClr val="004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6">
                <a:tc>
                  <a:txBody>
                    <a:bodyPr/>
                    <a:lstStyle/>
                    <a:p>
                      <a:r>
                        <a:rPr lang="en-US" sz="1100" b="1" dirty="0"/>
                        <a:t>CV</a:t>
                      </a:r>
                      <a:r>
                        <a:rPr lang="en-US" sz="1100" b="1" baseline="0" dirty="0"/>
                        <a:t> disease</a:t>
                      </a:r>
                      <a:endParaRPr lang="en-US" sz="1100" b="1" dirty="0"/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16%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21%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28%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>
                    <a:solidFill>
                      <a:srgbClr val="004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29%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>
                    <a:solidFill>
                      <a:srgbClr val="004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6">
                <a:tc>
                  <a:txBody>
                    <a:bodyPr/>
                    <a:lstStyle/>
                    <a:p>
                      <a:r>
                        <a:rPr lang="en-US" sz="1100" b="1" dirty="0"/>
                        <a:t>Diabetes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9%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12%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34%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T="25719" marB="25719">
                    <a:solidFill>
                      <a:srgbClr val="004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31%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T="25719" marB="25719">
                    <a:solidFill>
                      <a:srgbClr val="004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6">
                <a:tc>
                  <a:txBody>
                    <a:bodyPr/>
                    <a:lstStyle/>
                    <a:p>
                      <a:r>
                        <a:rPr lang="en-US" sz="1100" b="1" dirty="0"/>
                        <a:t>Hypertension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27%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28%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52%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>
                    <a:solidFill>
                      <a:srgbClr val="004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49%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>
                    <a:solidFill>
                      <a:srgbClr val="004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6">
                <a:tc>
                  <a:txBody>
                    <a:bodyPr/>
                    <a:lstStyle/>
                    <a:p>
                      <a:r>
                        <a:rPr lang="en-US" sz="1100" b="1" dirty="0"/>
                        <a:t>Dyslipidemia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47%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47%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75%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>
                    <a:solidFill>
                      <a:srgbClr val="004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75%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>
                    <a:solidFill>
                      <a:srgbClr val="004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3D1B93A-2D51-481D-A4BC-F4D8CF19DF8D}"/>
              </a:ext>
            </a:extLst>
          </p:cNvPr>
          <p:cNvSpPr/>
          <p:nvPr/>
        </p:nvSpPr>
        <p:spPr>
          <a:xfrm>
            <a:off x="5486400" y="1248741"/>
            <a:ext cx="3048000" cy="3581400"/>
          </a:xfrm>
          <a:prstGeom prst="rect">
            <a:avLst/>
          </a:prstGeom>
          <a:solidFill>
            <a:srgbClr val="0046AD"/>
          </a:solidFill>
          <a:ln>
            <a:solidFill>
              <a:srgbClr val="004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45339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p&lt;0.05 for all</a:t>
            </a:r>
          </a:p>
        </p:txBody>
      </p:sp>
    </p:spTree>
    <p:extLst>
      <p:ext uri="{BB962C8B-B14F-4D97-AF65-F5344CB8AC3E}">
        <p14:creationId xmlns:p14="http://schemas.microsoft.com/office/powerpoint/2010/main" val="2810826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Baseline cardiovascular risk factors are more prevalent in NAFLD women than men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188683"/>
              </p:ext>
            </p:extLst>
          </p:nvPr>
        </p:nvGraphicFramePr>
        <p:xfrm>
          <a:off x="764035" y="1276350"/>
          <a:ext cx="7721597" cy="3139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0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0028">
                  <a:extLst>
                    <a:ext uri="{9D8B030D-6E8A-4147-A177-3AD203B41FA5}">
                      <a16:colId xmlns:a16="http://schemas.microsoft.com/office/drawing/2014/main" val="2719205596"/>
                    </a:ext>
                  </a:extLst>
                </a:gridCol>
                <a:gridCol w="1510028">
                  <a:extLst>
                    <a:ext uri="{9D8B030D-6E8A-4147-A177-3AD203B41FA5}">
                      <a16:colId xmlns:a16="http://schemas.microsoft.com/office/drawing/2014/main" val="1064810573"/>
                    </a:ext>
                  </a:extLst>
                </a:gridCol>
              </a:tblGrid>
              <a:tr h="21907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25719" marB="2571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CONTROLS</a:t>
                      </a:r>
                    </a:p>
                  </a:txBody>
                  <a:tcPr marT="25719" marB="2571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NAFLD</a:t>
                      </a:r>
                    </a:p>
                  </a:txBody>
                  <a:tcPr marT="25719" marB="2571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25719" marB="2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1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Women</a:t>
                      </a:r>
                    </a:p>
                    <a:p>
                      <a:pPr algn="ctr"/>
                      <a:r>
                        <a:rPr lang="en-US" sz="1100" dirty="0"/>
                        <a:t>N=7,973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Men</a:t>
                      </a:r>
                    </a:p>
                    <a:p>
                      <a:pPr algn="ctr"/>
                      <a:r>
                        <a:rPr lang="en-US" sz="1100" dirty="0"/>
                        <a:t>N=7,236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Women</a:t>
                      </a:r>
                    </a:p>
                    <a:p>
                      <a:pPr algn="ctr"/>
                      <a:r>
                        <a:rPr lang="en-US" sz="1100" dirty="0"/>
                        <a:t>N=2,032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Men</a:t>
                      </a:r>
                    </a:p>
                    <a:p>
                      <a:pPr algn="ctr"/>
                      <a:r>
                        <a:rPr lang="en-US" sz="1100" dirty="0"/>
                        <a:t>N=1,837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6">
                <a:tc>
                  <a:txBody>
                    <a:bodyPr/>
                    <a:lstStyle/>
                    <a:p>
                      <a:r>
                        <a:rPr lang="en-US" sz="1100" b="1" dirty="0"/>
                        <a:t>Age (median)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54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51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54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51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6">
                <a:tc>
                  <a:txBody>
                    <a:bodyPr/>
                    <a:lstStyle/>
                    <a:p>
                      <a:r>
                        <a:rPr lang="en-US" sz="1100" b="1" dirty="0"/>
                        <a:t>BMI (median)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28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34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32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6">
                <a:tc>
                  <a:txBody>
                    <a:bodyPr/>
                    <a:lstStyle/>
                    <a:p>
                      <a:r>
                        <a:rPr lang="en-US" sz="1100" b="1" dirty="0"/>
                        <a:t>CV</a:t>
                      </a:r>
                      <a:r>
                        <a:rPr lang="en-US" sz="1100" b="1" baseline="0" dirty="0"/>
                        <a:t> disease</a:t>
                      </a:r>
                      <a:endParaRPr lang="en-US" sz="1100" b="1" dirty="0"/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16%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21%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28%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29%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6">
                <a:tc>
                  <a:txBody>
                    <a:bodyPr/>
                    <a:lstStyle/>
                    <a:p>
                      <a:r>
                        <a:rPr lang="en-US" sz="1100" b="1" dirty="0"/>
                        <a:t>Diabetes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9%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12%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34%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31%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T="25719" marB="2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6">
                <a:tc>
                  <a:txBody>
                    <a:bodyPr/>
                    <a:lstStyle/>
                    <a:p>
                      <a:r>
                        <a:rPr lang="en-US" sz="1100" b="1" dirty="0"/>
                        <a:t>Hypertension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27%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28%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52%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49%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6">
                <a:tc>
                  <a:txBody>
                    <a:bodyPr/>
                    <a:lstStyle/>
                    <a:p>
                      <a:r>
                        <a:rPr lang="en-US" sz="1100" b="1" dirty="0"/>
                        <a:t>Dyslipidemia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47%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47%</a:t>
                      </a:r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75%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75%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25719" marB="257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E0E143F-49E4-464B-A80E-602E28408EC5}"/>
              </a:ext>
            </a:extLst>
          </p:cNvPr>
          <p:cNvSpPr/>
          <p:nvPr/>
        </p:nvSpPr>
        <p:spPr>
          <a:xfrm>
            <a:off x="5588000" y="2495550"/>
            <a:ext cx="2743200" cy="2286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046678-5BB6-4B5A-9306-C05F01FD9E62}"/>
              </a:ext>
            </a:extLst>
          </p:cNvPr>
          <p:cNvSpPr/>
          <p:nvPr/>
        </p:nvSpPr>
        <p:spPr>
          <a:xfrm>
            <a:off x="5588000" y="2857500"/>
            <a:ext cx="2743200" cy="2286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24E7EF-6079-41B1-855B-F94D0867D256}"/>
              </a:ext>
            </a:extLst>
          </p:cNvPr>
          <p:cNvSpPr/>
          <p:nvPr/>
        </p:nvSpPr>
        <p:spPr>
          <a:xfrm>
            <a:off x="5588000" y="3257550"/>
            <a:ext cx="2743200" cy="2286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D460D5-1104-4818-8EE8-A28CCEC5DD91}"/>
              </a:ext>
            </a:extLst>
          </p:cNvPr>
          <p:cNvSpPr/>
          <p:nvPr/>
        </p:nvSpPr>
        <p:spPr>
          <a:xfrm>
            <a:off x="5588000" y="3646897"/>
            <a:ext cx="2743200" cy="2286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1400" y="45339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p&lt;0.05 for all</a:t>
            </a:r>
          </a:p>
        </p:txBody>
      </p:sp>
    </p:spTree>
    <p:extLst>
      <p:ext uri="{BB962C8B-B14F-4D97-AF65-F5344CB8AC3E}">
        <p14:creationId xmlns:p14="http://schemas.microsoft.com/office/powerpoint/2010/main" val="306810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Risk of incident diabetes is similarly high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500192"/>
            <a:ext cx="6434080" cy="2900358"/>
          </a:xfrm>
        </p:spPr>
      </p:pic>
    </p:spTree>
    <p:extLst>
      <p:ext uri="{BB962C8B-B14F-4D97-AF65-F5344CB8AC3E}">
        <p14:creationId xmlns:p14="http://schemas.microsoft.com/office/powerpoint/2010/main" val="357199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Risk of incident hypertension is similarly high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500189"/>
            <a:ext cx="6424957" cy="2976561"/>
          </a:xfrm>
        </p:spPr>
      </p:pic>
    </p:spTree>
    <p:extLst>
      <p:ext uri="{BB962C8B-B14F-4D97-AF65-F5344CB8AC3E}">
        <p14:creationId xmlns:p14="http://schemas.microsoft.com/office/powerpoint/2010/main" val="2979207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39" y="433277"/>
            <a:ext cx="7827264" cy="771525"/>
          </a:xfrm>
        </p:spPr>
        <p:txBody>
          <a:bodyPr/>
          <a:lstStyle/>
          <a:p>
            <a:r>
              <a:rPr lang="en-US" b="1" dirty="0"/>
              <a:t>The protective effect of female sex on future CVD disappears in NAFLD, even when stratified by time-dependent CV risk factors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62149"/>
            <a:ext cx="756963" cy="15525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7" y="2169273"/>
            <a:ext cx="691074" cy="1629629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685799" y="3708752"/>
            <a:ext cx="2971801" cy="109568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HR=0.74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95%CI=0.66-0.84</a:t>
            </a:r>
          </a:p>
          <a:p>
            <a:pPr algn="ctr"/>
            <a:endParaRPr lang="en-US" sz="1351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09600" y="3526590"/>
            <a:ext cx="3272192" cy="342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62149"/>
            <a:ext cx="777630" cy="1590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94" y="1962149"/>
            <a:ext cx="685800" cy="1590317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>
            <a:off x="5181600" y="3708751"/>
            <a:ext cx="2895600" cy="109568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HR=0.92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95%CI=0.76-1.10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4903522" y="3698041"/>
            <a:ext cx="3427679" cy="107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8203" y="1300193"/>
            <a:ext cx="2747748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MATCHED CONTROLS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9805" y="1328738"/>
            <a:ext cx="117498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NAFLD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61CDC-552E-4EC5-9C1A-A30C5370D8C1}"/>
              </a:ext>
            </a:extLst>
          </p:cNvPr>
          <p:cNvSpPr txBox="1"/>
          <p:nvPr/>
        </p:nvSpPr>
        <p:spPr>
          <a:xfrm>
            <a:off x="3149600" y="3693669"/>
            <a:ext cx="3047999" cy="71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Stratified by: CV history at baseline, BMI, DM, HTN, dyslipidemia, smoking</a:t>
            </a:r>
          </a:p>
        </p:txBody>
      </p:sp>
    </p:spTree>
    <p:extLst>
      <p:ext uri="{BB962C8B-B14F-4D97-AF65-F5344CB8AC3E}">
        <p14:creationId xmlns:p14="http://schemas.microsoft.com/office/powerpoint/2010/main" val="287128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Aim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Do differences in CV risk impact survival?	</a:t>
            </a:r>
          </a:p>
        </p:txBody>
      </p:sp>
    </p:spTree>
    <p:extLst>
      <p:ext uri="{BB962C8B-B14F-4D97-AF65-F5344CB8AC3E}">
        <p14:creationId xmlns:p14="http://schemas.microsoft.com/office/powerpoint/2010/main" val="256640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Survival remains higher in NAFLD women than NAFLD men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200150"/>
            <a:ext cx="5486399" cy="3289022"/>
          </a:xfrm>
        </p:spPr>
      </p:pic>
    </p:spTree>
    <p:extLst>
      <p:ext uri="{BB962C8B-B14F-4D97-AF65-F5344CB8AC3E}">
        <p14:creationId xmlns:p14="http://schemas.microsoft.com/office/powerpoint/2010/main" val="876620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Limitations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Retrospective study </a:t>
            </a:r>
          </a:p>
          <a:p>
            <a:r>
              <a:rPr lang="en-US" dirty="0"/>
              <a:t>Use of clinical diagnosis codes for case ascertainment can limit disease specificity, especially in a diagnosis of exclusion such as NAFLD (15% misclassification rate)</a:t>
            </a:r>
          </a:p>
          <a:p>
            <a:r>
              <a:rPr lang="en-US" dirty="0"/>
              <a:t>Undiagnosed NAFLD in the controls</a:t>
            </a:r>
          </a:p>
          <a:p>
            <a:r>
              <a:rPr lang="en-US" dirty="0"/>
              <a:t>Limited generalizability to non-white race and ethnicity</a:t>
            </a:r>
          </a:p>
        </p:txBody>
      </p:sp>
    </p:spTree>
    <p:extLst>
      <p:ext uri="{BB962C8B-B14F-4D97-AF65-F5344CB8AC3E}">
        <p14:creationId xmlns:p14="http://schemas.microsoft.com/office/powerpoint/2010/main" val="2501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and conclusions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female advantage in the CV protection disappears in NAFLD, even when all CV risk factors are similar</a:t>
            </a:r>
          </a:p>
          <a:p>
            <a:r>
              <a:rPr lang="en-US" dirty="0"/>
              <a:t>Women with NAFLD develop CV events at younger age</a:t>
            </a:r>
          </a:p>
          <a:p>
            <a:r>
              <a:rPr lang="en-US" dirty="0"/>
              <a:t>These findings could impact the CV risk estimation by current methods </a:t>
            </a:r>
          </a:p>
          <a:p>
            <a:r>
              <a:rPr lang="en-US" dirty="0"/>
              <a:t>Preventative measures of CV disease may need to be applied differently in NAFLD subjects</a:t>
            </a:r>
          </a:p>
        </p:txBody>
      </p:sp>
    </p:spTree>
    <p:extLst>
      <p:ext uri="{BB962C8B-B14F-4D97-AF65-F5344CB8AC3E}">
        <p14:creationId xmlns:p14="http://schemas.microsoft.com/office/powerpoint/2010/main" val="204967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754792"/>
              </p:ext>
            </p:extLst>
          </p:nvPr>
        </p:nvGraphicFramePr>
        <p:xfrm>
          <a:off x="457200" y="438150"/>
          <a:ext cx="8534400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ASCVD risk calculator (ACC/AHA): female</a:t>
                      </a:r>
                      <a:r>
                        <a:rPr lang="en-US" sz="2400" baseline="0" dirty="0">
                          <a:solidFill>
                            <a:schemeClr val="tx2"/>
                          </a:solidFill>
                        </a:rPr>
                        <a:t> sex protective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Diabetes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Smoker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r>
                        <a:rPr lang="en-US" baseline="0" dirty="0"/>
                        <a:t> cholesterol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HDL</a:t>
                      </a:r>
                      <a:r>
                        <a:rPr lang="en-US" baseline="0" dirty="0"/>
                        <a:t> cholesterol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Systolic blood pressure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Blood pressure being</a:t>
                      </a:r>
                      <a:r>
                        <a:rPr lang="en-US" baseline="0" dirty="0"/>
                        <a:t> treated with medicines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 year risk ASCVD</a:t>
                      </a:r>
                      <a:r>
                        <a:rPr lang="en-US" baseline="0" dirty="0"/>
                        <a:t> risk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Recommendations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88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01164-EE83-47B9-9375-6ED992FB8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/>
              <a:t>THANK YOU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allen.alina@mayo.edu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00972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839316"/>
              </p:ext>
            </p:extLst>
          </p:nvPr>
        </p:nvGraphicFramePr>
        <p:xfrm>
          <a:off x="457200" y="438150"/>
          <a:ext cx="8534400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ASCVD risk calculator (ACC/AHA): female</a:t>
                      </a:r>
                      <a:r>
                        <a:rPr lang="en-US" sz="2400" baseline="0" dirty="0">
                          <a:solidFill>
                            <a:schemeClr val="tx2"/>
                          </a:solidFill>
                        </a:rPr>
                        <a:t> sex protective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Diabetes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Smoker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r>
                        <a:rPr lang="en-US" baseline="0" dirty="0"/>
                        <a:t> cholesterol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HDL</a:t>
                      </a:r>
                      <a:r>
                        <a:rPr lang="en-US" baseline="0" dirty="0"/>
                        <a:t> cholesterol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Systolic blood pressure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Blood pressure being</a:t>
                      </a:r>
                      <a:r>
                        <a:rPr lang="en-US" baseline="0" dirty="0"/>
                        <a:t> treated with medicines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 year risk ASCVD</a:t>
                      </a:r>
                      <a:r>
                        <a:rPr lang="en-US" baseline="0" dirty="0"/>
                        <a:t> risk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Recommendations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0" y="1200150"/>
            <a:ext cx="1828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29200" y="3790950"/>
            <a:ext cx="762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984242" y="1697514"/>
            <a:ext cx="851916" cy="209343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43400" y="4257493"/>
            <a:ext cx="2133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Moderate intensity statin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42711" y="1201485"/>
            <a:ext cx="1905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315200" y="1699334"/>
            <a:ext cx="883158" cy="209343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60158" y="3792770"/>
            <a:ext cx="762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76011" y="4260042"/>
            <a:ext cx="2438400" cy="311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Aspirin + high intensity statin</a:t>
            </a:r>
          </a:p>
        </p:txBody>
      </p:sp>
    </p:spTree>
    <p:extLst>
      <p:ext uri="{BB962C8B-B14F-4D97-AF65-F5344CB8AC3E}">
        <p14:creationId xmlns:p14="http://schemas.microsoft.com/office/powerpoint/2010/main" val="142373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772"/>
            <a:ext cx="8228160" cy="543240"/>
          </a:xfrm>
        </p:spPr>
        <p:txBody>
          <a:bodyPr vert="horz" lIns="0" tIns="9601" rIns="0" bIns="45720" rtlCol="0" anchor="b" anchorCtr="0">
            <a:noAutofit/>
          </a:bodyPr>
          <a:lstStyle/>
          <a:p>
            <a:pPr>
              <a:tabLst>
                <a:tab pos="492469" algn="l"/>
                <a:tab pos="984938" algn="l"/>
                <a:tab pos="1477408" algn="l"/>
                <a:tab pos="1969877" algn="l"/>
                <a:tab pos="2462346" algn="l"/>
                <a:tab pos="2954815" algn="l"/>
                <a:tab pos="3447284" algn="l"/>
                <a:tab pos="3939753" algn="l"/>
                <a:tab pos="4432223" algn="l"/>
                <a:tab pos="4924692" algn="l"/>
                <a:tab pos="5417161" algn="l"/>
                <a:tab pos="5909630" algn="l"/>
              </a:tabLst>
            </a:pPr>
            <a:r>
              <a:rPr lang="en-US" b="1" dirty="0"/>
              <a:t>Strong association between NAFLD and increased risk of CV events and mortality </a:t>
            </a:r>
            <a:endParaRPr lang="en-GB" b="1" dirty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5264" y="1230928"/>
            <a:ext cx="5876816" cy="27244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95E5B1-B051-4635-B8B0-4589C4831588}"/>
              </a:ext>
            </a:extLst>
          </p:cNvPr>
          <p:cNvSpPr txBox="1"/>
          <p:nvPr/>
        </p:nvSpPr>
        <p:spPr>
          <a:xfrm>
            <a:off x="4912716" y="3955361"/>
            <a:ext cx="406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Rinella, Charlton </a:t>
            </a:r>
            <a:r>
              <a:rPr lang="en-US" sz="1400" i="1" dirty="0"/>
              <a:t>Hepatology</a:t>
            </a:r>
            <a:r>
              <a:rPr lang="en-US" sz="1400" dirty="0"/>
              <a:t> 2016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1612B4-6513-4A2C-8EED-26A0A045BA83}"/>
              </a:ext>
            </a:extLst>
          </p:cNvPr>
          <p:cNvSpPr txBox="1"/>
          <p:nvPr/>
        </p:nvSpPr>
        <p:spPr>
          <a:xfrm>
            <a:off x="1447800" y="4388761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CV disease is the most common cause of death in NAFLD</a:t>
            </a:r>
          </a:p>
        </p:txBody>
      </p:sp>
    </p:spTree>
    <p:extLst>
      <p:ext uri="{BB962C8B-B14F-4D97-AF65-F5344CB8AC3E}">
        <p14:creationId xmlns:p14="http://schemas.microsoft.com/office/powerpoint/2010/main" val="113471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aimed to explore: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53" indent="-385753">
              <a:buAutoNum type="arabicPeriod"/>
            </a:pPr>
            <a:r>
              <a:rPr lang="en-US" dirty="0"/>
              <a:t>Whether female sex remains protective in patients with NAFLD</a:t>
            </a:r>
          </a:p>
          <a:p>
            <a:pPr marL="385753" indent="-385753">
              <a:buAutoNum type="arabicPeriod"/>
            </a:pPr>
            <a:endParaRPr lang="en-US" dirty="0"/>
          </a:p>
          <a:p>
            <a:pPr marL="385753" indent="-385753">
              <a:buFont typeface="Arial" pitchFamily="34" charset="0"/>
              <a:buAutoNum type="arabicPeriod"/>
            </a:pPr>
            <a:r>
              <a:rPr lang="en-US" dirty="0"/>
              <a:t>The extent to which differences in CV risk factors can      explain differences in CV disease</a:t>
            </a:r>
          </a:p>
          <a:p>
            <a:pPr marL="385753" indent="-385753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3. </a:t>
            </a:r>
            <a:r>
              <a:rPr lang="en-US" dirty="0"/>
              <a:t>Whether sex differences in survival exist in NAFLD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00945"/>
            <a:ext cx="8915401" cy="771525"/>
          </a:xfrm>
        </p:spPr>
        <p:txBody>
          <a:bodyPr/>
          <a:lstStyle/>
          <a:p>
            <a:r>
              <a:rPr lang="en-US" b="1" dirty="0"/>
              <a:t>Population-based cohort Olmsted County, MN</a:t>
            </a:r>
            <a:br>
              <a:rPr lang="en-US" b="1" dirty="0"/>
            </a:br>
            <a:r>
              <a:rPr lang="en-US" b="1" i="1" dirty="0"/>
              <a:t>Rochester Epidemiology Project (REP) database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4" y="1922251"/>
            <a:ext cx="1993481" cy="3429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solidFill>
                  <a:schemeClr val="bg1"/>
                </a:solidFill>
              </a:rPr>
              <a:t>NAFLD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4" y="3171825"/>
            <a:ext cx="1970491" cy="6000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solidFill>
                  <a:schemeClr val="bg1"/>
                </a:solidFill>
              </a:rPr>
              <a:t>CONTROLS </a:t>
            </a:r>
          </a:p>
          <a:p>
            <a:pPr algn="ctr"/>
            <a:r>
              <a:rPr lang="en-US" sz="1351" dirty="0">
                <a:solidFill>
                  <a:schemeClr val="bg1"/>
                </a:solidFill>
              </a:rPr>
              <a:t>Age- and sex- matched 1:4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28800" y="2324007"/>
            <a:ext cx="0" cy="8143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3296901" y="2635130"/>
            <a:ext cx="3810000" cy="3651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8" name="TextBox 17"/>
          <p:cNvSpPr txBox="1"/>
          <p:nvPr/>
        </p:nvSpPr>
        <p:spPr>
          <a:xfrm>
            <a:off x="914403" y="1485323"/>
            <a:ext cx="20315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1997-2014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57820" y="1581150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2016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06620" y="2340828"/>
            <a:ext cx="1600201" cy="9429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bg1"/>
              </a:solidFill>
            </a:endParaRPr>
          </a:p>
          <a:p>
            <a:pPr algn="ctr"/>
            <a:r>
              <a:rPr lang="en-US" sz="1351" dirty="0">
                <a:solidFill>
                  <a:schemeClr val="bg1"/>
                </a:solidFill>
              </a:rPr>
              <a:t>Death</a:t>
            </a:r>
          </a:p>
          <a:p>
            <a:pPr algn="ctr"/>
            <a:r>
              <a:rPr lang="en-US" sz="1351" dirty="0">
                <a:solidFill>
                  <a:schemeClr val="bg1"/>
                </a:solidFill>
              </a:rPr>
              <a:t>Last visit</a:t>
            </a:r>
          </a:p>
          <a:p>
            <a:pPr algn="ctr"/>
            <a:r>
              <a:rPr lang="en-US" sz="1351" dirty="0">
                <a:solidFill>
                  <a:schemeClr val="bg1"/>
                </a:solidFill>
              </a:rPr>
              <a:t>End of study</a:t>
            </a:r>
          </a:p>
          <a:p>
            <a:pPr algn="ctr"/>
            <a:endParaRPr lang="en-US" sz="135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7" grpId="0" animBg="1"/>
      <p:bldP spid="18" grpId="0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00945"/>
            <a:ext cx="8915401" cy="771525"/>
          </a:xfrm>
        </p:spPr>
        <p:txBody>
          <a:bodyPr/>
          <a:lstStyle/>
          <a:p>
            <a:r>
              <a:rPr lang="en-US" b="1" dirty="0"/>
              <a:t>Population-based cohort Olmsted County, MN</a:t>
            </a:r>
            <a:br>
              <a:rPr lang="en-US" b="1" dirty="0"/>
            </a:br>
            <a:r>
              <a:rPr lang="en-US" b="1" i="1" dirty="0"/>
              <a:t>Rochester Epidemiology Project (REP) database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4" y="1922251"/>
            <a:ext cx="1993481" cy="3429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solidFill>
                  <a:schemeClr val="bg1"/>
                </a:solidFill>
              </a:rPr>
              <a:t>NAFLD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4" y="3171825"/>
            <a:ext cx="1970491" cy="6000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solidFill>
                  <a:schemeClr val="bg1"/>
                </a:solidFill>
              </a:rPr>
              <a:t>CONTROLS </a:t>
            </a:r>
          </a:p>
          <a:p>
            <a:pPr algn="ctr"/>
            <a:r>
              <a:rPr lang="en-US" sz="1351" dirty="0">
                <a:solidFill>
                  <a:schemeClr val="bg1"/>
                </a:solidFill>
              </a:rPr>
              <a:t>Age- and sex- matched 1:4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28800" y="2324007"/>
            <a:ext cx="0" cy="8143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3296901" y="2635130"/>
            <a:ext cx="3810000" cy="3651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8" name="TextBox 17"/>
          <p:cNvSpPr txBox="1"/>
          <p:nvPr/>
        </p:nvSpPr>
        <p:spPr>
          <a:xfrm>
            <a:off x="914403" y="1485323"/>
            <a:ext cx="20315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1997-2014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57820" y="1581150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2016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06620" y="2340828"/>
            <a:ext cx="1600201" cy="9429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bg1"/>
              </a:solidFill>
            </a:endParaRPr>
          </a:p>
          <a:p>
            <a:pPr algn="ctr"/>
            <a:r>
              <a:rPr lang="en-US" sz="1351" dirty="0">
                <a:solidFill>
                  <a:schemeClr val="bg1"/>
                </a:solidFill>
              </a:rPr>
              <a:t>Death</a:t>
            </a:r>
          </a:p>
          <a:p>
            <a:pPr algn="ctr"/>
            <a:r>
              <a:rPr lang="en-US" sz="1351" dirty="0">
                <a:solidFill>
                  <a:schemeClr val="bg1"/>
                </a:solidFill>
              </a:rPr>
              <a:t>Last visit</a:t>
            </a:r>
          </a:p>
          <a:p>
            <a:pPr algn="ctr"/>
            <a:r>
              <a:rPr lang="en-US" sz="1351" dirty="0">
                <a:solidFill>
                  <a:schemeClr val="bg1"/>
                </a:solidFill>
              </a:rPr>
              <a:t>End of study</a:t>
            </a:r>
          </a:p>
          <a:p>
            <a:pPr algn="ctr"/>
            <a:endParaRPr lang="en-US" sz="135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9597" y="3968163"/>
            <a:ext cx="1674196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>
                <a:solidFill>
                  <a:schemeClr val="tx2"/>
                </a:solidFill>
              </a:rPr>
              <a:t>CV history</a:t>
            </a:r>
          </a:p>
          <a:p>
            <a:r>
              <a:rPr lang="en-US" sz="1351" dirty="0">
                <a:solidFill>
                  <a:schemeClr val="tx2"/>
                </a:solidFill>
              </a:rPr>
              <a:t>BMI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29003" y="3429001"/>
            <a:ext cx="867545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dirty="0">
                <a:solidFill>
                  <a:schemeClr val="tx2"/>
                </a:solidFill>
              </a:rPr>
              <a:t>Diabetes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76588" y="3636750"/>
            <a:ext cx="16764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>
                <a:solidFill>
                  <a:schemeClr val="tx2"/>
                </a:solidFill>
              </a:rPr>
              <a:t>Hypertension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95805" y="3844563"/>
            <a:ext cx="17145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>
                <a:solidFill>
                  <a:schemeClr val="tx2"/>
                </a:solidFill>
              </a:rPr>
              <a:t>Dyslipidemia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79531" y="4072102"/>
            <a:ext cx="135711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>
                <a:solidFill>
                  <a:schemeClr val="tx2"/>
                </a:solidFill>
              </a:rPr>
              <a:t>Smoking</a:t>
            </a:r>
          </a:p>
        </p:txBody>
      </p:sp>
      <p:cxnSp>
        <p:nvCxnSpPr>
          <p:cNvPr id="34" name="Curved Connector 33"/>
          <p:cNvCxnSpPr/>
          <p:nvPr/>
        </p:nvCxnSpPr>
        <p:spPr>
          <a:xfrm rot="5400000" flipH="1" flipV="1">
            <a:off x="3805578" y="3107926"/>
            <a:ext cx="449227" cy="10720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5400000" flipH="1" flipV="1">
            <a:off x="4585913" y="3165789"/>
            <a:ext cx="595964" cy="138217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5400000" flipH="1" flipV="1">
            <a:off x="5342706" y="3247199"/>
            <a:ext cx="834989" cy="21441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5400000" flipH="1" flipV="1">
            <a:off x="5913033" y="3348486"/>
            <a:ext cx="1135191" cy="3120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030192" y="1186428"/>
            <a:ext cx="2180114" cy="14906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i="1" u="sng" dirty="0">
                <a:solidFill>
                  <a:schemeClr val="bg1"/>
                </a:solidFill>
              </a:rPr>
              <a:t>Cardiovascular events</a:t>
            </a:r>
          </a:p>
          <a:p>
            <a:pPr algn="ctr"/>
            <a:r>
              <a:rPr lang="en-US" sz="1351" i="1" dirty="0">
                <a:solidFill>
                  <a:schemeClr val="bg1"/>
                </a:solidFill>
              </a:rPr>
              <a:t>Atrial fibrillation/flutter</a:t>
            </a:r>
          </a:p>
          <a:p>
            <a:pPr algn="ctr"/>
            <a:r>
              <a:rPr lang="en-US" sz="1351" i="1" dirty="0">
                <a:solidFill>
                  <a:schemeClr val="bg1"/>
                </a:solidFill>
              </a:rPr>
              <a:t>Angina</a:t>
            </a:r>
          </a:p>
          <a:p>
            <a:pPr algn="ctr"/>
            <a:r>
              <a:rPr lang="en-US" sz="1351" i="1" dirty="0">
                <a:solidFill>
                  <a:schemeClr val="bg1"/>
                </a:solidFill>
              </a:rPr>
              <a:t>Myocardial infarction</a:t>
            </a:r>
          </a:p>
          <a:p>
            <a:pPr algn="ctr"/>
            <a:r>
              <a:rPr lang="en-US" sz="1351" i="1" dirty="0">
                <a:solidFill>
                  <a:schemeClr val="bg1"/>
                </a:solidFill>
              </a:rPr>
              <a:t>Heart failure</a:t>
            </a:r>
          </a:p>
          <a:p>
            <a:pPr algn="ctr"/>
            <a:r>
              <a:rPr lang="en-US" sz="1351" i="1" dirty="0">
                <a:solidFill>
                  <a:schemeClr val="bg1"/>
                </a:solidFill>
              </a:rPr>
              <a:t>Stroke</a:t>
            </a:r>
          </a:p>
          <a:p>
            <a:pPr algn="ctr"/>
            <a:r>
              <a:rPr lang="en-US" sz="1351" b="1" i="1" u="sng" dirty="0">
                <a:solidFill>
                  <a:schemeClr val="bg1"/>
                </a:solidFill>
              </a:rPr>
              <a:t>All-cause mortality </a:t>
            </a:r>
          </a:p>
        </p:txBody>
      </p:sp>
    </p:spTree>
    <p:extLst>
      <p:ext uri="{BB962C8B-B14F-4D97-AF65-F5344CB8AC3E}">
        <p14:creationId xmlns:p14="http://schemas.microsoft.com/office/powerpoint/2010/main" val="13686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ascertainment: NAFLD</a:t>
            </a:r>
          </a:p>
        </p:txBody>
      </p:sp>
      <p:pic>
        <p:nvPicPr>
          <p:cNvPr id="4" name="Picture 2" descr="C:\Users\M086865\Dropbox\Allen Passport\RESEARCH\NASH-OSA REP study\NAFLD REP EPI PAPER\Revised Hep manuscript\Figure1_revised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85913"/>
            <a:ext cx="3657600" cy="27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47694"/>
      </p:ext>
    </p:extLst>
  </p:cSld>
  <p:clrMapOvr>
    <a:masterClrMapping/>
  </p:clrMapOvr>
</p:sld>
</file>

<file path=ppt/theme/theme1.xml><?xml version="1.0" encoding="utf-8"?>
<a:theme xmlns:a="http://schemas.openxmlformats.org/drawingml/2006/main" name="MayoBlue-Widescreen">
  <a:themeElements>
    <a:clrScheme name="mc-blue-widescreen">
      <a:dk1>
        <a:sysClr val="windowText" lastClr="000000"/>
      </a:dk1>
      <a:lt1>
        <a:sysClr val="window" lastClr="FFFFFF"/>
      </a:lt1>
      <a:dk2>
        <a:srgbClr val="0046AD"/>
      </a:dk2>
      <a:lt2>
        <a:srgbClr val="FFFF00"/>
      </a:lt2>
      <a:accent1>
        <a:srgbClr val="FFB600"/>
      </a:accent1>
      <a:accent2>
        <a:srgbClr val="F36925"/>
      </a:accent2>
      <a:accent3>
        <a:srgbClr val="3CBE18"/>
      </a:accent3>
      <a:accent4>
        <a:srgbClr val="A43EBD"/>
      </a:accent4>
      <a:accent5>
        <a:srgbClr val="C18253"/>
      </a:accent5>
      <a:accent6>
        <a:srgbClr val="56A7FD"/>
      </a:accent6>
      <a:hlink>
        <a:srgbClr val="CC99FF"/>
      </a:hlink>
      <a:folHlink>
        <a:srgbClr val="969696"/>
      </a:folHlink>
    </a:clrScheme>
    <a:fontScheme name="mc-blue-wide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blue-widescre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MayoBlue-Widescreen</Template>
  <TotalTime>350</TotalTime>
  <Words>1662</Words>
  <Application>Microsoft Office PowerPoint</Application>
  <PresentationFormat>On-screen Show (16:9)</PresentationFormat>
  <Paragraphs>351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MayoBlue-Widescreen</vt:lpstr>
      <vt:lpstr>Cardiovascular risk in NAFLD-  not an equal opportunity: implications for women’s health</vt:lpstr>
      <vt:lpstr>Female sex impacts cardiac risk</vt:lpstr>
      <vt:lpstr>PowerPoint Presentation</vt:lpstr>
      <vt:lpstr>PowerPoint Presentation</vt:lpstr>
      <vt:lpstr>Strong association between NAFLD and increased risk of CV events and mortality </vt:lpstr>
      <vt:lpstr>We aimed to explore: </vt:lpstr>
      <vt:lpstr>Population-based cohort Olmsted County, MN Rochester Epidemiology Project (REP) database</vt:lpstr>
      <vt:lpstr>Population-based cohort Olmsted County, MN Rochester Epidemiology Project (REP) database</vt:lpstr>
      <vt:lpstr>Case ascertainment: NAFLD</vt:lpstr>
      <vt:lpstr>Case ascertainment: NAFLD</vt:lpstr>
      <vt:lpstr>Case ascertainment</vt:lpstr>
      <vt:lpstr>PowerPoint Presentation</vt:lpstr>
      <vt:lpstr>Community cohort N=19,078 subjects</vt:lpstr>
      <vt:lpstr>Aim 1</vt:lpstr>
      <vt:lpstr>At the time of NAFLD diagnosis, baseline CVD is high in NAFLD women</vt:lpstr>
      <vt:lpstr>At the time of NAFLD diagnosis, baseline CVD is high in NAFLD women</vt:lpstr>
      <vt:lpstr>After NAFLD diagnosis, the incidence of CV events is similar in men and women</vt:lpstr>
      <vt:lpstr>After NAFLD diagnosis, the incidence of CV events is similar in men and women</vt:lpstr>
      <vt:lpstr>The protective effect of female sex on future CVD disappears in NAFLD</vt:lpstr>
      <vt:lpstr>Aim 2</vt:lpstr>
      <vt:lpstr>Baseline cardiovascular risk factors are more prevalent in NAFLD women than men</vt:lpstr>
      <vt:lpstr>Baseline cardiovascular risk factors are more prevalent in NAFLD women than men</vt:lpstr>
      <vt:lpstr>Risk of incident diabetes is similarly high</vt:lpstr>
      <vt:lpstr>Risk of incident hypertension is similarly high</vt:lpstr>
      <vt:lpstr>The protective effect of female sex on future CVD disappears in NAFLD, even when stratified by time-dependent CV risk factors</vt:lpstr>
      <vt:lpstr>Aim 3</vt:lpstr>
      <vt:lpstr>Survival remains higher in NAFLD women than NAFLD men</vt:lpstr>
      <vt:lpstr>Limitations </vt:lpstr>
      <vt:lpstr>Summary and conclusions </vt:lpstr>
      <vt:lpstr>PowerPoint Presentation</vt:lpstr>
    </vt:vector>
  </TitlesOfParts>
  <Company>Mayo Clinic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Alina M Allen</dc:creator>
  <dc:description>v2.15</dc:description>
  <cp:lastModifiedBy>Nola Gruneisen</cp:lastModifiedBy>
  <cp:revision>41</cp:revision>
  <dcterms:created xsi:type="dcterms:W3CDTF">2017-10-19T14:41:26Z</dcterms:created>
  <dcterms:modified xsi:type="dcterms:W3CDTF">2017-10-21T13:40:11Z</dcterms:modified>
</cp:coreProperties>
</file>