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4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55" autoAdjust="0"/>
  </p:normalViewPr>
  <p:slideViewPr>
    <p:cSldViewPr>
      <p:cViewPr>
        <p:scale>
          <a:sx n="120" d="100"/>
          <a:sy n="120" d="100"/>
        </p:scale>
        <p:origin x="-816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17E31-50BF-41B9-ABF3-547E4040C3B2}" type="datetimeFigureOut">
              <a:rPr lang="de-DE" smtClean="0"/>
              <a:t>30.12.2014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B5BE5-F493-4F68-8A0B-7FF7AE2B85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1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01043-1D92-4F62-BE82-A2F7B7F8BD6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801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265" indent="-15826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01043-1D92-4F62-BE82-A2F7B7F8BD6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801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265" indent="-15826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01043-1D92-4F62-BE82-A2F7B7F8BD6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801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F8E597-E40C-420D-8FFB-08EA9EDBF76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323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265" indent="-15826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01043-1D92-4F62-BE82-A2F7B7F8BD6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801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F8E597-E40C-420D-8FFB-08EA9EDBF76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323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265" indent="-158265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01043-1D92-4F62-BE82-A2F7B7F8BD6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801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Solid Colour">
    <p:bg bwMode="auto">
      <p:bgPr>
        <a:solidFill>
          <a:srgbClr val="07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AbbVieLogo_Standard_White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9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2147483647 w 94692"/>
              <a:gd name="T5" fmla="*/ 0 h 3865545"/>
              <a:gd name="T6" fmla="*/ 2147483647 w 94692"/>
              <a:gd name="T7" fmla="*/ 535182 h 3865545"/>
              <a:gd name="T8" fmla="*/ 0 w 94692"/>
              <a:gd name="T9" fmla="*/ 535182 h 3865545"/>
              <a:gd name="T10" fmla="*/ 0 w 94692"/>
              <a:gd name="T11" fmla="*/ 535182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71D49"/>
              </a:solidFill>
            </a:endParaRPr>
          </a:p>
        </p:txBody>
      </p:sp>
      <p:sp>
        <p:nvSpPr>
          <p:cNvPr id="23555" name="Title Placeholder 1"/>
          <p:cNvSpPr>
            <a:spLocks noGrp="1"/>
          </p:cNvSpPr>
          <p:nvPr>
            <p:ph type="ctrTitle"/>
          </p:nvPr>
        </p:nvSpPr>
        <p:spPr bwMode="gray">
          <a:xfrm>
            <a:off x="411163" y="2559056"/>
            <a:ext cx="4113212" cy="1096963"/>
          </a:xfrm>
        </p:spPr>
        <p:txBody>
          <a:bodyPr/>
          <a:lstStyle>
            <a:lvl1pPr>
              <a:lnSpc>
                <a:spcPct val="85000"/>
              </a:lnSpc>
              <a:defRPr sz="32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6" name="Text Placeholder 2"/>
          <p:cNvSpPr>
            <a:spLocks noGrp="1"/>
          </p:cNvSpPr>
          <p:nvPr>
            <p:ph type="subTitle" idx="1"/>
          </p:nvPr>
        </p:nvSpPr>
        <p:spPr bwMode="gray">
          <a:xfrm>
            <a:off x="411163" y="3702050"/>
            <a:ext cx="3656012" cy="274638"/>
          </a:xfrm>
        </p:spPr>
        <p:txBody>
          <a:bodyPr/>
          <a:lstStyle>
            <a:lvl1pPr>
              <a:lnSpc>
                <a:spcPct val="75000"/>
              </a:lnSpc>
              <a:defRPr sz="14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100000"/>
              </a:lnSpc>
              <a:defRPr sz="1400">
                <a:solidFill>
                  <a:schemeClr val="bg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055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38151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88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ntent (Footnot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7604417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414338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0"/>
          </p:nvPr>
        </p:nvSpPr>
        <p:spPr>
          <a:xfrm>
            <a:off x="438151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8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4675187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037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Content (Footnot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7604417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414338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675187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443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59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(Footnot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7604417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414338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</p:spTree>
    <p:extLst>
      <p:ext uri="{BB962C8B-B14F-4D97-AF65-F5344CB8AC3E}">
        <p14:creationId xmlns:p14="http://schemas.microsoft.com/office/powerpoint/2010/main" val="1906382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989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bg>
      <p:bgPr>
        <a:solidFill>
          <a:srgbClr val="07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8"/>
          <p:cNvSpPr>
            <a:spLocks noEditPoints="1"/>
          </p:cNvSpPr>
          <p:nvPr userDrawn="1"/>
        </p:nvSpPr>
        <p:spPr bwMode="auto">
          <a:xfrm>
            <a:off x="2536825" y="2962281"/>
            <a:ext cx="4038600" cy="708025"/>
          </a:xfrm>
          <a:custGeom>
            <a:avLst/>
            <a:gdLst>
              <a:gd name="T0" fmla="*/ 4296 w 9119"/>
              <a:gd name="T1" fmla="*/ 1407 h 1589"/>
              <a:gd name="T2" fmla="*/ 5081 w 9119"/>
              <a:gd name="T3" fmla="*/ 983 h 1589"/>
              <a:gd name="T4" fmla="*/ 4296 w 9119"/>
              <a:gd name="T5" fmla="*/ 558 h 1589"/>
              <a:gd name="T6" fmla="*/ 4296 w 9119"/>
              <a:gd name="T7" fmla="*/ 1407 h 1589"/>
              <a:gd name="T8" fmla="*/ 3821 w 9119"/>
              <a:gd name="T9" fmla="*/ 548 h 1589"/>
              <a:gd name="T10" fmla="*/ 4256 w 9119"/>
              <a:gd name="T11" fmla="*/ 395 h 1589"/>
              <a:gd name="T12" fmla="*/ 5261 w 9119"/>
              <a:gd name="T13" fmla="*/ 983 h 1589"/>
              <a:gd name="T14" fmla="*/ 4256 w 9119"/>
              <a:gd name="T15" fmla="*/ 1571 h 1589"/>
              <a:gd name="T16" fmla="*/ 3641 w 9119"/>
              <a:gd name="T17" fmla="*/ 0 h 1589"/>
              <a:gd name="T18" fmla="*/ 3821 w 9119"/>
              <a:gd name="T19" fmla="*/ 117 h 1589"/>
              <a:gd name="T20" fmla="*/ 3821 w 9119"/>
              <a:gd name="T21" fmla="*/ 548 h 1589"/>
              <a:gd name="T22" fmla="*/ 2492 w 9119"/>
              <a:gd name="T23" fmla="*/ 1407 h 1589"/>
              <a:gd name="T24" fmla="*/ 3277 w 9119"/>
              <a:gd name="T25" fmla="*/ 983 h 1589"/>
              <a:gd name="T26" fmla="*/ 2492 w 9119"/>
              <a:gd name="T27" fmla="*/ 558 h 1589"/>
              <a:gd name="T28" fmla="*/ 2492 w 9119"/>
              <a:gd name="T29" fmla="*/ 1407 h 1589"/>
              <a:gd name="T30" fmla="*/ 2018 w 9119"/>
              <a:gd name="T31" fmla="*/ 548 h 1589"/>
              <a:gd name="T32" fmla="*/ 2452 w 9119"/>
              <a:gd name="T33" fmla="*/ 395 h 1589"/>
              <a:gd name="T34" fmla="*/ 3458 w 9119"/>
              <a:gd name="T35" fmla="*/ 983 h 1589"/>
              <a:gd name="T36" fmla="*/ 2452 w 9119"/>
              <a:gd name="T37" fmla="*/ 1571 h 1589"/>
              <a:gd name="T38" fmla="*/ 1837 w 9119"/>
              <a:gd name="T39" fmla="*/ 0 h 1589"/>
              <a:gd name="T40" fmla="*/ 2018 w 9119"/>
              <a:gd name="T41" fmla="*/ 117 h 1589"/>
              <a:gd name="T42" fmla="*/ 2018 w 9119"/>
              <a:gd name="T43" fmla="*/ 548 h 1589"/>
              <a:gd name="T44" fmla="*/ 7214 w 9119"/>
              <a:gd name="T45" fmla="*/ 395 h 1589"/>
              <a:gd name="T46" fmla="*/ 7395 w 9119"/>
              <a:gd name="T47" fmla="*/ 547 h 1589"/>
              <a:gd name="T48" fmla="*/ 7350 w 9119"/>
              <a:gd name="T49" fmla="*/ 1571 h 1589"/>
              <a:gd name="T50" fmla="*/ 7214 w 9119"/>
              <a:gd name="T51" fmla="*/ 395 h 1589"/>
              <a:gd name="T52" fmla="*/ 7305 w 9119"/>
              <a:gd name="T53" fmla="*/ 260 h 1589"/>
              <a:gd name="T54" fmla="*/ 7397 w 9119"/>
              <a:gd name="T55" fmla="*/ 167 h 1589"/>
              <a:gd name="T56" fmla="*/ 7305 w 9119"/>
              <a:gd name="T57" fmla="*/ 34 h 1589"/>
              <a:gd name="T58" fmla="*/ 7212 w 9119"/>
              <a:gd name="T59" fmla="*/ 167 h 1589"/>
              <a:gd name="T60" fmla="*/ 7305 w 9119"/>
              <a:gd name="T61" fmla="*/ 260 h 1589"/>
              <a:gd name="T62" fmla="*/ 965 w 9119"/>
              <a:gd name="T63" fmla="*/ 558 h 1589"/>
              <a:gd name="T64" fmla="*/ 180 w 9119"/>
              <a:gd name="T65" fmla="*/ 983 h 1589"/>
              <a:gd name="T66" fmla="*/ 965 w 9119"/>
              <a:gd name="T67" fmla="*/ 1407 h 1589"/>
              <a:gd name="T68" fmla="*/ 965 w 9119"/>
              <a:gd name="T69" fmla="*/ 558 h 1589"/>
              <a:gd name="T70" fmla="*/ 1669 w 9119"/>
              <a:gd name="T71" fmla="*/ 1571 h 1589"/>
              <a:gd name="T72" fmla="*/ 1535 w 9119"/>
              <a:gd name="T73" fmla="*/ 1456 h 1589"/>
              <a:gd name="T74" fmla="*/ 1005 w 9119"/>
              <a:gd name="T75" fmla="*/ 1571 h 1589"/>
              <a:gd name="T76" fmla="*/ 0 w 9119"/>
              <a:gd name="T77" fmla="*/ 983 h 1589"/>
              <a:gd name="T78" fmla="*/ 1005 w 9119"/>
              <a:gd name="T79" fmla="*/ 395 h 1589"/>
              <a:gd name="T80" fmla="*/ 1742 w 9119"/>
              <a:gd name="T81" fmla="*/ 1571 h 1589"/>
              <a:gd name="T82" fmla="*/ 1669 w 9119"/>
              <a:gd name="T83" fmla="*/ 1571 h 1589"/>
              <a:gd name="T84" fmla="*/ 6267 w 9119"/>
              <a:gd name="T85" fmla="*/ 1496 h 1589"/>
              <a:gd name="T86" fmla="*/ 6011 w 9119"/>
              <a:gd name="T87" fmla="*/ 1496 h 1589"/>
              <a:gd name="T88" fmla="*/ 5313 w 9119"/>
              <a:gd name="T89" fmla="*/ 395 h 1589"/>
              <a:gd name="T90" fmla="*/ 6143 w 9119"/>
              <a:gd name="T91" fmla="*/ 1393 h 1589"/>
              <a:gd name="T92" fmla="*/ 6974 w 9119"/>
              <a:gd name="T93" fmla="*/ 395 h 1589"/>
              <a:gd name="T94" fmla="*/ 6267 w 9119"/>
              <a:gd name="T95" fmla="*/ 1496 h 1589"/>
              <a:gd name="T96" fmla="*/ 8243 w 9119"/>
              <a:gd name="T97" fmla="*/ 558 h 1589"/>
              <a:gd name="T98" fmla="*/ 8729 w 9119"/>
              <a:gd name="T99" fmla="*/ 558 h 1589"/>
              <a:gd name="T100" fmla="*/ 8729 w 9119"/>
              <a:gd name="T101" fmla="*/ 901 h 1589"/>
              <a:gd name="T102" fmla="*/ 8243 w 9119"/>
              <a:gd name="T103" fmla="*/ 558 h 1589"/>
              <a:gd name="T104" fmla="*/ 9089 w 9119"/>
              <a:gd name="T105" fmla="*/ 1537 h 1589"/>
              <a:gd name="T106" fmla="*/ 8941 w 9119"/>
              <a:gd name="T107" fmla="*/ 1407 h 1589"/>
              <a:gd name="T108" fmla="*/ 7784 w 9119"/>
              <a:gd name="T109" fmla="*/ 1064 h 1589"/>
              <a:gd name="T110" fmla="*/ 9119 w 9119"/>
              <a:gd name="T111" fmla="*/ 730 h 1589"/>
              <a:gd name="T112" fmla="*/ 8230 w 9119"/>
              <a:gd name="T113" fmla="*/ 395 h 1589"/>
              <a:gd name="T114" fmla="*/ 8228 w 9119"/>
              <a:gd name="T115" fmla="*/ 1571 h 1589"/>
              <a:gd name="T116" fmla="*/ 9089 w 9119"/>
              <a:gd name="T117" fmla="*/ 1537 h 1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119" h="1589">
                <a:moveTo>
                  <a:pt x="4296" y="1407"/>
                </a:moveTo>
                <a:lnTo>
                  <a:pt x="4296" y="1407"/>
                </a:lnTo>
                <a:cubicBezTo>
                  <a:pt x="4420" y="1407"/>
                  <a:pt x="4466" y="1407"/>
                  <a:pt x="4609" y="1407"/>
                </a:cubicBezTo>
                <a:cubicBezTo>
                  <a:pt x="4961" y="1407"/>
                  <a:pt x="5081" y="1183"/>
                  <a:pt x="5081" y="983"/>
                </a:cubicBezTo>
                <a:cubicBezTo>
                  <a:pt x="5081" y="780"/>
                  <a:pt x="4961" y="558"/>
                  <a:pt x="4609" y="558"/>
                </a:cubicBezTo>
                <a:cubicBezTo>
                  <a:pt x="4465" y="558"/>
                  <a:pt x="4404" y="558"/>
                  <a:pt x="4296" y="558"/>
                </a:cubicBezTo>
                <a:cubicBezTo>
                  <a:pt x="3928" y="558"/>
                  <a:pt x="3821" y="792"/>
                  <a:pt x="3821" y="983"/>
                </a:cubicBezTo>
                <a:cubicBezTo>
                  <a:pt x="3821" y="1153"/>
                  <a:pt x="3917" y="1407"/>
                  <a:pt x="4296" y="1407"/>
                </a:cubicBezTo>
                <a:lnTo>
                  <a:pt x="4296" y="1407"/>
                </a:lnTo>
                <a:close/>
                <a:moveTo>
                  <a:pt x="3821" y="548"/>
                </a:moveTo>
                <a:lnTo>
                  <a:pt x="3821" y="548"/>
                </a:lnTo>
                <a:cubicBezTo>
                  <a:pt x="3899" y="474"/>
                  <a:pt x="4037" y="395"/>
                  <a:pt x="4256" y="395"/>
                </a:cubicBezTo>
                <a:cubicBezTo>
                  <a:pt x="4256" y="395"/>
                  <a:pt x="4451" y="395"/>
                  <a:pt x="4622" y="395"/>
                </a:cubicBezTo>
                <a:cubicBezTo>
                  <a:pt x="5121" y="395"/>
                  <a:pt x="5261" y="733"/>
                  <a:pt x="5261" y="983"/>
                </a:cubicBezTo>
                <a:cubicBezTo>
                  <a:pt x="5261" y="1264"/>
                  <a:pt x="5092" y="1571"/>
                  <a:pt x="4622" y="1571"/>
                </a:cubicBezTo>
                <a:cubicBezTo>
                  <a:pt x="4525" y="1571"/>
                  <a:pt x="4409" y="1571"/>
                  <a:pt x="4256" y="1571"/>
                </a:cubicBezTo>
                <a:cubicBezTo>
                  <a:pt x="3899" y="1571"/>
                  <a:pt x="3641" y="1340"/>
                  <a:pt x="3641" y="983"/>
                </a:cubicBezTo>
                <a:cubicBezTo>
                  <a:pt x="3641" y="863"/>
                  <a:pt x="3641" y="0"/>
                  <a:pt x="3641" y="0"/>
                </a:cubicBezTo>
                <a:cubicBezTo>
                  <a:pt x="3641" y="0"/>
                  <a:pt x="3677" y="0"/>
                  <a:pt x="3697" y="0"/>
                </a:cubicBezTo>
                <a:cubicBezTo>
                  <a:pt x="3776" y="0"/>
                  <a:pt x="3821" y="41"/>
                  <a:pt x="3821" y="117"/>
                </a:cubicBezTo>
                <a:cubicBezTo>
                  <a:pt x="3821" y="130"/>
                  <a:pt x="3821" y="548"/>
                  <a:pt x="3821" y="548"/>
                </a:cubicBezTo>
                <a:lnTo>
                  <a:pt x="3821" y="548"/>
                </a:lnTo>
                <a:close/>
                <a:moveTo>
                  <a:pt x="2492" y="1407"/>
                </a:moveTo>
                <a:lnTo>
                  <a:pt x="2492" y="1407"/>
                </a:lnTo>
                <a:cubicBezTo>
                  <a:pt x="2616" y="1407"/>
                  <a:pt x="2663" y="1407"/>
                  <a:pt x="2805" y="1407"/>
                </a:cubicBezTo>
                <a:cubicBezTo>
                  <a:pt x="3157" y="1407"/>
                  <a:pt x="3277" y="1183"/>
                  <a:pt x="3277" y="983"/>
                </a:cubicBezTo>
                <a:cubicBezTo>
                  <a:pt x="3277" y="780"/>
                  <a:pt x="3157" y="558"/>
                  <a:pt x="2805" y="558"/>
                </a:cubicBezTo>
                <a:cubicBezTo>
                  <a:pt x="2662" y="558"/>
                  <a:pt x="2600" y="558"/>
                  <a:pt x="2492" y="558"/>
                </a:cubicBezTo>
                <a:cubicBezTo>
                  <a:pt x="2125" y="558"/>
                  <a:pt x="2018" y="792"/>
                  <a:pt x="2018" y="983"/>
                </a:cubicBezTo>
                <a:cubicBezTo>
                  <a:pt x="2018" y="1153"/>
                  <a:pt x="2113" y="1407"/>
                  <a:pt x="2492" y="1407"/>
                </a:cubicBezTo>
                <a:lnTo>
                  <a:pt x="2492" y="1407"/>
                </a:lnTo>
                <a:close/>
                <a:moveTo>
                  <a:pt x="2018" y="548"/>
                </a:moveTo>
                <a:lnTo>
                  <a:pt x="2018" y="548"/>
                </a:lnTo>
                <a:cubicBezTo>
                  <a:pt x="2096" y="474"/>
                  <a:pt x="2233" y="395"/>
                  <a:pt x="2452" y="395"/>
                </a:cubicBezTo>
                <a:cubicBezTo>
                  <a:pt x="2452" y="395"/>
                  <a:pt x="2648" y="395"/>
                  <a:pt x="2818" y="395"/>
                </a:cubicBezTo>
                <a:cubicBezTo>
                  <a:pt x="3317" y="395"/>
                  <a:pt x="3458" y="733"/>
                  <a:pt x="3458" y="983"/>
                </a:cubicBezTo>
                <a:cubicBezTo>
                  <a:pt x="3458" y="1264"/>
                  <a:pt x="3289" y="1571"/>
                  <a:pt x="2818" y="1571"/>
                </a:cubicBezTo>
                <a:cubicBezTo>
                  <a:pt x="2721" y="1571"/>
                  <a:pt x="2605" y="1571"/>
                  <a:pt x="2452" y="1571"/>
                </a:cubicBezTo>
                <a:cubicBezTo>
                  <a:pt x="2095" y="1571"/>
                  <a:pt x="1837" y="1340"/>
                  <a:pt x="1837" y="983"/>
                </a:cubicBezTo>
                <a:cubicBezTo>
                  <a:pt x="1837" y="863"/>
                  <a:pt x="1837" y="0"/>
                  <a:pt x="1837" y="0"/>
                </a:cubicBezTo>
                <a:cubicBezTo>
                  <a:pt x="1837" y="0"/>
                  <a:pt x="1874" y="0"/>
                  <a:pt x="1893" y="0"/>
                </a:cubicBezTo>
                <a:cubicBezTo>
                  <a:pt x="1973" y="0"/>
                  <a:pt x="2018" y="41"/>
                  <a:pt x="2018" y="117"/>
                </a:cubicBezTo>
                <a:cubicBezTo>
                  <a:pt x="2018" y="130"/>
                  <a:pt x="2018" y="548"/>
                  <a:pt x="2018" y="548"/>
                </a:cubicBezTo>
                <a:lnTo>
                  <a:pt x="2018" y="548"/>
                </a:lnTo>
                <a:close/>
                <a:moveTo>
                  <a:pt x="7214" y="395"/>
                </a:moveTo>
                <a:lnTo>
                  <a:pt x="7214" y="395"/>
                </a:lnTo>
                <a:cubicBezTo>
                  <a:pt x="7214" y="395"/>
                  <a:pt x="7247" y="395"/>
                  <a:pt x="7257" y="395"/>
                </a:cubicBezTo>
                <a:cubicBezTo>
                  <a:pt x="7341" y="395"/>
                  <a:pt x="7395" y="433"/>
                  <a:pt x="7395" y="547"/>
                </a:cubicBezTo>
                <a:cubicBezTo>
                  <a:pt x="7395" y="560"/>
                  <a:pt x="7395" y="1571"/>
                  <a:pt x="7395" y="1571"/>
                </a:cubicBezTo>
                <a:cubicBezTo>
                  <a:pt x="7395" y="1571"/>
                  <a:pt x="7369" y="1571"/>
                  <a:pt x="7350" y="1571"/>
                </a:cubicBezTo>
                <a:cubicBezTo>
                  <a:pt x="7258" y="1571"/>
                  <a:pt x="7214" y="1521"/>
                  <a:pt x="7214" y="1422"/>
                </a:cubicBezTo>
                <a:cubicBezTo>
                  <a:pt x="7214" y="1409"/>
                  <a:pt x="7214" y="395"/>
                  <a:pt x="7214" y="395"/>
                </a:cubicBezTo>
                <a:lnTo>
                  <a:pt x="7214" y="395"/>
                </a:lnTo>
                <a:close/>
                <a:moveTo>
                  <a:pt x="7305" y="260"/>
                </a:moveTo>
                <a:lnTo>
                  <a:pt x="7305" y="260"/>
                </a:lnTo>
                <a:cubicBezTo>
                  <a:pt x="7357" y="260"/>
                  <a:pt x="7397" y="228"/>
                  <a:pt x="7397" y="167"/>
                </a:cubicBezTo>
                <a:cubicBezTo>
                  <a:pt x="7397" y="155"/>
                  <a:pt x="7397" y="135"/>
                  <a:pt x="7397" y="128"/>
                </a:cubicBezTo>
                <a:cubicBezTo>
                  <a:pt x="7397" y="66"/>
                  <a:pt x="7356" y="34"/>
                  <a:pt x="7305" y="34"/>
                </a:cubicBezTo>
                <a:cubicBezTo>
                  <a:pt x="7253" y="34"/>
                  <a:pt x="7212" y="66"/>
                  <a:pt x="7212" y="128"/>
                </a:cubicBezTo>
                <a:cubicBezTo>
                  <a:pt x="7212" y="136"/>
                  <a:pt x="7212" y="153"/>
                  <a:pt x="7212" y="167"/>
                </a:cubicBezTo>
                <a:cubicBezTo>
                  <a:pt x="7212" y="228"/>
                  <a:pt x="7253" y="260"/>
                  <a:pt x="7305" y="260"/>
                </a:cubicBezTo>
                <a:lnTo>
                  <a:pt x="7305" y="260"/>
                </a:lnTo>
                <a:close/>
                <a:moveTo>
                  <a:pt x="965" y="558"/>
                </a:moveTo>
                <a:lnTo>
                  <a:pt x="965" y="558"/>
                </a:lnTo>
                <a:cubicBezTo>
                  <a:pt x="841" y="558"/>
                  <a:pt x="795" y="558"/>
                  <a:pt x="652" y="558"/>
                </a:cubicBezTo>
                <a:cubicBezTo>
                  <a:pt x="300" y="558"/>
                  <a:pt x="180" y="782"/>
                  <a:pt x="180" y="983"/>
                </a:cubicBezTo>
                <a:cubicBezTo>
                  <a:pt x="180" y="1186"/>
                  <a:pt x="300" y="1407"/>
                  <a:pt x="652" y="1407"/>
                </a:cubicBezTo>
                <a:cubicBezTo>
                  <a:pt x="796" y="1407"/>
                  <a:pt x="857" y="1407"/>
                  <a:pt x="965" y="1407"/>
                </a:cubicBezTo>
                <a:cubicBezTo>
                  <a:pt x="1333" y="1407"/>
                  <a:pt x="1440" y="1174"/>
                  <a:pt x="1440" y="983"/>
                </a:cubicBezTo>
                <a:cubicBezTo>
                  <a:pt x="1440" y="812"/>
                  <a:pt x="1344" y="558"/>
                  <a:pt x="965" y="558"/>
                </a:cubicBezTo>
                <a:lnTo>
                  <a:pt x="965" y="558"/>
                </a:lnTo>
                <a:close/>
                <a:moveTo>
                  <a:pt x="1669" y="1571"/>
                </a:moveTo>
                <a:lnTo>
                  <a:pt x="1669" y="1571"/>
                </a:lnTo>
                <a:cubicBezTo>
                  <a:pt x="1596" y="1571"/>
                  <a:pt x="1549" y="1534"/>
                  <a:pt x="1535" y="1456"/>
                </a:cubicBezTo>
                <a:lnTo>
                  <a:pt x="1511" y="1328"/>
                </a:lnTo>
                <a:cubicBezTo>
                  <a:pt x="1471" y="1402"/>
                  <a:pt x="1324" y="1571"/>
                  <a:pt x="1005" y="1571"/>
                </a:cubicBezTo>
                <a:cubicBezTo>
                  <a:pt x="1005" y="1571"/>
                  <a:pt x="810" y="1571"/>
                  <a:pt x="639" y="1571"/>
                </a:cubicBezTo>
                <a:cubicBezTo>
                  <a:pt x="140" y="1571"/>
                  <a:pt x="0" y="1233"/>
                  <a:pt x="0" y="983"/>
                </a:cubicBezTo>
                <a:cubicBezTo>
                  <a:pt x="0" y="701"/>
                  <a:pt x="169" y="395"/>
                  <a:pt x="639" y="395"/>
                </a:cubicBezTo>
                <a:cubicBezTo>
                  <a:pt x="736" y="395"/>
                  <a:pt x="852" y="395"/>
                  <a:pt x="1005" y="395"/>
                </a:cubicBezTo>
                <a:cubicBezTo>
                  <a:pt x="1362" y="395"/>
                  <a:pt x="1561" y="603"/>
                  <a:pt x="1608" y="856"/>
                </a:cubicBezTo>
                <a:cubicBezTo>
                  <a:pt x="1648" y="1067"/>
                  <a:pt x="1742" y="1571"/>
                  <a:pt x="1742" y="1571"/>
                </a:cubicBezTo>
                <a:cubicBezTo>
                  <a:pt x="1742" y="1571"/>
                  <a:pt x="1708" y="1571"/>
                  <a:pt x="1669" y="1571"/>
                </a:cubicBezTo>
                <a:lnTo>
                  <a:pt x="1669" y="1571"/>
                </a:lnTo>
                <a:close/>
                <a:moveTo>
                  <a:pt x="6267" y="1496"/>
                </a:moveTo>
                <a:lnTo>
                  <a:pt x="6267" y="1496"/>
                </a:lnTo>
                <a:cubicBezTo>
                  <a:pt x="6217" y="1565"/>
                  <a:pt x="6182" y="1589"/>
                  <a:pt x="6139" y="1589"/>
                </a:cubicBezTo>
                <a:cubicBezTo>
                  <a:pt x="6078" y="1589"/>
                  <a:pt x="6055" y="1556"/>
                  <a:pt x="6011" y="1496"/>
                </a:cubicBezTo>
                <a:cubicBezTo>
                  <a:pt x="5906" y="1353"/>
                  <a:pt x="5205" y="395"/>
                  <a:pt x="5205" y="395"/>
                </a:cubicBezTo>
                <a:cubicBezTo>
                  <a:pt x="5205" y="395"/>
                  <a:pt x="5272" y="395"/>
                  <a:pt x="5313" y="395"/>
                </a:cubicBezTo>
                <a:cubicBezTo>
                  <a:pt x="5430" y="395"/>
                  <a:pt x="5464" y="436"/>
                  <a:pt x="5512" y="504"/>
                </a:cubicBezTo>
                <a:cubicBezTo>
                  <a:pt x="5534" y="534"/>
                  <a:pt x="6143" y="1393"/>
                  <a:pt x="6143" y="1393"/>
                </a:cubicBezTo>
                <a:cubicBezTo>
                  <a:pt x="6143" y="1393"/>
                  <a:pt x="6752" y="535"/>
                  <a:pt x="6777" y="500"/>
                </a:cubicBezTo>
                <a:cubicBezTo>
                  <a:pt x="6822" y="436"/>
                  <a:pt x="6857" y="395"/>
                  <a:pt x="6974" y="395"/>
                </a:cubicBezTo>
                <a:cubicBezTo>
                  <a:pt x="7007" y="395"/>
                  <a:pt x="7070" y="395"/>
                  <a:pt x="7070" y="395"/>
                </a:cubicBezTo>
                <a:cubicBezTo>
                  <a:pt x="7070" y="395"/>
                  <a:pt x="6352" y="1379"/>
                  <a:pt x="6267" y="1496"/>
                </a:cubicBezTo>
                <a:lnTo>
                  <a:pt x="6267" y="1496"/>
                </a:lnTo>
                <a:close/>
                <a:moveTo>
                  <a:pt x="8243" y="558"/>
                </a:moveTo>
                <a:lnTo>
                  <a:pt x="8243" y="558"/>
                </a:lnTo>
                <a:cubicBezTo>
                  <a:pt x="8319" y="558"/>
                  <a:pt x="8620" y="558"/>
                  <a:pt x="8729" y="558"/>
                </a:cubicBezTo>
                <a:cubicBezTo>
                  <a:pt x="8897" y="558"/>
                  <a:pt x="8937" y="663"/>
                  <a:pt x="8937" y="730"/>
                </a:cubicBezTo>
                <a:cubicBezTo>
                  <a:pt x="8937" y="790"/>
                  <a:pt x="8901" y="901"/>
                  <a:pt x="8729" y="901"/>
                </a:cubicBezTo>
                <a:cubicBezTo>
                  <a:pt x="8615" y="901"/>
                  <a:pt x="7784" y="901"/>
                  <a:pt x="7784" y="901"/>
                </a:cubicBezTo>
                <a:cubicBezTo>
                  <a:pt x="7795" y="784"/>
                  <a:pt x="7893" y="558"/>
                  <a:pt x="8243" y="558"/>
                </a:cubicBezTo>
                <a:lnTo>
                  <a:pt x="8243" y="558"/>
                </a:lnTo>
                <a:close/>
                <a:moveTo>
                  <a:pt x="9089" y="1537"/>
                </a:moveTo>
                <a:lnTo>
                  <a:pt x="9089" y="1537"/>
                </a:lnTo>
                <a:cubicBezTo>
                  <a:pt x="9089" y="1441"/>
                  <a:pt x="9034" y="1407"/>
                  <a:pt x="8941" y="1407"/>
                </a:cubicBezTo>
                <a:cubicBezTo>
                  <a:pt x="8889" y="1407"/>
                  <a:pt x="8242" y="1407"/>
                  <a:pt x="8242" y="1407"/>
                </a:cubicBezTo>
                <a:cubicBezTo>
                  <a:pt x="7914" y="1407"/>
                  <a:pt x="7799" y="1204"/>
                  <a:pt x="7784" y="1064"/>
                </a:cubicBezTo>
                <a:cubicBezTo>
                  <a:pt x="7784" y="1064"/>
                  <a:pt x="8528" y="1064"/>
                  <a:pt x="8753" y="1064"/>
                </a:cubicBezTo>
                <a:cubicBezTo>
                  <a:pt x="9036" y="1064"/>
                  <a:pt x="9119" y="861"/>
                  <a:pt x="9119" y="730"/>
                </a:cubicBezTo>
                <a:cubicBezTo>
                  <a:pt x="9119" y="590"/>
                  <a:pt x="9029" y="395"/>
                  <a:pt x="8753" y="395"/>
                </a:cubicBezTo>
                <a:cubicBezTo>
                  <a:pt x="8504" y="395"/>
                  <a:pt x="8230" y="395"/>
                  <a:pt x="8230" y="395"/>
                </a:cubicBezTo>
                <a:cubicBezTo>
                  <a:pt x="7753" y="395"/>
                  <a:pt x="7596" y="720"/>
                  <a:pt x="7596" y="983"/>
                </a:cubicBezTo>
                <a:cubicBezTo>
                  <a:pt x="7596" y="1272"/>
                  <a:pt x="7775" y="1571"/>
                  <a:pt x="8228" y="1571"/>
                </a:cubicBezTo>
                <a:lnTo>
                  <a:pt x="9089" y="1571"/>
                </a:lnTo>
                <a:cubicBezTo>
                  <a:pt x="9089" y="1571"/>
                  <a:pt x="9089" y="1546"/>
                  <a:pt x="9089" y="1537"/>
                </a:cubicBezTo>
                <a:close/>
              </a:path>
            </a:pathLst>
          </a:custGeom>
          <a:solidFill>
            <a:srgbClr val="FEFEFE"/>
          </a:solidFill>
          <a:ln w="0">
            <a:noFill/>
            <a:prstDash val="solid"/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3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71D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3860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71D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65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EditPoints="1"/>
          </p:cNvSpPr>
          <p:nvPr/>
        </p:nvSpPr>
        <p:spPr bwMode="auto">
          <a:xfrm>
            <a:off x="528638" y="485776"/>
            <a:ext cx="1382712" cy="239713"/>
          </a:xfrm>
          <a:custGeom>
            <a:avLst/>
            <a:gdLst>
              <a:gd name="T0" fmla="*/ 2147483647 w 5472"/>
              <a:gd name="T1" fmla="*/ 2147483647 h 952"/>
              <a:gd name="T2" fmla="*/ 2147483647 w 5472"/>
              <a:gd name="T3" fmla="*/ 2147483647 h 952"/>
              <a:gd name="T4" fmla="*/ 2147483647 w 5472"/>
              <a:gd name="T5" fmla="*/ 2147483647 h 952"/>
              <a:gd name="T6" fmla="*/ 2147483647 w 5472"/>
              <a:gd name="T7" fmla="*/ 2147483647 h 952"/>
              <a:gd name="T8" fmla="*/ 2147483647 w 5472"/>
              <a:gd name="T9" fmla="*/ 2147483647 h 952"/>
              <a:gd name="T10" fmla="*/ 2147483647 w 5472"/>
              <a:gd name="T11" fmla="*/ 2147483647 h 952"/>
              <a:gd name="T12" fmla="*/ 2147483647 w 5472"/>
              <a:gd name="T13" fmla="*/ 2147483647 h 952"/>
              <a:gd name="T14" fmla="*/ 2147483647 w 5472"/>
              <a:gd name="T15" fmla="*/ 2147483647 h 952"/>
              <a:gd name="T16" fmla="*/ 2147483647 w 5472"/>
              <a:gd name="T17" fmla="*/ 2147483647 h 952"/>
              <a:gd name="T18" fmla="*/ 2147483647 w 5472"/>
              <a:gd name="T19" fmla="*/ 2147483647 h 952"/>
              <a:gd name="T20" fmla="*/ 2147483647 w 5472"/>
              <a:gd name="T21" fmla="*/ 2147483647 h 952"/>
              <a:gd name="T22" fmla="*/ 2147483647 w 5472"/>
              <a:gd name="T23" fmla="*/ 2147483647 h 952"/>
              <a:gd name="T24" fmla="*/ 2147483647 w 5472"/>
              <a:gd name="T25" fmla="*/ 2147483647 h 952"/>
              <a:gd name="T26" fmla="*/ 2147483647 w 5472"/>
              <a:gd name="T27" fmla="*/ 2147483647 h 952"/>
              <a:gd name="T28" fmla="*/ 2147483647 w 5472"/>
              <a:gd name="T29" fmla="*/ 2147483647 h 952"/>
              <a:gd name="T30" fmla="*/ 2147483647 w 5472"/>
              <a:gd name="T31" fmla="*/ 2147483647 h 952"/>
              <a:gd name="T32" fmla="*/ 2147483647 w 5472"/>
              <a:gd name="T33" fmla="*/ 2147483647 h 952"/>
              <a:gd name="T34" fmla="*/ 2147483647 w 5472"/>
              <a:gd name="T35" fmla="*/ 2147483647 h 952"/>
              <a:gd name="T36" fmla="*/ 2147483647 w 5472"/>
              <a:gd name="T37" fmla="*/ 2147483647 h 952"/>
              <a:gd name="T38" fmla="*/ 2147483647 w 5472"/>
              <a:gd name="T39" fmla="*/ 2147483647 h 952"/>
              <a:gd name="T40" fmla="*/ 2147483647 w 5472"/>
              <a:gd name="T41" fmla="*/ 2147483647 h 952"/>
              <a:gd name="T42" fmla="*/ 2147483647 w 5472"/>
              <a:gd name="T43" fmla="*/ 2147483647 h 952"/>
              <a:gd name="T44" fmla="*/ 2147483647 w 5472"/>
              <a:gd name="T45" fmla="*/ 2147483647 h 952"/>
              <a:gd name="T46" fmla="*/ 2147483647 w 5472"/>
              <a:gd name="T47" fmla="*/ 2147483647 h 952"/>
              <a:gd name="T48" fmla="*/ 2147483647 w 5472"/>
              <a:gd name="T49" fmla="*/ 2147483647 h 952"/>
              <a:gd name="T50" fmla="*/ 2147483647 w 5472"/>
              <a:gd name="T51" fmla="*/ 2147483647 h 952"/>
              <a:gd name="T52" fmla="*/ 2147483647 w 5472"/>
              <a:gd name="T53" fmla="*/ 2147483647 h 952"/>
              <a:gd name="T54" fmla="*/ 2147483647 w 5472"/>
              <a:gd name="T55" fmla="*/ 2147483647 h 952"/>
              <a:gd name="T56" fmla="*/ 2147483647 w 5472"/>
              <a:gd name="T57" fmla="*/ 2147483647 h 952"/>
              <a:gd name="T58" fmla="*/ 2147483647 w 5472"/>
              <a:gd name="T59" fmla="*/ 2147483647 h 952"/>
              <a:gd name="T60" fmla="*/ 2147483647 w 5472"/>
              <a:gd name="T61" fmla="*/ 2147483647 h 952"/>
              <a:gd name="T62" fmla="*/ 2147483647 w 5472"/>
              <a:gd name="T63" fmla="*/ 2147483647 h 952"/>
              <a:gd name="T64" fmla="*/ 2147483647 w 5472"/>
              <a:gd name="T65" fmla="*/ 2147483647 h 952"/>
              <a:gd name="T66" fmla="*/ 2147483647 w 5472"/>
              <a:gd name="T67" fmla="*/ 2147483647 h 952"/>
              <a:gd name="T68" fmla="*/ 2147483647 w 5472"/>
              <a:gd name="T69" fmla="*/ 2147483647 h 952"/>
              <a:gd name="T70" fmla="*/ 2147483647 w 5472"/>
              <a:gd name="T71" fmla="*/ 2147483647 h 952"/>
              <a:gd name="T72" fmla="*/ 2147483647 w 5472"/>
              <a:gd name="T73" fmla="*/ 2147483647 h 952"/>
              <a:gd name="T74" fmla="*/ 2147483647 w 5472"/>
              <a:gd name="T75" fmla="*/ 2147483647 h 952"/>
              <a:gd name="T76" fmla="*/ 2147483647 w 5472"/>
              <a:gd name="T77" fmla="*/ 2147483647 h 952"/>
              <a:gd name="T78" fmla="*/ 2147483647 w 5472"/>
              <a:gd name="T79" fmla="*/ 2147483647 h 952"/>
              <a:gd name="T80" fmla="*/ 2147483647 w 5472"/>
              <a:gd name="T81" fmla="*/ 2147483647 h 952"/>
              <a:gd name="T82" fmla="*/ 2147483647 w 5472"/>
              <a:gd name="T83" fmla="*/ 0 h 952"/>
              <a:gd name="T84" fmla="*/ 2147483647 w 5472"/>
              <a:gd name="T85" fmla="*/ 2147483647 h 952"/>
              <a:gd name="T86" fmla="*/ 2147483647 w 5472"/>
              <a:gd name="T87" fmla="*/ 2147483647 h 952"/>
              <a:gd name="T88" fmla="*/ 2147483647 w 5472"/>
              <a:gd name="T89" fmla="*/ 2147483647 h 952"/>
              <a:gd name="T90" fmla="*/ 2147483647 w 5472"/>
              <a:gd name="T91" fmla="*/ 2147483647 h 952"/>
              <a:gd name="T92" fmla="*/ 2147483647 w 5472"/>
              <a:gd name="T93" fmla="*/ 2147483647 h 952"/>
              <a:gd name="T94" fmla="*/ 2147483647 w 5472"/>
              <a:gd name="T95" fmla="*/ 2147483647 h 952"/>
              <a:gd name="T96" fmla="*/ 2147483647 w 5472"/>
              <a:gd name="T97" fmla="*/ 2147483647 h 952"/>
              <a:gd name="T98" fmla="*/ 2147483647 w 5472"/>
              <a:gd name="T99" fmla="*/ 2147483647 h 952"/>
              <a:gd name="T100" fmla="*/ 2147483647 w 5472"/>
              <a:gd name="T101" fmla="*/ 2147483647 h 952"/>
              <a:gd name="T102" fmla="*/ 2147483647 w 5472"/>
              <a:gd name="T103" fmla="*/ 2147483647 h 952"/>
              <a:gd name="T104" fmla="*/ 2147483647 w 5472"/>
              <a:gd name="T105" fmla="*/ 2147483647 h 952"/>
              <a:gd name="T106" fmla="*/ 2147483647 w 5472"/>
              <a:gd name="T107" fmla="*/ 2147483647 h 952"/>
              <a:gd name="T108" fmla="*/ 2147483647 w 5472"/>
              <a:gd name="T109" fmla="*/ 0 h 952"/>
              <a:gd name="T110" fmla="*/ 2147483647 w 5472"/>
              <a:gd name="T111" fmla="*/ 2147483647 h 952"/>
              <a:gd name="T112" fmla="*/ 2147483647 w 5472"/>
              <a:gd name="T113" fmla="*/ 2147483647 h 952"/>
              <a:gd name="T114" fmla="*/ 2147483647 w 5472"/>
              <a:gd name="T115" fmla="*/ 2147483647 h 952"/>
              <a:gd name="T116" fmla="*/ 2147483647 w 5472"/>
              <a:gd name="T117" fmla="*/ 2147483647 h 952"/>
              <a:gd name="T118" fmla="*/ 2147483647 w 5472"/>
              <a:gd name="T119" fmla="*/ 2147483647 h 952"/>
              <a:gd name="T120" fmla="*/ 2147483647 w 5472"/>
              <a:gd name="T121" fmla="*/ 2147483647 h 952"/>
              <a:gd name="T122" fmla="*/ 2147483647 w 5472"/>
              <a:gd name="T123" fmla="*/ 2147483647 h 95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472" h="952">
                <a:moveTo>
                  <a:pt x="5454" y="922"/>
                </a:moveTo>
                <a:lnTo>
                  <a:pt x="5454" y="922"/>
                </a:lnTo>
                <a:lnTo>
                  <a:pt x="5452" y="902"/>
                </a:lnTo>
                <a:lnTo>
                  <a:pt x="5448" y="886"/>
                </a:lnTo>
                <a:lnTo>
                  <a:pt x="5440" y="872"/>
                </a:lnTo>
                <a:lnTo>
                  <a:pt x="5430" y="862"/>
                </a:lnTo>
                <a:lnTo>
                  <a:pt x="5418" y="854"/>
                </a:lnTo>
                <a:lnTo>
                  <a:pt x="5402" y="848"/>
                </a:lnTo>
                <a:lnTo>
                  <a:pt x="5384" y="844"/>
                </a:lnTo>
                <a:lnTo>
                  <a:pt x="5364" y="844"/>
                </a:lnTo>
                <a:lnTo>
                  <a:pt x="4946" y="844"/>
                </a:lnTo>
                <a:lnTo>
                  <a:pt x="4910" y="842"/>
                </a:lnTo>
                <a:lnTo>
                  <a:pt x="4878" y="838"/>
                </a:lnTo>
                <a:lnTo>
                  <a:pt x="4848" y="832"/>
                </a:lnTo>
                <a:lnTo>
                  <a:pt x="4820" y="824"/>
                </a:lnTo>
                <a:lnTo>
                  <a:pt x="4796" y="814"/>
                </a:lnTo>
                <a:lnTo>
                  <a:pt x="4774" y="800"/>
                </a:lnTo>
                <a:lnTo>
                  <a:pt x="4754" y="788"/>
                </a:lnTo>
                <a:lnTo>
                  <a:pt x="4738" y="772"/>
                </a:lnTo>
                <a:lnTo>
                  <a:pt x="4722" y="756"/>
                </a:lnTo>
                <a:lnTo>
                  <a:pt x="4710" y="740"/>
                </a:lnTo>
                <a:lnTo>
                  <a:pt x="4698" y="724"/>
                </a:lnTo>
                <a:lnTo>
                  <a:pt x="4690" y="706"/>
                </a:lnTo>
                <a:lnTo>
                  <a:pt x="4682" y="688"/>
                </a:lnTo>
                <a:lnTo>
                  <a:pt x="4676" y="672"/>
                </a:lnTo>
                <a:lnTo>
                  <a:pt x="4674" y="654"/>
                </a:lnTo>
                <a:lnTo>
                  <a:pt x="4670" y="638"/>
                </a:lnTo>
                <a:lnTo>
                  <a:pt x="5252" y="638"/>
                </a:lnTo>
                <a:lnTo>
                  <a:pt x="5282" y="636"/>
                </a:lnTo>
                <a:lnTo>
                  <a:pt x="5310" y="632"/>
                </a:lnTo>
                <a:lnTo>
                  <a:pt x="5336" y="626"/>
                </a:lnTo>
                <a:lnTo>
                  <a:pt x="5358" y="618"/>
                </a:lnTo>
                <a:lnTo>
                  <a:pt x="5378" y="608"/>
                </a:lnTo>
                <a:lnTo>
                  <a:pt x="5396" y="596"/>
                </a:lnTo>
                <a:lnTo>
                  <a:pt x="5412" y="582"/>
                </a:lnTo>
                <a:lnTo>
                  <a:pt x="5426" y="568"/>
                </a:lnTo>
                <a:lnTo>
                  <a:pt x="5438" y="552"/>
                </a:lnTo>
                <a:lnTo>
                  <a:pt x="5448" y="536"/>
                </a:lnTo>
                <a:lnTo>
                  <a:pt x="5456" y="518"/>
                </a:lnTo>
                <a:lnTo>
                  <a:pt x="5462" y="502"/>
                </a:lnTo>
                <a:lnTo>
                  <a:pt x="5466" y="486"/>
                </a:lnTo>
                <a:lnTo>
                  <a:pt x="5470" y="468"/>
                </a:lnTo>
                <a:lnTo>
                  <a:pt x="5472" y="452"/>
                </a:lnTo>
                <a:lnTo>
                  <a:pt x="5472" y="438"/>
                </a:lnTo>
                <a:lnTo>
                  <a:pt x="5472" y="422"/>
                </a:lnTo>
                <a:lnTo>
                  <a:pt x="5470" y="404"/>
                </a:lnTo>
                <a:lnTo>
                  <a:pt x="5466" y="388"/>
                </a:lnTo>
                <a:lnTo>
                  <a:pt x="5460" y="370"/>
                </a:lnTo>
                <a:lnTo>
                  <a:pt x="5454" y="354"/>
                </a:lnTo>
                <a:lnTo>
                  <a:pt x="5446" y="336"/>
                </a:lnTo>
                <a:lnTo>
                  <a:pt x="5436" y="320"/>
                </a:lnTo>
                <a:lnTo>
                  <a:pt x="5424" y="306"/>
                </a:lnTo>
                <a:lnTo>
                  <a:pt x="5410" y="292"/>
                </a:lnTo>
                <a:lnTo>
                  <a:pt x="5394" y="278"/>
                </a:lnTo>
                <a:lnTo>
                  <a:pt x="5376" y="266"/>
                </a:lnTo>
                <a:lnTo>
                  <a:pt x="5356" y="256"/>
                </a:lnTo>
                <a:lnTo>
                  <a:pt x="5334" y="248"/>
                </a:lnTo>
                <a:lnTo>
                  <a:pt x="5310" y="242"/>
                </a:lnTo>
                <a:lnTo>
                  <a:pt x="5282" y="238"/>
                </a:lnTo>
                <a:lnTo>
                  <a:pt x="5252" y="236"/>
                </a:lnTo>
                <a:lnTo>
                  <a:pt x="4938" y="236"/>
                </a:lnTo>
                <a:lnTo>
                  <a:pt x="4886" y="238"/>
                </a:lnTo>
                <a:lnTo>
                  <a:pt x="4840" y="246"/>
                </a:lnTo>
                <a:lnTo>
                  <a:pt x="4796" y="256"/>
                </a:lnTo>
                <a:lnTo>
                  <a:pt x="4758" y="270"/>
                </a:lnTo>
                <a:lnTo>
                  <a:pt x="4724" y="286"/>
                </a:lnTo>
                <a:lnTo>
                  <a:pt x="4692" y="306"/>
                </a:lnTo>
                <a:lnTo>
                  <a:pt x="4664" y="328"/>
                </a:lnTo>
                <a:lnTo>
                  <a:pt x="4640" y="354"/>
                </a:lnTo>
                <a:lnTo>
                  <a:pt x="4620" y="380"/>
                </a:lnTo>
                <a:lnTo>
                  <a:pt x="4602" y="408"/>
                </a:lnTo>
                <a:lnTo>
                  <a:pt x="4588" y="438"/>
                </a:lnTo>
                <a:lnTo>
                  <a:pt x="4578" y="468"/>
                </a:lnTo>
                <a:lnTo>
                  <a:pt x="4568" y="498"/>
                </a:lnTo>
                <a:lnTo>
                  <a:pt x="4562" y="528"/>
                </a:lnTo>
                <a:lnTo>
                  <a:pt x="4560" y="560"/>
                </a:lnTo>
                <a:lnTo>
                  <a:pt x="4558" y="590"/>
                </a:lnTo>
                <a:lnTo>
                  <a:pt x="4560" y="622"/>
                </a:lnTo>
                <a:lnTo>
                  <a:pt x="4564" y="654"/>
                </a:lnTo>
                <a:lnTo>
                  <a:pt x="4570" y="686"/>
                </a:lnTo>
                <a:lnTo>
                  <a:pt x="4578" y="718"/>
                </a:lnTo>
                <a:lnTo>
                  <a:pt x="4592" y="748"/>
                </a:lnTo>
                <a:lnTo>
                  <a:pt x="4606" y="778"/>
                </a:lnTo>
                <a:lnTo>
                  <a:pt x="4624" y="804"/>
                </a:lnTo>
                <a:lnTo>
                  <a:pt x="4646" y="830"/>
                </a:lnTo>
                <a:lnTo>
                  <a:pt x="4670" y="854"/>
                </a:lnTo>
                <a:lnTo>
                  <a:pt x="4698" y="876"/>
                </a:lnTo>
                <a:lnTo>
                  <a:pt x="4728" y="896"/>
                </a:lnTo>
                <a:lnTo>
                  <a:pt x="4764" y="912"/>
                </a:lnTo>
                <a:lnTo>
                  <a:pt x="4802" y="924"/>
                </a:lnTo>
                <a:lnTo>
                  <a:pt x="4842" y="934"/>
                </a:lnTo>
                <a:lnTo>
                  <a:pt x="4888" y="940"/>
                </a:lnTo>
                <a:lnTo>
                  <a:pt x="4938" y="942"/>
                </a:lnTo>
                <a:lnTo>
                  <a:pt x="5454" y="942"/>
                </a:lnTo>
                <a:lnTo>
                  <a:pt x="5454" y="922"/>
                </a:lnTo>
                <a:close/>
                <a:moveTo>
                  <a:pt x="4946" y="334"/>
                </a:moveTo>
                <a:lnTo>
                  <a:pt x="4946" y="334"/>
                </a:lnTo>
                <a:lnTo>
                  <a:pt x="5238" y="334"/>
                </a:lnTo>
                <a:lnTo>
                  <a:pt x="5256" y="336"/>
                </a:lnTo>
                <a:lnTo>
                  <a:pt x="5272" y="338"/>
                </a:lnTo>
                <a:lnTo>
                  <a:pt x="5286" y="340"/>
                </a:lnTo>
                <a:lnTo>
                  <a:pt x="5300" y="344"/>
                </a:lnTo>
                <a:lnTo>
                  <a:pt x="5312" y="350"/>
                </a:lnTo>
                <a:lnTo>
                  <a:pt x="5322" y="356"/>
                </a:lnTo>
                <a:lnTo>
                  <a:pt x="5330" y="364"/>
                </a:lnTo>
                <a:lnTo>
                  <a:pt x="5338" y="370"/>
                </a:lnTo>
                <a:lnTo>
                  <a:pt x="5350" y="388"/>
                </a:lnTo>
                <a:lnTo>
                  <a:pt x="5358" y="404"/>
                </a:lnTo>
                <a:lnTo>
                  <a:pt x="5362" y="422"/>
                </a:lnTo>
                <a:lnTo>
                  <a:pt x="5362" y="438"/>
                </a:lnTo>
                <a:lnTo>
                  <a:pt x="5362" y="452"/>
                </a:lnTo>
                <a:lnTo>
                  <a:pt x="5358" y="468"/>
                </a:lnTo>
                <a:lnTo>
                  <a:pt x="5350" y="486"/>
                </a:lnTo>
                <a:lnTo>
                  <a:pt x="5338" y="502"/>
                </a:lnTo>
                <a:lnTo>
                  <a:pt x="5332" y="510"/>
                </a:lnTo>
                <a:lnTo>
                  <a:pt x="5322" y="518"/>
                </a:lnTo>
                <a:lnTo>
                  <a:pt x="5312" y="524"/>
                </a:lnTo>
                <a:lnTo>
                  <a:pt x="5300" y="530"/>
                </a:lnTo>
                <a:lnTo>
                  <a:pt x="5288" y="534"/>
                </a:lnTo>
                <a:lnTo>
                  <a:pt x="5272" y="538"/>
                </a:lnTo>
                <a:lnTo>
                  <a:pt x="5256" y="540"/>
                </a:lnTo>
                <a:lnTo>
                  <a:pt x="5238" y="540"/>
                </a:lnTo>
                <a:lnTo>
                  <a:pt x="4670" y="540"/>
                </a:lnTo>
                <a:lnTo>
                  <a:pt x="4676" y="512"/>
                </a:lnTo>
                <a:lnTo>
                  <a:pt x="4680" y="496"/>
                </a:lnTo>
                <a:lnTo>
                  <a:pt x="4688" y="478"/>
                </a:lnTo>
                <a:lnTo>
                  <a:pt x="4696" y="462"/>
                </a:lnTo>
                <a:lnTo>
                  <a:pt x="4706" y="444"/>
                </a:lnTo>
                <a:lnTo>
                  <a:pt x="4718" y="428"/>
                </a:lnTo>
                <a:lnTo>
                  <a:pt x="4732" y="412"/>
                </a:lnTo>
                <a:lnTo>
                  <a:pt x="4750" y="396"/>
                </a:lnTo>
                <a:lnTo>
                  <a:pt x="4768" y="382"/>
                </a:lnTo>
                <a:lnTo>
                  <a:pt x="4790" y="368"/>
                </a:lnTo>
                <a:lnTo>
                  <a:pt x="4816" y="356"/>
                </a:lnTo>
                <a:lnTo>
                  <a:pt x="4844" y="348"/>
                </a:lnTo>
                <a:lnTo>
                  <a:pt x="4874" y="340"/>
                </a:lnTo>
                <a:lnTo>
                  <a:pt x="4908" y="336"/>
                </a:lnTo>
                <a:lnTo>
                  <a:pt x="4946" y="334"/>
                </a:lnTo>
                <a:close/>
                <a:moveTo>
                  <a:pt x="3760" y="898"/>
                </a:moveTo>
                <a:lnTo>
                  <a:pt x="3760" y="898"/>
                </a:lnTo>
                <a:lnTo>
                  <a:pt x="3740" y="924"/>
                </a:lnTo>
                <a:lnTo>
                  <a:pt x="3730" y="932"/>
                </a:lnTo>
                <a:lnTo>
                  <a:pt x="3720" y="940"/>
                </a:lnTo>
                <a:lnTo>
                  <a:pt x="3712" y="946"/>
                </a:lnTo>
                <a:lnTo>
                  <a:pt x="3702" y="950"/>
                </a:lnTo>
                <a:lnTo>
                  <a:pt x="3694" y="952"/>
                </a:lnTo>
                <a:lnTo>
                  <a:pt x="3684" y="952"/>
                </a:lnTo>
                <a:lnTo>
                  <a:pt x="3670" y="952"/>
                </a:lnTo>
                <a:lnTo>
                  <a:pt x="3660" y="948"/>
                </a:lnTo>
                <a:lnTo>
                  <a:pt x="3650" y="944"/>
                </a:lnTo>
                <a:lnTo>
                  <a:pt x="3642" y="938"/>
                </a:lnTo>
                <a:lnTo>
                  <a:pt x="3634" y="930"/>
                </a:lnTo>
                <a:lnTo>
                  <a:pt x="3624" y="920"/>
                </a:lnTo>
                <a:lnTo>
                  <a:pt x="3606" y="898"/>
                </a:lnTo>
                <a:lnTo>
                  <a:pt x="3124" y="236"/>
                </a:lnTo>
                <a:lnTo>
                  <a:pt x="3188" y="236"/>
                </a:lnTo>
                <a:lnTo>
                  <a:pt x="3212" y="238"/>
                </a:lnTo>
                <a:lnTo>
                  <a:pt x="3232" y="240"/>
                </a:lnTo>
                <a:lnTo>
                  <a:pt x="3250" y="246"/>
                </a:lnTo>
                <a:lnTo>
                  <a:pt x="3264" y="254"/>
                </a:lnTo>
                <a:lnTo>
                  <a:pt x="3276" y="264"/>
                </a:lnTo>
                <a:lnTo>
                  <a:pt x="3286" y="274"/>
                </a:lnTo>
                <a:lnTo>
                  <a:pt x="3308" y="302"/>
                </a:lnTo>
                <a:lnTo>
                  <a:pt x="3686" y="836"/>
                </a:lnTo>
                <a:lnTo>
                  <a:pt x="4066" y="300"/>
                </a:lnTo>
                <a:lnTo>
                  <a:pt x="4086" y="274"/>
                </a:lnTo>
                <a:lnTo>
                  <a:pt x="4098" y="262"/>
                </a:lnTo>
                <a:lnTo>
                  <a:pt x="4110" y="254"/>
                </a:lnTo>
                <a:lnTo>
                  <a:pt x="4124" y="246"/>
                </a:lnTo>
                <a:lnTo>
                  <a:pt x="4140" y="240"/>
                </a:lnTo>
                <a:lnTo>
                  <a:pt x="4160" y="238"/>
                </a:lnTo>
                <a:lnTo>
                  <a:pt x="4184" y="236"/>
                </a:lnTo>
                <a:lnTo>
                  <a:pt x="4242" y="236"/>
                </a:lnTo>
                <a:lnTo>
                  <a:pt x="3760" y="898"/>
                </a:lnTo>
                <a:close/>
                <a:moveTo>
                  <a:pt x="1002" y="942"/>
                </a:moveTo>
                <a:lnTo>
                  <a:pt x="1002" y="942"/>
                </a:lnTo>
                <a:lnTo>
                  <a:pt x="986" y="940"/>
                </a:lnTo>
                <a:lnTo>
                  <a:pt x="972" y="938"/>
                </a:lnTo>
                <a:lnTo>
                  <a:pt x="960" y="932"/>
                </a:lnTo>
                <a:lnTo>
                  <a:pt x="948" y="926"/>
                </a:lnTo>
                <a:lnTo>
                  <a:pt x="938" y="916"/>
                </a:lnTo>
                <a:lnTo>
                  <a:pt x="932" y="904"/>
                </a:lnTo>
                <a:lnTo>
                  <a:pt x="926" y="890"/>
                </a:lnTo>
                <a:lnTo>
                  <a:pt x="922" y="874"/>
                </a:lnTo>
                <a:lnTo>
                  <a:pt x="906" y="796"/>
                </a:lnTo>
                <a:lnTo>
                  <a:pt x="894" y="816"/>
                </a:lnTo>
                <a:lnTo>
                  <a:pt x="876" y="838"/>
                </a:lnTo>
                <a:lnTo>
                  <a:pt x="850" y="862"/>
                </a:lnTo>
                <a:lnTo>
                  <a:pt x="836" y="874"/>
                </a:lnTo>
                <a:lnTo>
                  <a:pt x="818" y="886"/>
                </a:lnTo>
                <a:lnTo>
                  <a:pt x="798" y="898"/>
                </a:lnTo>
                <a:lnTo>
                  <a:pt x="778" y="908"/>
                </a:lnTo>
                <a:lnTo>
                  <a:pt x="754" y="918"/>
                </a:lnTo>
                <a:lnTo>
                  <a:pt x="728" y="926"/>
                </a:lnTo>
                <a:lnTo>
                  <a:pt x="700" y="932"/>
                </a:lnTo>
                <a:lnTo>
                  <a:pt x="670" y="938"/>
                </a:lnTo>
                <a:lnTo>
                  <a:pt x="638" y="940"/>
                </a:lnTo>
                <a:lnTo>
                  <a:pt x="604" y="942"/>
                </a:lnTo>
                <a:lnTo>
                  <a:pt x="384" y="942"/>
                </a:lnTo>
                <a:lnTo>
                  <a:pt x="356" y="942"/>
                </a:lnTo>
                <a:lnTo>
                  <a:pt x="330" y="940"/>
                </a:lnTo>
                <a:lnTo>
                  <a:pt x="306" y="936"/>
                </a:lnTo>
                <a:lnTo>
                  <a:pt x="282" y="932"/>
                </a:lnTo>
                <a:lnTo>
                  <a:pt x="258" y="928"/>
                </a:lnTo>
                <a:lnTo>
                  <a:pt x="238" y="922"/>
                </a:lnTo>
                <a:lnTo>
                  <a:pt x="198" y="908"/>
                </a:lnTo>
                <a:lnTo>
                  <a:pt x="162" y="890"/>
                </a:lnTo>
                <a:lnTo>
                  <a:pt x="130" y="870"/>
                </a:lnTo>
                <a:lnTo>
                  <a:pt x="104" y="846"/>
                </a:lnTo>
                <a:lnTo>
                  <a:pt x="80" y="822"/>
                </a:lnTo>
                <a:lnTo>
                  <a:pt x="60" y="794"/>
                </a:lnTo>
                <a:lnTo>
                  <a:pt x="42" y="766"/>
                </a:lnTo>
                <a:lnTo>
                  <a:pt x="28" y="738"/>
                </a:lnTo>
                <a:lnTo>
                  <a:pt x="18" y="708"/>
                </a:lnTo>
                <a:lnTo>
                  <a:pt x="10" y="678"/>
                </a:lnTo>
                <a:lnTo>
                  <a:pt x="4" y="648"/>
                </a:lnTo>
                <a:lnTo>
                  <a:pt x="2" y="618"/>
                </a:lnTo>
                <a:lnTo>
                  <a:pt x="0" y="590"/>
                </a:lnTo>
                <a:lnTo>
                  <a:pt x="2" y="558"/>
                </a:lnTo>
                <a:lnTo>
                  <a:pt x="4" y="526"/>
                </a:lnTo>
                <a:lnTo>
                  <a:pt x="12" y="494"/>
                </a:lnTo>
                <a:lnTo>
                  <a:pt x="20" y="462"/>
                </a:lnTo>
                <a:lnTo>
                  <a:pt x="32" y="432"/>
                </a:lnTo>
                <a:lnTo>
                  <a:pt x="46" y="404"/>
                </a:lnTo>
                <a:lnTo>
                  <a:pt x="64" y="376"/>
                </a:lnTo>
                <a:lnTo>
                  <a:pt x="86" y="350"/>
                </a:lnTo>
                <a:lnTo>
                  <a:pt x="110" y="326"/>
                </a:lnTo>
                <a:lnTo>
                  <a:pt x="138" y="304"/>
                </a:lnTo>
                <a:lnTo>
                  <a:pt x="170" y="284"/>
                </a:lnTo>
                <a:lnTo>
                  <a:pt x="204" y="268"/>
                </a:lnTo>
                <a:lnTo>
                  <a:pt x="244" y="254"/>
                </a:lnTo>
                <a:lnTo>
                  <a:pt x="286" y="244"/>
                </a:lnTo>
                <a:lnTo>
                  <a:pt x="332" y="238"/>
                </a:lnTo>
                <a:lnTo>
                  <a:pt x="384" y="236"/>
                </a:lnTo>
                <a:lnTo>
                  <a:pt x="604" y="236"/>
                </a:lnTo>
                <a:lnTo>
                  <a:pt x="642" y="238"/>
                </a:lnTo>
                <a:lnTo>
                  <a:pt x="680" y="242"/>
                </a:lnTo>
                <a:lnTo>
                  <a:pt x="714" y="248"/>
                </a:lnTo>
                <a:lnTo>
                  <a:pt x="746" y="258"/>
                </a:lnTo>
                <a:lnTo>
                  <a:pt x="776" y="270"/>
                </a:lnTo>
                <a:lnTo>
                  <a:pt x="804" y="284"/>
                </a:lnTo>
                <a:lnTo>
                  <a:pt x="830" y="300"/>
                </a:lnTo>
                <a:lnTo>
                  <a:pt x="854" y="318"/>
                </a:lnTo>
                <a:lnTo>
                  <a:pt x="876" y="338"/>
                </a:lnTo>
                <a:lnTo>
                  <a:pt x="894" y="358"/>
                </a:lnTo>
                <a:lnTo>
                  <a:pt x="912" y="382"/>
                </a:lnTo>
                <a:lnTo>
                  <a:pt x="926" y="406"/>
                </a:lnTo>
                <a:lnTo>
                  <a:pt x="940" y="432"/>
                </a:lnTo>
                <a:lnTo>
                  <a:pt x="950" y="458"/>
                </a:lnTo>
                <a:lnTo>
                  <a:pt x="958" y="484"/>
                </a:lnTo>
                <a:lnTo>
                  <a:pt x="966" y="514"/>
                </a:lnTo>
                <a:lnTo>
                  <a:pt x="1046" y="942"/>
                </a:lnTo>
                <a:lnTo>
                  <a:pt x="1002" y="942"/>
                </a:lnTo>
                <a:close/>
                <a:moveTo>
                  <a:pt x="580" y="334"/>
                </a:moveTo>
                <a:lnTo>
                  <a:pt x="580" y="334"/>
                </a:lnTo>
                <a:lnTo>
                  <a:pt x="392" y="334"/>
                </a:lnTo>
                <a:lnTo>
                  <a:pt x="354" y="336"/>
                </a:lnTo>
                <a:lnTo>
                  <a:pt x="318" y="340"/>
                </a:lnTo>
                <a:lnTo>
                  <a:pt x="286" y="348"/>
                </a:lnTo>
                <a:lnTo>
                  <a:pt x="258" y="358"/>
                </a:lnTo>
                <a:lnTo>
                  <a:pt x="232" y="370"/>
                </a:lnTo>
                <a:lnTo>
                  <a:pt x="210" y="384"/>
                </a:lnTo>
                <a:lnTo>
                  <a:pt x="188" y="400"/>
                </a:lnTo>
                <a:lnTo>
                  <a:pt x="170" y="416"/>
                </a:lnTo>
                <a:lnTo>
                  <a:pt x="156" y="436"/>
                </a:lnTo>
                <a:lnTo>
                  <a:pt x="142" y="456"/>
                </a:lnTo>
                <a:lnTo>
                  <a:pt x="132" y="476"/>
                </a:lnTo>
                <a:lnTo>
                  <a:pt x="122" y="498"/>
                </a:lnTo>
                <a:lnTo>
                  <a:pt x="116" y="520"/>
                </a:lnTo>
                <a:lnTo>
                  <a:pt x="112" y="544"/>
                </a:lnTo>
                <a:lnTo>
                  <a:pt x="110" y="566"/>
                </a:lnTo>
                <a:lnTo>
                  <a:pt x="108" y="590"/>
                </a:lnTo>
                <a:lnTo>
                  <a:pt x="110" y="612"/>
                </a:lnTo>
                <a:lnTo>
                  <a:pt x="112" y="636"/>
                </a:lnTo>
                <a:lnTo>
                  <a:pt x="116" y="658"/>
                </a:lnTo>
                <a:lnTo>
                  <a:pt x="122" y="680"/>
                </a:lnTo>
                <a:lnTo>
                  <a:pt x="132" y="702"/>
                </a:lnTo>
                <a:lnTo>
                  <a:pt x="142" y="724"/>
                </a:lnTo>
                <a:lnTo>
                  <a:pt x="156" y="744"/>
                </a:lnTo>
                <a:lnTo>
                  <a:pt x="170" y="762"/>
                </a:lnTo>
                <a:lnTo>
                  <a:pt x="188" y="780"/>
                </a:lnTo>
                <a:lnTo>
                  <a:pt x="210" y="796"/>
                </a:lnTo>
                <a:lnTo>
                  <a:pt x="232" y="810"/>
                </a:lnTo>
                <a:lnTo>
                  <a:pt x="258" y="822"/>
                </a:lnTo>
                <a:lnTo>
                  <a:pt x="286" y="830"/>
                </a:lnTo>
                <a:lnTo>
                  <a:pt x="318" y="838"/>
                </a:lnTo>
                <a:lnTo>
                  <a:pt x="354" y="842"/>
                </a:lnTo>
                <a:lnTo>
                  <a:pt x="392" y="844"/>
                </a:lnTo>
                <a:lnTo>
                  <a:pt x="580" y="844"/>
                </a:lnTo>
                <a:lnTo>
                  <a:pt x="618" y="842"/>
                </a:lnTo>
                <a:lnTo>
                  <a:pt x="654" y="838"/>
                </a:lnTo>
                <a:lnTo>
                  <a:pt x="688" y="830"/>
                </a:lnTo>
                <a:lnTo>
                  <a:pt x="716" y="820"/>
                </a:lnTo>
                <a:lnTo>
                  <a:pt x="744" y="808"/>
                </a:lnTo>
                <a:lnTo>
                  <a:pt x="766" y="794"/>
                </a:lnTo>
                <a:lnTo>
                  <a:pt x="786" y="778"/>
                </a:lnTo>
                <a:lnTo>
                  <a:pt x="804" y="760"/>
                </a:lnTo>
                <a:lnTo>
                  <a:pt x="820" y="740"/>
                </a:lnTo>
                <a:lnTo>
                  <a:pt x="832" y="720"/>
                </a:lnTo>
                <a:lnTo>
                  <a:pt x="842" y="700"/>
                </a:lnTo>
                <a:lnTo>
                  <a:pt x="850" y="678"/>
                </a:lnTo>
                <a:lnTo>
                  <a:pt x="856" y="656"/>
                </a:lnTo>
                <a:lnTo>
                  <a:pt x="860" y="634"/>
                </a:lnTo>
                <a:lnTo>
                  <a:pt x="864" y="610"/>
                </a:lnTo>
                <a:lnTo>
                  <a:pt x="864" y="590"/>
                </a:lnTo>
                <a:lnTo>
                  <a:pt x="864" y="570"/>
                </a:lnTo>
                <a:lnTo>
                  <a:pt x="862" y="548"/>
                </a:lnTo>
                <a:lnTo>
                  <a:pt x="858" y="528"/>
                </a:lnTo>
                <a:lnTo>
                  <a:pt x="852" y="506"/>
                </a:lnTo>
                <a:lnTo>
                  <a:pt x="844" y="484"/>
                </a:lnTo>
                <a:lnTo>
                  <a:pt x="834" y="464"/>
                </a:lnTo>
                <a:lnTo>
                  <a:pt x="822" y="444"/>
                </a:lnTo>
                <a:lnTo>
                  <a:pt x="806" y="424"/>
                </a:lnTo>
                <a:lnTo>
                  <a:pt x="790" y="406"/>
                </a:lnTo>
                <a:lnTo>
                  <a:pt x="770" y="388"/>
                </a:lnTo>
                <a:lnTo>
                  <a:pt x="746" y="372"/>
                </a:lnTo>
                <a:lnTo>
                  <a:pt x="720" y="360"/>
                </a:lnTo>
                <a:lnTo>
                  <a:pt x="690" y="350"/>
                </a:lnTo>
                <a:lnTo>
                  <a:pt x="656" y="342"/>
                </a:lnTo>
                <a:lnTo>
                  <a:pt x="620" y="336"/>
                </a:lnTo>
                <a:lnTo>
                  <a:pt x="580" y="334"/>
                </a:lnTo>
                <a:close/>
                <a:moveTo>
                  <a:pt x="4384" y="156"/>
                </a:moveTo>
                <a:lnTo>
                  <a:pt x="4384" y="156"/>
                </a:lnTo>
                <a:lnTo>
                  <a:pt x="4394" y="154"/>
                </a:lnTo>
                <a:lnTo>
                  <a:pt x="4404" y="152"/>
                </a:lnTo>
                <a:lnTo>
                  <a:pt x="4414" y="148"/>
                </a:lnTo>
                <a:lnTo>
                  <a:pt x="4422" y="142"/>
                </a:lnTo>
                <a:lnTo>
                  <a:pt x="4430" y="134"/>
                </a:lnTo>
                <a:lnTo>
                  <a:pt x="4434" y="124"/>
                </a:lnTo>
                <a:lnTo>
                  <a:pt x="4438" y="112"/>
                </a:lnTo>
                <a:lnTo>
                  <a:pt x="4438" y="100"/>
                </a:lnTo>
                <a:lnTo>
                  <a:pt x="4438" y="76"/>
                </a:lnTo>
                <a:lnTo>
                  <a:pt x="4438" y="64"/>
                </a:lnTo>
                <a:lnTo>
                  <a:pt x="4434" y="52"/>
                </a:lnTo>
                <a:lnTo>
                  <a:pt x="4430" y="42"/>
                </a:lnTo>
                <a:lnTo>
                  <a:pt x="4422" y="34"/>
                </a:lnTo>
                <a:lnTo>
                  <a:pt x="4414" y="28"/>
                </a:lnTo>
                <a:lnTo>
                  <a:pt x="4404" y="24"/>
                </a:lnTo>
                <a:lnTo>
                  <a:pt x="4394" y="22"/>
                </a:lnTo>
                <a:lnTo>
                  <a:pt x="4384" y="20"/>
                </a:lnTo>
                <a:lnTo>
                  <a:pt x="4372" y="22"/>
                </a:lnTo>
                <a:lnTo>
                  <a:pt x="4362" y="24"/>
                </a:lnTo>
                <a:lnTo>
                  <a:pt x="4352" y="28"/>
                </a:lnTo>
                <a:lnTo>
                  <a:pt x="4344" y="34"/>
                </a:lnTo>
                <a:lnTo>
                  <a:pt x="4338" y="42"/>
                </a:lnTo>
                <a:lnTo>
                  <a:pt x="4332" y="52"/>
                </a:lnTo>
                <a:lnTo>
                  <a:pt x="4328" y="64"/>
                </a:lnTo>
                <a:lnTo>
                  <a:pt x="4328" y="76"/>
                </a:lnTo>
                <a:lnTo>
                  <a:pt x="4328" y="100"/>
                </a:lnTo>
                <a:lnTo>
                  <a:pt x="4328" y="112"/>
                </a:lnTo>
                <a:lnTo>
                  <a:pt x="4332" y="124"/>
                </a:lnTo>
                <a:lnTo>
                  <a:pt x="4336" y="134"/>
                </a:lnTo>
                <a:lnTo>
                  <a:pt x="4344" y="142"/>
                </a:lnTo>
                <a:lnTo>
                  <a:pt x="4352" y="148"/>
                </a:lnTo>
                <a:lnTo>
                  <a:pt x="4362" y="152"/>
                </a:lnTo>
                <a:lnTo>
                  <a:pt x="4372" y="154"/>
                </a:lnTo>
                <a:lnTo>
                  <a:pt x="4384" y="156"/>
                </a:lnTo>
                <a:close/>
                <a:moveTo>
                  <a:pt x="4328" y="236"/>
                </a:moveTo>
                <a:lnTo>
                  <a:pt x="4328" y="236"/>
                </a:lnTo>
                <a:lnTo>
                  <a:pt x="4354" y="236"/>
                </a:lnTo>
                <a:lnTo>
                  <a:pt x="4372" y="238"/>
                </a:lnTo>
                <a:lnTo>
                  <a:pt x="4388" y="242"/>
                </a:lnTo>
                <a:lnTo>
                  <a:pt x="4402" y="248"/>
                </a:lnTo>
                <a:lnTo>
                  <a:pt x="4414" y="256"/>
                </a:lnTo>
                <a:lnTo>
                  <a:pt x="4424" y="268"/>
                </a:lnTo>
                <a:lnTo>
                  <a:pt x="4432" y="284"/>
                </a:lnTo>
                <a:lnTo>
                  <a:pt x="4436" y="304"/>
                </a:lnTo>
                <a:lnTo>
                  <a:pt x="4438" y="328"/>
                </a:lnTo>
                <a:lnTo>
                  <a:pt x="4438" y="942"/>
                </a:lnTo>
                <a:lnTo>
                  <a:pt x="4410" y="942"/>
                </a:lnTo>
                <a:lnTo>
                  <a:pt x="4390" y="940"/>
                </a:lnTo>
                <a:lnTo>
                  <a:pt x="4374" y="936"/>
                </a:lnTo>
                <a:lnTo>
                  <a:pt x="4360" y="930"/>
                </a:lnTo>
                <a:lnTo>
                  <a:pt x="4348" y="920"/>
                </a:lnTo>
                <a:lnTo>
                  <a:pt x="4340" y="908"/>
                </a:lnTo>
                <a:lnTo>
                  <a:pt x="4334" y="892"/>
                </a:lnTo>
                <a:lnTo>
                  <a:pt x="4330" y="874"/>
                </a:lnTo>
                <a:lnTo>
                  <a:pt x="4328" y="852"/>
                </a:lnTo>
                <a:lnTo>
                  <a:pt x="4328" y="236"/>
                </a:lnTo>
                <a:close/>
                <a:moveTo>
                  <a:pt x="1210" y="328"/>
                </a:moveTo>
                <a:lnTo>
                  <a:pt x="1210" y="328"/>
                </a:lnTo>
                <a:lnTo>
                  <a:pt x="1230" y="312"/>
                </a:lnTo>
                <a:lnTo>
                  <a:pt x="1252" y="296"/>
                </a:lnTo>
                <a:lnTo>
                  <a:pt x="1280" y="280"/>
                </a:lnTo>
                <a:lnTo>
                  <a:pt x="1310" y="266"/>
                </a:lnTo>
                <a:lnTo>
                  <a:pt x="1344" y="254"/>
                </a:lnTo>
                <a:lnTo>
                  <a:pt x="1382" y="244"/>
                </a:lnTo>
                <a:lnTo>
                  <a:pt x="1424" y="238"/>
                </a:lnTo>
                <a:lnTo>
                  <a:pt x="1472" y="236"/>
                </a:lnTo>
                <a:lnTo>
                  <a:pt x="1692" y="236"/>
                </a:lnTo>
                <a:lnTo>
                  <a:pt x="1718" y="238"/>
                </a:lnTo>
                <a:lnTo>
                  <a:pt x="1744" y="238"/>
                </a:lnTo>
                <a:lnTo>
                  <a:pt x="1770" y="242"/>
                </a:lnTo>
                <a:lnTo>
                  <a:pt x="1794" y="246"/>
                </a:lnTo>
                <a:lnTo>
                  <a:pt x="1816" y="250"/>
                </a:lnTo>
                <a:lnTo>
                  <a:pt x="1838" y="256"/>
                </a:lnTo>
                <a:lnTo>
                  <a:pt x="1878" y="270"/>
                </a:lnTo>
                <a:lnTo>
                  <a:pt x="1912" y="288"/>
                </a:lnTo>
                <a:lnTo>
                  <a:pt x="1944" y="308"/>
                </a:lnTo>
                <a:lnTo>
                  <a:pt x="1972" y="332"/>
                </a:lnTo>
                <a:lnTo>
                  <a:pt x="1996" y="356"/>
                </a:lnTo>
                <a:lnTo>
                  <a:pt x="2016" y="384"/>
                </a:lnTo>
                <a:lnTo>
                  <a:pt x="2032" y="412"/>
                </a:lnTo>
                <a:lnTo>
                  <a:pt x="2046" y="440"/>
                </a:lnTo>
                <a:lnTo>
                  <a:pt x="2058" y="470"/>
                </a:lnTo>
                <a:lnTo>
                  <a:pt x="2066" y="500"/>
                </a:lnTo>
                <a:lnTo>
                  <a:pt x="2070" y="530"/>
                </a:lnTo>
                <a:lnTo>
                  <a:pt x="2074" y="560"/>
                </a:lnTo>
                <a:lnTo>
                  <a:pt x="2074" y="590"/>
                </a:lnTo>
                <a:lnTo>
                  <a:pt x="2074" y="620"/>
                </a:lnTo>
                <a:lnTo>
                  <a:pt x="2070" y="652"/>
                </a:lnTo>
                <a:lnTo>
                  <a:pt x="2064" y="684"/>
                </a:lnTo>
                <a:lnTo>
                  <a:pt x="2054" y="716"/>
                </a:lnTo>
                <a:lnTo>
                  <a:pt x="2042" y="746"/>
                </a:lnTo>
                <a:lnTo>
                  <a:pt x="2028" y="774"/>
                </a:lnTo>
                <a:lnTo>
                  <a:pt x="2010" y="802"/>
                </a:lnTo>
                <a:lnTo>
                  <a:pt x="1988" y="828"/>
                </a:lnTo>
                <a:lnTo>
                  <a:pt x="1964" y="852"/>
                </a:lnTo>
                <a:lnTo>
                  <a:pt x="1936" y="874"/>
                </a:lnTo>
                <a:lnTo>
                  <a:pt x="1906" y="894"/>
                </a:lnTo>
                <a:lnTo>
                  <a:pt x="1870" y="910"/>
                </a:lnTo>
                <a:lnTo>
                  <a:pt x="1832" y="924"/>
                </a:lnTo>
                <a:lnTo>
                  <a:pt x="1788" y="934"/>
                </a:lnTo>
                <a:lnTo>
                  <a:pt x="1742" y="940"/>
                </a:lnTo>
                <a:lnTo>
                  <a:pt x="1692" y="942"/>
                </a:lnTo>
                <a:lnTo>
                  <a:pt x="1472" y="942"/>
                </a:lnTo>
                <a:lnTo>
                  <a:pt x="1432" y="940"/>
                </a:lnTo>
                <a:lnTo>
                  <a:pt x="1394" y="936"/>
                </a:lnTo>
                <a:lnTo>
                  <a:pt x="1358" y="928"/>
                </a:lnTo>
                <a:lnTo>
                  <a:pt x="1324" y="916"/>
                </a:lnTo>
                <a:lnTo>
                  <a:pt x="1290" y="904"/>
                </a:lnTo>
                <a:lnTo>
                  <a:pt x="1260" y="886"/>
                </a:lnTo>
                <a:lnTo>
                  <a:pt x="1232" y="868"/>
                </a:lnTo>
                <a:lnTo>
                  <a:pt x="1206" y="846"/>
                </a:lnTo>
                <a:lnTo>
                  <a:pt x="1184" y="822"/>
                </a:lnTo>
                <a:lnTo>
                  <a:pt x="1162" y="796"/>
                </a:lnTo>
                <a:lnTo>
                  <a:pt x="1144" y="766"/>
                </a:lnTo>
                <a:lnTo>
                  <a:pt x="1130" y="734"/>
                </a:lnTo>
                <a:lnTo>
                  <a:pt x="1118" y="702"/>
                </a:lnTo>
                <a:lnTo>
                  <a:pt x="1110" y="666"/>
                </a:lnTo>
                <a:lnTo>
                  <a:pt x="1104" y="628"/>
                </a:lnTo>
                <a:lnTo>
                  <a:pt x="1102" y="590"/>
                </a:lnTo>
                <a:lnTo>
                  <a:pt x="1102" y="0"/>
                </a:lnTo>
                <a:lnTo>
                  <a:pt x="1136" y="0"/>
                </a:lnTo>
                <a:lnTo>
                  <a:pt x="1154" y="0"/>
                </a:lnTo>
                <a:lnTo>
                  <a:pt x="1168" y="4"/>
                </a:lnTo>
                <a:lnTo>
                  <a:pt x="1180" y="10"/>
                </a:lnTo>
                <a:lnTo>
                  <a:pt x="1192" y="18"/>
                </a:lnTo>
                <a:lnTo>
                  <a:pt x="1200" y="28"/>
                </a:lnTo>
                <a:lnTo>
                  <a:pt x="1206" y="40"/>
                </a:lnTo>
                <a:lnTo>
                  <a:pt x="1210" y="54"/>
                </a:lnTo>
                <a:lnTo>
                  <a:pt x="1210" y="70"/>
                </a:lnTo>
                <a:lnTo>
                  <a:pt x="1210" y="328"/>
                </a:lnTo>
                <a:close/>
                <a:moveTo>
                  <a:pt x="1496" y="844"/>
                </a:moveTo>
                <a:lnTo>
                  <a:pt x="1496" y="844"/>
                </a:lnTo>
                <a:lnTo>
                  <a:pt x="1684" y="844"/>
                </a:lnTo>
                <a:lnTo>
                  <a:pt x="1722" y="842"/>
                </a:lnTo>
                <a:lnTo>
                  <a:pt x="1756" y="838"/>
                </a:lnTo>
                <a:lnTo>
                  <a:pt x="1788" y="830"/>
                </a:lnTo>
                <a:lnTo>
                  <a:pt x="1816" y="820"/>
                </a:lnTo>
                <a:lnTo>
                  <a:pt x="1842" y="810"/>
                </a:lnTo>
                <a:lnTo>
                  <a:pt x="1866" y="796"/>
                </a:lnTo>
                <a:lnTo>
                  <a:pt x="1886" y="780"/>
                </a:lnTo>
                <a:lnTo>
                  <a:pt x="1904" y="762"/>
                </a:lnTo>
                <a:lnTo>
                  <a:pt x="1920" y="742"/>
                </a:lnTo>
                <a:lnTo>
                  <a:pt x="1932" y="722"/>
                </a:lnTo>
                <a:lnTo>
                  <a:pt x="1944" y="702"/>
                </a:lnTo>
                <a:lnTo>
                  <a:pt x="1952" y="680"/>
                </a:lnTo>
                <a:lnTo>
                  <a:pt x="1958" y="658"/>
                </a:lnTo>
                <a:lnTo>
                  <a:pt x="1964" y="634"/>
                </a:lnTo>
                <a:lnTo>
                  <a:pt x="1966" y="612"/>
                </a:lnTo>
                <a:lnTo>
                  <a:pt x="1966" y="590"/>
                </a:lnTo>
                <a:lnTo>
                  <a:pt x="1966" y="566"/>
                </a:lnTo>
                <a:lnTo>
                  <a:pt x="1964" y="544"/>
                </a:lnTo>
                <a:lnTo>
                  <a:pt x="1958" y="520"/>
                </a:lnTo>
                <a:lnTo>
                  <a:pt x="1952" y="498"/>
                </a:lnTo>
                <a:lnTo>
                  <a:pt x="1944" y="476"/>
                </a:lnTo>
                <a:lnTo>
                  <a:pt x="1932" y="456"/>
                </a:lnTo>
                <a:lnTo>
                  <a:pt x="1920" y="436"/>
                </a:lnTo>
                <a:lnTo>
                  <a:pt x="1904" y="416"/>
                </a:lnTo>
                <a:lnTo>
                  <a:pt x="1886" y="398"/>
                </a:lnTo>
                <a:lnTo>
                  <a:pt x="1866" y="382"/>
                </a:lnTo>
                <a:lnTo>
                  <a:pt x="1842" y="370"/>
                </a:lnTo>
                <a:lnTo>
                  <a:pt x="1816" y="358"/>
                </a:lnTo>
                <a:lnTo>
                  <a:pt x="1788" y="348"/>
                </a:lnTo>
                <a:lnTo>
                  <a:pt x="1756" y="340"/>
                </a:lnTo>
                <a:lnTo>
                  <a:pt x="1722" y="336"/>
                </a:lnTo>
                <a:lnTo>
                  <a:pt x="1684" y="334"/>
                </a:lnTo>
                <a:lnTo>
                  <a:pt x="1496" y="334"/>
                </a:lnTo>
                <a:lnTo>
                  <a:pt x="1456" y="336"/>
                </a:lnTo>
                <a:lnTo>
                  <a:pt x="1420" y="340"/>
                </a:lnTo>
                <a:lnTo>
                  <a:pt x="1388" y="348"/>
                </a:lnTo>
                <a:lnTo>
                  <a:pt x="1358" y="358"/>
                </a:lnTo>
                <a:lnTo>
                  <a:pt x="1332" y="370"/>
                </a:lnTo>
                <a:lnTo>
                  <a:pt x="1308" y="384"/>
                </a:lnTo>
                <a:lnTo>
                  <a:pt x="1288" y="402"/>
                </a:lnTo>
                <a:lnTo>
                  <a:pt x="1270" y="418"/>
                </a:lnTo>
                <a:lnTo>
                  <a:pt x="1256" y="438"/>
                </a:lnTo>
                <a:lnTo>
                  <a:pt x="1242" y="458"/>
                </a:lnTo>
                <a:lnTo>
                  <a:pt x="1232" y="480"/>
                </a:lnTo>
                <a:lnTo>
                  <a:pt x="1224" y="500"/>
                </a:lnTo>
                <a:lnTo>
                  <a:pt x="1218" y="524"/>
                </a:lnTo>
                <a:lnTo>
                  <a:pt x="1214" y="546"/>
                </a:lnTo>
                <a:lnTo>
                  <a:pt x="1212" y="568"/>
                </a:lnTo>
                <a:lnTo>
                  <a:pt x="1210" y="590"/>
                </a:lnTo>
                <a:lnTo>
                  <a:pt x="1212" y="608"/>
                </a:lnTo>
                <a:lnTo>
                  <a:pt x="1214" y="630"/>
                </a:lnTo>
                <a:lnTo>
                  <a:pt x="1218" y="650"/>
                </a:lnTo>
                <a:lnTo>
                  <a:pt x="1224" y="672"/>
                </a:lnTo>
                <a:lnTo>
                  <a:pt x="1232" y="694"/>
                </a:lnTo>
                <a:lnTo>
                  <a:pt x="1242" y="714"/>
                </a:lnTo>
                <a:lnTo>
                  <a:pt x="1254" y="736"/>
                </a:lnTo>
                <a:lnTo>
                  <a:pt x="1268" y="754"/>
                </a:lnTo>
                <a:lnTo>
                  <a:pt x="1286" y="774"/>
                </a:lnTo>
                <a:lnTo>
                  <a:pt x="1306" y="790"/>
                </a:lnTo>
                <a:lnTo>
                  <a:pt x="1328" y="806"/>
                </a:lnTo>
                <a:lnTo>
                  <a:pt x="1356" y="818"/>
                </a:lnTo>
                <a:lnTo>
                  <a:pt x="1384" y="830"/>
                </a:lnTo>
                <a:lnTo>
                  <a:pt x="1418" y="838"/>
                </a:lnTo>
                <a:lnTo>
                  <a:pt x="1456" y="842"/>
                </a:lnTo>
                <a:lnTo>
                  <a:pt x="1496" y="844"/>
                </a:lnTo>
                <a:close/>
                <a:moveTo>
                  <a:pt x="2294" y="328"/>
                </a:moveTo>
                <a:lnTo>
                  <a:pt x="2294" y="328"/>
                </a:lnTo>
                <a:lnTo>
                  <a:pt x="2312" y="312"/>
                </a:lnTo>
                <a:lnTo>
                  <a:pt x="2336" y="296"/>
                </a:lnTo>
                <a:lnTo>
                  <a:pt x="2362" y="280"/>
                </a:lnTo>
                <a:lnTo>
                  <a:pt x="2392" y="266"/>
                </a:lnTo>
                <a:lnTo>
                  <a:pt x="2426" y="254"/>
                </a:lnTo>
                <a:lnTo>
                  <a:pt x="2464" y="244"/>
                </a:lnTo>
                <a:lnTo>
                  <a:pt x="2506" y="238"/>
                </a:lnTo>
                <a:lnTo>
                  <a:pt x="2554" y="236"/>
                </a:lnTo>
                <a:lnTo>
                  <a:pt x="2774" y="236"/>
                </a:lnTo>
                <a:lnTo>
                  <a:pt x="2800" y="238"/>
                </a:lnTo>
                <a:lnTo>
                  <a:pt x="2828" y="238"/>
                </a:lnTo>
                <a:lnTo>
                  <a:pt x="2852" y="242"/>
                </a:lnTo>
                <a:lnTo>
                  <a:pt x="2876" y="246"/>
                </a:lnTo>
                <a:lnTo>
                  <a:pt x="2898" y="250"/>
                </a:lnTo>
                <a:lnTo>
                  <a:pt x="2920" y="256"/>
                </a:lnTo>
                <a:lnTo>
                  <a:pt x="2960" y="270"/>
                </a:lnTo>
                <a:lnTo>
                  <a:pt x="2996" y="288"/>
                </a:lnTo>
                <a:lnTo>
                  <a:pt x="3026" y="308"/>
                </a:lnTo>
                <a:lnTo>
                  <a:pt x="3054" y="332"/>
                </a:lnTo>
                <a:lnTo>
                  <a:pt x="3078" y="356"/>
                </a:lnTo>
                <a:lnTo>
                  <a:pt x="3098" y="384"/>
                </a:lnTo>
                <a:lnTo>
                  <a:pt x="3114" y="412"/>
                </a:lnTo>
                <a:lnTo>
                  <a:pt x="3128" y="440"/>
                </a:lnTo>
                <a:lnTo>
                  <a:pt x="3140" y="470"/>
                </a:lnTo>
                <a:lnTo>
                  <a:pt x="3148" y="500"/>
                </a:lnTo>
                <a:lnTo>
                  <a:pt x="3152" y="530"/>
                </a:lnTo>
                <a:lnTo>
                  <a:pt x="3156" y="560"/>
                </a:lnTo>
                <a:lnTo>
                  <a:pt x="3158" y="590"/>
                </a:lnTo>
                <a:lnTo>
                  <a:pt x="3156" y="620"/>
                </a:lnTo>
                <a:lnTo>
                  <a:pt x="3152" y="652"/>
                </a:lnTo>
                <a:lnTo>
                  <a:pt x="3146" y="684"/>
                </a:lnTo>
                <a:lnTo>
                  <a:pt x="3136" y="716"/>
                </a:lnTo>
                <a:lnTo>
                  <a:pt x="3126" y="746"/>
                </a:lnTo>
                <a:lnTo>
                  <a:pt x="3110" y="774"/>
                </a:lnTo>
                <a:lnTo>
                  <a:pt x="3092" y="802"/>
                </a:lnTo>
                <a:lnTo>
                  <a:pt x="3072" y="828"/>
                </a:lnTo>
                <a:lnTo>
                  <a:pt x="3046" y="852"/>
                </a:lnTo>
                <a:lnTo>
                  <a:pt x="3018" y="874"/>
                </a:lnTo>
                <a:lnTo>
                  <a:pt x="2988" y="894"/>
                </a:lnTo>
                <a:lnTo>
                  <a:pt x="2952" y="910"/>
                </a:lnTo>
                <a:lnTo>
                  <a:pt x="2914" y="924"/>
                </a:lnTo>
                <a:lnTo>
                  <a:pt x="2872" y="934"/>
                </a:lnTo>
                <a:lnTo>
                  <a:pt x="2824" y="940"/>
                </a:lnTo>
                <a:lnTo>
                  <a:pt x="2774" y="942"/>
                </a:lnTo>
                <a:lnTo>
                  <a:pt x="2554" y="942"/>
                </a:lnTo>
                <a:lnTo>
                  <a:pt x="2514" y="940"/>
                </a:lnTo>
                <a:lnTo>
                  <a:pt x="2476" y="936"/>
                </a:lnTo>
                <a:lnTo>
                  <a:pt x="2440" y="928"/>
                </a:lnTo>
                <a:lnTo>
                  <a:pt x="2406" y="916"/>
                </a:lnTo>
                <a:lnTo>
                  <a:pt x="2374" y="904"/>
                </a:lnTo>
                <a:lnTo>
                  <a:pt x="2342" y="886"/>
                </a:lnTo>
                <a:lnTo>
                  <a:pt x="2314" y="868"/>
                </a:lnTo>
                <a:lnTo>
                  <a:pt x="2288" y="846"/>
                </a:lnTo>
                <a:lnTo>
                  <a:pt x="2266" y="822"/>
                </a:lnTo>
                <a:lnTo>
                  <a:pt x="2246" y="796"/>
                </a:lnTo>
                <a:lnTo>
                  <a:pt x="2228" y="766"/>
                </a:lnTo>
                <a:lnTo>
                  <a:pt x="2212" y="734"/>
                </a:lnTo>
                <a:lnTo>
                  <a:pt x="2200" y="702"/>
                </a:lnTo>
                <a:lnTo>
                  <a:pt x="2192" y="666"/>
                </a:lnTo>
                <a:lnTo>
                  <a:pt x="2186" y="628"/>
                </a:lnTo>
                <a:lnTo>
                  <a:pt x="2184" y="590"/>
                </a:lnTo>
                <a:lnTo>
                  <a:pt x="2184" y="0"/>
                </a:lnTo>
                <a:lnTo>
                  <a:pt x="2218" y="0"/>
                </a:lnTo>
                <a:lnTo>
                  <a:pt x="2236" y="0"/>
                </a:lnTo>
                <a:lnTo>
                  <a:pt x="2250" y="4"/>
                </a:lnTo>
                <a:lnTo>
                  <a:pt x="2264" y="10"/>
                </a:lnTo>
                <a:lnTo>
                  <a:pt x="2274" y="18"/>
                </a:lnTo>
                <a:lnTo>
                  <a:pt x="2282" y="28"/>
                </a:lnTo>
                <a:lnTo>
                  <a:pt x="2288" y="40"/>
                </a:lnTo>
                <a:lnTo>
                  <a:pt x="2292" y="54"/>
                </a:lnTo>
                <a:lnTo>
                  <a:pt x="2294" y="70"/>
                </a:lnTo>
                <a:lnTo>
                  <a:pt x="2294" y="328"/>
                </a:lnTo>
                <a:close/>
                <a:moveTo>
                  <a:pt x="2578" y="844"/>
                </a:moveTo>
                <a:lnTo>
                  <a:pt x="2578" y="844"/>
                </a:lnTo>
                <a:lnTo>
                  <a:pt x="2766" y="844"/>
                </a:lnTo>
                <a:lnTo>
                  <a:pt x="2804" y="842"/>
                </a:lnTo>
                <a:lnTo>
                  <a:pt x="2838" y="838"/>
                </a:lnTo>
                <a:lnTo>
                  <a:pt x="2870" y="830"/>
                </a:lnTo>
                <a:lnTo>
                  <a:pt x="2900" y="820"/>
                </a:lnTo>
                <a:lnTo>
                  <a:pt x="2924" y="810"/>
                </a:lnTo>
                <a:lnTo>
                  <a:pt x="2948" y="796"/>
                </a:lnTo>
                <a:lnTo>
                  <a:pt x="2968" y="780"/>
                </a:lnTo>
                <a:lnTo>
                  <a:pt x="2986" y="762"/>
                </a:lnTo>
                <a:lnTo>
                  <a:pt x="3002" y="742"/>
                </a:lnTo>
                <a:lnTo>
                  <a:pt x="3014" y="722"/>
                </a:lnTo>
                <a:lnTo>
                  <a:pt x="3026" y="702"/>
                </a:lnTo>
                <a:lnTo>
                  <a:pt x="3034" y="680"/>
                </a:lnTo>
                <a:lnTo>
                  <a:pt x="3040" y="658"/>
                </a:lnTo>
                <a:lnTo>
                  <a:pt x="3046" y="634"/>
                </a:lnTo>
                <a:lnTo>
                  <a:pt x="3048" y="612"/>
                </a:lnTo>
                <a:lnTo>
                  <a:pt x="3048" y="590"/>
                </a:lnTo>
                <a:lnTo>
                  <a:pt x="3048" y="566"/>
                </a:lnTo>
                <a:lnTo>
                  <a:pt x="3046" y="544"/>
                </a:lnTo>
                <a:lnTo>
                  <a:pt x="3040" y="520"/>
                </a:lnTo>
                <a:lnTo>
                  <a:pt x="3034" y="498"/>
                </a:lnTo>
                <a:lnTo>
                  <a:pt x="3026" y="476"/>
                </a:lnTo>
                <a:lnTo>
                  <a:pt x="3014" y="456"/>
                </a:lnTo>
                <a:lnTo>
                  <a:pt x="3002" y="436"/>
                </a:lnTo>
                <a:lnTo>
                  <a:pt x="2986" y="416"/>
                </a:lnTo>
                <a:lnTo>
                  <a:pt x="2968" y="398"/>
                </a:lnTo>
                <a:lnTo>
                  <a:pt x="2948" y="382"/>
                </a:lnTo>
                <a:lnTo>
                  <a:pt x="2924" y="370"/>
                </a:lnTo>
                <a:lnTo>
                  <a:pt x="2900" y="358"/>
                </a:lnTo>
                <a:lnTo>
                  <a:pt x="2870" y="348"/>
                </a:lnTo>
                <a:lnTo>
                  <a:pt x="2838" y="340"/>
                </a:lnTo>
                <a:lnTo>
                  <a:pt x="2804" y="336"/>
                </a:lnTo>
                <a:lnTo>
                  <a:pt x="2766" y="334"/>
                </a:lnTo>
                <a:lnTo>
                  <a:pt x="2578" y="334"/>
                </a:lnTo>
                <a:lnTo>
                  <a:pt x="2538" y="336"/>
                </a:lnTo>
                <a:lnTo>
                  <a:pt x="2502" y="340"/>
                </a:lnTo>
                <a:lnTo>
                  <a:pt x="2470" y="348"/>
                </a:lnTo>
                <a:lnTo>
                  <a:pt x="2440" y="358"/>
                </a:lnTo>
                <a:lnTo>
                  <a:pt x="2414" y="370"/>
                </a:lnTo>
                <a:lnTo>
                  <a:pt x="2390" y="384"/>
                </a:lnTo>
                <a:lnTo>
                  <a:pt x="2370" y="402"/>
                </a:lnTo>
                <a:lnTo>
                  <a:pt x="2352" y="418"/>
                </a:lnTo>
                <a:lnTo>
                  <a:pt x="2338" y="438"/>
                </a:lnTo>
                <a:lnTo>
                  <a:pt x="2326" y="458"/>
                </a:lnTo>
                <a:lnTo>
                  <a:pt x="2314" y="480"/>
                </a:lnTo>
                <a:lnTo>
                  <a:pt x="2306" y="500"/>
                </a:lnTo>
                <a:lnTo>
                  <a:pt x="2300" y="524"/>
                </a:lnTo>
                <a:lnTo>
                  <a:pt x="2296" y="546"/>
                </a:lnTo>
                <a:lnTo>
                  <a:pt x="2294" y="568"/>
                </a:lnTo>
                <a:lnTo>
                  <a:pt x="2294" y="590"/>
                </a:lnTo>
                <a:lnTo>
                  <a:pt x="2294" y="608"/>
                </a:lnTo>
                <a:lnTo>
                  <a:pt x="2296" y="630"/>
                </a:lnTo>
                <a:lnTo>
                  <a:pt x="2300" y="650"/>
                </a:lnTo>
                <a:lnTo>
                  <a:pt x="2306" y="672"/>
                </a:lnTo>
                <a:lnTo>
                  <a:pt x="2314" y="694"/>
                </a:lnTo>
                <a:lnTo>
                  <a:pt x="2324" y="714"/>
                </a:lnTo>
                <a:lnTo>
                  <a:pt x="2336" y="736"/>
                </a:lnTo>
                <a:lnTo>
                  <a:pt x="2350" y="754"/>
                </a:lnTo>
                <a:lnTo>
                  <a:pt x="2368" y="774"/>
                </a:lnTo>
                <a:lnTo>
                  <a:pt x="2388" y="790"/>
                </a:lnTo>
                <a:lnTo>
                  <a:pt x="2412" y="806"/>
                </a:lnTo>
                <a:lnTo>
                  <a:pt x="2438" y="818"/>
                </a:lnTo>
                <a:lnTo>
                  <a:pt x="2468" y="830"/>
                </a:lnTo>
                <a:lnTo>
                  <a:pt x="2500" y="838"/>
                </a:lnTo>
                <a:lnTo>
                  <a:pt x="2538" y="842"/>
                </a:lnTo>
                <a:lnTo>
                  <a:pt x="2578" y="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71D49"/>
              </a:solidFill>
            </a:endParaRPr>
          </a:p>
        </p:txBody>
      </p:sp>
      <p:pic>
        <p:nvPicPr>
          <p:cNvPr id="5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0"/>
            <a:ext cx="4229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5"/>
          <p:cNvSpPr>
            <a:spLocks/>
          </p:cNvSpPr>
          <p:nvPr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24765 w 94692"/>
              <a:gd name="T5" fmla="*/ 0 h 3865545"/>
              <a:gd name="T6" fmla="*/ 124765 w 94692"/>
              <a:gd name="T7" fmla="*/ 3797010 h 3865545"/>
              <a:gd name="T8" fmla="*/ 0 w 94692"/>
              <a:gd name="T9" fmla="*/ 3797010 h 3865545"/>
              <a:gd name="T10" fmla="*/ 0 w 94692"/>
              <a:gd name="T11" fmla="*/ 3797010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071D49"/>
              </a:solidFill>
            </a:endParaRP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507237" y="1657885"/>
            <a:ext cx="4121327" cy="2220218"/>
          </a:xfrm>
        </p:spPr>
        <p:txBody>
          <a:bodyPr/>
          <a:lstStyle>
            <a:lvl1pPr>
              <a:lnSpc>
                <a:spcPct val="100000"/>
              </a:lnSpc>
              <a:defRPr sz="32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516859" y="4075350"/>
            <a:ext cx="4139984" cy="336223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ct val="0"/>
              </a:spcAft>
              <a:buFontTx/>
              <a:buNone/>
              <a:defRPr sz="14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72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764712" y="785464"/>
            <a:ext cx="65" cy="33855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50000"/>
              </a:spcAft>
            </a:pPr>
            <a:endParaRPr lang="en-GB" sz="2200">
              <a:solidFill>
                <a:srgbClr val="071D49"/>
              </a:solidFill>
              <a:latin typeface="Arial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82652" y="2079625"/>
            <a:ext cx="7378700" cy="1349375"/>
          </a:xfrm>
        </p:spPr>
        <p:txBody>
          <a:bodyPr anchor="b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tx1"/>
                </a:solidFill>
              </a:defRPr>
            </a:lvl1pPr>
            <a:lvl2pPr marL="231775" indent="0" algn="ctr">
              <a:buNone/>
              <a:defRPr/>
            </a:lvl2pPr>
            <a:lvl3pPr marL="449262" indent="0" algn="ctr">
              <a:buNone/>
              <a:defRPr/>
            </a:lvl3pPr>
            <a:lvl4pPr marL="688975" indent="0" algn="ctr">
              <a:buNone/>
              <a:defRPr/>
            </a:lvl4pPr>
            <a:lvl5pPr marL="915987" indent="0" algn="ctr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882652" y="3505014"/>
            <a:ext cx="7378700" cy="1349375"/>
          </a:xfrm>
        </p:spPr>
        <p:txBody>
          <a:bodyPr anchor="t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bg1">
                    <a:lumMod val="50000"/>
                  </a:schemeClr>
                </a:solidFill>
              </a:defRPr>
            </a:lvl1pPr>
            <a:lvl2pPr marL="231775" indent="0" algn="ctr">
              <a:buNone/>
              <a:defRPr/>
            </a:lvl2pPr>
            <a:lvl3pPr marL="449262" indent="0" algn="ctr">
              <a:buNone/>
              <a:defRPr/>
            </a:lvl3pPr>
            <a:lvl4pPr marL="688975" indent="0" algn="ctr">
              <a:buNone/>
              <a:defRPr/>
            </a:lvl4pPr>
            <a:lvl5pPr marL="915987" indent="0" algn="ctr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2420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Slide">
    <p:bg bwMode="gray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EditPoints="1"/>
          </p:cNvSpPr>
          <p:nvPr/>
        </p:nvSpPr>
        <p:spPr bwMode="auto">
          <a:xfrm>
            <a:off x="528638" y="485776"/>
            <a:ext cx="1382712" cy="239713"/>
          </a:xfrm>
          <a:custGeom>
            <a:avLst/>
            <a:gdLst>
              <a:gd name="T0" fmla="*/ 2147483647 w 5472"/>
              <a:gd name="T1" fmla="*/ 2147483647 h 952"/>
              <a:gd name="T2" fmla="*/ 2147483647 w 5472"/>
              <a:gd name="T3" fmla="*/ 2147483647 h 952"/>
              <a:gd name="T4" fmla="*/ 2147483647 w 5472"/>
              <a:gd name="T5" fmla="*/ 2147483647 h 952"/>
              <a:gd name="T6" fmla="*/ 2147483647 w 5472"/>
              <a:gd name="T7" fmla="*/ 2147483647 h 952"/>
              <a:gd name="T8" fmla="*/ 2147483647 w 5472"/>
              <a:gd name="T9" fmla="*/ 2147483647 h 952"/>
              <a:gd name="T10" fmla="*/ 2147483647 w 5472"/>
              <a:gd name="T11" fmla="*/ 2147483647 h 952"/>
              <a:gd name="T12" fmla="*/ 2147483647 w 5472"/>
              <a:gd name="T13" fmla="*/ 2147483647 h 952"/>
              <a:gd name="T14" fmla="*/ 2147483647 w 5472"/>
              <a:gd name="T15" fmla="*/ 2147483647 h 952"/>
              <a:gd name="T16" fmla="*/ 2147483647 w 5472"/>
              <a:gd name="T17" fmla="*/ 2147483647 h 952"/>
              <a:gd name="T18" fmla="*/ 2147483647 w 5472"/>
              <a:gd name="T19" fmla="*/ 2147483647 h 952"/>
              <a:gd name="T20" fmla="*/ 2147483647 w 5472"/>
              <a:gd name="T21" fmla="*/ 2147483647 h 952"/>
              <a:gd name="T22" fmla="*/ 2147483647 w 5472"/>
              <a:gd name="T23" fmla="*/ 2147483647 h 952"/>
              <a:gd name="T24" fmla="*/ 2147483647 w 5472"/>
              <a:gd name="T25" fmla="*/ 2147483647 h 952"/>
              <a:gd name="T26" fmla="*/ 2147483647 w 5472"/>
              <a:gd name="T27" fmla="*/ 2147483647 h 952"/>
              <a:gd name="T28" fmla="*/ 2147483647 w 5472"/>
              <a:gd name="T29" fmla="*/ 2147483647 h 952"/>
              <a:gd name="T30" fmla="*/ 2147483647 w 5472"/>
              <a:gd name="T31" fmla="*/ 2147483647 h 952"/>
              <a:gd name="T32" fmla="*/ 2147483647 w 5472"/>
              <a:gd name="T33" fmla="*/ 2147483647 h 952"/>
              <a:gd name="T34" fmla="*/ 2147483647 w 5472"/>
              <a:gd name="T35" fmla="*/ 2147483647 h 952"/>
              <a:gd name="T36" fmla="*/ 2147483647 w 5472"/>
              <a:gd name="T37" fmla="*/ 2147483647 h 952"/>
              <a:gd name="T38" fmla="*/ 2147483647 w 5472"/>
              <a:gd name="T39" fmla="*/ 2147483647 h 952"/>
              <a:gd name="T40" fmla="*/ 2147483647 w 5472"/>
              <a:gd name="T41" fmla="*/ 2147483647 h 952"/>
              <a:gd name="T42" fmla="*/ 2147483647 w 5472"/>
              <a:gd name="T43" fmla="*/ 2147483647 h 952"/>
              <a:gd name="T44" fmla="*/ 2147483647 w 5472"/>
              <a:gd name="T45" fmla="*/ 2147483647 h 952"/>
              <a:gd name="T46" fmla="*/ 2147483647 w 5472"/>
              <a:gd name="T47" fmla="*/ 2147483647 h 952"/>
              <a:gd name="T48" fmla="*/ 2147483647 w 5472"/>
              <a:gd name="T49" fmla="*/ 2147483647 h 952"/>
              <a:gd name="T50" fmla="*/ 2147483647 w 5472"/>
              <a:gd name="T51" fmla="*/ 2147483647 h 952"/>
              <a:gd name="T52" fmla="*/ 2147483647 w 5472"/>
              <a:gd name="T53" fmla="*/ 2147483647 h 952"/>
              <a:gd name="T54" fmla="*/ 2147483647 w 5472"/>
              <a:gd name="T55" fmla="*/ 2147483647 h 952"/>
              <a:gd name="T56" fmla="*/ 2147483647 w 5472"/>
              <a:gd name="T57" fmla="*/ 2147483647 h 952"/>
              <a:gd name="T58" fmla="*/ 2147483647 w 5472"/>
              <a:gd name="T59" fmla="*/ 2147483647 h 952"/>
              <a:gd name="T60" fmla="*/ 2147483647 w 5472"/>
              <a:gd name="T61" fmla="*/ 2147483647 h 952"/>
              <a:gd name="T62" fmla="*/ 2147483647 w 5472"/>
              <a:gd name="T63" fmla="*/ 2147483647 h 952"/>
              <a:gd name="T64" fmla="*/ 2147483647 w 5472"/>
              <a:gd name="T65" fmla="*/ 2147483647 h 952"/>
              <a:gd name="T66" fmla="*/ 2147483647 w 5472"/>
              <a:gd name="T67" fmla="*/ 2147483647 h 952"/>
              <a:gd name="T68" fmla="*/ 2147483647 w 5472"/>
              <a:gd name="T69" fmla="*/ 2147483647 h 952"/>
              <a:gd name="T70" fmla="*/ 2147483647 w 5472"/>
              <a:gd name="T71" fmla="*/ 2147483647 h 952"/>
              <a:gd name="T72" fmla="*/ 2147483647 w 5472"/>
              <a:gd name="T73" fmla="*/ 2147483647 h 952"/>
              <a:gd name="T74" fmla="*/ 2147483647 w 5472"/>
              <a:gd name="T75" fmla="*/ 2147483647 h 952"/>
              <a:gd name="T76" fmla="*/ 2147483647 w 5472"/>
              <a:gd name="T77" fmla="*/ 2147483647 h 952"/>
              <a:gd name="T78" fmla="*/ 2147483647 w 5472"/>
              <a:gd name="T79" fmla="*/ 2147483647 h 952"/>
              <a:gd name="T80" fmla="*/ 2147483647 w 5472"/>
              <a:gd name="T81" fmla="*/ 2147483647 h 952"/>
              <a:gd name="T82" fmla="*/ 2147483647 w 5472"/>
              <a:gd name="T83" fmla="*/ 0 h 952"/>
              <a:gd name="T84" fmla="*/ 2147483647 w 5472"/>
              <a:gd name="T85" fmla="*/ 2147483647 h 952"/>
              <a:gd name="T86" fmla="*/ 2147483647 w 5472"/>
              <a:gd name="T87" fmla="*/ 2147483647 h 952"/>
              <a:gd name="T88" fmla="*/ 2147483647 w 5472"/>
              <a:gd name="T89" fmla="*/ 2147483647 h 952"/>
              <a:gd name="T90" fmla="*/ 2147483647 w 5472"/>
              <a:gd name="T91" fmla="*/ 2147483647 h 952"/>
              <a:gd name="T92" fmla="*/ 2147483647 w 5472"/>
              <a:gd name="T93" fmla="*/ 2147483647 h 952"/>
              <a:gd name="T94" fmla="*/ 2147483647 w 5472"/>
              <a:gd name="T95" fmla="*/ 2147483647 h 952"/>
              <a:gd name="T96" fmla="*/ 2147483647 w 5472"/>
              <a:gd name="T97" fmla="*/ 2147483647 h 952"/>
              <a:gd name="T98" fmla="*/ 2147483647 w 5472"/>
              <a:gd name="T99" fmla="*/ 2147483647 h 952"/>
              <a:gd name="T100" fmla="*/ 2147483647 w 5472"/>
              <a:gd name="T101" fmla="*/ 2147483647 h 952"/>
              <a:gd name="T102" fmla="*/ 2147483647 w 5472"/>
              <a:gd name="T103" fmla="*/ 2147483647 h 952"/>
              <a:gd name="T104" fmla="*/ 2147483647 w 5472"/>
              <a:gd name="T105" fmla="*/ 2147483647 h 952"/>
              <a:gd name="T106" fmla="*/ 2147483647 w 5472"/>
              <a:gd name="T107" fmla="*/ 2147483647 h 952"/>
              <a:gd name="T108" fmla="*/ 2147483647 w 5472"/>
              <a:gd name="T109" fmla="*/ 0 h 952"/>
              <a:gd name="T110" fmla="*/ 2147483647 w 5472"/>
              <a:gd name="T111" fmla="*/ 2147483647 h 952"/>
              <a:gd name="T112" fmla="*/ 2147483647 w 5472"/>
              <a:gd name="T113" fmla="*/ 2147483647 h 952"/>
              <a:gd name="T114" fmla="*/ 2147483647 w 5472"/>
              <a:gd name="T115" fmla="*/ 2147483647 h 952"/>
              <a:gd name="T116" fmla="*/ 2147483647 w 5472"/>
              <a:gd name="T117" fmla="*/ 2147483647 h 952"/>
              <a:gd name="T118" fmla="*/ 2147483647 w 5472"/>
              <a:gd name="T119" fmla="*/ 2147483647 h 952"/>
              <a:gd name="T120" fmla="*/ 2147483647 w 5472"/>
              <a:gd name="T121" fmla="*/ 2147483647 h 952"/>
              <a:gd name="T122" fmla="*/ 2147483647 w 5472"/>
              <a:gd name="T123" fmla="*/ 2147483647 h 95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472" h="952">
                <a:moveTo>
                  <a:pt x="5454" y="922"/>
                </a:moveTo>
                <a:lnTo>
                  <a:pt x="5454" y="922"/>
                </a:lnTo>
                <a:lnTo>
                  <a:pt x="5452" y="902"/>
                </a:lnTo>
                <a:lnTo>
                  <a:pt x="5448" y="886"/>
                </a:lnTo>
                <a:lnTo>
                  <a:pt x="5440" y="872"/>
                </a:lnTo>
                <a:lnTo>
                  <a:pt x="5430" y="862"/>
                </a:lnTo>
                <a:lnTo>
                  <a:pt x="5418" y="854"/>
                </a:lnTo>
                <a:lnTo>
                  <a:pt x="5402" y="848"/>
                </a:lnTo>
                <a:lnTo>
                  <a:pt x="5384" y="844"/>
                </a:lnTo>
                <a:lnTo>
                  <a:pt x="5364" y="844"/>
                </a:lnTo>
                <a:lnTo>
                  <a:pt x="4946" y="844"/>
                </a:lnTo>
                <a:lnTo>
                  <a:pt x="4910" y="842"/>
                </a:lnTo>
                <a:lnTo>
                  <a:pt x="4878" y="838"/>
                </a:lnTo>
                <a:lnTo>
                  <a:pt x="4848" y="832"/>
                </a:lnTo>
                <a:lnTo>
                  <a:pt x="4820" y="824"/>
                </a:lnTo>
                <a:lnTo>
                  <a:pt x="4796" y="814"/>
                </a:lnTo>
                <a:lnTo>
                  <a:pt x="4774" y="800"/>
                </a:lnTo>
                <a:lnTo>
                  <a:pt x="4754" y="788"/>
                </a:lnTo>
                <a:lnTo>
                  <a:pt x="4738" y="772"/>
                </a:lnTo>
                <a:lnTo>
                  <a:pt x="4722" y="756"/>
                </a:lnTo>
                <a:lnTo>
                  <a:pt x="4710" y="740"/>
                </a:lnTo>
                <a:lnTo>
                  <a:pt x="4698" y="724"/>
                </a:lnTo>
                <a:lnTo>
                  <a:pt x="4690" y="706"/>
                </a:lnTo>
                <a:lnTo>
                  <a:pt x="4682" y="688"/>
                </a:lnTo>
                <a:lnTo>
                  <a:pt x="4676" y="672"/>
                </a:lnTo>
                <a:lnTo>
                  <a:pt x="4674" y="654"/>
                </a:lnTo>
                <a:lnTo>
                  <a:pt x="4670" y="638"/>
                </a:lnTo>
                <a:lnTo>
                  <a:pt x="5252" y="638"/>
                </a:lnTo>
                <a:lnTo>
                  <a:pt x="5282" y="636"/>
                </a:lnTo>
                <a:lnTo>
                  <a:pt x="5310" y="632"/>
                </a:lnTo>
                <a:lnTo>
                  <a:pt x="5336" y="626"/>
                </a:lnTo>
                <a:lnTo>
                  <a:pt x="5358" y="618"/>
                </a:lnTo>
                <a:lnTo>
                  <a:pt x="5378" y="608"/>
                </a:lnTo>
                <a:lnTo>
                  <a:pt x="5396" y="596"/>
                </a:lnTo>
                <a:lnTo>
                  <a:pt x="5412" y="582"/>
                </a:lnTo>
                <a:lnTo>
                  <a:pt x="5426" y="568"/>
                </a:lnTo>
                <a:lnTo>
                  <a:pt x="5438" y="552"/>
                </a:lnTo>
                <a:lnTo>
                  <a:pt x="5448" y="536"/>
                </a:lnTo>
                <a:lnTo>
                  <a:pt x="5456" y="518"/>
                </a:lnTo>
                <a:lnTo>
                  <a:pt x="5462" y="502"/>
                </a:lnTo>
                <a:lnTo>
                  <a:pt x="5466" y="486"/>
                </a:lnTo>
                <a:lnTo>
                  <a:pt x="5470" y="468"/>
                </a:lnTo>
                <a:lnTo>
                  <a:pt x="5472" y="452"/>
                </a:lnTo>
                <a:lnTo>
                  <a:pt x="5472" y="438"/>
                </a:lnTo>
                <a:lnTo>
                  <a:pt x="5472" y="422"/>
                </a:lnTo>
                <a:lnTo>
                  <a:pt x="5470" y="404"/>
                </a:lnTo>
                <a:lnTo>
                  <a:pt x="5466" y="388"/>
                </a:lnTo>
                <a:lnTo>
                  <a:pt x="5460" y="370"/>
                </a:lnTo>
                <a:lnTo>
                  <a:pt x="5454" y="354"/>
                </a:lnTo>
                <a:lnTo>
                  <a:pt x="5446" y="336"/>
                </a:lnTo>
                <a:lnTo>
                  <a:pt x="5436" y="320"/>
                </a:lnTo>
                <a:lnTo>
                  <a:pt x="5424" y="306"/>
                </a:lnTo>
                <a:lnTo>
                  <a:pt x="5410" y="292"/>
                </a:lnTo>
                <a:lnTo>
                  <a:pt x="5394" y="278"/>
                </a:lnTo>
                <a:lnTo>
                  <a:pt x="5376" y="266"/>
                </a:lnTo>
                <a:lnTo>
                  <a:pt x="5356" y="256"/>
                </a:lnTo>
                <a:lnTo>
                  <a:pt x="5334" y="248"/>
                </a:lnTo>
                <a:lnTo>
                  <a:pt x="5310" y="242"/>
                </a:lnTo>
                <a:lnTo>
                  <a:pt x="5282" y="238"/>
                </a:lnTo>
                <a:lnTo>
                  <a:pt x="5252" y="236"/>
                </a:lnTo>
                <a:lnTo>
                  <a:pt x="4938" y="236"/>
                </a:lnTo>
                <a:lnTo>
                  <a:pt x="4886" y="238"/>
                </a:lnTo>
                <a:lnTo>
                  <a:pt x="4840" y="246"/>
                </a:lnTo>
                <a:lnTo>
                  <a:pt x="4796" y="256"/>
                </a:lnTo>
                <a:lnTo>
                  <a:pt x="4758" y="270"/>
                </a:lnTo>
                <a:lnTo>
                  <a:pt x="4724" y="286"/>
                </a:lnTo>
                <a:lnTo>
                  <a:pt x="4692" y="306"/>
                </a:lnTo>
                <a:lnTo>
                  <a:pt x="4664" y="328"/>
                </a:lnTo>
                <a:lnTo>
                  <a:pt x="4640" y="354"/>
                </a:lnTo>
                <a:lnTo>
                  <a:pt x="4620" y="380"/>
                </a:lnTo>
                <a:lnTo>
                  <a:pt x="4602" y="408"/>
                </a:lnTo>
                <a:lnTo>
                  <a:pt x="4588" y="438"/>
                </a:lnTo>
                <a:lnTo>
                  <a:pt x="4578" y="468"/>
                </a:lnTo>
                <a:lnTo>
                  <a:pt x="4568" y="498"/>
                </a:lnTo>
                <a:lnTo>
                  <a:pt x="4562" y="528"/>
                </a:lnTo>
                <a:lnTo>
                  <a:pt x="4560" y="560"/>
                </a:lnTo>
                <a:lnTo>
                  <a:pt x="4558" y="590"/>
                </a:lnTo>
                <a:lnTo>
                  <a:pt x="4560" y="622"/>
                </a:lnTo>
                <a:lnTo>
                  <a:pt x="4564" y="654"/>
                </a:lnTo>
                <a:lnTo>
                  <a:pt x="4570" y="686"/>
                </a:lnTo>
                <a:lnTo>
                  <a:pt x="4578" y="718"/>
                </a:lnTo>
                <a:lnTo>
                  <a:pt x="4592" y="748"/>
                </a:lnTo>
                <a:lnTo>
                  <a:pt x="4606" y="778"/>
                </a:lnTo>
                <a:lnTo>
                  <a:pt x="4624" y="804"/>
                </a:lnTo>
                <a:lnTo>
                  <a:pt x="4646" y="830"/>
                </a:lnTo>
                <a:lnTo>
                  <a:pt x="4670" y="854"/>
                </a:lnTo>
                <a:lnTo>
                  <a:pt x="4698" y="876"/>
                </a:lnTo>
                <a:lnTo>
                  <a:pt x="4728" y="896"/>
                </a:lnTo>
                <a:lnTo>
                  <a:pt x="4764" y="912"/>
                </a:lnTo>
                <a:lnTo>
                  <a:pt x="4802" y="924"/>
                </a:lnTo>
                <a:lnTo>
                  <a:pt x="4842" y="934"/>
                </a:lnTo>
                <a:lnTo>
                  <a:pt x="4888" y="940"/>
                </a:lnTo>
                <a:lnTo>
                  <a:pt x="4938" y="942"/>
                </a:lnTo>
                <a:lnTo>
                  <a:pt x="5454" y="942"/>
                </a:lnTo>
                <a:lnTo>
                  <a:pt x="5454" y="922"/>
                </a:lnTo>
                <a:close/>
                <a:moveTo>
                  <a:pt x="4946" y="334"/>
                </a:moveTo>
                <a:lnTo>
                  <a:pt x="4946" y="334"/>
                </a:lnTo>
                <a:lnTo>
                  <a:pt x="5238" y="334"/>
                </a:lnTo>
                <a:lnTo>
                  <a:pt x="5256" y="336"/>
                </a:lnTo>
                <a:lnTo>
                  <a:pt x="5272" y="338"/>
                </a:lnTo>
                <a:lnTo>
                  <a:pt x="5286" y="340"/>
                </a:lnTo>
                <a:lnTo>
                  <a:pt x="5300" y="344"/>
                </a:lnTo>
                <a:lnTo>
                  <a:pt x="5312" y="350"/>
                </a:lnTo>
                <a:lnTo>
                  <a:pt x="5322" y="356"/>
                </a:lnTo>
                <a:lnTo>
                  <a:pt x="5330" y="364"/>
                </a:lnTo>
                <a:lnTo>
                  <a:pt x="5338" y="370"/>
                </a:lnTo>
                <a:lnTo>
                  <a:pt x="5350" y="388"/>
                </a:lnTo>
                <a:lnTo>
                  <a:pt x="5358" y="404"/>
                </a:lnTo>
                <a:lnTo>
                  <a:pt x="5362" y="422"/>
                </a:lnTo>
                <a:lnTo>
                  <a:pt x="5362" y="438"/>
                </a:lnTo>
                <a:lnTo>
                  <a:pt x="5362" y="452"/>
                </a:lnTo>
                <a:lnTo>
                  <a:pt x="5358" y="468"/>
                </a:lnTo>
                <a:lnTo>
                  <a:pt x="5350" y="486"/>
                </a:lnTo>
                <a:lnTo>
                  <a:pt x="5338" y="502"/>
                </a:lnTo>
                <a:lnTo>
                  <a:pt x="5332" y="510"/>
                </a:lnTo>
                <a:lnTo>
                  <a:pt x="5322" y="518"/>
                </a:lnTo>
                <a:lnTo>
                  <a:pt x="5312" y="524"/>
                </a:lnTo>
                <a:lnTo>
                  <a:pt x="5300" y="530"/>
                </a:lnTo>
                <a:lnTo>
                  <a:pt x="5288" y="534"/>
                </a:lnTo>
                <a:lnTo>
                  <a:pt x="5272" y="538"/>
                </a:lnTo>
                <a:lnTo>
                  <a:pt x="5256" y="540"/>
                </a:lnTo>
                <a:lnTo>
                  <a:pt x="5238" y="540"/>
                </a:lnTo>
                <a:lnTo>
                  <a:pt x="4670" y="540"/>
                </a:lnTo>
                <a:lnTo>
                  <a:pt x="4676" y="512"/>
                </a:lnTo>
                <a:lnTo>
                  <a:pt x="4680" y="496"/>
                </a:lnTo>
                <a:lnTo>
                  <a:pt x="4688" y="478"/>
                </a:lnTo>
                <a:lnTo>
                  <a:pt x="4696" y="462"/>
                </a:lnTo>
                <a:lnTo>
                  <a:pt x="4706" y="444"/>
                </a:lnTo>
                <a:lnTo>
                  <a:pt x="4718" y="428"/>
                </a:lnTo>
                <a:lnTo>
                  <a:pt x="4732" y="412"/>
                </a:lnTo>
                <a:lnTo>
                  <a:pt x="4750" y="396"/>
                </a:lnTo>
                <a:lnTo>
                  <a:pt x="4768" y="382"/>
                </a:lnTo>
                <a:lnTo>
                  <a:pt x="4790" y="368"/>
                </a:lnTo>
                <a:lnTo>
                  <a:pt x="4816" y="356"/>
                </a:lnTo>
                <a:lnTo>
                  <a:pt x="4844" y="348"/>
                </a:lnTo>
                <a:lnTo>
                  <a:pt x="4874" y="340"/>
                </a:lnTo>
                <a:lnTo>
                  <a:pt x="4908" y="336"/>
                </a:lnTo>
                <a:lnTo>
                  <a:pt x="4946" y="334"/>
                </a:lnTo>
                <a:close/>
                <a:moveTo>
                  <a:pt x="3760" y="898"/>
                </a:moveTo>
                <a:lnTo>
                  <a:pt x="3760" y="898"/>
                </a:lnTo>
                <a:lnTo>
                  <a:pt x="3740" y="924"/>
                </a:lnTo>
                <a:lnTo>
                  <a:pt x="3730" y="932"/>
                </a:lnTo>
                <a:lnTo>
                  <a:pt x="3720" y="940"/>
                </a:lnTo>
                <a:lnTo>
                  <a:pt x="3712" y="946"/>
                </a:lnTo>
                <a:lnTo>
                  <a:pt x="3702" y="950"/>
                </a:lnTo>
                <a:lnTo>
                  <a:pt x="3694" y="952"/>
                </a:lnTo>
                <a:lnTo>
                  <a:pt x="3684" y="952"/>
                </a:lnTo>
                <a:lnTo>
                  <a:pt x="3670" y="952"/>
                </a:lnTo>
                <a:lnTo>
                  <a:pt x="3660" y="948"/>
                </a:lnTo>
                <a:lnTo>
                  <a:pt x="3650" y="944"/>
                </a:lnTo>
                <a:lnTo>
                  <a:pt x="3642" y="938"/>
                </a:lnTo>
                <a:lnTo>
                  <a:pt x="3634" y="930"/>
                </a:lnTo>
                <a:lnTo>
                  <a:pt x="3624" y="920"/>
                </a:lnTo>
                <a:lnTo>
                  <a:pt x="3606" y="898"/>
                </a:lnTo>
                <a:lnTo>
                  <a:pt x="3124" y="236"/>
                </a:lnTo>
                <a:lnTo>
                  <a:pt x="3188" y="236"/>
                </a:lnTo>
                <a:lnTo>
                  <a:pt x="3212" y="238"/>
                </a:lnTo>
                <a:lnTo>
                  <a:pt x="3232" y="240"/>
                </a:lnTo>
                <a:lnTo>
                  <a:pt x="3250" y="246"/>
                </a:lnTo>
                <a:lnTo>
                  <a:pt x="3264" y="254"/>
                </a:lnTo>
                <a:lnTo>
                  <a:pt x="3276" y="264"/>
                </a:lnTo>
                <a:lnTo>
                  <a:pt x="3286" y="274"/>
                </a:lnTo>
                <a:lnTo>
                  <a:pt x="3308" y="302"/>
                </a:lnTo>
                <a:lnTo>
                  <a:pt x="3686" y="836"/>
                </a:lnTo>
                <a:lnTo>
                  <a:pt x="4066" y="300"/>
                </a:lnTo>
                <a:lnTo>
                  <a:pt x="4086" y="274"/>
                </a:lnTo>
                <a:lnTo>
                  <a:pt x="4098" y="262"/>
                </a:lnTo>
                <a:lnTo>
                  <a:pt x="4110" y="254"/>
                </a:lnTo>
                <a:lnTo>
                  <a:pt x="4124" y="246"/>
                </a:lnTo>
                <a:lnTo>
                  <a:pt x="4140" y="240"/>
                </a:lnTo>
                <a:lnTo>
                  <a:pt x="4160" y="238"/>
                </a:lnTo>
                <a:lnTo>
                  <a:pt x="4184" y="236"/>
                </a:lnTo>
                <a:lnTo>
                  <a:pt x="4242" y="236"/>
                </a:lnTo>
                <a:lnTo>
                  <a:pt x="3760" y="898"/>
                </a:lnTo>
                <a:close/>
                <a:moveTo>
                  <a:pt x="1002" y="942"/>
                </a:moveTo>
                <a:lnTo>
                  <a:pt x="1002" y="942"/>
                </a:lnTo>
                <a:lnTo>
                  <a:pt x="986" y="940"/>
                </a:lnTo>
                <a:lnTo>
                  <a:pt x="972" y="938"/>
                </a:lnTo>
                <a:lnTo>
                  <a:pt x="960" y="932"/>
                </a:lnTo>
                <a:lnTo>
                  <a:pt x="948" y="926"/>
                </a:lnTo>
                <a:lnTo>
                  <a:pt x="938" y="916"/>
                </a:lnTo>
                <a:lnTo>
                  <a:pt x="932" y="904"/>
                </a:lnTo>
                <a:lnTo>
                  <a:pt x="926" y="890"/>
                </a:lnTo>
                <a:lnTo>
                  <a:pt x="922" y="874"/>
                </a:lnTo>
                <a:lnTo>
                  <a:pt x="906" y="796"/>
                </a:lnTo>
                <a:lnTo>
                  <a:pt x="894" y="816"/>
                </a:lnTo>
                <a:lnTo>
                  <a:pt x="876" y="838"/>
                </a:lnTo>
                <a:lnTo>
                  <a:pt x="850" y="862"/>
                </a:lnTo>
                <a:lnTo>
                  <a:pt x="836" y="874"/>
                </a:lnTo>
                <a:lnTo>
                  <a:pt x="818" y="886"/>
                </a:lnTo>
                <a:lnTo>
                  <a:pt x="798" y="898"/>
                </a:lnTo>
                <a:lnTo>
                  <a:pt x="778" y="908"/>
                </a:lnTo>
                <a:lnTo>
                  <a:pt x="754" y="918"/>
                </a:lnTo>
                <a:lnTo>
                  <a:pt x="728" y="926"/>
                </a:lnTo>
                <a:lnTo>
                  <a:pt x="700" y="932"/>
                </a:lnTo>
                <a:lnTo>
                  <a:pt x="670" y="938"/>
                </a:lnTo>
                <a:lnTo>
                  <a:pt x="638" y="940"/>
                </a:lnTo>
                <a:lnTo>
                  <a:pt x="604" y="942"/>
                </a:lnTo>
                <a:lnTo>
                  <a:pt x="384" y="942"/>
                </a:lnTo>
                <a:lnTo>
                  <a:pt x="356" y="942"/>
                </a:lnTo>
                <a:lnTo>
                  <a:pt x="330" y="940"/>
                </a:lnTo>
                <a:lnTo>
                  <a:pt x="306" y="936"/>
                </a:lnTo>
                <a:lnTo>
                  <a:pt x="282" y="932"/>
                </a:lnTo>
                <a:lnTo>
                  <a:pt x="258" y="928"/>
                </a:lnTo>
                <a:lnTo>
                  <a:pt x="238" y="922"/>
                </a:lnTo>
                <a:lnTo>
                  <a:pt x="198" y="908"/>
                </a:lnTo>
                <a:lnTo>
                  <a:pt x="162" y="890"/>
                </a:lnTo>
                <a:lnTo>
                  <a:pt x="130" y="870"/>
                </a:lnTo>
                <a:lnTo>
                  <a:pt x="104" y="846"/>
                </a:lnTo>
                <a:lnTo>
                  <a:pt x="80" y="822"/>
                </a:lnTo>
                <a:lnTo>
                  <a:pt x="60" y="794"/>
                </a:lnTo>
                <a:lnTo>
                  <a:pt x="42" y="766"/>
                </a:lnTo>
                <a:lnTo>
                  <a:pt x="28" y="738"/>
                </a:lnTo>
                <a:lnTo>
                  <a:pt x="18" y="708"/>
                </a:lnTo>
                <a:lnTo>
                  <a:pt x="10" y="678"/>
                </a:lnTo>
                <a:lnTo>
                  <a:pt x="4" y="648"/>
                </a:lnTo>
                <a:lnTo>
                  <a:pt x="2" y="618"/>
                </a:lnTo>
                <a:lnTo>
                  <a:pt x="0" y="590"/>
                </a:lnTo>
                <a:lnTo>
                  <a:pt x="2" y="558"/>
                </a:lnTo>
                <a:lnTo>
                  <a:pt x="4" y="526"/>
                </a:lnTo>
                <a:lnTo>
                  <a:pt x="12" y="494"/>
                </a:lnTo>
                <a:lnTo>
                  <a:pt x="20" y="462"/>
                </a:lnTo>
                <a:lnTo>
                  <a:pt x="32" y="432"/>
                </a:lnTo>
                <a:lnTo>
                  <a:pt x="46" y="404"/>
                </a:lnTo>
                <a:lnTo>
                  <a:pt x="64" y="376"/>
                </a:lnTo>
                <a:lnTo>
                  <a:pt x="86" y="350"/>
                </a:lnTo>
                <a:lnTo>
                  <a:pt x="110" y="326"/>
                </a:lnTo>
                <a:lnTo>
                  <a:pt x="138" y="304"/>
                </a:lnTo>
                <a:lnTo>
                  <a:pt x="170" y="284"/>
                </a:lnTo>
                <a:lnTo>
                  <a:pt x="204" y="268"/>
                </a:lnTo>
                <a:lnTo>
                  <a:pt x="244" y="254"/>
                </a:lnTo>
                <a:lnTo>
                  <a:pt x="286" y="244"/>
                </a:lnTo>
                <a:lnTo>
                  <a:pt x="332" y="238"/>
                </a:lnTo>
                <a:lnTo>
                  <a:pt x="384" y="236"/>
                </a:lnTo>
                <a:lnTo>
                  <a:pt x="604" y="236"/>
                </a:lnTo>
                <a:lnTo>
                  <a:pt x="642" y="238"/>
                </a:lnTo>
                <a:lnTo>
                  <a:pt x="680" y="242"/>
                </a:lnTo>
                <a:lnTo>
                  <a:pt x="714" y="248"/>
                </a:lnTo>
                <a:lnTo>
                  <a:pt x="746" y="258"/>
                </a:lnTo>
                <a:lnTo>
                  <a:pt x="776" y="270"/>
                </a:lnTo>
                <a:lnTo>
                  <a:pt x="804" y="284"/>
                </a:lnTo>
                <a:lnTo>
                  <a:pt x="830" y="300"/>
                </a:lnTo>
                <a:lnTo>
                  <a:pt x="854" y="318"/>
                </a:lnTo>
                <a:lnTo>
                  <a:pt x="876" y="338"/>
                </a:lnTo>
                <a:lnTo>
                  <a:pt x="894" y="358"/>
                </a:lnTo>
                <a:lnTo>
                  <a:pt x="912" y="382"/>
                </a:lnTo>
                <a:lnTo>
                  <a:pt x="926" y="406"/>
                </a:lnTo>
                <a:lnTo>
                  <a:pt x="940" y="432"/>
                </a:lnTo>
                <a:lnTo>
                  <a:pt x="950" y="458"/>
                </a:lnTo>
                <a:lnTo>
                  <a:pt x="958" y="484"/>
                </a:lnTo>
                <a:lnTo>
                  <a:pt x="966" y="514"/>
                </a:lnTo>
                <a:lnTo>
                  <a:pt x="1046" y="942"/>
                </a:lnTo>
                <a:lnTo>
                  <a:pt x="1002" y="942"/>
                </a:lnTo>
                <a:close/>
                <a:moveTo>
                  <a:pt x="580" y="334"/>
                </a:moveTo>
                <a:lnTo>
                  <a:pt x="580" y="334"/>
                </a:lnTo>
                <a:lnTo>
                  <a:pt x="392" y="334"/>
                </a:lnTo>
                <a:lnTo>
                  <a:pt x="354" y="336"/>
                </a:lnTo>
                <a:lnTo>
                  <a:pt x="318" y="340"/>
                </a:lnTo>
                <a:lnTo>
                  <a:pt x="286" y="348"/>
                </a:lnTo>
                <a:lnTo>
                  <a:pt x="258" y="358"/>
                </a:lnTo>
                <a:lnTo>
                  <a:pt x="232" y="370"/>
                </a:lnTo>
                <a:lnTo>
                  <a:pt x="210" y="384"/>
                </a:lnTo>
                <a:lnTo>
                  <a:pt x="188" y="400"/>
                </a:lnTo>
                <a:lnTo>
                  <a:pt x="170" y="416"/>
                </a:lnTo>
                <a:lnTo>
                  <a:pt x="156" y="436"/>
                </a:lnTo>
                <a:lnTo>
                  <a:pt x="142" y="456"/>
                </a:lnTo>
                <a:lnTo>
                  <a:pt x="132" y="476"/>
                </a:lnTo>
                <a:lnTo>
                  <a:pt x="122" y="498"/>
                </a:lnTo>
                <a:lnTo>
                  <a:pt x="116" y="520"/>
                </a:lnTo>
                <a:lnTo>
                  <a:pt x="112" y="544"/>
                </a:lnTo>
                <a:lnTo>
                  <a:pt x="110" y="566"/>
                </a:lnTo>
                <a:lnTo>
                  <a:pt x="108" y="590"/>
                </a:lnTo>
                <a:lnTo>
                  <a:pt x="110" y="612"/>
                </a:lnTo>
                <a:lnTo>
                  <a:pt x="112" y="636"/>
                </a:lnTo>
                <a:lnTo>
                  <a:pt x="116" y="658"/>
                </a:lnTo>
                <a:lnTo>
                  <a:pt x="122" y="680"/>
                </a:lnTo>
                <a:lnTo>
                  <a:pt x="132" y="702"/>
                </a:lnTo>
                <a:lnTo>
                  <a:pt x="142" y="724"/>
                </a:lnTo>
                <a:lnTo>
                  <a:pt x="156" y="744"/>
                </a:lnTo>
                <a:lnTo>
                  <a:pt x="170" y="762"/>
                </a:lnTo>
                <a:lnTo>
                  <a:pt x="188" y="780"/>
                </a:lnTo>
                <a:lnTo>
                  <a:pt x="210" y="796"/>
                </a:lnTo>
                <a:lnTo>
                  <a:pt x="232" y="810"/>
                </a:lnTo>
                <a:lnTo>
                  <a:pt x="258" y="822"/>
                </a:lnTo>
                <a:lnTo>
                  <a:pt x="286" y="830"/>
                </a:lnTo>
                <a:lnTo>
                  <a:pt x="318" y="838"/>
                </a:lnTo>
                <a:lnTo>
                  <a:pt x="354" y="842"/>
                </a:lnTo>
                <a:lnTo>
                  <a:pt x="392" y="844"/>
                </a:lnTo>
                <a:lnTo>
                  <a:pt x="580" y="844"/>
                </a:lnTo>
                <a:lnTo>
                  <a:pt x="618" y="842"/>
                </a:lnTo>
                <a:lnTo>
                  <a:pt x="654" y="838"/>
                </a:lnTo>
                <a:lnTo>
                  <a:pt x="688" y="830"/>
                </a:lnTo>
                <a:lnTo>
                  <a:pt x="716" y="820"/>
                </a:lnTo>
                <a:lnTo>
                  <a:pt x="744" y="808"/>
                </a:lnTo>
                <a:lnTo>
                  <a:pt x="766" y="794"/>
                </a:lnTo>
                <a:lnTo>
                  <a:pt x="786" y="778"/>
                </a:lnTo>
                <a:lnTo>
                  <a:pt x="804" y="760"/>
                </a:lnTo>
                <a:lnTo>
                  <a:pt x="820" y="740"/>
                </a:lnTo>
                <a:lnTo>
                  <a:pt x="832" y="720"/>
                </a:lnTo>
                <a:lnTo>
                  <a:pt x="842" y="700"/>
                </a:lnTo>
                <a:lnTo>
                  <a:pt x="850" y="678"/>
                </a:lnTo>
                <a:lnTo>
                  <a:pt x="856" y="656"/>
                </a:lnTo>
                <a:lnTo>
                  <a:pt x="860" y="634"/>
                </a:lnTo>
                <a:lnTo>
                  <a:pt x="864" y="610"/>
                </a:lnTo>
                <a:lnTo>
                  <a:pt x="864" y="590"/>
                </a:lnTo>
                <a:lnTo>
                  <a:pt x="864" y="570"/>
                </a:lnTo>
                <a:lnTo>
                  <a:pt x="862" y="548"/>
                </a:lnTo>
                <a:lnTo>
                  <a:pt x="858" y="528"/>
                </a:lnTo>
                <a:lnTo>
                  <a:pt x="852" y="506"/>
                </a:lnTo>
                <a:lnTo>
                  <a:pt x="844" y="484"/>
                </a:lnTo>
                <a:lnTo>
                  <a:pt x="834" y="464"/>
                </a:lnTo>
                <a:lnTo>
                  <a:pt x="822" y="444"/>
                </a:lnTo>
                <a:lnTo>
                  <a:pt x="806" y="424"/>
                </a:lnTo>
                <a:lnTo>
                  <a:pt x="790" y="406"/>
                </a:lnTo>
                <a:lnTo>
                  <a:pt x="770" y="388"/>
                </a:lnTo>
                <a:lnTo>
                  <a:pt x="746" y="372"/>
                </a:lnTo>
                <a:lnTo>
                  <a:pt x="720" y="360"/>
                </a:lnTo>
                <a:lnTo>
                  <a:pt x="690" y="350"/>
                </a:lnTo>
                <a:lnTo>
                  <a:pt x="656" y="342"/>
                </a:lnTo>
                <a:lnTo>
                  <a:pt x="620" y="336"/>
                </a:lnTo>
                <a:lnTo>
                  <a:pt x="580" y="334"/>
                </a:lnTo>
                <a:close/>
                <a:moveTo>
                  <a:pt x="4384" y="156"/>
                </a:moveTo>
                <a:lnTo>
                  <a:pt x="4384" y="156"/>
                </a:lnTo>
                <a:lnTo>
                  <a:pt x="4394" y="154"/>
                </a:lnTo>
                <a:lnTo>
                  <a:pt x="4404" y="152"/>
                </a:lnTo>
                <a:lnTo>
                  <a:pt x="4414" y="148"/>
                </a:lnTo>
                <a:lnTo>
                  <a:pt x="4422" y="142"/>
                </a:lnTo>
                <a:lnTo>
                  <a:pt x="4430" y="134"/>
                </a:lnTo>
                <a:lnTo>
                  <a:pt x="4434" y="124"/>
                </a:lnTo>
                <a:lnTo>
                  <a:pt x="4438" y="112"/>
                </a:lnTo>
                <a:lnTo>
                  <a:pt x="4438" y="100"/>
                </a:lnTo>
                <a:lnTo>
                  <a:pt x="4438" y="76"/>
                </a:lnTo>
                <a:lnTo>
                  <a:pt x="4438" y="64"/>
                </a:lnTo>
                <a:lnTo>
                  <a:pt x="4434" y="52"/>
                </a:lnTo>
                <a:lnTo>
                  <a:pt x="4430" y="42"/>
                </a:lnTo>
                <a:lnTo>
                  <a:pt x="4422" y="34"/>
                </a:lnTo>
                <a:lnTo>
                  <a:pt x="4414" y="28"/>
                </a:lnTo>
                <a:lnTo>
                  <a:pt x="4404" y="24"/>
                </a:lnTo>
                <a:lnTo>
                  <a:pt x="4394" y="22"/>
                </a:lnTo>
                <a:lnTo>
                  <a:pt x="4384" y="20"/>
                </a:lnTo>
                <a:lnTo>
                  <a:pt x="4372" y="22"/>
                </a:lnTo>
                <a:lnTo>
                  <a:pt x="4362" y="24"/>
                </a:lnTo>
                <a:lnTo>
                  <a:pt x="4352" y="28"/>
                </a:lnTo>
                <a:lnTo>
                  <a:pt x="4344" y="34"/>
                </a:lnTo>
                <a:lnTo>
                  <a:pt x="4338" y="42"/>
                </a:lnTo>
                <a:lnTo>
                  <a:pt x="4332" y="52"/>
                </a:lnTo>
                <a:lnTo>
                  <a:pt x="4328" y="64"/>
                </a:lnTo>
                <a:lnTo>
                  <a:pt x="4328" y="76"/>
                </a:lnTo>
                <a:lnTo>
                  <a:pt x="4328" y="100"/>
                </a:lnTo>
                <a:lnTo>
                  <a:pt x="4328" y="112"/>
                </a:lnTo>
                <a:lnTo>
                  <a:pt x="4332" y="124"/>
                </a:lnTo>
                <a:lnTo>
                  <a:pt x="4336" y="134"/>
                </a:lnTo>
                <a:lnTo>
                  <a:pt x="4344" y="142"/>
                </a:lnTo>
                <a:lnTo>
                  <a:pt x="4352" y="148"/>
                </a:lnTo>
                <a:lnTo>
                  <a:pt x="4362" y="152"/>
                </a:lnTo>
                <a:lnTo>
                  <a:pt x="4372" y="154"/>
                </a:lnTo>
                <a:lnTo>
                  <a:pt x="4384" y="156"/>
                </a:lnTo>
                <a:close/>
                <a:moveTo>
                  <a:pt x="4328" y="236"/>
                </a:moveTo>
                <a:lnTo>
                  <a:pt x="4328" y="236"/>
                </a:lnTo>
                <a:lnTo>
                  <a:pt x="4354" y="236"/>
                </a:lnTo>
                <a:lnTo>
                  <a:pt x="4372" y="238"/>
                </a:lnTo>
                <a:lnTo>
                  <a:pt x="4388" y="242"/>
                </a:lnTo>
                <a:lnTo>
                  <a:pt x="4402" y="248"/>
                </a:lnTo>
                <a:lnTo>
                  <a:pt x="4414" y="256"/>
                </a:lnTo>
                <a:lnTo>
                  <a:pt x="4424" y="268"/>
                </a:lnTo>
                <a:lnTo>
                  <a:pt x="4432" y="284"/>
                </a:lnTo>
                <a:lnTo>
                  <a:pt x="4436" y="304"/>
                </a:lnTo>
                <a:lnTo>
                  <a:pt x="4438" y="328"/>
                </a:lnTo>
                <a:lnTo>
                  <a:pt x="4438" y="942"/>
                </a:lnTo>
                <a:lnTo>
                  <a:pt x="4410" y="942"/>
                </a:lnTo>
                <a:lnTo>
                  <a:pt x="4390" y="940"/>
                </a:lnTo>
                <a:lnTo>
                  <a:pt x="4374" y="936"/>
                </a:lnTo>
                <a:lnTo>
                  <a:pt x="4360" y="930"/>
                </a:lnTo>
                <a:lnTo>
                  <a:pt x="4348" y="920"/>
                </a:lnTo>
                <a:lnTo>
                  <a:pt x="4340" y="908"/>
                </a:lnTo>
                <a:lnTo>
                  <a:pt x="4334" y="892"/>
                </a:lnTo>
                <a:lnTo>
                  <a:pt x="4330" y="874"/>
                </a:lnTo>
                <a:lnTo>
                  <a:pt x="4328" y="852"/>
                </a:lnTo>
                <a:lnTo>
                  <a:pt x="4328" y="236"/>
                </a:lnTo>
                <a:close/>
                <a:moveTo>
                  <a:pt x="1210" y="328"/>
                </a:moveTo>
                <a:lnTo>
                  <a:pt x="1210" y="328"/>
                </a:lnTo>
                <a:lnTo>
                  <a:pt x="1230" y="312"/>
                </a:lnTo>
                <a:lnTo>
                  <a:pt x="1252" y="296"/>
                </a:lnTo>
                <a:lnTo>
                  <a:pt x="1280" y="280"/>
                </a:lnTo>
                <a:lnTo>
                  <a:pt x="1310" y="266"/>
                </a:lnTo>
                <a:lnTo>
                  <a:pt x="1344" y="254"/>
                </a:lnTo>
                <a:lnTo>
                  <a:pt x="1382" y="244"/>
                </a:lnTo>
                <a:lnTo>
                  <a:pt x="1424" y="238"/>
                </a:lnTo>
                <a:lnTo>
                  <a:pt x="1472" y="236"/>
                </a:lnTo>
                <a:lnTo>
                  <a:pt x="1692" y="236"/>
                </a:lnTo>
                <a:lnTo>
                  <a:pt x="1718" y="238"/>
                </a:lnTo>
                <a:lnTo>
                  <a:pt x="1744" y="238"/>
                </a:lnTo>
                <a:lnTo>
                  <a:pt x="1770" y="242"/>
                </a:lnTo>
                <a:lnTo>
                  <a:pt x="1794" y="246"/>
                </a:lnTo>
                <a:lnTo>
                  <a:pt x="1816" y="250"/>
                </a:lnTo>
                <a:lnTo>
                  <a:pt x="1838" y="256"/>
                </a:lnTo>
                <a:lnTo>
                  <a:pt x="1878" y="270"/>
                </a:lnTo>
                <a:lnTo>
                  <a:pt x="1912" y="288"/>
                </a:lnTo>
                <a:lnTo>
                  <a:pt x="1944" y="308"/>
                </a:lnTo>
                <a:lnTo>
                  <a:pt x="1972" y="332"/>
                </a:lnTo>
                <a:lnTo>
                  <a:pt x="1996" y="356"/>
                </a:lnTo>
                <a:lnTo>
                  <a:pt x="2016" y="384"/>
                </a:lnTo>
                <a:lnTo>
                  <a:pt x="2032" y="412"/>
                </a:lnTo>
                <a:lnTo>
                  <a:pt x="2046" y="440"/>
                </a:lnTo>
                <a:lnTo>
                  <a:pt x="2058" y="470"/>
                </a:lnTo>
                <a:lnTo>
                  <a:pt x="2066" y="500"/>
                </a:lnTo>
                <a:lnTo>
                  <a:pt x="2070" y="530"/>
                </a:lnTo>
                <a:lnTo>
                  <a:pt x="2074" y="560"/>
                </a:lnTo>
                <a:lnTo>
                  <a:pt x="2074" y="590"/>
                </a:lnTo>
                <a:lnTo>
                  <a:pt x="2074" y="620"/>
                </a:lnTo>
                <a:lnTo>
                  <a:pt x="2070" y="652"/>
                </a:lnTo>
                <a:lnTo>
                  <a:pt x="2064" y="684"/>
                </a:lnTo>
                <a:lnTo>
                  <a:pt x="2054" y="716"/>
                </a:lnTo>
                <a:lnTo>
                  <a:pt x="2042" y="746"/>
                </a:lnTo>
                <a:lnTo>
                  <a:pt x="2028" y="774"/>
                </a:lnTo>
                <a:lnTo>
                  <a:pt x="2010" y="802"/>
                </a:lnTo>
                <a:lnTo>
                  <a:pt x="1988" y="828"/>
                </a:lnTo>
                <a:lnTo>
                  <a:pt x="1964" y="852"/>
                </a:lnTo>
                <a:lnTo>
                  <a:pt x="1936" y="874"/>
                </a:lnTo>
                <a:lnTo>
                  <a:pt x="1906" y="894"/>
                </a:lnTo>
                <a:lnTo>
                  <a:pt x="1870" y="910"/>
                </a:lnTo>
                <a:lnTo>
                  <a:pt x="1832" y="924"/>
                </a:lnTo>
                <a:lnTo>
                  <a:pt x="1788" y="934"/>
                </a:lnTo>
                <a:lnTo>
                  <a:pt x="1742" y="940"/>
                </a:lnTo>
                <a:lnTo>
                  <a:pt x="1692" y="942"/>
                </a:lnTo>
                <a:lnTo>
                  <a:pt x="1472" y="942"/>
                </a:lnTo>
                <a:lnTo>
                  <a:pt x="1432" y="940"/>
                </a:lnTo>
                <a:lnTo>
                  <a:pt x="1394" y="936"/>
                </a:lnTo>
                <a:lnTo>
                  <a:pt x="1358" y="928"/>
                </a:lnTo>
                <a:lnTo>
                  <a:pt x="1324" y="916"/>
                </a:lnTo>
                <a:lnTo>
                  <a:pt x="1290" y="904"/>
                </a:lnTo>
                <a:lnTo>
                  <a:pt x="1260" y="886"/>
                </a:lnTo>
                <a:lnTo>
                  <a:pt x="1232" y="868"/>
                </a:lnTo>
                <a:lnTo>
                  <a:pt x="1206" y="846"/>
                </a:lnTo>
                <a:lnTo>
                  <a:pt x="1184" y="822"/>
                </a:lnTo>
                <a:lnTo>
                  <a:pt x="1162" y="796"/>
                </a:lnTo>
                <a:lnTo>
                  <a:pt x="1144" y="766"/>
                </a:lnTo>
                <a:lnTo>
                  <a:pt x="1130" y="734"/>
                </a:lnTo>
                <a:lnTo>
                  <a:pt x="1118" y="702"/>
                </a:lnTo>
                <a:lnTo>
                  <a:pt x="1110" y="666"/>
                </a:lnTo>
                <a:lnTo>
                  <a:pt x="1104" y="628"/>
                </a:lnTo>
                <a:lnTo>
                  <a:pt x="1102" y="590"/>
                </a:lnTo>
                <a:lnTo>
                  <a:pt x="1102" y="0"/>
                </a:lnTo>
                <a:lnTo>
                  <a:pt x="1136" y="0"/>
                </a:lnTo>
                <a:lnTo>
                  <a:pt x="1154" y="0"/>
                </a:lnTo>
                <a:lnTo>
                  <a:pt x="1168" y="4"/>
                </a:lnTo>
                <a:lnTo>
                  <a:pt x="1180" y="10"/>
                </a:lnTo>
                <a:lnTo>
                  <a:pt x="1192" y="18"/>
                </a:lnTo>
                <a:lnTo>
                  <a:pt x="1200" y="28"/>
                </a:lnTo>
                <a:lnTo>
                  <a:pt x="1206" y="40"/>
                </a:lnTo>
                <a:lnTo>
                  <a:pt x="1210" y="54"/>
                </a:lnTo>
                <a:lnTo>
                  <a:pt x="1210" y="70"/>
                </a:lnTo>
                <a:lnTo>
                  <a:pt x="1210" y="328"/>
                </a:lnTo>
                <a:close/>
                <a:moveTo>
                  <a:pt x="1496" y="844"/>
                </a:moveTo>
                <a:lnTo>
                  <a:pt x="1496" y="844"/>
                </a:lnTo>
                <a:lnTo>
                  <a:pt x="1684" y="844"/>
                </a:lnTo>
                <a:lnTo>
                  <a:pt x="1722" y="842"/>
                </a:lnTo>
                <a:lnTo>
                  <a:pt x="1756" y="838"/>
                </a:lnTo>
                <a:lnTo>
                  <a:pt x="1788" y="830"/>
                </a:lnTo>
                <a:lnTo>
                  <a:pt x="1816" y="820"/>
                </a:lnTo>
                <a:lnTo>
                  <a:pt x="1842" y="810"/>
                </a:lnTo>
                <a:lnTo>
                  <a:pt x="1866" y="796"/>
                </a:lnTo>
                <a:lnTo>
                  <a:pt x="1886" y="780"/>
                </a:lnTo>
                <a:lnTo>
                  <a:pt x="1904" y="762"/>
                </a:lnTo>
                <a:lnTo>
                  <a:pt x="1920" y="742"/>
                </a:lnTo>
                <a:lnTo>
                  <a:pt x="1932" y="722"/>
                </a:lnTo>
                <a:lnTo>
                  <a:pt x="1944" y="702"/>
                </a:lnTo>
                <a:lnTo>
                  <a:pt x="1952" y="680"/>
                </a:lnTo>
                <a:lnTo>
                  <a:pt x="1958" y="658"/>
                </a:lnTo>
                <a:lnTo>
                  <a:pt x="1964" y="634"/>
                </a:lnTo>
                <a:lnTo>
                  <a:pt x="1966" y="612"/>
                </a:lnTo>
                <a:lnTo>
                  <a:pt x="1966" y="590"/>
                </a:lnTo>
                <a:lnTo>
                  <a:pt x="1966" y="566"/>
                </a:lnTo>
                <a:lnTo>
                  <a:pt x="1964" y="544"/>
                </a:lnTo>
                <a:lnTo>
                  <a:pt x="1958" y="520"/>
                </a:lnTo>
                <a:lnTo>
                  <a:pt x="1952" y="498"/>
                </a:lnTo>
                <a:lnTo>
                  <a:pt x="1944" y="476"/>
                </a:lnTo>
                <a:lnTo>
                  <a:pt x="1932" y="456"/>
                </a:lnTo>
                <a:lnTo>
                  <a:pt x="1920" y="436"/>
                </a:lnTo>
                <a:lnTo>
                  <a:pt x="1904" y="416"/>
                </a:lnTo>
                <a:lnTo>
                  <a:pt x="1886" y="398"/>
                </a:lnTo>
                <a:lnTo>
                  <a:pt x="1866" y="382"/>
                </a:lnTo>
                <a:lnTo>
                  <a:pt x="1842" y="370"/>
                </a:lnTo>
                <a:lnTo>
                  <a:pt x="1816" y="358"/>
                </a:lnTo>
                <a:lnTo>
                  <a:pt x="1788" y="348"/>
                </a:lnTo>
                <a:lnTo>
                  <a:pt x="1756" y="340"/>
                </a:lnTo>
                <a:lnTo>
                  <a:pt x="1722" y="336"/>
                </a:lnTo>
                <a:lnTo>
                  <a:pt x="1684" y="334"/>
                </a:lnTo>
                <a:lnTo>
                  <a:pt x="1496" y="334"/>
                </a:lnTo>
                <a:lnTo>
                  <a:pt x="1456" y="336"/>
                </a:lnTo>
                <a:lnTo>
                  <a:pt x="1420" y="340"/>
                </a:lnTo>
                <a:lnTo>
                  <a:pt x="1388" y="348"/>
                </a:lnTo>
                <a:lnTo>
                  <a:pt x="1358" y="358"/>
                </a:lnTo>
                <a:lnTo>
                  <a:pt x="1332" y="370"/>
                </a:lnTo>
                <a:lnTo>
                  <a:pt x="1308" y="384"/>
                </a:lnTo>
                <a:lnTo>
                  <a:pt x="1288" y="402"/>
                </a:lnTo>
                <a:lnTo>
                  <a:pt x="1270" y="418"/>
                </a:lnTo>
                <a:lnTo>
                  <a:pt x="1256" y="438"/>
                </a:lnTo>
                <a:lnTo>
                  <a:pt x="1242" y="458"/>
                </a:lnTo>
                <a:lnTo>
                  <a:pt x="1232" y="480"/>
                </a:lnTo>
                <a:lnTo>
                  <a:pt x="1224" y="500"/>
                </a:lnTo>
                <a:lnTo>
                  <a:pt x="1218" y="524"/>
                </a:lnTo>
                <a:lnTo>
                  <a:pt x="1214" y="546"/>
                </a:lnTo>
                <a:lnTo>
                  <a:pt x="1212" y="568"/>
                </a:lnTo>
                <a:lnTo>
                  <a:pt x="1210" y="590"/>
                </a:lnTo>
                <a:lnTo>
                  <a:pt x="1212" y="608"/>
                </a:lnTo>
                <a:lnTo>
                  <a:pt x="1214" y="630"/>
                </a:lnTo>
                <a:lnTo>
                  <a:pt x="1218" y="650"/>
                </a:lnTo>
                <a:lnTo>
                  <a:pt x="1224" y="672"/>
                </a:lnTo>
                <a:lnTo>
                  <a:pt x="1232" y="694"/>
                </a:lnTo>
                <a:lnTo>
                  <a:pt x="1242" y="714"/>
                </a:lnTo>
                <a:lnTo>
                  <a:pt x="1254" y="736"/>
                </a:lnTo>
                <a:lnTo>
                  <a:pt x="1268" y="754"/>
                </a:lnTo>
                <a:lnTo>
                  <a:pt x="1286" y="774"/>
                </a:lnTo>
                <a:lnTo>
                  <a:pt x="1306" y="790"/>
                </a:lnTo>
                <a:lnTo>
                  <a:pt x="1328" y="806"/>
                </a:lnTo>
                <a:lnTo>
                  <a:pt x="1356" y="818"/>
                </a:lnTo>
                <a:lnTo>
                  <a:pt x="1384" y="830"/>
                </a:lnTo>
                <a:lnTo>
                  <a:pt x="1418" y="838"/>
                </a:lnTo>
                <a:lnTo>
                  <a:pt x="1456" y="842"/>
                </a:lnTo>
                <a:lnTo>
                  <a:pt x="1496" y="844"/>
                </a:lnTo>
                <a:close/>
                <a:moveTo>
                  <a:pt x="2294" y="328"/>
                </a:moveTo>
                <a:lnTo>
                  <a:pt x="2294" y="328"/>
                </a:lnTo>
                <a:lnTo>
                  <a:pt x="2312" y="312"/>
                </a:lnTo>
                <a:lnTo>
                  <a:pt x="2336" y="296"/>
                </a:lnTo>
                <a:lnTo>
                  <a:pt x="2362" y="280"/>
                </a:lnTo>
                <a:lnTo>
                  <a:pt x="2392" y="266"/>
                </a:lnTo>
                <a:lnTo>
                  <a:pt x="2426" y="254"/>
                </a:lnTo>
                <a:lnTo>
                  <a:pt x="2464" y="244"/>
                </a:lnTo>
                <a:lnTo>
                  <a:pt x="2506" y="238"/>
                </a:lnTo>
                <a:lnTo>
                  <a:pt x="2554" y="236"/>
                </a:lnTo>
                <a:lnTo>
                  <a:pt x="2774" y="236"/>
                </a:lnTo>
                <a:lnTo>
                  <a:pt x="2800" y="238"/>
                </a:lnTo>
                <a:lnTo>
                  <a:pt x="2828" y="238"/>
                </a:lnTo>
                <a:lnTo>
                  <a:pt x="2852" y="242"/>
                </a:lnTo>
                <a:lnTo>
                  <a:pt x="2876" y="246"/>
                </a:lnTo>
                <a:lnTo>
                  <a:pt x="2898" y="250"/>
                </a:lnTo>
                <a:lnTo>
                  <a:pt x="2920" y="256"/>
                </a:lnTo>
                <a:lnTo>
                  <a:pt x="2960" y="270"/>
                </a:lnTo>
                <a:lnTo>
                  <a:pt x="2996" y="288"/>
                </a:lnTo>
                <a:lnTo>
                  <a:pt x="3026" y="308"/>
                </a:lnTo>
                <a:lnTo>
                  <a:pt x="3054" y="332"/>
                </a:lnTo>
                <a:lnTo>
                  <a:pt x="3078" y="356"/>
                </a:lnTo>
                <a:lnTo>
                  <a:pt x="3098" y="384"/>
                </a:lnTo>
                <a:lnTo>
                  <a:pt x="3114" y="412"/>
                </a:lnTo>
                <a:lnTo>
                  <a:pt x="3128" y="440"/>
                </a:lnTo>
                <a:lnTo>
                  <a:pt x="3140" y="470"/>
                </a:lnTo>
                <a:lnTo>
                  <a:pt x="3148" y="500"/>
                </a:lnTo>
                <a:lnTo>
                  <a:pt x="3152" y="530"/>
                </a:lnTo>
                <a:lnTo>
                  <a:pt x="3156" y="560"/>
                </a:lnTo>
                <a:lnTo>
                  <a:pt x="3158" y="590"/>
                </a:lnTo>
                <a:lnTo>
                  <a:pt x="3156" y="620"/>
                </a:lnTo>
                <a:lnTo>
                  <a:pt x="3152" y="652"/>
                </a:lnTo>
                <a:lnTo>
                  <a:pt x="3146" y="684"/>
                </a:lnTo>
                <a:lnTo>
                  <a:pt x="3136" y="716"/>
                </a:lnTo>
                <a:lnTo>
                  <a:pt x="3126" y="746"/>
                </a:lnTo>
                <a:lnTo>
                  <a:pt x="3110" y="774"/>
                </a:lnTo>
                <a:lnTo>
                  <a:pt x="3092" y="802"/>
                </a:lnTo>
                <a:lnTo>
                  <a:pt x="3072" y="828"/>
                </a:lnTo>
                <a:lnTo>
                  <a:pt x="3046" y="852"/>
                </a:lnTo>
                <a:lnTo>
                  <a:pt x="3018" y="874"/>
                </a:lnTo>
                <a:lnTo>
                  <a:pt x="2988" y="894"/>
                </a:lnTo>
                <a:lnTo>
                  <a:pt x="2952" y="910"/>
                </a:lnTo>
                <a:lnTo>
                  <a:pt x="2914" y="924"/>
                </a:lnTo>
                <a:lnTo>
                  <a:pt x="2872" y="934"/>
                </a:lnTo>
                <a:lnTo>
                  <a:pt x="2824" y="940"/>
                </a:lnTo>
                <a:lnTo>
                  <a:pt x="2774" y="942"/>
                </a:lnTo>
                <a:lnTo>
                  <a:pt x="2554" y="942"/>
                </a:lnTo>
                <a:lnTo>
                  <a:pt x="2514" y="940"/>
                </a:lnTo>
                <a:lnTo>
                  <a:pt x="2476" y="936"/>
                </a:lnTo>
                <a:lnTo>
                  <a:pt x="2440" y="928"/>
                </a:lnTo>
                <a:lnTo>
                  <a:pt x="2406" y="916"/>
                </a:lnTo>
                <a:lnTo>
                  <a:pt x="2374" y="904"/>
                </a:lnTo>
                <a:lnTo>
                  <a:pt x="2342" y="886"/>
                </a:lnTo>
                <a:lnTo>
                  <a:pt x="2314" y="868"/>
                </a:lnTo>
                <a:lnTo>
                  <a:pt x="2288" y="846"/>
                </a:lnTo>
                <a:lnTo>
                  <a:pt x="2266" y="822"/>
                </a:lnTo>
                <a:lnTo>
                  <a:pt x="2246" y="796"/>
                </a:lnTo>
                <a:lnTo>
                  <a:pt x="2228" y="766"/>
                </a:lnTo>
                <a:lnTo>
                  <a:pt x="2212" y="734"/>
                </a:lnTo>
                <a:lnTo>
                  <a:pt x="2200" y="702"/>
                </a:lnTo>
                <a:lnTo>
                  <a:pt x="2192" y="666"/>
                </a:lnTo>
                <a:lnTo>
                  <a:pt x="2186" y="628"/>
                </a:lnTo>
                <a:lnTo>
                  <a:pt x="2184" y="590"/>
                </a:lnTo>
                <a:lnTo>
                  <a:pt x="2184" y="0"/>
                </a:lnTo>
                <a:lnTo>
                  <a:pt x="2218" y="0"/>
                </a:lnTo>
                <a:lnTo>
                  <a:pt x="2236" y="0"/>
                </a:lnTo>
                <a:lnTo>
                  <a:pt x="2250" y="4"/>
                </a:lnTo>
                <a:lnTo>
                  <a:pt x="2264" y="10"/>
                </a:lnTo>
                <a:lnTo>
                  <a:pt x="2274" y="18"/>
                </a:lnTo>
                <a:lnTo>
                  <a:pt x="2282" y="28"/>
                </a:lnTo>
                <a:lnTo>
                  <a:pt x="2288" y="40"/>
                </a:lnTo>
                <a:lnTo>
                  <a:pt x="2292" y="54"/>
                </a:lnTo>
                <a:lnTo>
                  <a:pt x="2294" y="70"/>
                </a:lnTo>
                <a:lnTo>
                  <a:pt x="2294" y="328"/>
                </a:lnTo>
                <a:close/>
                <a:moveTo>
                  <a:pt x="2578" y="844"/>
                </a:moveTo>
                <a:lnTo>
                  <a:pt x="2578" y="844"/>
                </a:lnTo>
                <a:lnTo>
                  <a:pt x="2766" y="844"/>
                </a:lnTo>
                <a:lnTo>
                  <a:pt x="2804" y="842"/>
                </a:lnTo>
                <a:lnTo>
                  <a:pt x="2838" y="838"/>
                </a:lnTo>
                <a:lnTo>
                  <a:pt x="2870" y="830"/>
                </a:lnTo>
                <a:lnTo>
                  <a:pt x="2900" y="820"/>
                </a:lnTo>
                <a:lnTo>
                  <a:pt x="2924" y="810"/>
                </a:lnTo>
                <a:lnTo>
                  <a:pt x="2948" y="796"/>
                </a:lnTo>
                <a:lnTo>
                  <a:pt x="2968" y="780"/>
                </a:lnTo>
                <a:lnTo>
                  <a:pt x="2986" y="762"/>
                </a:lnTo>
                <a:lnTo>
                  <a:pt x="3002" y="742"/>
                </a:lnTo>
                <a:lnTo>
                  <a:pt x="3014" y="722"/>
                </a:lnTo>
                <a:lnTo>
                  <a:pt x="3026" y="702"/>
                </a:lnTo>
                <a:lnTo>
                  <a:pt x="3034" y="680"/>
                </a:lnTo>
                <a:lnTo>
                  <a:pt x="3040" y="658"/>
                </a:lnTo>
                <a:lnTo>
                  <a:pt x="3046" y="634"/>
                </a:lnTo>
                <a:lnTo>
                  <a:pt x="3048" y="612"/>
                </a:lnTo>
                <a:lnTo>
                  <a:pt x="3048" y="590"/>
                </a:lnTo>
                <a:lnTo>
                  <a:pt x="3048" y="566"/>
                </a:lnTo>
                <a:lnTo>
                  <a:pt x="3046" y="544"/>
                </a:lnTo>
                <a:lnTo>
                  <a:pt x="3040" y="520"/>
                </a:lnTo>
                <a:lnTo>
                  <a:pt x="3034" y="498"/>
                </a:lnTo>
                <a:lnTo>
                  <a:pt x="3026" y="476"/>
                </a:lnTo>
                <a:lnTo>
                  <a:pt x="3014" y="456"/>
                </a:lnTo>
                <a:lnTo>
                  <a:pt x="3002" y="436"/>
                </a:lnTo>
                <a:lnTo>
                  <a:pt x="2986" y="416"/>
                </a:lnTo>
                <a:lnTo>
                  <a:pt x="2968" y="398"/>
                </a:lnTo>
                <a:lnTo>
                  <a:pt x="2948" y="382"/>
                </a:lnTo>
                <a:lnTo>
                  <a:pt x="2924" y="370"/>
                </a:lnTo>
                <a:lnTo>
                  <a:pt x="2900" y="358"/>
                </a:lnTo>
                <a:lnTo>
                  <a:pt x="2870" y="348"/>
                </a:lnTo>
                <a:lnTo>
                  <a:pt x="2838" y="340"/>
                </a:lnTo>
                <a:lnTo>
                  <a:pt x="2804" y="336"/>
                </a:lnTo>
                <a:lnTo>
                  <a:pt x="2766" y="334"/>
                </a:lnTo>
                <a:lnTo>
                  <a:pt x="2578" y="334"/>
                </a:lnTo>
                <a:lnTo>
                  <a:pt x="2538" y="336"/>
                </a:lnTo>
                <a:lnTo>
                  <a:pt x="2502" y="340"/>
                </a:lnTo>
                <a:lnTo>
                  <a:pt x="2470" y="348"/>
                </a:lnTo>
                <a:lnTo>
                  <a:pt x="2440" y="358"/>
                </a:lnTo>
                <a:lnTo>
                  <a:pt x="2414" y="370"/>
                </a:lnTo>
                <a:lnTo>
                  <a:pt x="2390" y="384"/>
                </a:lnTo>
                <a:lnTo>
                  <a:pt x="2370" y="402"/>
                </a:lnTo>
                <a:lnTo>
                  <a:pt x="2352" y="418"/>
                </a:lnTo>
                <a:lnTo>
                  <a:pt x="2338" y="438"/>
                </a:lnTo>
                <a:lnTo>
                  <a:pt x="2326" y="458"/>
                </a:lnTo>
                <a:lnTo>
                  <a:pt x="2314" y="480"/>
                </a:lnTo>
                <a:lnTo>
                  <a:pt x="2306" y="500"/>
                </a:lnTo>
                <a:lnTo>
                  <a:pt x="2300" y="524"/>
                </a:lnTo>
                <a:lnTo>
                  <a:pt x="2296" y="546"/>
                </a:lnTo>
                <a:lnTo>
                  <a:pt x="2294" y="568"/>
                </a:lnTo>
                <a:lnTo>
                  <a:pt x="2294" y="590"/>
                </a:lnTo>
                <a:lnTo>
                  <a:pt x="2294" y="608"/>
                </a:lnTo>
                <a:lnTo>
                  <a:pt x="2296" y="630"/>
                </a:lnTo>
                <a:lnTo>
                  <a:pt x="2300" y="650"/>
                </a:lnTo>
                <a:lnTo>
                  <a:pt x="2306" y="672"/>
                </a:lnTo>
                <a:lnTo>
                  <a:pt x="2314" y="694"/>
                </a:lnTo>
                <a:lnTo>
                  <a:pt x="2324" y="714"/>
                </a:lnTo>
                <a:lnTo>
                  <a:pt x="2336" y="736"/>
                </a:lnTo>
                <a:lnTo>
                  <a:pt x="2350" y="754"/>
                </a:lnTo>
                <a:lnTo>
                  <a:pt x="2368" y="774"/>
                </a:lnTo>
                <a:lnTo>
                  <a:pt x="2388" y="790"/>
                </a:lnTo>
                <a:lnTo>
                  <a:pt x="2412" y="806"/>
                </a:lnTo>
                <a:lnTo>
                  <a:pt x="2438" y="818"/>
                </a:lnTo>
                <a:lnTo>
                  <a:pt x="2468" y="830"/>
                </a:lnTo>
                <a:lnTo>
                  <a:pt x="2500" y="838"/>
                </a:lnTo>
                <a:lnTo>
                  <a:pt x="2538" y="842"/>
                </a:lnTo>
                <a:lnTo>
                  <a:pt x="2578" y="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9"/>
          <p:cNvSpPr>
            <a:spLocks/>
          </p:cNvSpPr>
          <p:nvPr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3634151 w 94692"/>
              <a:gd name="T5" fmla="*/ 0 h 3865545"/>
              <a:gd name="T6" fmla="*/ 3634151 w 94692"/>
              <a:gd name="T7" fmla="*/ 3066280 h 3865545"/>
              <a:gd name="T8" fmla="*/ 0 w 94692"/>
              <a:gd name="T9" fmla="*/ 3066280 h 3865545"/>
              <a:gd name="T10" fmla="*/ 0 w 94692"/>
              <a:gd name="T11" fmla="*/ 3066280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507237" y="1657885"/>
            <a:ext cx="4121327" cy="2220218"/>
          </a:xfrm>
        </p:spPr>
        <p:txBody>
          <a:bodyPr/>
          <a:lstStyle>
            <a:lvl1pPr>
              <a:lnSpc>
                <a:spcPct val="85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516859" y="4075350"/>
            <a:ext cx="4139984" cy="336223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ct val="0"/>
              </a:spcAft>
              <a:buFontTx/>
              <a:buNone/>
              <a:defRPr sz="14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76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 noEditPoints="1"/>
          </p:cNvSpPr>
          <p:nvPr/>
        </p:nvSpPr>
        <p:spPr bwMode="auto">
          <a:xfrm>
            <a:off x="2495553" y="2870200"/>
            <a:ext cx="4195763" cy="730250"/>
          </a:xfrm>
          <a:custGeom>
            <a:avLst/>
            <a:gdLst>
              <a:gd name="T0" fmla="*/ 2147483647 w 5472"/>
              <a:gd name="T1" fmla="*/ 2147483647 h 952"/>
              <a:gd name="T2" fmla="*/ 2147483647 w 5472"/>
              <a:gd name="T3" fmla="*/ 2147483647 h 952"/>
              <a:gd name="T4" fmla="*/ 2147483647 w 5472"/>
              <a:gd name="T5" fmla="*/ 2147483647 h 952"/>
              <a:gd name="T6" fmla="*/ 2147483647 w 5472"/>
              <a:gd name="T7" fmla="*/ 2147483647 h 952"/>
              <a:gd name="T8" fmla="*/ 2147483647 w 5472"/>
              <a:gd name="T9" fmla="*/ 2147483647 h 952"/>
              <a:gd name="T10" fmla="*/ 2147483647 w 5472"/>
              <a:gd name="T11" fmla="*/ 2147483647 h 952"/>
              <a:gd name="T12" fmla="*/ 2147483647 w 5472"/>
              <a:gd name="T13" fmla="*/ 2147483647 h 952"/>
              <a:gd name="T14" fmla="*/ 2147483647 w 5472"/>
              <a:gd name="T15" fmla="*/ 2147483647 h 952"/>
              <a:gd name="T16" fmla="*/ 2147483647 w 5472"/>
              <a:gd name="T17" fmla="*/ 2147483647 h 952"/>
              <a:gd name="T18" fmla="*/ 2147483647 w 5472"/>
              <a:gd name="T19" fmla="*/ 2147483647 h 952"/>
              <a:gd name="T20" fmla="*/ 2147483647 w 5472"/>
              <a:gd name="T21" fmla="*/ 2147483647 h 952"/>
              <a:gd name="T22" fmla="*/ 2147483647 w 5472"/>
              <a:gd name="T23" fmla="*/ 2147483647 h 952"/>
              <a:gd name="T24" fmla="*/ 2147483647 w 5472"/>
              <a:gd name="T25" fmla="*/ 2147483647 h 952"/>
              <a:gd name="T26" fmla="*/ 2147483647 w 5472"/>
              <a:gd name="T27" fmla="*/ 2147483647 h 952"/>
              <a:gd name="T28" fmla="*/ 2147483647 w 5472"/>
              <a:gd name="T29" fmla="*/ 2147483647 h 952"/>
              <a:gd name="T30" fmla="*/ 2147483647 w 5472"/>
              <a:gd name="T31" fmla="*/ 2147483647 h 952"/>
              <a:gd name="T32" fmla="*/ 2147483647 w 5472"/>
              <a:gd name="T33" fmla="*/ 2147483647 h 952"/>
              <a:gd name="T34" fmla="*/ 2147483647 w 5472"/>
              <a:gd name="T35" fmla="*/ 2147483647 h 952"/>
              <a:gd name="T36" fmla="*/ 2147483647 w 5472"/>
              <a:gd name="T37" fmla="*/ 2147483647 h 952"/>
              <a:gd name="T38" fmla="*/ 2147483647 w 5472"/>
              <a:gd name="T39" fmla="*/ 2147483647 h 952"/>
              <a:gd name="T40" fmla="*/ 2147483647 w 5472"/>
              <a:gd name="T41" fmla="*/ 2147483647 h 952"/>
              <a:gd name="T42" fmla="*/ 2147483647 w 5472"/>
              <a:gd name="T43" fmla="*/ 2147483647 h 952"/>
              <a:gd name="T44" fmla="*/ 2147483647 w 5472"/>
              <a:gd name="T45" fmla="*/ 2147483647 h 952"/>
              <a:gd name="T46" fmla="*/ 2147483647 w 5472"/>
              <a:gd name="T47" fmla="*/ 2147483647 h 952"/>
              <a:gd name="T48" fmla="*/ 2147483647 w 5472"/>
              <a:gd name="T49" fmla="*/ 2147483647 h 952"/>
              <a:gd name="T50" fmla="*/ 2147483647 w 5472"/>
              <a:gd name="T51" fmla="*/ 2147483647 h 952"/>
              <a:gd name="T52" fmla="*/ 2147483647 w 5472"/>
              <a:gd name="T53" fmla="*/ 2147483647 h 952"/>
              <a:gd name="T54" fmla="*/ 2147483647 w 5472"/>
              <a:gd name="T55" fmla="*/ 2147483647 h 952"/>
              <a:gd name="T56" fmla="*/ 2147483647 w 5472"/>
              <a:gd name="T57" fmla="*/ 2147483647 h 952"/>
              <a:gd name="T58" fmla="*/ 2147483647 w 5472"/>
              <a:gd name="T59" fmla="*/ 2147483647 h 952"/>
              <a:gd name="T60" fmla="*/ 2147483647 w 5472"/>
              <a:gd name="T61" fmla="*/ 2147483647 h 952"/>
              <a:gd name="T62" fmla="*/ 2147483647 w 5472"/>
              <a:gd name="T63" fmla="*/ 2147483647 h 952"/>
              <a:gd name="T64" fmla="*/ 2147483647 w 5472"/>
              <a:gd name="T65" fmla="*/ 2147483647 h 952"/>
              <a:gd name="T66" fmla="*/ 2147483647 w 5472"/>
              <a:gd name="T67" fmla="*/ 2147483647 h 952"/>
              <a:gd name="T68" fmla="*/ 2147483647 w 5472"/>
              <a:gd name="T69" fmla="*/ 2147483647 h 952"/>
              <a:gd name="T70" fmla="*/ 2147483647 w 5472"/>
              <a:gd name="T71" fmla="*/ 2147483647 h 952"/>
              <a:gd name="T72" fmla="*/ 2147483647 w 5472"/>
              <a:gd name="T73" fmla="*/ 2147483647 h 952"/>
              <a:gd name="T74" fmla="*/ 2147483647 w 5472"/>
              <a:gd name="T75" fmla="*/ 2147483647 h 952"/>
              <a:gd name="T76" fmla="*/ 2147483647 w 5472"/>
              <a:gd name="T77" fmla="*/ 2147483647 h 952"/>
              <a:gd name="T78" fmla="*/ 2147483647 w 5472"/>
              <a:gd name="T79" fmla="*/ 2147483647 h 952"/>
              <a:gd name="T80" fmla="*/ 2147483647 w 5472"/>
              <a:gd name="T81" fmla="*/ 2147483647 h 952"/>
              <a:gd name="T82" fmla="*/ 2147483647 w 5472"/>
              <a:gd name="T83" fmla="*/ 0 h 952"/>
              <a:gd name="T84" fmla="*/ 2147483647 w 5472"/>
              <a:gd name="T85" fmla="*/ 2147483647 h 952"/>
              <a:gd name="T86" fmla="*/ 2147483647 w 5472"/>
              <a:gd name="T87" fmla="*/ 2147483647 h 952"/>
              <a:gd name="T88" fmla="*/ 2147483647 w 5472"/>
              <a:gd name="T89" fmla="*/ 2147483647 h 952"/>
              <a:gd name="T90" fmla="*/ 2147483647 w 5472"/>
              <a:gd name="T91" fmla="*/ 2147483647 h 952"/>
              <a:gd name="T92" fmla="*/ 2147483647 w 5472"/>
              <a:gd name="T93" fmla="*/ 2147483647 h 952"/>
              <a:gd name="T94" fmla="*/ 2147483647 w 5472"/>
              <a:gd name="T95" fmla="*/ 2147483647 h 952"/>
              <a:gd name="T96" fmla="*/ 2147483647 w 5472"/>
              <a:gd name="T97" fmla="*/ 2147483647 h 952"/>
              <a:gd name="T98" fmla="*/ 2147483647 w 5472"/>
              <a:gd name="T99" fmla="*/ 2147483647 h 952"/>
              <a:gd name="T100" fmla="*/ 2147483647 w 5472"/>
              <a:gd name="T101" fmla="*/ 2147483647 h 952"/>
              <a:gd name="T102" fmla="*/ 2147483647 w 5472"/>
              <a:gd name="T103" fmla="*/ 2147483647 h 952"/>
              <a:gd name="T104" fmla="*/ 2147483647 w 5472"/>
              <a:gd name="T105" fmla="*/ 2147483647 h 952"/>
              <a:gd name="T106" fmla="*/ 2147483647 w 5472"/>
              <a:gd name="T107" fmla="*/ 2147483647 h 952"/>
              <a:gd name="T108" fmla="*/ 2147483647 w 5472"/>
              <a:gd name="T109" fmla="*/ 0 h 952"/>
              <a:gd name="T110" fmla="*/ 2147483647 w 5472"/>
              <a:gd name="T111" fmla="*/ 2147483647 h 952"/>
              <a:gd name="T112" fmla="*/ 2147483647 w 5472"/>
              <a:gd name="T113" fmla="*/ 2147483647 h 952"/>
              <a:gd name="T114" fmla="*/ 2147483647 w 5472"/>
              <a:gd name="T115" fmla="*/ 2147483647 h 952"/>
              <a:gd name="T116" fmla="*/ 2147483647 w 5472"/>
              <a:gd name="T117" fmla="*/ 2147483647 h 952"/>
              <a:gd name="T118" fmla="*/ 2147483647 w 5472"/>
              <a:gd name="T119" fmla="*/ 2147483647 h 952"/>
              <a:gd name="T120" fmla="*/ 2147483647 w 5472"/>
              <a:gd name="T121" fmla="*/ 2147483647 h 952"/>
              <a:gd name="T122" fmla="*/ 2147483647 w 5472"/>
              <a:gd name="T123" fmla="*/ 2147483647 h 95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472" h="952">
                <a:moveTo>
                  <a:pt x="5454" y="922"/>
                </a:moveTo>
                <a:lnTo>
                  <a:pt x="5454" y="922"/>
                </a:lnTo>
                <a:lnTo>
                  <a:pt x="5452" y="902"/>
                </a:lnTo>
                <a:lnTo>
                  <a:pt x="5448" y="886"/>
                </a:lnTo>
                <a:lnTo>
                  <a:pt x="5440" y="872"/>
                </a:lnTo>
                <a:lnTo>
                  <a:pt x="5430" y="862"/>
                </a:lnTo>
                <a:lnTo>
                  <a:pt x="5418" y="854"/>
                </a:lnTo>
                <a:lnTo>
                  <a:pt x="5402" y="848"/>
                </a:lnTo>
                <a:lnTo>
                  <a:pt x="5384" y="844"/>
                </a:lnTo>
                <a:lnTo>
                  <a:pt x="5364" y="844"/>
                </a:lnTo>
                <a:lnTo>
                  <a:pt x="4946" y="844"/>
                </a:lnTo>
                <a:lnTo>
                  <a:pt x="4910" y="842"/>
                </a:lnTo>
                <a:lnTo>
                  <a:pt x="4878" y="838"/>
                </a:lnTo>
                <a:lnTo>
                  <a:pt x="4848" y="832"/>
                </a:lnTo>
                <a:lnTo>
                  <a:pt x="4820" y="824"/>
                </a:lnTo>
                <a:lnTo>
                  <a:pt x="4796" y="814"/>
                </a:lnTo>
                <a:lnTo>
                  <a:pt x="4774" y="800"/>
                </a:lnTo>
                <a:lnTo>
                  <a:pt x="4754" y="788"/>
                </a:lnTo>
                <a:lnTo>
                  <a:pt x="4738" y="772"/>
                </a:lnTo>
                <a:lnTo>
                  <a:pt x="4722" y="756"/>
                </a:lnTo>
                <a:lnTo>
                  <a:pt x="4710" y="740"/>
                </a:lnTo>
                <a:lnTo>
                  <a:pt x="4698" y="724"/>
                </a:lnTo>
                <a:lnTo>
                  <a:pt x="4690" y="706"/>
                </a:lnTo>
                <a:lnTo>
                  <a:pt x="4682" y="688"/>
                </a:lnTo>
                <a:lnTo>
                  <a:pt x="4676" y="672"/>
                </a:lnTo>
                <a:lnTo>
                  <a:pt x="4674" y="654"/>
                </a:lnTo>
                <a:lnTo>
                  <a:pt x="4670" y="638"/>
                </a:lnTo>
                <a:lnTo>
                  <a:pt x="5252" y="638"/>
                </a:lnTo>
                <a:lnTo>
                  <a:pt x="5282" y="636"/>
                </a:lnTo>
                <a:lnTo>
                  <a:pt x="5310" y="632"/>
                </a:lnTo>
                <a:lnTo>
                  <a:pt x="5336" y="626"/>
                </a:lnTo>
                <a:lnTo>
                  <a:pt x="5358" y="618"/>
                </a:lnTo>
                <a:lnTo>
                  <a:pt x="5378" y="608"/>
                </a:lnTo>
                <a:lnTo>
                  <a:pt x="5396" y="596"/>
                </a:lnTo>
                <a:lnTo>
                  <a:pt x="5412" y="582"/>
                </a:lnTo>
                <a:lnTo>
                  <a:pt x="5426" y="568"/>
                </a:lnTo>
                <a:lnTo>
                  <a:pt x="5438" y="552"/>
                </a:lnTo>
                <a:lnTo>
                  <a:pt x="5448" y="536"/>
                </a:lnTo>
                <a:lnTo>
                  <a:pt x="5456" y="518"/>
                </a:lnTo>
                <a:lnTo>
                  <a:pt x="5462" y="502"/>
                </a:lnTo>
                <a:lnTo>
                  <a:pt x="5466" y="486"/>
                </a:lnTo>
                <a:lnTo>
                  <a:pt x="5470" y="468"/>
                </a:lnTo>
                <a:lnTo>
                  <a:pt x="5472" y="452"/>
                </a:lnTo>
                <a:lnTo>
                  <a:pt x="5472" y="438"/>
                </a:lnTo>
                <a:lnTo>
                  <a:pt x="5472" y="422"/>
                </a:lnTo>
                <a:lnTo>
                  <a:pt x="5470" y="404"/>
                </a:lnTo>
                <a:lnTo>
                  <a:pt x="5466" y="388"/>
                </a:lnTo>
                <a:lnTo>
                  <a:pt x="5460" y="370"/>
                </a:lnTo>
                <a:lnTo>
                  <a:pt x="5454" y="354"/>
                </a:lnTo>
                <a:lnTo>
                  <a:pt x="5446" y="336"/>
                </a:lnTo>
                <a:lnTo>
                  <a:pt x="5436" y="320"/>
                </a:lnTo>
                <a:lnTo>
                  <a:pt x="5424" y="306"/>
                </a:lnTo>
                <a:lnTo>
                  <a:pt x="5410" y="292"/>
                </a:lnTo>
                <a:lnTo>
                  <a:pt x="5394" y="278"/>
                </a:lnTo>
                <a:lnTo>
                  <a:pt x="5376" y="266"/>
                </a:lnTo>
                <a:lnTo>
                  <a:pt x="5356" y="256"/>
                </a:lnTo>
                <a:lnTo>
                  <a:pt x="5334" y="248"/>
                </a:lnTo>
                <a:lnTo>
                  <a:pt x="5310" y="242"/>
                </a:lnTo>
                <a:lnTo>
                  <a:pt x="5282" y="238"/>
                </a:lnTo>
                <a:lnTo>
                  <a:pt x="5252" y="236"/>
                </a:lnTo>
                <a:lnTo>
                  <a:pt x="4938" y="236"/>
                </a:lnTo>
                <a:lnTo>
                  <a:pt x="4886" y="238"/>
                </a:lnTo>
                <a:lnTo>
                  <a:pt x="4840" y="246"/>
                </a:lnTo>
                <a:lnTo>
                  <a:pt x="4796" y="256"/>
                </a:lnTo>
                <a:lnTo>
                  <a:pt x="4758" y="270"/>
                </a:lnTo>
                <a:lnTo>
                  <a:pt x="4724" y="286"/>
                </a:lnTo>
                <a:lnTo>
                  <a:pt x="4692" y="306"/>
                </a:lnTo>
                <a:lnTo>
                  <a:pt x="4664" y="328"/>
                </a:lnTo>
                <a:lnTo>
                  <a:pt x="4640" y="354"/>
                </a:lnTo>
                <a:lnTo>
                  <a:pt x="4620" y="380"/>
                </a:lnTo>
                <a:lnTo>
                  <a:pt x="4602" y="408"/>
                </a:lnTo>
                <a:lnTo>
                  <a:pt x="4588" y="438"/>
                </a:lnTo>
                <a:lnTo>
                  <a:pt x="4578" y="468"/>
                </a:lnTo>
                <a:lnTo>
                  <a:pt x="4568" y="498"/>
                </a:lnTo>
                <a:lnTo>
                  <a:pt x="4562" y="528"/>
                </a:lnTo>
                <a:lnTo>
                  <a:pt x="4560" y="560"/>
                </a:lnTo>
                <a:lnTo>
                  <a:pt x="4558" y="590"/>
                </a:lnTo>
                <a:lnTo>
                  <a:pt x="4560" y="622"/>
                </a:lnTo>
                <a:lnTo>
                  <a:pt x="4564" y="654"/>
                </a:lnTo>
                <a:lnTo>
                  <a:pt x="4570" y="686"/>
                </a:lnTo>
                <a:lnTo>
                  <a:pt x="4578" y="718"/>
                </a:lnTo>
                <a:lnTo>
                  <a:pt x="4592" y="748"/>
                </a:lnTo>
                <a:lnTo>
                  <a:pt x="4606" y="778"/>
                </a:lnTo>
                <a:lnTo>
                  <a:pt x="4624" y="804"/>
                </a:lnTo>
                <a:lnTo>
                  <a:pt x="4646" y="830"/>
                </a:lnTo>
                <a:lnTo>
                  <a:pt x="4670" y="854"/>
                </a:lnTo>
                <a:lnTo>
                  <a:pt x="4698" y="876"/>
                </a:lnTo>
                <a:lnTo>
                  <a:pt x="4728" y="896"/>
                </a:lnTo>
                <a:lnTo>
                  <a:pt x="4764" y="912"/>
                </a:lnTo>
                <a:lnTo>
                  <a:pt x="4802" y="924"/>
                </a:lnTo>
                <a:lnTo>
                  <a:pt x="4842" y="934"/>
                </a:lnTo>
                <a:lnTo>
                  <a:pt x="4888" y="940"/>
                </a:lnTo>
                <a:lnTo>
                  <a:pt x="4938" y="942"/>
                </a:lnTo>
                <a:lnTo>
                  <a:pt x="5454" y="942"/>
                </a:lnTo>
                <a:lnTo>
                  <a:pt x="5454" y="922"/>
                </a:lnTo>
                <a:close/>
                <a:moveTo>
                  <a:pt x="4946" y="334"/>
                </a:moveTo>
                <a:lnTo>
                  <a:pt x="4946" y="334"/>
                </a:lnTo>
                <a:lnTo>
                  <a:pt x="5238" y="334"/>
                </a:lnTo>
                <a:lnTo>
                  <a:pt x="5256" y="336"/>
                </a:lnTo>
                <a:lnTo>
                  <a:pt x="5272" y="338"/>
                </a:lnTo>
                <a:lnTo>
                  <a:pt x="5286" y="340"/>
                </a:lnTo>
                <a:lnTo>
                  <a:pt x="5300" y="344"/>
                </a:lnTo>
                <a:lnTo>
                  <a:pt x="5312" y="350"/>
                </a:lnTo>
                <a:lnTo>
                  <a:pt x="5322" y="356"/>
                </a:lnTo>
                <a:lnTo>
                  <a:pt x="5330" y="364"/>
                </a:lnTo>
                <a:lnTo>
                  <a:pt x="5338" y="370"/>
                </a:lnTo>
                <a:lnTo>
                  <a:pt x="5350" y="388"/>
                </a:lnTo>
                <a:lnTo>
                  <a:pt x="5358" y="404"/>
                </a:lnTo>
                <a:lnTo>
                  <a:pt x="5362" y="422"/>
                </a:lnTo>
                <a:lnTo>
                  <a:pt x="5362" y="438"/>
                </a:lnTo>
                <a:lnTo>
                  <a:pt x="5362" y="452"/>
                </a:lnTo>
                <a:lnTo>
                  <a:pt x="5358" y="468"/>
                </a:lnTo>
                <a:lnTo>
                  <a:pt x="5350" y="486"/>
                </a:lnTo>
                <a:lnTo>
                  <a:pt x="5338" y="502"/>
                </a:lnTo>
                <a:lnTo>
                  <a:pt x="5332" y="510"/>
                </a:lnTo>
                <a:lnTo>
                  <a:pt x="5322" y="518"/>
                </a:lnTo>
                <a:lnTo>
                  <a:pt x="5312" y="524"/>
                </a:lnTo>
                <a:lnTo>
                  <a:pt x="5300" y="530"/>
                </a:lnTo>
                <a:lnTo>
                  <a:pt x="5288" y="534"/>
                </a:lnTo>
                <a:lnTo>
                  <a:pt x="5272" y="538"/>
                </a:lnTo>
                <a:lnTo>
                  <a:pt x="5256" y="540"/>
                </a:lnTo>
                <a:lnTo>
                  <a:pt x="5238" y="540"/>
                </a:lnTo>
                <a:lnTo>
                  <a:pt x="4670" y="540"/>
                </a:lnTo>
                <a:lnTo>
                  <a:pt x="4676" y="512"/>
                </a:lnTo>
                <a:lnTo>
                  <a:pt x="4680" y="496"/>
                </a:lnTo>
                <a:lnTo>
                  <a:pt x="4688" y="478"/>
                </a:lnTo>
                <a:lnTo>
                  <a:pt x="4696" y="462"/>
                </a:lnTo>
                <a:lnTo>
                  <a:pt x="4706" y="444"/>
                </a:lnTo>
                <a:lnTo>
                  <a:pt x="4718" y="428"/>
                </a:lnTo>
                <a:lnTo>
                  <a:pt x="4732" y="412"/>
                </a:lnTo>
                <a:lnTo>
                  <a:pt x="4750" y="396"/>
                </a:lnTo>
                <a:lnTo>
                  <a:pt x="4768" y="382"/>
                </a:lnTo>
                <a:lnTo>
                  <a:pt x="4790" y="368"/>
                </a:lnTo>
                <a:lnTo>
                  <a:pt x="4816" y="356"/>
                </a:lnTo>
                <a:lnTo>
                  <a:pt x="4844" y="348"/>
                </a:lnTo>
                <a:lnTo>
                  <a:pt x="4874" y="340"/>
                </a:lnTo>
                <a:lnTo>
                  <a:pt x="4908" y="336"/>
                </a:lnTo>
                <a:lnTo>
                  <a:pt x="4946" y="334"/>
                </a:lnTo>
                <a:close/>
                <a:moveTo>
                  <a:pt x="3760" y="898"/>
                </a:moveTo>
                <a:lnTo>
                  <a:pt x="3760" y="898"/>
                </a:lnTo>
                <a:lnTo>
                  <a:pt x="3740" y="924"/>
                </a:lnTo>
                <a:lnTo>
                  <a:pt x="3730" y="932"/>
                </a:lnTo>
                <a:lnTo>
                  <a:pt x="3720" y="940"/>
                </a:lnTo>
                <a:lnTo>
                  <a:pt x="3712" y="946"/>
                </a:lnTo>
                <a:lnTo>
                  <a:pt x="3702" y="950"/>
                </a:lnTo>
                <a:lnTo>
                  <a:pt x="3694" y="952"/>
                </a:lnTo>
                <a:lnTo>
                  <a:pt x="3684" y="952"/>
                </a:lnTo>
                <a:lnTo>
                  <a:pt x="3670" y="952"/>
                </a:lnTo>
                <a:lnTo>
                  <a:pt x="3660" y="948"/>
                </a:lnTo>
                <a:lnTo>
                  <a:pt x="3650" y="944"/>
                </a:lnTo>
                <a:lnTo>
                  <a:pt x="3642" y="938"/>
                </a:lnTo>
                <a:lnTo>
                  <a:pt x="3634" y="930"/>
                </a:lnTo>
                <a:lnTo>
                  <a:pt x="3624" y="920"/>
                </a:lnTo>
                <a:lnTo>
                  <a:pt x="3606" y="898"/>
                </a:lnTo>
                <a:lnTo>
                  <a:pt x="3124" y="236"/>
                </a:lnTo>
                <a:lnTo>
                  <a:pt x="3188" y="236"/>
                </a:lnTo>
                <a:lnTo>
                  <a:pt x="3212" y="238"/>
                </a:lnTo>
                <a:lnTo>
                  <a:pt x="3232" y="240"/>
                </a:lnTo>
                <a:lnTo>
                  <a:pt x="3250" y="246"/>
                </a:lnTo>
                <a:lnTo>
                  <a:pt x="3264" y="254"/>
                </a:lnTo>
                <a:lnTo>
                  <a:pt x="3276" y="264"/>
                </a:lnTo>
                <a:lnTo>
                  <a:pt x="3286" y="274"/>
                </a:lnTo>
                <a:lnTo>
                  <a:pt x="3308" y="302"/>
                </a:lnTo>
                <a:lnTo>
                  <a:pt x="3686" y="836"/>
                </a:lnTo>
                <a:lnTo>
                  <a:pt x="4066" y="300"/>
                </a:lnTo>
                <a:lnTo>
                  <a:pt x="4086" y="274"/>
                </a:lnTo>
                <a:lnTo>
                  <a:pt x="4098" y="262"/>
                </a:lnTo>
                <a:lnTo>
                  <a:pt x="4110" y="254"/>
                </a:lnTo>
                <a:lnTo>
                  <a:pt x="4124" y="246"/>
                </a:lnTo>
                <a:lnTo>
                  <a:pt x="4140" y="240"/>
                </a:lnTo>
                <a:lnTo>
                  <a:pt x="4160" y="238"/>
                </a:lnTo>
                <a:lnTo>
                  <a:pt x="4184" y="236"/>
                </a:lnTo>
                <a:lnTo>
                  <a:pt x="4242" y="236"/>
                </a:lnTo>
                <a:lnTo>
                  <a:pt x="3760" y="898"/>
                </a:lnTo>
                <a:close/>
                <a:moveTo>
                  <a:pt x="1002" y="942"/>
                </a:moveTo>
                <a:lnTo>
                  <a:pt x="1002" y="942"/>
                </a:lnTo>
                <a:lnTo>
                  <a:pt x="986" y="940"/>
                </a:lnTo>
                <a:lnTo>
                  <a:pt x="972" y="938"/>
                </a:lnTo>
                <a:lnTo>
                  <a:pt x="960" y="932"/>
                </a:lnTo>
                <a:lnTo>
                  <a:pt x="948" y="926"/>
                </a:lnTo>
                <a:lnTo>
                  <a:pt x="938" y="916"/>
                </a:lnTo>
                <a:lnTo>
                  <a:pt x="932" y="904"/>
                </a:lnTo>
                <a:lnTo>
                  <a:pt x="926" y="890"/>
                </a:lnTo>
                <a:lnTo>
                  <a:pt x="922" y="874"/>
                </a:lnTo>
                <a:lnTo>
                  <a:pt x="906" y="796"/>
                </a:lnTo>
                <a:lnTo>
                  <a:pt x="894" y="816"/>
                </a:lnTo>
                <a:lnTo>
                  <a:pt x="876" y="838"/>
                </a:lnTo>
                <a:lnTo>
                  <a:pt x="850" y="862"/>
                </a:lnTo>
                <a:lnTo>
                  <a:pt x="836" y="874"/>
                </a:lnTo>
                <a:lnTo>
                  <a:pt x="818" y="886"/>
                </a:lnTo>
                <a:lnTo>
                  <a:pt x="798" y="898"/>
                </a:lnTo>
                <a:lnTo>
                  <a:pt x="778" y="908"/>
                </a:lnTo>
                <a:lnTo>
                  <a:pt x="754" y="918"/>
                </a:lnTo>
                <a:lnTo>
                  <a:pt x="728" y="926"/>
                </a:lnTo>
                <a:lnTo>
                  <a:pt x="700" y="932"/>
                </a:lnTo>
                <a:lnTo>
                  <a:pt x="670" y="938"/>
                </a:lnTo>
                <a:lnTo>
                  <a:pt x="638" y="940"/>
                </a:lnTo>
                <a:lnTo>
                  <a:pt x="604" y="942"/>
                </a:lnTo>
                <a:lnTo>
                  <a:pt x="384" y="942"/>
                </a:lnTo>
                <a:lnTo>
                  <a:pt x="356" y="942"/>
                </a:lnTo>
                <a:lnTo>
                  <a:pt x="330" y="940"/>
                </a:lnTo>
                <a:lnTo>
                  <a:pt x="306" y="936"/>
                </a:lnTo>
                <a:lnTo>
                  <a:pt x="282" y="932"/>
                </a:lnTo>
                <a:lnTo>
                  <a:pt x="258" y="928"/>
                </a:lnTo>
                <a:lnTo>
                  <a:pt x="238" y="922"/>
                </a:lnTo>
                <a:lnTo>
                  <a:pt x="198" y="908"/>
                </a:lnTo>
                <a:lnTo>
                  <a:pt x="162" y="890"/>
                </a:lnTo>
                <a:lnTo>
                  <a:pt x="130" y="870"/>
                </a:lnTo>
                <a:lnTo>
                  <a:pt x="104" y="846"/>
                </a:lnTo>
                <a:lnTo>
                  <a:pt x="80" y="822"/>
                </a:lnTo>
                <a:lnTo>
                  <a:pt x="60" y="794"/>
                </a:lnTo>
                <a:lnTo>
                  <a:pt x="42" y="766"/>
                </a:lnTo>
                <a:lnTo>
                  <a:pt x="28" y="738"/>
                </a:lnTo>
                <a:lnTo>
                  <a:pt x="18" y="708"/>
                </a:lnTo>
                <a:lnTo>
                  <a:pt x="10" y="678"/>
                </a:lnTo>
                <a:lnTo>
                  <a:pt x="4" y="648"/>
                </a:lnTo>
                <a:lnTo>
                  <a:pt x="2" y="618"/>
                </a:lnTo>
                <a:lnTo>
                  <a:pt x="0" y="590"/>
                </a:lnTo>
                <a:lnTo>
                  <a:pt x="2" y="558"/>
                </a:lnTo>
                <a:lnTo>
                  <a:pt x="4" y="526"/>
                </a:lnTo>
                <a:lnTo>
                  <a:pt x="12" y="494"/>
                </a:lnTo>
                <a:lnTo>
                  <a:pt x="20" y="462"/>
                </a:lnTo>
                <a:lnTo>
                  <a:pt x="32" y="432"/>
                </a:lnTo>
                <a:lnTo>
                  <a:pt x="46" y="404"/>
                </a:lnTo>
                <a:lnTo>
                  <a:pt x="64" y="376"/>
                </a:lnTo>
                <a:lnTo>
                  <a:pt x="86" y="350"/>
                </a:lnTo>
                <a:lnTo>
                  <a:pt x="110" y="326"/>
                </a:lnTo>
                <a:lnTo>
                  <a:pt x="138" y="304"/>
                </a:lnTo>
                <a:lnTo>
                  <a:pt x="170" y="284"/>
                </a:lnTo>
                <a:lnTo>
                  <a:pt x="204" y="268"/>
                </a:lnTo>
                <a:lnTo>
                  <a:pt x="244" y="254"/>
                </a:lnTo>
                <a:lnTo>
                  <a:pt x="286" y="244"/>
                </a:lnTo>
                <a:lnTo>
                  <a:pt x="332" y="238"/>
                </a:lnTo>
                <a:lnTo>
                  <a:pt x="384" y="236"/>
                </a:lnTo>
                <a:lnTo>
                  <a:pt x="604" y="236"/>
                </a:lnTo>
                <a:lnTo>
                  <a:pt x="642" y="238"/>
                </a:lnTo>
                <a:lnTo>
                  <a:pt x="680" y="242"/>
                </a:lnTo>
                <a:lnTo>
                  <a:pt x="714" y="248"/>
                </a:lnTo>
                <a:lnTo>
                  <a:pt x="746" y="258"/>
                </a:lnTo>
                <a:lnTo>
                  <a:pt x="776" y="270"/>
                </a:lnTo>
                <a:lnTo>
                  <a:pt x="804" y="284"/>
                </a:lnTo>
                <a:lnTo>
                  <a:pt x="830" y="300"/>
                </a:lnTo>
                <a:lnTo>
                  <a:pt x="854" y="318"/>
                </a:lnTo>
                <a:lnTo>
                  <a:pt x="876" y="338"/>
                </a:lnTo>
                <a:lnTo>
                  <a:pt x="894" y="358"/>
                </a:lnTo>
                <a:lnTo>
                  <a:pt x="912" y="382"/>
                </a:lnTo>
                <a:lnTo>
                  <a:pt x="926" y="406"/>
                </a:lnTo>
                <a:lnTo>
                  <a:pt x="940" y="432"/>
                </a:lnTo>
                <a:lnTo>
                  <a:pt x="950" y="458"/>
                </a:lnTo>
                <a:lnTo>
                  <a:pt x="958" y="484"/>
                </a:lnTo>
                <a:lnTo>
                  <a:pt x="966" y="514"/>
                </a:lnTo>
                <a:lnTo>
                  <a:pt x="1046" y="942"/>
                </a:lnTo>
                <a:lnTo>
                  <a:pt x="1002" y="942"/>
                </a:lnTo>
                <a:close/>
                <a:moveTo>
                  <a:pt x="580" y="334"/>
                </a:moveTo>
                <a:lnTo>
                  <a:pt x="580" y="334"/>
                </a:lnTo>
                <a:lnTo>
                  <a:pt x="392" y="334"/>
                </a:lnTo>
                <a:lnTo>
                  <a:pt x="354" y="336"/>
                </a:lnTo>
                <a:lnTo>
                  <a:pt x="318" y="340"/>
                </a:lnTo>
                <a:lnTo>
                  <a:pt x="286" y="348"/>
                </a:lnTo>
                <a:lnTo>
                  <a:pt x="258" y="358"/>
                </a:lnTo>
                <a:lnTo>
                  <a:pt x="232" y="370"/>
                </a:lnTo>
                <a:lnTo>
                  <a:pt x="210" y="384"/>
                </a:lnTo>
                <a:lnTo>
                  <a:pt x="188" y="400"/>
                </a:lnTo>
                <a:lnTo>
                  <a:pt x="170" y="416"/>
                </a:lnTo>
                <a:lnTo>
                  <a:pt x="156" y="436"/>
                </a:lnTo>
                <a:lnTo>
                  <a:pt x="142" y="456"/>
                </a:lnTo>
                <a:lnTo>
                  <a:pt x="132" y="476"/>
                </a:lnTo>
                <a:lnTo>
                  <a:pt x="122" y="498"/>
                </a:lnTo>
                <a:lnTo>
                  <a:pt x="116" y="520"/>
                </a:lnTo>
                <a:lnTo>
                  <a:pt x="112" y="544"/>
                </a:lnTo>
                <a:lnTo>
                  <a:pt x="110" y="566"/>
                </a:lnTo>
                <a:lnTo>
                  <a:pt x="108" y="590"/>
                </a:lnTo>
                <a:lnTo>
                  <a:pt x="110" y="612"/>
                </a:lnTo>
                <a:lnTo>
                  <a:pt x="112" y="636"/>
                </a:lnTo>
                <a:lnTo>
                  <a:pt x="116" y="658"/>
                </a:lnTo>
                <a:lnTo>
                  <a:pt x="122" y="680"/>
                </a:lnTo>
                <a:lnTo>
                  <a:pt x="132" y="702"/>
                </a:lnTo>
                <a:lnTo>
                  <a:pt x="142" y="724"/>
                </a:lnTo>
                <a:lnTo>
                  <a:pt x="156" y="744"/>
                </a:lnTo>
                <a:lnTo>
                  <a:pt x="170" y="762"/>
                </a:lnTo>
                <a:lnTo>
                  <a:pt x="188" y="780"/>
                </a:lnTo>
                <a:lnTo>
                  <a:pt x="210" y="796"/>
                </a:lnTo>
                <a:lnTo>
                  <a:pt x="232" y="810"/>
                </a:lnTo>
                <a:lnTo>
                  <a:pt x="258" y="822"/>
                </a:lnTo>
                <a:lnTo>
                  <a:pt x="286" y="830"/>
                </a:lnTo>
                <a:lnTo>
                  <a:pt x="318" y="838"/>
                </a:lnTo>
                <a:lnTo>
                  <a:pt x="354" y="842"/>
                </a:lnTo>
                <a:lnTo>
                  <a:pt x="392" y="844"/>
                </a:lnTo>
                <a:lnTo>
                  <a:pt x="580" y="844"/>
                </a:lnTo>
                <a:lnTo>
                  <a:pt x="618" y="842"/>
                </a:lnTo>
                <a:lnTo>
                  <a:pt x="654" y="838"/>
                </a:lnTo>
                <a:lnTo>
                  <a:pt x="688" y="830"/>
                </a:lnTo>
                <a:lnTo>
                  <a:pt x="716" y="820"/>
                </a:lnTo>
                <a:lnTo>
                  <a:pt x="744" y="808"/>
                </a:lnTo>
                <a:lnTo>
                  <a:pt x="766" y="794"/>
                </a:lnTo>
                <a:lnTo>
                  <a:pt x="786" y="778"/>
                </a:lnTo>
                <a:lnTo>
                  <a:pt x="804" y="760"/>
                </a:lnTo>
                <a:lnTo>
                  <a:pt x="820" y="740"/>
                </a:lnTo>
                <a:lnTo>
                  <a:pt x="832" y="720"/>
                </a:lnTo>
                <a:lnTo>
                  <a:pt x="842" y="700"/>
                </a:lnTo>
                <a:lnTo>
                  <a:pt x="850" y="678"/>
                </a:lnTo>
                <a:lnTo>
                  <a:pt x="856" y="656"/>
                </a:lnTo>
                <a:lnTo>
                  <a:pt x="860" y="634"/>
                </a:lnTo>
                <a:lnTo>
                  <a:pt x="864" y="610"/>
                </a:lnTo>
                <a:lnTo>
                  <a:pt x="864" y="590"/>
                </a:lnTo>
                <a:lnTo>
                  <a:pt x="864" y="570"/>
                </a:lnTo>
                <a:lnTo>
                  <a:pt x="862" y="548"/>
                </a:lnTo>
                <a:lnTo>
                  <a:pt x="858" y="528"/>
                </a:lnTo>
                <a:lnTo>
                  <a:pt x="852" y="506"/>
                </a:lnTo>
                <a:lnTo>
                  <a:pt x="844" y="484"/>
                </a:lnTo>
                <a:lnTo>
                  <a:pt x="834" y="464"/>
                </a:lnTo>
                <a:lnTo>
                  <a:pt x="822" y="444"/>
                </a:lnTo>
                <a:lnTo>
                  <a:pt x="806" y="424"/>
                </a:lnTo>
                <a:lnTo>
                  <a:pt x="790" y="406"/>
                </a:lnTo>
                <a:lnTo>
                  <a:pt x="770" y="388"/>
                </a:lnTo>
                <a:lnTo>
                  <a:pt x="746" y="372"/>
                </a:lnTo>
                <a:lnTo>
                  <a:pt x="720" y="360"/>
                </a:lnTo>
                <a:lnTo>
                  <a:pt x="690" y="350"/>
                </a:lnTo>
                <a:lnTo>
                  <a:pt x="656" y="342"/>
                </a:lnTo>
                <a:lnTo>
                  <a:pt x="620" y="336"/>
                </a:lnTo>
                <a:lnTo>
                  <a:pt x="580" y="334"/>
                </a:lnTo>
                <a:close/>
                <a:moveTo>
                  <a:pt x="4384" y="156"/>
                </a:moveTo>
                <a:lnTo>
                  <a:pt x="4384" y="156"/>
                </a:lnTo>
                <a:lnTo>
                  <a:pt x="4394" y="154"/>
                </a:lnTo>
                <a:lnTo>
                  <a:pt x="4404" y="152"/>
                </a:lnTo>
                <a:lnTo>
                  <a:pt x="4414" y="148"/>
                </a:lnTo>
                <a:lnTo>
                  <a:pt x="4422" y="142"/>
                </a:lnTo>
                <a:lnTo>
                  <a:pt x="4430" y="134"/>
                </a:lnTo>
                <a:lnTo>
                  <a:pt x="4434" y="124"/>
                </a:lnTo>
                <a:lnTo>
                  <a:pt x="4438" y="112"/>
                </a:lnTo>
                <a:lnTo>
                  <a:pt x="4438" y="100"/>
                </a:lnTo>
                <a:lnTo>
                  <a:pt x="4438" y="76"/>
                </a:lnTo>
                <a:lnTo>
                  <a:pt x="4438" y="64"/>
                </a:lnTo>
                <a:lnTo>
                  <a:pt x="4434" y="52"/>
                </a:lnTo>
                <a:lnTo>
                  <a:pt x="4430" y="42"/>
                </a:lnTo>
                <a:lnTo>
                  <a:pt x="4422" y="34"/>
                </a:lnTo>
                <a:lnTo>
                  <a:pt x="4414" y="28"/>
                </a:lnTo>
                <a:lnTo>
                  <a:pt x="4404" y="24"/>
                </a:lnTo>
                <a:lnTo>
                  <a:pt x="4394" y="22"/>
                </a:lnTo>
                <a:lnTo>
                  <a:pt x="4384" y="20"/>
                </a:lnTo>
                <a:lnTo>
                  <a:pt x="4372" y="22"/>
                </a:lnTo>
                <a:lnTo>
                  <a:pt x="4362" y="24"/>
                </a:lnTo>
                <a:lnTo>
                  <a:pt x="4352" y="28"/>
                </a:lnTo>
                <a:lnTo>
                  <a:pt x="4344" y="34"/>
                </a:lnTo>
                <a:lnTo>
                  <a:pt x="4338" y="42"/>
                </a:lnTo>
                <a:lnTo>
                  <a:pt x="4332" y="52"/>
                </a:lnTo>
                <a:lnTo>
                  <a:pt x="4328" y="64"/>
                </a:lnTo>
                <a:lnTo>
                  <a:pt x="4328" y="76"/>
                </a:lnTo>
                <a:lnTo>
                  <a:pt x="4328" y="100"/>
                </a:lnTo>
                <a:lnTo>
                  <a:pt x="4328" y="112"/>
                </a:lnTo>
                <a:lnTo>
                  <a:pt x="4332" y="124"/>
                </a:lnTo>
                <a:lnTo>
                  <a:pt x="4336" y="134"/>
                </a:lnTo>
                <a:lnTo>
                  <a:pt x="4344" y="142"/>
                </a:lnTo>
                <a:lnTo>
                  <a:pt x="4352" y="148"/>
                </a:lnTo>
                <a:lnTo>
                  <a:pt x="4362" y="152"/>
                </a:lnTo>
                <a:lnTo>
                  <a:pt x="4372" y="154"/>
                </a:lnTo>
                <a:lnTo>
                  <a:pt x="4384" y="156"/>
                </a:lnTo>
                <a:close/>
                <a:moveTo>
                  <a:pt x="4328" y="236"/>
                </a:moveTo>
                <a:lnTo>
                  <a:pt x="4328" y="236"/>
                </a:lnTo>
                <a:lnTo>
                  <a:pt x="4354" y="236"/>
                </a:lnTo>
                <a:lnTo>
                  <a:pt x="4372" y="238"/>
                </a:lnTo>
                <a:lnTo>
                  <a:pt x="4388" y="242"/>
                </a:lnTo>
                <a:lnTo>
                  <a:pt x="4402" y="248"/>
                </a:lnTo>
                <a:lnTo>
                  <a:pt x="4414" y="256"/>
                </a:lnTo>
                <a:lnTo>
                  <a:pt x="4424" y="268"/>
                </a:lnTo>
                <a:lnTo>
                  <a:pt x="4432" y="284"/>
                </a:lnTo>
                <a:lnTo>
                  <a:pt x="4436" y="304"/>
                </a:lnTo>
                <a:lnTo>
                  <a:pt x="4438" y="328"/>
                </a:lnTo>
                <a:lnTo>
                  <a:pt x="4438" y="942"/>
                </a:lnTo>
                <a:lnTo>
                  <a:pt x="4410" y="942"/>
                </a:lnTo>
                <a:lnTo>
                  <a:pt x="4390" y="940"/>
                </a:lnTo>
                <a:lnTo>
                  <a:pt x="4374" y="936"/>
                </a:lnTo>
                <a:lnTo>
                  <a:pt x="4360" y="930"/>
                </a:lnTo>
                <a:lnTo>
                  <a:pt x="4348" y="920"/>
                </a:lnTo>
                <a:lnTo>
                  <a:pt x="4340" y="908"/>
                </a:lnTo>
                <a:lnTo>
                  <a:pt x="4334" y="892"/>
                </a:lnTo>
                <a:lnTo>
                  <a:pt x="4330" y="874"/>
                </a:lnTo>
                <a:lnTo>
                  <a:pt x="4328" y="852"/>
                </a:lnTo>
                <a:lnTo>
                  <a:pt x="4328" y="236"/>
                </a:lnTo>
                <a:close/>
                <a:moveTo>
                  <a:pt x="1210" y="328"/>
                </a:moveTo>
                <a:lnTo>
                  <a:pt x="1210" y="328"/>
                </a:lnTo>
                <a:lnTo>
                  <a:pt x="1230" y="312"/>
                </a:lnTo>
                <a:lnTo>
                  <a:pt x="1252" y="296"/>
                </a:lnTo>
                <a:lnTo>
                  <a:pt x="1280" y="280"/>
                </a:lnTo>
                <a:lnTo>
                  <a:pt x="1310" y="266"/>
                </a:lnTo>
                <a:lnTo>
                  <a:pt x="1344" y="254"/>
                </a:lnTo>
                <a:lnTo>
                  <a:pt x="1382" y="244"/>
                </a:lnTo>
                <a:lnTo>
                  <a:pt x="1424" y="238"/>
                </a:lnTo>
                <a:lnTo>
                  <a:pt x="1472" y="236"/>
                </a:lnTo>
                <a:lnTo>
                  <a:pt x="1692" y="236"/>
                </a:lnTo>
                <a:lnTo>
                  <a:pt x="1718" y="238"/>
                </a:lnTo>
                <a:lnTo>
                  <a:pt x="1744" y="238"/>
                </a:lnTo>
                <a:lnTo>
                  <a:pt x="1770" y="242"/>
                </a:lnTo>
                <a:lnTo>
                  <a:pt x="1794" y="246"/>
                </a:lnTo>
                <a:lnTo>
                  <a:pt x="1816" y="250"/>
                </a:lnTo>
                <a:lnTo>
                  <a:pt x="1838" y="256"/>
                </a:lnTo>
                <a:lnTo>
                  <a:pt x="1878" y="270"/>
                </a:lnTo>
                <a:lnTo>
                  <a:pt x="1912" y="288"/>
                </a:lnTo>
                <a:lnTo>
                  <a:pt x="1944" y="308"/>
                </a:lnTo>
                <a:lnTo>
                  <a:pt x="1972" y="332"/>
                </a:lnTo>
                <a:lnTo>
                  <a:pt x="1996" y="356"/>
                </a:lnTo>
                <a:lnTo>
                  <a:pt x="2016" y="384"/>
                </a:lnTo>
                <a:lnTo>
                  <a:pt x="2032" y="412"/>
                </a:lnTo>
                <a:lnTo>
                  <a:pt x="2046" y="440"/>
                </a:lnTo>
                <a:lnTo>
                  <a:pt x="2058" y="470"/>
                </a:lnTo>
                <a:lnTo>
                  <a:pt x="2066" y="500"/>
                </a:lnTo>
                <a:lnTo>
                  <a:pt x="2070" y="530"/>
                </a:lnTo>
                <a:lnTo>
                  <a:pt x="2074" y="560"/>
                </a:lnTo>
                <a:lnTo>
                  <a:pt x="2074" y="590"/>
                </a:lnTo>
                <a:lnTo>
                  <a:pt x="2074" y="620"/>
                </a:lnTo>
                <a:lnTo>
                  <a:pt x="2070" y="652"/>
                </a:lnTo>
                <a:lnTo>
                  <a:pt x="2064" y="684"/>
                </a:lnTo>
                <a:lnTo>
                  <a:pt x="2054" y="716"/>
                </a:lnTo>
                <a:lnTo>
                  <a:pt x="2042" y="746"/>
                </a:lnTo>
                <a:lnTo>
                  <a:pt x="2028" y="774"/>
                </a:lnTo>
                <a:lnTo>
                  <a:pt x="2010" y="802"/>
                </a:lnTo>
                <a:lnTo>
                  <a:pt x="1988" y="828"/>
                </a:lnTo>
                <a:lnTo>
                  <a:pt x="1964" y="852"/>
                </a:lnTo>
                <a:lnTo>
                  <a:pt x="1936" y="874"/>
                </a:lnTo>
                <a:lnTo>
                  <a:pt x="1906" y="894"/>
                </a:lnTo>
                <a:lnTo>
                  <a:pt x="1870" y="910"/>
                </a:lnTo>
                <a:lnTo>
                  <a:pt x="1832" y="924"/>
                </a:lnTo>
                <a:lnTo>
                  <a:pt x="1788" y="934"/>
                </a:lnTo>
                <a:lnTo>
                  <a:pt x="1742" y="940"/>
                </a:lnTo>
                <a:lnTo>
                  <a:pt x="1692" y="942"/>
                </a:lnTo>
                <a:lnTo>
                  <a:pt x="1472" y="942"/>
                </a:lnTo>
                <a:lnTo>
                  <a:pt x="1432" y="940"/>
                </a:lnTo>
                <a:lnTo>
                  <a:pt x="1394" y="936"/>
                </a:lnTo>
                <a:lnTo>
                  <a:pt x="1358" y="928"/>
                </a:lnTo>
                <a:lnTo>
                  <a:pt x="1324" y="916"/>
                </a:lnTo>
                <a:lnTo>
                  <a:pt x="1290" y="904"/>
                </a:lnTo>
                <a:lnTo>
                  <a:pt x="1260" y="886"/>
                </a:lnTo>
                <a:lnTo>
                  <a:pt x="1232" y="868"/>
                </a:lnTo>
                <a:lnTo>
                  <a:pt x="1206" y="846"/>
                </a:lnTo>
                <a:lnTo>
                  <a:pt x="1184" y="822"/>
                </a:lnTo>
                <a:lnTo>
                  <a:pt x="1162" y="796"/>
                </a:lnTo>
                <a:lnTo>
                  <a:pt x="1144" y="766"/>
                </a:lnTo>
                <a:lnTo>
                  <a:pt x="1130" y="734"/>
                </a:lnTo>
                <a:lnTo>
                  <a:pt x="1118" y="702"/>
                </a:lnTo>
                <a:lnTo>
                  <a:pt x="1110" y="666"/>
                </a:lnTo>
                <a:lnTo>
                  <a:pt x="1104" y="628"/>
                </a:lnTo>
                <a:lnTo>
                  <a:pt x="1102" y="590"/>
                </a:lnTo>
                <a:lnTo>
                  <a:pt x="1102" y="0"/>
                </a:lnTo>
                <a:lnTo>
                  <a:pt x="1136" y="0"/>
                </a:lnTo>
                <a:lnTo>
                  <a:pt x="1154" y="0"/>
                </a:lnTo>
                <a:lnTo>
                  <a:pt x="1168" y="4"/>
                </a:lnTo>
                <a:lnTo>
                  <a:pt x="1180" y="10"/>
                </a:lnTo>
                <a:lnTo>
                  <a:pt x="1192" y="18"/>
                </a:lnTo>
                <a:lnTo>
                  <a:pt x="1200" y="28"/>
                </a:lnTo>
                <a:lnTo>
                  <a:pt x="1206" y="40"/>
                </a:lnTo>
                <a:lnTo>
                  <a:pt x="1210" y="54"/>
                </a:lnTo>
                <a:lnTo>
                  <a:pt x="1210" y="70"/>
                </a:lnTo>
                <a:lnTo>
                  <a:pt x="1210" y="328"/>
                </a:lnTo>
                <a:close/>
                <a:moveTo>
                  <a:pt x="1496" y="844"/>
                </a:moveTo>
                <a:lnTo>
                  <a:pt x="1496" y="844"/>
                </a:lnTo>
                <a:lnTo>
                  <a:pt x="1684" y="844"/>
                </a:lnTo>
                <a:lnTo>
                  <a:pt x="1722" y="842"/>
                </a:lnTo>
                <a:lnTo>
                  <a:pt x="1756" y="838"/>
                </a:lnTo>
                <a:lnTo>
                  <a:pt x="1788" y="830"/>
                </a:lnTo>
                <a:lnTo>
                  <a:pt x="1816" y="820"/>
                </a:lnTo>
                <a:lnTo>
                  <a:pt x="1842" y="810"/>
                </a:lnTo>
                <a:lnTo>
                  <a:pt x="1866" y="796"/>
                </a:lnTo>
                <a:lnTo>
                  <a:pt x="1886" y="780"/>
                </a:lnTo>
                <a:lnTo>
                  <a:pt x="1904" y="762"/>
                </a:lnTo>
                <a:lnTo>
                  <a:pt x="1920" y="742"/>
                </a:lnTo>
                <a:lnTo>
                  <a:pt x="1932" y="722"/>
                </a:lnTo>
                <a:lnTo>
                  <a:pt x="1944" y="702"/>
                </a:lnTo>
                <a:lnTo>
                  <a:pt x="1952" y="680"/>
                </a:lnTo>
                <a:lnTo>
                  <a:pt x="1958" y="658"/>
                </a:lnTo>
                <a:lnTo>
                  <a:pt x="1964" y="634"/>
                </a:lnTo>
                <a:lnTo>
                  <a:pt x="1966" y="612"/>
                </a:lnTo>
                <a:lnTo>
                  <a:pt x="1966" y="590"/>
                </a:lnTo>
                <a:lnTo>
                  <a:pt x="1966" y="566"/>
                </a:lnTo>
                <a:lnTo>
                  <a:pt x="1964" y="544"/>
                </a:lnTo>
                <a:lnTo>
                  <a:pt x="1958" y="520"/>
                </a:lnTo>
                <a:lnTo>
                  <a:pt x="1952" y="498"/>
                </a:lnTo>
                <a:lnTo>
                  <a:pt x="1944" y="476"/>
                </a:lnTo>
                <a:lnTo>
                  <a:pt x="1932" y="456"/>
                </a:lnTo>
                <a:lnTo>
                  <a:pt x="1920" y="436"/>
                </a:lnTo>
                <a:lnTo>
                  <a:pt x="1904" y="416"/>
                </a:lnTo>
                <a:lnTo>
                  <a:pt x="1886" y="398"/>
                </a:lnTo>
                <a:lnTo>
                  <a:pt x="1866" y="382"/>
                </a:lnTo>
                <a:lnTo>
                  <a:pt x="1842" y="370"/>
                </a:lnTo>
                <a:lnTo>
                  <a:pt x="1816" y="358"/>
                </a:lnTo>
                <a:lnTo>
                  <a:pt x="1788" y="348"/>
                </a:lnTo>
                <a:lnTo>
                  <a:pt x="1756" y="340"/>
                </a:lnTo>
                <a:lnTo>
                  <a:pt x="1722" y="336"/>
                </a:lnTo>
                <a:lnTo>
                  <a:pt x="1684" y="334"/>
                </a:lnTo>
                <a:lnTo>
                  <a:pt x="1496" y="334"/>
                </a:lnTo>
                <a:lnTo>
                  <a:pt x="1456" y="336"/>
                </a:lnTo>
                <a:lnTo>
                  <a:pt x="1420" y="340"/>
                </a:lnTo>
                <a:lnTo>
                  <a:pt x="1388" y="348"/>
                </a:lnTo>
                <a:lnTo>
                  <a:pt x="1358" y="358"/>
                </a:lnTo>
                <a:lnTo>
                  <a:pt x="1332" y="370"/>
                </a:lnTo>
                <a:lnTo>
                  <a:pt x="1308" y="384"/>
                </a:lnTo>
                <a:lnTo>
                  <a:pt x="1288" y="402"/>
                </a:lnTo>
                <a:lnTo>
                  <a:pt x="1270" y="418"/>
                </a:lnTo>
                <a:lnTo>
                  <a:pt x="1256" y="438"/>
                </a:lnTo>
                <a:lnTo>
                  <a:pt x="1242" y="458"/>
                </a:lnTo>
                <a:lnTo>
                  <a:pt x="1232" y="480"/>
                </a:lnTo>
                <a:lnTo>
                  <a:pt x="1224" y="500"/>
                </a:lnTo>
                <a:lnTo>
                  <a:pt x="1218" y="524"/>
                </a:lnTo>
                <a:lnTo>
                  <a:pt x="1214" y="546"/>
                </a:lnTo>
                <a:lnTo>
                  <a:pt x="1212" y="568"/>
                </a:lnTo>
                <a:lnTo>
                  <a:pt x="1210" y="590"/>
                </a:lnTo>
                <a:lnTo>
                  <a:pt x="1212" y="608"/>
                </a:lnTo>
                <a:lnTo>
                  <a:pt x="1214" y="630"/>
                </a:lnTo>
                <a:lnTo>
                  <a:pt x="1218" y="650"/>
                </a:lnTo>
                <a:lnTo>
                  <a:pt x="1224" y="672"/>
                </a:lnTo>
                <a:lnTo>
                  <a:pt x="1232" y="694"/>
                </a:lnTo>
                <a:lnTo>
                  <a:pt x="1242" y="714"/>
                </a:lnTo>
                <a:lnTo>
                  <a:pt x="1254" y="736"/>
                </a:lnTo>
                <a:lnTo>
                  <a:pt x="1268" y="754"/>
                </a:lnTo>
                <a:lnTo>
                  <a:pt x="1286" y="774"/>
                </a:lnTo>
                <a:lnTo>
                  <a:pt x="1306" y="790"/>
                </a:lnTo>
                <a:lnTo>
                  <a:pt x="1328" y="806"/>
                </a:lnTo>
                <a:lnTo>
                  <a:pt x="1356" y="818"/>
                </a:lnTo>
                <a:lnTo>
                  <a:pt x="1384" y="830"/>
                </a:lnTo>
                <a:lnTo>
                  <a:pt x="1418" y="838"/>
                </a:lnTo>
                <a:lnTo>
                  <a:pt x="1456" y="842"/>
                </a:lnTo>
                <a:lnTo>
                  <a:pt x="1496" y="844"/>
                </a:lnTo>
                <a:close/>
                <a:moveTo>
                  <a:pt x="2294" y="328"/>
                </a:moveTo>
                <a:lnTo>
                  <a:pt x="2294" y="328"/>
                </a:lnTo>
                <a:lnTo>
                  <a:pt x="2312" y="312"/>
                </a:lnTo>
                <a:lnTo>
                  <a:pt x="2336" y="296"/>
                </a:lnTo>
                <a:lnTo>
                  <a:pt x="2362" y="280"/>
                </a:lnTo>
                <a:lnTo>
                  <a:pt x="2392" y="266"/>
                </a:lnTo>
                <a:lnTo>
                  <a:pt x="2426" y="254"/>
                </a:lnTo>
                <a:lnTo>
                  <a:pt x="2464" y="244"/>
                </a:lnTo>
                <a:lnTo>
                  <a:pt x="2506" y="238"/>
                </a:lnTo>
                <a:lnTo>
                  <a:pt x="2554" y="236"/>
                </a:lnTo>
                <a:lnTo>
                  <a:pt x="2774" y="236"/>
                </a:lnTo>
                <a:lnTo>
                  <a:pt x="2800" y="238"/>
                </a:lnTo>
                <a:lnTo>
                  <a:pt x="2828" y="238"/>
                </a:lnTo>
                <a:lnTo>
                  <a:pt x="2852" y="242"/>
                </a:lnTo>
                <a:lnTo>
                  <a:pt x="2876" y="246"/>
                </a:lnTo>
                <a:lnTo>
                  <a:pt x="2898" y="250"/>
                </a:lnTo>
                <a:lnTo>
                  <a:pt x="2920" y="256"/>
                </a:lnTo>
                <a:lnTo>
                  <a:pt x="2960" y="270"/>
                </a:lnTo>
                <a:lnTo>
                  <a:pt x="2996" y="288"/>
                </a:lnTo>
                <a:lnTo>
                  <a:pt x="3026" y="308"/>
                </a:lnTo>
                <a:lnTo>
                  <a:pt x="3054" y="332"/>
                </a:lnTo>
                <a:lnTo>
                  <a:pt x="3078" y="356"/>
                </a:lnTo>
                <a:lnTo>
                  <a:pt x="3098" y="384"/>
                </a:lnTo>
                <a:lnTo>
                  <a:pt x="3114" y="412"/>
                </a:lnTo>
                <a:lnTo>
                  <a:pt x="3128" y="440"/>
                </a:lnTo>
                <a:lnTo>
                  <a:pt x="3140" y="470"/>
                </a:lnTo>
                <a:lnTo>
                  <a:pt x="3148" y="500"/>
                </a:lnTo>
                <a:lnTo>
                  <a:pt x="3152" y="530"/>
                </a:lnTo>
                <a:lnTo>
                  <a:pt x="3156" y="560"/>
                </a:lnTo>
                <a:lnTo>
                  <a:pt x="3158" y="590"/>
                </a:lnTo>
                <a:lnTo>
                  <a:pt x="3156" y="620"/>
                </a:lnTo>
                <a:lnTo>
                  <a:pt x="3152" y="652"/>
                </a:lnTo>
                <a:lnTo>
                  <a:pt x="3146" y="684"/>
                </a:lnTo>
                <a:lnTo>
                  <a:pt x="3136" y="716"/>
                </a:lnTo>
                <a:lnTo>
                  <a:pt x="3126" y="746"/>
                </a:lnTo>
                <a:lnTo>
                  <a:pt x="3110" y="774"/>
                </a:lnTo>
                <a:lnTo>
                  <a:pt x="3092" y="802"/>
                </a:lnTo>
                <a:lnTo>
                  <a:pt x="3072" y="828"/>
                </a:lnTo>
                <a:lnTo>
                  <a:pt x="3046" y="852"/>
                </a:lnTo>
                <a:lnTo>
                  <a:pt x="3018" y="874"/>
                </a:lnTo>
                <a:lnTo>
                  <a:pt x="2988" y="894"/>
                </a:lnTo>
                <a:lnTo>
                  <a:pt x="2952" y="910"/>
                </a:lnTo>
                <a:lnTo>
                  <a:pt x="2914" y="924"/>
                </a:lnTo>
                <a:lnTo>
                  <a:pt x="2872" y="934"/>
                </a:lnTo>
                <a:lnTo>
                  <a:pt x="2824" y="940"/>
                </a:lnTo>
                <a:lnTo>
                  <a:pt x="2774" y="942"/>
                </a:lnTo>
                <a:lnTo>
                  <a:pt x="2554" y="942"/>
                </a:lnTo>
                <a:lnTo>
                  <a:pt x="2514" y="940"/>
                </a:lnTo>
                <a:lnTo>
                  <a:pt x="2476" y="936"/>
                </a:lnTo>
                <a:lnTo>
                  <a:pt x="2440" y="928"/>
                </a:lnTo>
                <a:lnTo>
                  <a:pt x="2406" y="916"/>
                </a:lnTo>
                <a:lnTo>
                  <a:pt x="2374" y="904"/>
                </a:lnTo>
                <a:lnTo>
                  <a:pt x="2342" y="886"/>
                </a:lnTo>
                <a:lnTo>
                  <a:pt x="2314" y="868"/>
                </a:lnTo>
                <a:lnTo>
                  <a:pt x="2288" y="846"/>
                </a:lnTo>
                <a:lnTo>
                  <a:pt x="2266" y="822"/>
                </a:lnTo>
                <a:lnTo>
                  <a:pt x="2246" y="796"/>
                </a:lnTo>
                <a:lnTo>
                  <a:pt x="2228" y="766"/>
                </a:lnTo>
                <a:lnTo>
                  <a:pt x="2212" y="734"/>
                </a:lnTo>
                <a:lnTo>
                  <a:pt x="2200" y="702"/>
                </a:lnTo>
                <a:lnTo>
                  <a:pt x="2192" y="666"/>
                </a:lnTo>
                <a:lnTo>
                  <a:pt x="2186" y="628"/>
                </a:lnTo>
                <a:lnTo>
                  <a:pt x="2184" y="590"/>
                </a:lnTo>
                <a:lnTo>
                  <a:pt x="2184" y="0"/>
                </a:lnTo>
                <a:lnTo>
                  <a:pt x="2218" y="0"/>
                </a:lnTo>
                <a:lnTo>
                  <a:pt x="2236" y="0"/>
                </a:lnTo>
                <a:lnTo>
                  <a:pt x="2250" y="4"/>
                </a:lnTo>
                <a:lnTo>
                  <a:pt x="2264" y="10"/>
                </a:lnTo>
                <a:lnTo>
                  <a:pt x="2274" y="18"/>
                </a:lnTo>
                <a:lnTo>
                  <a:pt x="2282" y="28"/>
                </a:lnTo>
                <a:lnTo>
                  <a:pt x="2288" y="40"/>
                </a:lnTo>
                <a:lnTo>
                  <a:pt x="2292" y="54"/>
                </a:lnTo>
                <a:lnTo>
                  <a:pt x="2294" y="70"/>
                </a:lnTo>
                <a:lnTo>
                  <a:pt x="2294" y="328"/>
                </a:lnTo>
                <a:close/>
                <a:moveTo>
                  <a:pt x="2578" y="844"/>
                </a:moveTo>
                <a:lnTo>
                  <a:pt x="2578" y="844"/>
                </a:lnTo>
                <a:lnTo>
                  <a:pt x="2766" y="844"/>
                </a:lnTo>
                <a:lnTo>
                  <a:pt x="2804" y="842"/>
                </a:lnTo>
                <a:lnTo>
                  <a:pt x="2838" y="838"/>
                </a:lnTo>
                <a:lnTo>
                  <a:pt x="2870" y="830"/>
                </a:lnTo>
                <a:lnTo>
                  <a:pt x="2900" y="820"/>
                </a:lnTo>
                <a:lnTo>
                  <a:pt x="2924" y="810"/>
                </a:lnTo>
                <a:lnTo>
                  <a:pt x="2948" y="796"/>
                </a:lnTo>
                <a:lnTo>
                  <a:pt x="2968" y="780"/>
                </a:lnTo>
                <a:lnTo>
                  <a:pt x="2986" y="762"/>
                </a:lnTo>
                <a:lnTo>
                  <a:pt x="3002" y="742"/>
                </a:lnTo>
                <a:lnTo>
                  <a:pt x="3014" y="722"/>
                </a:lnTo>
                <a:lnTo>
                  <a:pt x="3026" y="702"/>
                </a:lnTo>
                <a:lnTo>
                  <a:pt x="3034" y="680"/>
                </a:lnTo>
                <a:lnTo>
                  <a:pt x="3040" y="658"/>
                </a:lnTo>
                <a:lnTo>
                  <a:pt x="3046" y="634"/>
                </a:lnTo>
                <a:lnTo>
                  <a:pt x="3048" y="612"/>
                </a:lnTo>
                <a:lnTo>
                  <a:pt x="3048" y="590"/>
                </a:lnTo>
                <a:lnTo>
                  <a:pt x="3048" y="566"/>
                </a:lnTo>
                <a:lnTo>
                  <a:pt x="3046" y="544"/>
                </a:lnTo>
                <a:lnTo>
                  <a:pt x="3040" y="520"/>
                </a:lnTo>
                <a:lnTo>
                  <a:pt x="3034" y="498"/>
                </a:lnTo>
                <a:lnTo>
                  <a:pt x="3026" y="476"/>
                </a:lnTo>
                <a:lnTo>
                  <a:pt x="3014" y="456"/>
                </a:lnTo>
                <a:lnTo>
                  <a:pt x="3002" y="436"/>
                </a:lnTo>
                <a:lnTo>
                  <a:pt x="2986" y="416"/>
                </a:lnTo>
                <a:lnTo>
                  <a:pt x="2968" y="398"/>
                </a:lnTo>
                <a:lnTo>
                  <a:pt x="2948" y="382"/>
                </a:lnTo>
                <a:lnTo>
                  <a:pt x="2924" y="370"/>
                </a:lnTo>
                <a:lnTo>
                  <a:pt x="2900" y="358"/>
                </a:lnTo>
                <a:lnTo>
                  <a:pt x="2870" y="348"/>
                </a:lnTo>
                <a:lnTo>
                  <a:pt x="2838" y="340"/>
                </a:lnTo>
                <a:lnTo>
                  <a:pt x="2804" y="336"/>
                </a:lnTo>
                <a:lnTo>
                  <a:pt x="2766" y="334"/>
                </a:lnTo>
                <a:lnTo>
                  <a:pt x="2578" y="334"/>
                </a:lnTo>
                <a:lnTo>
                  <a:pt x="2538" y="336"/>
                </a:lnTo>
                <a:lnTo>
                  <a:pt x="2502" y="340"/>
                </a:lnTo>
                <a:lnTo>
                  <a:pt x="2470" y="348"/>
                </a:lnTo>
                <a:lnTo>
                  <a:pt x="2440" y="358"/>
                </a:lnTo>
                <a:lnTo>
                  <a:pt x="2414" y="370"/>
                </a:lnTo>
                <a:lnTo>
                  <a:pt x="2390" y="384"/>
                </a:lnTo>
                <a:lnTo>
                  <a:pt x="2370" y="402"/>
                </a:lnTo>
                <a:lnTo>
                  <a:pt x="2352" y="418"/>
                </a:lnTo>
                <a:lnTo>
                  <a:pt x="2338" y="438"/>
                </a:lnTo>
                <a:lnTo>
                  <a:pt x="2326" y="458"/>
                </a:lnTo>
                <a:lnTo>
                  <a:pt x="2314" y="480"/>
                </a:lnTo>
                <a:lnTo>
                  <a:pt x="2306" y="500"/>
                </a:lnTo>
                <a:lnTo>
                  <a:pt x="2300" y="524"/>
                </a:lnTo>
                <a:lnTo>
                  <a:pt x="2296" y="546"/>
                </a:lnTo>
                <a:lnTo>
                  <a:pt x="2294" y="568"/>
                </a:lnTo>
                <a:lnTo>
                  <a:pt x="2294" y="590"/>
                </a:lnTo>
                <a:lnTo>
                  <a:pt x="2294" y="608"/>
                </a:lnTo>
                <a:lnTo>
                  <a:pt x="2296" y="630"/>
                </a:lnTo>
                <a:lnTo>
                  <a:pt x="2300" y="650"/>
                </a:lnTo>
                <a:lnTo>
                  <a:pt x="2306" y="672"/>
                </a:lnTo>
                <a:lnTo>
                  <a:pt x="2314" y="694"/>
                </a:lnTo>
                <a:lnTo>
                  <a:pt x="2324" y="714"/>
                </a:lnTo>
                <a:lnTo>
                  <a:pt x="2336" y="736"/>
                </a:lnTo>
                <a:lnTo>
                  <a:pt x="2350" y="754"/>
                </a:lnTo>
                <a:lnTo>
                  <a:pt x="2368" y="774"/>
                </a:lnTo>
                <a:lnTo>
                  <a:pt x="2388" y="790"/>
                </a:lnTo>
                <a:lnTo>
                  <a:pt x="2412" y="806"/>
                </a:lnTo>
                <a:lnTo>
                  <a:pt x="2438" y="818"/>
                </a:lnTo>
                <a:lnTo>
                  <a:pt x="2468" y="830"/>
                </a:lnTo>
                <a:lnTo>
                  <a:pt x="2500" y="838"/>
                </a:lnTo>
                <a:lnTo>
                  <a:pt x="2538" y="842"/>
                </a:lnTo>
                <a:lnTo>
                  <a:pt x="2578" y="8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29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38153" y="1111250"/>
            <a:ext cx="8289925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733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t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7604417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14338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quarter" idx="12"/>
          </p:nvPr>
        </p:nvSpPr>
        <p:spPr>
          <a:xfrm>
            <a:off x="438153" y="1111250"/>
            <a:ext cx="8289925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244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38151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1"/>
          </p:nvPr>
        </p:nvSpPr>
        <p:spPr>
          <a:xfrm>
            <a:off x="4675187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220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Footnot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7604417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11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414338" y="6372324"/>
            <a:ext cx="1118896" cy="153888"/>
          </a:xfrm>
        </p:spPr>
        <p:txBody>
          <a:bodyPr wrap="none" anchor="b"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sz="1000"/>
            </a:lvl1pPr>
            <a:lvl2pPr marL="231775" indent="0" algn="r">
              <a:buNone/>
              <a:defRPr sz="1000"/>
            </a:lvl2pPr>
            <a:lvl3pPr marL="449262" indent="0" algn="r">
              <a:buNone/>
              <a:defRPr sz="1000"/>
            </a:lvl3pPr>
            <a:lvl4pPr marL="688975" indent="0" algn="r">
              <a:buNone/>
              <a:defRPr sz="1000"/>
            </a:lvl4pPr>
            <a:lvl5pPr marL="915987" indent="0" algn="r">
              <a:buNone/>
              <a:defRPr sz="1000"/>
            </a:lvl5pPr>
          </a:lstStyle>
          <a:p>
            <a:pPr lvl="0"/>
            <a:r>
              <a:rPr lang="en-US" dirty="0" smtClean="0"/>
              <a:t>Click to edit Footnote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0"/>
          </p:nvPr>
        </p:nvSpPr>
        <p:spPr>
          <a:xfrm>
            <a:off x="438151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4675187" y="1111250"/>
            <a:ext cx="4052888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768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6537331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71D49"/>
              </a:solidFill>
              <a:ea typeface="ＭＳ Ｐゴシック" charset="0"/>
            </a:endParaRPr>
          </a:p>
        </p:txBody>
      </p:sp>
      <p:sp>
        <p:nvSpPr>
          <p:cNvPr id="1027" name="Rectangle 22"/>
          <p:cNvSpPr>
            <a:spLocks noGrp="1" noChangeArrowheads="1"/>
          </p:cNvSpPr>
          <p:nvPr>
            <p:ph type="title"/>
          </p:nvPr>
        </p:nvSpPr>
        <p:spPr bwMode="gray">
          <a:xfrm>
            <a:off x="438150" y="63500"/>
            <a:ext cx="82756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2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38150" y="1111249"/>
            <a:ext cx="8275638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1" name="Freeform 5"/>
          <p:cNvSpPr>
            <a:spLocks noEditPoints="1"/>
          </p:cNvSpPr>
          <p:nvPr/>
        </p:nvSpPr>
        <p:spPr bwMode="auto">
          <a:xfrm>
            <a:off x="255589" y="6594475"/>
            <a:ext cx="725487" cy="127000"/>
          </a:xfrm>
          <a:custGeom>
            <a:avLst/>
            <a:gdLst>
              <a:gd name="T0" fmla="*/ 2147483647 w 5472"/>
              <a:gd name="T1" fmla="*/ 2147483647 h 952"/>
              <a:gd name="T2" fmla="*/ 2147483647 w 5472"/>
              <a:gd name="T3" fmla="*/ 2147483647 h 952"/>
              <a:gd name="T4" fmla="*/ 2147483647 w 5472"/>
              <a:gd name="T5" fmla="*/ 2147483647 h 952"/>
              <a:gd name="T6" fmla="*/ 2147483647 w 5472"/>
              <a:gd name="T7" fmla="*/ 2147483647 h 952"/>
              <a:gd name="T8" fmla="*/ 2147483647 w 5472"/>
              <a:gd name="T9" fmla="*/ 2147483647 h 952"/>
              <a:gd name="T10" fmla="*/ 2147483647 w 5472"/>
              <a:gd name="T11" fmla="*/ 2147483647 h 952"/>
              <a:gd name="T12" fmla="*/ 2147483647 w 5472"/>
              <a:gd name="T13" fmla="*/ 2147483647 h 952"/>
              <a:gd name="T14" fmla="*/ 2147483647 w 5472"/>
              <a:gd name="T15" fmla="*/ 2147483647 h 952"/>
              <a:gd name="T16" fmla="*/ 2147483647 w 5472"/>
              <a:gd name="T17" fmla="*/ 2147483647 h 952"/>
              <a:gd name="T18" fmla="*/ 2147483647 w 5472"/>
              <a:gd name="T19" fmla="*/ 2147483647 h 952"/>
              <a:gd name="T20" fmla="*/ 2147483647 w 5472"/>
              <a:gd name="T21" fmla="*/ 2147483647 h 952"/>
              <a:gd name="T22" fmla="*/ 2147483647 w 5472"/>
              <a:gd name="T23" fmla="*/ 2147483647 h 952"/>
              <a:gd name="T24" fmla="*/ 2147483647 w 5472"/>
              <a:gd name="T25" fmla="*/ 2147483647 h 952"/>
              <a:gd name="T26" fmla="*/ 2147483647 w 5472"/>
              <a:gd name="T27" fmla="*/ 2147483647 h 952"/>
              <a:gd name="T28" fmla="*/ 2147483647 w 5472"/>
              <a:gd name="T29" fmla="*/ 2147483647 h 952"/>
              <a:gd name="T30" fmla="*/ 2147483647 w 5472"/>
              <a:gd name="T31" fmla="*/ 2147483647 h 952"/>
              <a:gd name="T32" fmla="*/ 2147483647 w 5472"/>
              <a:gd name="T33" fmla="*/ 2147483647 h 952"/>
              <a:gd name="T34" fmla="*/ 2147483647 w 5472"/>
              <a:gd name="T35" fmla="*/ 2147483647 h 952"/>
              <a:gd name="T36" fmla="*/ 2147483647 w 5472"/>
              <a:gd name="T37" fmla="*/ 2147483647 h 952"/>
              <a:gd name="T38" fmla="*/ 2147483647 w 5472"/>
              <a:gd name="T39" fmla="*/ 2147483647 h 952"/>
              <a:gd name="T40" fmla="*/ 2147483647 w 5472"/>
              <a:gd name="T41" fmla="*/ 2147483647 h 952"/>
              <a:gd name="T42" fmla="*/ 2147483647 w 5472"/>
              <a:gd name="T43" fmla="*/ 2147483647 h 952"/>
              <a:gd name="T44" fmla="*/ 2147483647 w 5472"/>
              <a:gd name="T45" fmla="*/ 2147483647 h 952"/>
              <a:gd name="T46" fmla="*/ 2147483647 w 5472"/>
              <a:gd name="T47" fmla="*/ 2147483647 h 952"/>
              <a:gd name="T48" fmla="*/ 2147483647 w 5472"/>
              <a:gd name="T49" fmla="*/ 2147483647 h 952"/>
              <a:gd name="T50" fmla="*/ 2147483647 w 5472"/>
              <a:gd name="T51" fmla="*/ 2147483647 h 952"/>
              <a:gd name="T52" fmla="*/ 2147483647 w 5472"/>
              <a:gd name="T53" fmla="*/ 2147483647 h 952"/>
              <a:gd name="T54" fmla="*/ 2147483647 w 5472"/>
              <a:gd name="T55" fmla="*/ 2147483647 h 952"/>
              <a:gd name="T56" fmla="*/ 2147483647 w 5472"/>
              <a:gd name="T57" fmla="*/ 2147483647 h 952"/>
              <a:gd name="T58" fmla="*/ 2147483647 w 5472"/>
              <a:gd name="T59" fmla="*/ 2147483647 h 952"/>
              <a:gd name="T60" fmla="*/ 2147483647 w 5472"/>
              <a:gd name="T61" fmla="*/ 2147483647 h 952"/>
              <a:gd name="T62" fmla="*/ 2147483647 w 5472"/>
              <a:gd name="T63" fmla="*/ 2147483647 h 952"/>
              <a:gd name="T64" fmla="*/ 2147483647 w 5472"/>
              <a:gd name="T65" fmla="*/ 2147483647 h 952"/>
              <a:gd name="T66" fmla="*/ 2147483647 w 5472"/>
              <a:gd name="T67" fmla="*/ 2147483647 h 952"/>
              <a:gd name="T68" fmla="*/ 2147483647 w 5472"/>
              <a:gd name="T69" fmla="*/ 2147483647 h 952"/>
              <a:gd name="T70" fmla="*/ 2147483647 w 5472"/>
              <a:gd name="T71" fmla="*/ 2147483647 h 952"/>
              <a:gd name="T72" fmla="*/ 2147483647 w 5472"/>
              <a:gd name="T73" fmla="*/ 2147483647 h 952"/>
              <a:gd name="T74" fmla="*/ 2147483647 w 5472"/>
              <a:gd name="T75" fmla="*/ 2147483647 h 952"/>
              <a:gd name="T76" fmla="*/ 2147483647 w 5472"/>
              <a:gd name="T77" fmla="*/ 2147483647 h 952"/>
              <a:gd name="T78" fmla="*/ 2147483647 w 5472"/>
              <a:gd name="T79" fmla="*/ 2147483647 h 952"/>
              <a:gd name="T80" fmla="*/ 2147483647 w 5472"/>
              <a:gd name="T81" fmla="*/ 2147483647 h 952"/>
              <a:gd name="T82" fmla="*/ 2147483647 w 5472"/>
              <a:gd name="T83" fmla="*/ 0 h 952"/>
              <a:gd name="T84" fmla="*/ 2147483647 w 5472"/>
              <a:gd name="T85" fmla="*/ 2147483647 h 952"/>
              <a:gd name="T86" fmla="*/ 2147483647 w 5472"/>
              <a:gd name="T87" fmla="*/ 2147483647 h 952"/>
              <a:gd name="T88" fmla="*/ 2147483647 w 5472"/>
              <a:gd name="T89" fmla="*/ 2147483647 h 952"/>
              <a:gd name="T90" fmla="*/ 2147483647 w 5472"/>
              <a:gd name="T91" fmla="*/ 2147483647 h 952"/>
              <a:gd name="T92" fmla="*/ 2147483647 w 5472"/>
              <a:gd name="T93" fmla="*/ 2147483647 h 952"/>
              <a:gd name="T94" fmla="*/ 2147483647 w 5472"/>
              <a:gd name="T95" fmla="*/ 2147483647 h 952"/>
              <a:gd name="T96" fmla="*/ 2147483647 w 5472"/>
              <a:gd name="T97" fmla="*/ 2147483647 h 952"/>
              <a:gd name="T98" fmla="*/ 2147483647 w 5472"/>
              <a:gd name="T99" fmla="*/ 2147483647 h 952"/>
              <a:gd name="T100" fmla="*/ 2147483647 w 5472"/>
              <a:gd name="T101" fmla="*/ 2147483647 h 952"/>
              <a:gd name="T102" fmla="*/ 2147483647 w 5472"/>
              <a:gd name="T103" fmla="*/ 2147483647 h 952"/>
              <a:gd name="T104" fmla="*/ 2147483647 w 5472"/>
              <a:gd name="T105" fmla="*/ 2147483647 h 952"/>
              <a:gd name="T106" fmla="*/ 2147483647 w 5472"/>
              <a:gd name="T107" fmla="*/ 2147483647 h 952"/>
              <a:gd name="T108" fmla="*/ 2147483647 w 5472"/>
              <a:gd name="T109" fmla="*/ 0 h 952"/>
              <a:gd name="T110" fmla="*/ 2147483647 w 5472"/>
              <a:gd name="T111" fmla="*/ 2147483647 h 952"/>
              <a:gd name="T112" fmla="*/ 2147483647 w 5472"/>
              <a:gd name="T113" fmla="*/ 2147483647 h 952"/>
              <a:gd name="T114" fmla="*/ 2147483647 w 5472"/>
              <a:gd name="T115" fmla="*/ 2147483647 h 952"/>
              <a:gd name="T116" fmla="*/ 2147483647 w 5472"/>
              <a:gd name="T117" fmla="*/ 2147483647 h 952"/>
              <a:gd name="T118" fmla="*/ 2147483647 w 5472"/>
              <a:gd name="T119" fmla="*/ 2147483647 h 952"/>
              <a:gd name="T120" fmla="*/ 2147483647 w 5472"/>
              <a:gd name="T121" fmla="*/ 2147483647 h 952"/>
              <a:gd name="T122" fmla="*/ 2147483647 w 5472"/>
              <a:gd name="T123" fmla="*/ 2147483647 h 95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472" h="952">
                <a:moveTo>
                  <a:pt x="5454" y="922"/>
                </a:moveTo>
                <a:lnTo>
                  <a:pt x="5454" y="922"/>
                </a:lnTo>
                <a:lnTo>
                  <a:pt x="5452" y="902"/>
                </a:lnTo>
                <a:lnTo>
                  <a:pt x="5448" y="886"/>
                </a:lnTo>
                <a:lnTo>
                  <a:pt x="5440" y="872"/>
                </a:lnTo>
                <a:lnTo>
                  <a:pt x="5430" y="862"/>
                </a:lnTo>
                <a:lnTo>
                  <a:pt x="5418" y="854"/>
                </a:lnTo>
                <a:lnTo>
                  <a:pt x="5402" y="848"/>
                </a:lnTo>
                <a:lnTo>
                  <a:pt x="5384" y="844"/>
                </a:lnTo>
                <a:lnTo>
                  <a:pt x="5364" y="844"/>
                </a:lnTo>
                <a:lnTo>
                  <a:pt x="4946" y="844"/>
                </a:lnTo>
                <a:lnTo>
                  <a:pt x="4910" y="842"/>
                </a:lnTo>
                <a:lnTo>
                  <a:pt x="4878" y="838"/>
                </a:lnTo>
                <a:lnTo>
                  <a:pt x="4848" y="832"/>
                </a:lnTo>
                <a:lnTo>
                  <a:pt x="4820" y="824"/>
                </a:lnTo>
                <a:lnTo>
                  <a:pt x="4796" y="814"/>
                </a:lnTo>
                <a:lnTo>
                  <a:pt x="4774" y="800"/>
                </a:lnTo>
                <a:lnTo>
                  <a:pt x="4754" y="788"/>
                </a:lnTo>
                <a:lnTo>
                  <a:pt x="4738" y="772"/>
                </a:lnTo>
                <a:lnTo>
                  <a:pt x="4722" y="756"/>
                </a:lnTo>
                <a:lnTo>
                  <a:pt x="4710" y="740"/>
                </a:lnTo>
                <a:lnTo>
                  <a:pt x="4698" y="724"/>
                </a:lnTo>
                <a:lnTo>
                  <a:pt x="4690" y="706"/>
                </a:lnTo>
                <a:lnTo>
                  <a:pt x="4682" y="688"/>
                </a:lnTo>
                <a:lnTo>
                  <a:pt x="4676" y="672"/>
                </a:lnTo>
                <a:lnTo>
                  <a:pt x="4674" y="654"/>
                </a:lnTo>
                <a:lnTo>
                  <a:pt x="4670" y="638"/>
                </a:lnTo>
                <a:lnTo>
                  <a:pt x="5252" y="638"/>
                </a:lnTo>
                <a:lnTo>
                  <a:pt x="5282" y="636"/>
                </a:lnTo>
                <a:lnTo>
                  <a:pt x="5310" y="632"/>
                </a:lnTo>
                <a:lnTo>
                  <a:pt x="5336" y="626"/>
                </a:lnTo>
                <a:lnTo>
                  <a:pt x="5358" y="618"/>
                </a:lnTo>
                <a:lnTo>
                  <a:pt x="5378" y="608"/>
                </a:lnTo>
                <a:lnTo>
                  <a:pt x="5396" y="596"/>
                </a:lnTo>
                <a:lnTo>
                  <a:pt x="5412" y="582"/>
                </a:lnTo>
                <a:lnTo>
                  <a:pt x="5426" y="568"/>
                </a:lnTo>
                <a:lnTo>
                  <a:pt x="5438" y="552"/>
                </a:lnTo>
                <a:lnTo>
                  <a:pt x="5448" y="536"/>
                </a:lnTo>
                <a:lnTo>
                  <a:pt x="5456" y="518"/>
                </a:lnTo>
                <a:lnTo>
                  <a:pt x="5462" y="502"/>
                </a:lnTo>
                <a:lnTo>
                  <a:pt x="5466" y="486"/>
                </a:lnTo>
                <a:lnTo>
                  <a:pt x="5470" y="468"/>
                </a:lnTo>
                <a:lnTo>
                  <a:pt x="5472" y="452"/>
                </a:lnTo>
                <a:lnTo>
                  <a:pt x="5472" y="438"/>
                </a:lnTo>
                <a:lnTo>
                  <a:pt x="5472" y="422"/>
                </a:lnTo>
                <a:lnTo>
                  <a:pt x="5470" y="404"/>
                </a:lnTo>
                <a:lnTo>
                  <a:pt x="5466" y="388"/>
                </a:lnTo>
                <a:lnTo>
                  <a:pt x="5460" y="370"/>
                </a:lnTo>
                <a:lnTo>
                  <a:pt x="5454" y="354"/>
                </a:lnTo>
                <a:lnTo>
                  <a:pt x="5446" y="336"/>
                </a:lnTo>
                <a:lnTo>
                  <a:pt x="5436" y="320"/>
                </a:lnTo>
                <a:lnTo>
                  <a:pt x="5424" y="306"/>
                </a:lnTo>
                <a:lnTo>
                  <a:pt x="5410" y="292"/>
                </a:lnTo>
                <a:lnTo>
                  <a:pt x="5394" y="278"/>
                </a:lnTo>
                <a:lnTo>
                  <a:pt x="5376" y="266"/>
                </a:lnTo>
                <a:lnTo>
                  <a:pt x="5356" y="256"/>
                </a:lnTo>
                <a:lnTo>
                  <a:pt x="5334" y="248"/>
                </a:lnTo>
                <a:lnTo>
                  <a:pt x="5310" y="242"/>
                </a:lnTo>
                <a:lnTo>
                  <a:pt x="5282" y="238"/>
                </a:lnTo>
                <a:lnTo>
                  <a:pt x="5252" y="236"/>
                </a:lnTo>
                <a:lnTo>
                  <a:pt x="4938" y="236"/>
                </a:lnTo>
                <a:lnTo>
                  <a:pt x="4886" y="238"/>
                </a:lnTo>
                <a:lnTo>
                  <a:pt x="4840" y="246"/>
                </a:lnTo>
                <a:lnTo>
                  <a:pt x="4796" y="256"/>
                </a:lnTo>
                <a:lnTo>
                  <a:pt x="4758" y="270"/>
                </a:lnTo>
                <a:lnTo>
                  <a:pt x="4724" y="286"/>
                </a:lnTo>
                <a:lnTo>
                  <a:pt x="4692" y="306"/>
                </a:lnTo>
                <a:lnTo>
                  <a:pt x="4664" y="328"/>
                </a:lnTo>
                <a:lnTo>
                  <a:pt x="4640" y="354"/>
                </a:lnTo>
                <a:lnTo>
                  <a:pt x="4620" y="380"/>
                </a:lnTo>
                <a:lnTo>
                  <a:pt x="4602" y="408"/>
                </a:lnTo>
                <a:lnTo>
                  <a:pt x="4588" y="438"/>
                </a:lnTo>
                <a:lnTo>
                  <a:pt x="4578" y="468"/>
                </a:lnTo>
                <a:lnTo>
                  <a:pt x="4568" y="498"/>
                </a:lnTo>
                <a:lnTo>
                  <a:pt x="4562" y="528"/>
                </a:lnTo>
                <a:lnTo>
                  <a:pt x="4560" y="560"/>
                </a:lnTo>
                <a:lnTo>
                  <a:pt x="4558" y="590"/>
                </a:lnTo>
                <a:lnTo>
                  <a:pt x="4560" y="622"/>
                </a:lnTo>
                <a:lnTo>
                  <a:pt x="4564" y="654"/>
                </a:lnTo>
                <a:lnTo>
                  <a:pt x="4570" y="686"/>
                </a:lnTo>
                <a:lnTo>
                  <a:pt x="4578" y="718"/>
                </a:lnTo>
                <a:lnTo>
                  <a:pt x="4592" y="748"/>
                </a:lnTo>
                <a:lnTo>
                  <a:pt x="4606" y="778"/>
                </a:lnTo>
                <a:lnTo>
                  <a:pt x="4624" y="804"/>
                </a:lnTo>
                <a:lnTo>
                  <a:pt x="4646" y="830"/>
                </a:lnTo>
                <a:lnTo>
                  <a:pt x="4670" y="854"/>
                </a:lnTo>
                <a:lnTo>
                  <a:pt x="4698" y="876"/>
                </a:lnTo>
                <a:lnTo>
                  <a:pt x="4728" y="896"/>
                </a:lnTo>
                <a:lnTo>
                  <a:pt x="4764" y="912"/>
                </a:lnTo>
                <a:lnTo>
                  <a:pt x="4802" y="924"/>
                </a:lnTo>
                <a:lnTo>
                  <a:pt x="4842" y="934"/>
                </a:lnTo>
                <a:lnTo>
                  <a:pt x="4888" y="940"/>
                </a:lnTo>
                <a:lnTo>
                  <a:pt x="4938" y="942"/>
                </a:lnTo>
                <a:lnTo>
                  <a:pt x="5454" y="942"/>
                </a:lnTo>
                <a:lnTo>
                  <a:pt x="5454" y="922"/>
                </a:lnTo>
                <a:close/>
                <a:moveTo>
                  <a:pt x="4946" y="334"/>
                </a:moveTo>
                <a:lnTo>
                  <a:pt x="4946" y="334"/>
                </a:lnTo>
                <a:lnTo>
                  <a:pt x="5238" y="334"/>
                </a:lnTo>
                <a:lnTo>
                  <a:pt x="5256" y="336"/>
                </a:lnTo>
                <a:lnTo>
                  <a:pt x="5272" y="338"/>
                </a:lnTo>
                <a:lnTo>
                  <a:pt x="5286" y="340"/>
                </a:lnTo>
                <a:lnTo>
                  <a:pt x="5300" y="344"/>
                </a:lnTo>
                <a:lnTo>
                  <a:pt x="5312" y="350"/>
                </a:lnTo>
                <a:lnTo>
                  <a:pt x="5322" y="356"/>
                </a:lnTo>
                <a:lnTo>
                  <a:pt x="5330" y="364"/>
                </a:lnTo>
                <a:lnTo>
                  <a:pt x="5338" y="370"/>
                </a:lnTo>
                <a:lnTo>
                  <a:pt x="5350" y="388"/>
                </a:lnTo>
                <a:lnTo>
                  <a:pt x="5358" y="404"/>
                </a:lnTo>
                <a:lnTo>
                  <a:pt x="5362" y="422"/>
                </a:lnTo>
                <a:lnTo>
                  <a:pt x="5362" y="438"/>
                </a:lnTo>
                <a:lnTo>
                  <a:pt x="5362" y="452"/>
                </a:lnTo>
                <a:lnTo>
                  <a:pt x="5358" y="468"/>
                </a:lnTo>
                <a:lnTo>
                  <a:pt x="5350" y="486"/>
                </a:lnTo>
                <a:lnTo>
                  <a:pt x="5338" y="502"/>
                </a:lnTo>
                <a:lnTo>
                  <a:pt x="5332" y="510"/>
                </a:lnTo>
                <a:lnTo>
                  <a:pt x="5322" y="518"/>
                </a:lnTo>
                <a:lnTo>
                  <a:pt x="5312" y="524"/>
                </a:lnTo>
                <a:lnTo>
                  <a:pt x="5300" y="530"/>
                </a:lnTo>
                <a:lnTo>
                  <a:pt x="5288" y="534"/>
                </a:lnTo>
                <a:lnTo>
                  <a:pt x="5272" y="538"/>
                </a:lnTo>
                <a:lnTo>
                  <a:pt x="5256" y="540"/>
                </a:lnTo>
                <a:lnTo>
                  <a:pt x="5238" y="540"/>
                </a:lnTo>
                <a:lnTo>
                  <a:pt x="4670" y="540"/>
                </a:lnTo>
                <a:lnTo>
                  <a:pt x="4676" y="512"/>
                </a:lnTo>
                <a:lnTo>
                  <a:pt x="4680" y="496"/>
                </a:lnTo>
                <a:lnTo>
                  <a:pt x="4688" y="478"/>
                </a:lnTo>
                <a:lnTo>
                  <a:pt x="4696" y="462"/>
                </a:lnTo>
                <a:lnTo>
                  <a:pt x="4706" y="444"/>
                </a:lnTo>
                <a:lnTo>
                  <a:pt x="4718" y="428"/>
                </a:lnTo>
                <a:lnTo>
                  <a:pt x="4732" y="412"/>
                </a:lnTo>
                <a:lnTo>
                  <a:pt x="4750" y="396"/>
                </a:lnTo>
                <a:lnTo>
                  <a:pt x="4768" y="382"/>
                </a:lnTo>
                <a:lnTo>
                  <a:pt x="4790" y="368"/>
                </a:lnTo>
                <a:lnTo>
                  <a:pt x="4816" y="356"/>
                </a:lnTo>
                <a:lnTo>
                  <a:pt x="4844" y="348"/>
                </a:lnTo>
                <a:lnTo>
                  <a:pt x="4874" y="340"/>
                </a:lnTo>
                <a:lnTo>
                  <a:pt x="4908" y="336"/>
                </a:lnTo>
                <a:lnTo>
                  <a:pt x="4946" y="334"/>
                </a:lnTo>
                <a:close/>
                <a:moveTo>
                  <a:pt x="3760" y="898"/>
                </a:moveTo>
                <a:lnTo>
                  <a:pt x="3760" y="898"/>
                </a:lnTo>
                <a:lnTo>
                  <a:pt x="3740" y="924"/>
                </a:lnTo>
                <a:lnTo>
                  <a:pt x="3730" y="932"/>
                </a:lnTo>
                <a:lnTo>
                  <a:pt x="3720" y="940"/>
                </a:lnTo>
                <a:lnTo>
                  <a:pt x="3712" y="946"/>
                </a:lnTo>
                <a:lnTo>
                  <a:pt x="3702" y="950"/>
                </a:lnTo>
                <a:lnTo>
                  <a:pt x="3694" y="952"/>
                </a:lnTo>
                <a:lnTo>
                  <a:pt x="3684" y="952"/>
                </a:lnTo>
                <a:lnTo>
                  <a:pt x="3670" y="952"/>
                </a:lnTo>
                <a:lnTo>
                  <a:pt x="3660" y="948"/>
                </a:lnTo>
                <a:lnTo>
                  <a:pt x="3650" y="944"/>
                </a:lnTo>
                <a:lnTo>
                  <a:pt x="3642" y="938"/>
                </a:lnTo>
                <a:lnTo>
                  <a:pt x="3634" y="930"/>
                </a:lnTo>
                <a:lnTo>
                  <a:pt x="3624" y="920"/>
                </a:lnTo>
                <a:lnTo>
                  <a:pt x="3606" y="898"/>
                </a:lnTo>
                <a:lnTo>
                  <a:pt x="3124" y="236"/>
                </a:lnTo>
                <a:lnTo>
                  <a:pt x="3188" y="236"/>
                </a:lnTo>
                <a:lnTo>
                  <a:pt x="3212" y="238"/>
                </a:lnTo>
                <a:lnTo>
                  <a:pt x="3232" y="240"/>
                </a:lnTo>
                <a:lnTo>
                  <a:pt x="3250" y="246"/>
                </a:lnTo>
                <a:lnTo>
                  <a:pt x="3264" y="254"/>
                </a:lnTo>
                <a:lnTo>
                  <a:pt x="3276" y="264"/>
                </a:lnTo>
                <a:lnTo>
                  <a:pt x="3286" y="274"/>
                </a:lnTo>
                <a:lnTo>
                  <a:pt x="3308" y="302"/>
                </a:lnTo>
                <a:lnTo>
                  <a:pt x="3686" y="836"/>
                </a:lnTo>
                <a:lnTo>
                  <a:pt x="4066" y="300"/>
                </a:lnTo>
                <a:lnTo>
                  <a:pt x="4086" y="274"/>
                </a:lnTo>
                <a:lnTo>
                  <a:pt x="4098" y="262"/>
                </a:lnTo>
                <a:lnTo>
                  <a:pt x="4110" y="254"/>
                </a:lnTo>
                <a:lnTo>
                  <a:pt x="4124" y="246"/>
                </a:lnTo>
                <a:lnTo>
                  <a:pt x="4140" y="240"/>
                </a:lnTo>
                <a:lnTo>
                  <a:pt x="4160" y="238"/>
                </a:lnTo>
                <a:lnTo>
                  <a:pt x="4184" y="236"/>
                </a:lnTo>
                <a:lnTo>
                  <a:pt x="4242" y="236"/>
                </a:lnTo>
                <a:lnTo>
                  <a:pt x="3760" y="898"/>
                </a:lnTo>
                <a:close/>
                <a:moveTo>
                  <a:pt x="1002" y="942"/>
                </a:moveTo>
                <a:lnTo>
                  <a:pt x="1002" y="942"/>
                </a:lnTo>
                <a:lnTo>
                  <a:pt x="986" y="940"/>
                </a:lnTo>
                <a:lnTo>
                  <a:pt x="972" y="938"/>
                </a:lnTo>
                <a:lnTo>
                  <a:pt x="960" y="932"/>
                </a:lnTo>
                <a:lnTo>
                  <a:pt x="948" y="926"/>
                </a:lnTo>
                <a:lnTo>
                  <a:pt x="938" y="916"/>
                </a:lnTo>
                <a:lnTo>
                  <a:pt x="932" y="904"/>
                </a:lnTo>
                <a:lnTo>
                  <a:pt x="926" y="890"/>
                </a:lnTo>
                <a:lnTo>
                  <a:pt x="922" y="874"/>
                </a:lnTo>
                <a:lnTo>
                  <a:pt x="906" y="796"/>
                </a:lnTo>
                <a:lnTo>
                  <a:pt x="894" y="816"/>
                </a:lnTo>
                <a:lnTo>
                  <a:pt x="876" y="838"/>
                </a:lnTo>
                <a:lnTo>
                  <a:pt x="850" y="862"/>
                </a:lnTo>
                <a:lnTo>
                  <a:pt x="836" y="874"/>
                </a:lnTo>
                <a:lnTo>
                  <a:pt x="818" y="886"/>
                </a:lnTo>
                <a:lnTo>
                  <a:pt x="798" y="898"/>
                </a:lnTo>
                <a:lnTo>
                  <a:pt x="778" y="908"/>
                </a:lnTo>
                <a:lnTo>
                  <a:pt x="754" y="918"/>
                </a:lnTo>
                <a:lnTo>
                  <a:pt x="728" y="926"/>
                </a:lnTo>
                <a:lnTo>
                  <a:pt x="700" y="932"/>
                </a:lnTo>
                <a:lnTo>
                  <a:pt x="670" y="938"/>
                </a:lnTo>
                <a:lnTo>
                  <a:pt x="638" y="940"/>
                </a:lnTo>
                <a:lnTo>
                  <a:pt x="604" y="942"/>
                </a:lnTo>
                <a:lnTo>
                  <a:pt x="384" y="942"/>
                </a:lnTo>
                <a:lnTo>
                  <a:pt x="356" y="942"/>
                </a:lnTo>
                <a:lnTo>
                  <a:pt x="330" y="940"/>
                </a:lnTo>
                <a:lnTo>
                  <a:pt x="306" y="936"/>
                </a:lnTo>
                <a:lnTo>
                  <a:pt x="282" y="932"/>
                </a:lnTo>
                <a:lnTo>
                  <a:pt x="258" y="928"/>
                </a:lnTo>
                <a:lnTo>
                  <a:pt x="238" y="922"/>
                </a:lnTo>
                <a:lnTo>
                  <a:pt x="198" y="908"/>
                </a:lnTo>
                <a:lnTo>
                  <a:pt x="162" y="890"/>
                </a:lnTo>
                <a:lnTo>
                  <a:pt x="130" y="870"/>
                </a:lnTo>
                <a:lnTo>
                  <a:pt x="104" y="846"/>
                </a:lnTo>
                <a:lnTo>
                  <a:pt x="80" y="822"/>
                </a:lnTo>
                <a:lnTo>
                  <a:pt x="60" y="794"/>
                </a:lnTo>
                <a:lnTo>
                  <a:pt x="42" y="766"/>
                </a:lnTo>
                <a:lnTo>
                  <a:pt x="28" y="738"/>
                </a:lnTo>
                <a:lnTo>
                  <a:pt x="18" y="708"/>
                </a:lnTo>
                <a:lnTo>
                  <a:pt x="10" y="678"/>
                </a:lnTo>
                <a:lnTo>
                  <a:pt x="4" y="648"/>
                </a:lnTo>
                <a:lnTo>
                  <a:pt x="2" y="618"/>
                </a:lnTo>
                <a:lnTo>
                  <a:pt x="0" y="590"/>
                </a:lnTo>
                <a:lnTo>
                  <a:pt x="2" y="558"/>
                </a:lnTo>
                <a:lnTo>
                  <a:pt x="4" y="526"/>
                </a:lnTo>
                <a:lnTo>
                  <a:pt x="12" y="494"/>
                </a:lnTo>
                <a:lnTo>
                  <a:pt x="20" y="462"/>
                </a:lnTo>
                <a:lnTo>
                  <a:pt x="32" y="432"/>
                </a:lnTo>
                <a:lnTo>
                  <a:pt x="46" y="404"/>
                </a:lnTo>
                <a:lnTo>
                  <a:pt x="64" y="376"/>
                </a:lnTo>
                <a:lnTo>
                  <a:pt x="86" y="350"/>
                </a:lnTo>
                <a:lnTo>
                  <a:pt x="110" y="326"/>
                </a:lnTo>
                <a:lnTo>
                  <a:pt x="138" y="304"/>
                </a:lnTo>
                <a:lnTo>
                  <a:pt x="170" y="284"/>
                </a:lnTo>
                <a:lnTo>
                  <a:pt x="204" y="268"/>
                </a:lnTo>
                <a:lnTo>
                  <a:pt x="244" y="254"/>
                </a:lnTo>
                <a:lnTo>
                  <a:pt x="286" y="244"/>
                </a:lnTo>
                <a:lnTo>
                  <a:pt x="332" y="238"/>
                </a:lnTo>
                <a:lnTo>
                  <a:pt x="384" y="236"/>
                </a:lnTo>
                <a:lnTo>
                  <a:pt x="604" y="236"/>
                </a:lnTo>
                <a:lnTo>
                  <a:pt x="642" y="238"/>
                </a:lnTo>
                <a:lnTo>
                  <a:pt x="680" y="242"/>
                </a:lnTo>
                <a:lnTo>
                  <a:pt x="714" y="248"/>
                </a:lnTo>
                <a:lnTo>
                  <a:pt x="746" y="258"/>
                </a:lnTo>
                <a:lnTo>
                  <a:pt x="776" y="270"/>
                </a:lnTo>
                <a:lnTo>
                  <a:pt x="804" y="284"/>
                </a:lnTo>
                <a:lnTo>
                  <a:pt x="830" y="300"/>
                </a:lnTo>
                <a:lnTo>
                  <a:pt x="854" y="318"/>
                </a:lnTo>
                <a:lnTo>
                  <a:pt x="876" y="338"/>
                </a:lnTo>
                <a:lnTo>
                  <a:pt x="894" y="358"/>
                </a:lnTo>
                <a:lnTo>
                  <a:pt x="912" y="382"/>
                </a:lnTo>
                <a:lnTo>
                  <a:pt x="926" y="406"/>
                </a:lnTo>
                <a:lnTo>
                  <a:pt x="940" y="432"/>
                </a:lnTo>
                <a:lnTo>
                  <a:pt x="950" y="458"/>
                </a:lnTo>
                <a:lnTo>
                  <a:pt x="958" y="484"/>
                </a:lnTo>
                <a:lnTo>
                  <a:pt x="966" y="514"/>
                </a:lnTo>
                <a:lnTo>
                  <a:pt x="1046" y="942"/>
                </a:lnTo>
                <a:lnTo>
                  <a:pt x="1002" y="942"/>
                </a:lnTo>
                <a:close/>
                <a:moveTo>
                  <a:pt x="580" y="334"/>
                </a:moveTo>
                <a:lnTo>
                  <a:pt x="580" y="334"/>
                </a:lnTo>
                <a:lnTo>
                  <a:pt x="392" y="334"/>
                </a:lnTo>
                <a:lnTo>
                  <a:pt x="354" y="336"/>
                </a:lnTo>
                <a:lnTo>
                  <a:pt x="318" y="340"/>
                </a:lnTo>
                <a:lnTo>
                  <a:pt x="286" y="348"/>
                </a:lnTo>
                <a:lnTo>
                  <a:pt x="258" y="358"/>
                </a:lnTo>
                <a:lnTo>
                  <a:pt x="232" y="370"/>
                </a:lnTo>
                <a:lnTo>
                  <a:pt x="210" y="384"/>
                </a:lnTo>
                <a:lnTo>
                  <a:pt x="188" y="400"/>
                </a:lnTo>
                <a:lnTo>
                  <a:pt x="170" y="416"/>
                </a:lnTo>
                <a:lnTo>
                  <a:pt x="156" y="436"/>
                </a:lnTo>
                <a:lnTo>
                  <a:pt x="142" y="456"/>
                </a:lnTo>
                <a:lnTo>
                  <a:pt x="132" y="476"/>
                </a:lnTo>
                <a:lnTo>
                  <a:pt x="122" y="498"/>
                </a:lnTo>
                <a:lnTo>
                  <a:pt x="116" y="520"/>
                </a:lnTo>
                <a:lnTo>
                  <a:pt x="112" y="544"/>
                </a:lnTo>
                <a:lnTo>
                  <a:pt x="110" y="566"/>
                </a:lnTo>
                <a:lnTo>
                  <a:pt x="108" y="590"/>
                </a:lnTo>
                <a:lnTo>
                  <a:pt x="110" y="612"/>
                </a:lnTo>
                <a:lnTo>
                  <a:pt x="112" y="636"/>
                </a:lnTo>
                <a:lnTo>
                  <a:pt x="116" y="658"/>
                </a:lnTo>
                <a:lnTo>
                  <a:pt x="122" y="680"/>
                </a:lnTo>
                <a:lnTo>
                  <a:pt x="132" y="702"/>
                </a:lnTo>
                <a:lnTo>
                  <a:pt x="142" y="724"/>
                </a:lnTo>
                <a:lnTo>
                  <a:pt x="156" y="744"/>
                </a:lnTo>
                <a:lnTo>
                  <a:pt x="170" y="762"/>
                </a:lnTo>
                <a:lnTo>
                  <a:pt x="188" y="780"/>
                </a:lnTo>
                <a:lnTo>
                  <a:pt x="210" y="796"/>
                </a:lnTo>
                <a:lnTo>
                  <a:pt x="232" y="810"/>
                </a:lnTo>
                <a:lnTo>
                  <a:pt x="258" y="822"/>
                </a:lnTo>
                <a:lnTo>
                  <a:pt x="286" y="830"/>
                </a:lnTo>
                <a:lnTo>
                  <a:pt x="318" y="838"/>
                </a:lnTo>
                <a:lnTo>
                  <a:pt x="354" y="842"/>
                </a:lnTo>
                <a:lnTo>
                  <a:pt x="392" y="844"/>
                </a:lnTo>
                <a:lnTo>
                  <a:pt x="580" y="844"/>
                </a:lnTo>
                <a:lnTo>
                  <a:pt x="618" y="842"/>
                </a:lnTo>
                <a:lnTo>
                  <a:pt x="654" y="838"/>
                </a:lnTo>
                <a:lnTo>
                  <a:pt x="688" y="830"/>
                </a:lnTo>
                <a:lnTo>
                  <a:pt x="716" y="820"/>
                </a:lnTo>
                <a:lnTo>
                  <a:pt x="744" y="808"/>
                </a:lnTo>
                <a:lnTo>
                  <a:pt x="766" y="794"/>
                </a:lnTo>
                <a:lnTo>
                  <a:pt x="786" y="778"/>
                </a:lnTo>
                <a:lnTo>
                  <a:pt x="804" y="760"/>
                </a:lnTo>
                <a:lnTo>
                  <a:pt x="820" y="740"/>
                </a:lnTo>
                <a:lnTo>
                  <a:pt x="832" y="720"/>
                </a:lnTo>
                <a:lnTo>
                  <a:pt x="842" y="700"/>
                </a:lnTo>
                <a:lnTo>
                  <a:pt x="850" y="678"/>
                </a:lnTo>
                <a:lnTo>
                  <a:pt x="856" y="656"/>
                </a:lnTo>
                <a:lnTo>
                  <a:pt x="860" y="634"/>
                </a:lnTo>
                <a:lnTo>
                  <a:pt x="864" y="610"/>
                </a:lnTo>
                <a:lnTo>
                  <a:pt x="864" y="590"/>
                </a:lnTo>
                <a:lnTo>
                  <a:pt x="864" y="570"/>
                </a:lnTo>
                <a:lnTo>
                  <a:pt x="862" y="548"/>
                </a:lnTo>
                <a:lnTo>
                  <a:pt x="858" y="528"/>
                </a:lnTo>
                <a:lnTo>
                  <a:pt x="852" y="506"/>
                </a:lnTo>
                <a:lnTo>
                  <a:pt x="844" y="484"/>
                </a:lnTo>
                <a:lnTo>
                  <a:pt x="834" y="464"/>
                </a:lnTo>
                <a:lnTo>
                  <a:pt x="822" y="444"/>
                </a:lnTo>
                <a:lnTo>
                  <a:pt x="806" y="424"/>
                </a:lnTo>
                <a:lnTo>
                  <a:pt x="790" y="406"/>
                </a:lnTo>
                <a:lnTo>
                  <a:pt x="770" y="388"/>
                </a:lnTo>
                <a:lnTo>
                  <a:pt x="746" y="372"/>
                </a:lnTo>
                <a:lnTo>
                  <a:pt x="720" y="360"/>
                </a:lnTo>
                <a:lnTo>
                  <a:pt x="690" y="350"/>
                </a:lnTo>
                <a:lnTo>
                  <a:pt x="656" y="342"/>
                </a:lnTo>
                <a:lnTo>
                  <a:pt x="620" y="336"/>
                </a:lnTo>
                <a:lnTo>
                  <a:pt x="580" y="334"/>
                </a:lnTo>
                <a:close/>
                <a:moveTo>
                  <a:pt x="4384" y="156"/>
                </a:moveTo>
                <a:lnTo>
                  <a:pt x="4384" y="156"/>
                </a:lnTo>
                <a:lnTo>
                  <a:pt x="4394" y="154"/>
                </a:lnTo>
                <a:lnTo>
                  <a:pt x="4404" y="152"/>
                </a:lnTo>
                <a:lnTo>
                  <a:pt x="4414" y="148"/>
                </a:lnTo>
                <a:lnTo>
                  <a:pt x="4422" y="142"/>
                </a:lnTo>
                <a:lnTo>
                  <a:pt x="4430" y="134"/>
                </a:lnTo>
                <a:lnTo>
                  <a:pt x="4434" y="124"/>
                </a:lnTo>
                <a:lnTo>
                  <a:pt x="4438" y="112"/>
                </a:lnTo>
                <a:lnTo>
                  <a:pt x="4438" y="100"/>
                </a:lnTo>
                <a:lnTo>
                  <a:pt x="4438" y="76"/>
                </a:lnTo>
                <a:lnTo>
                  <a:pt x="4438" y="64"/>
                </a:lnTo>
                <a:lnTo>
                  <a:pt x="4434" y="52"/>
                </a:lnTo>
                <a:lnTo>
                  <a:pt x="4430" y="42"/>
                </a:lnTo>
                <a:lnTo>
                  <a:pt x="4422" y="34"/>
                </a:lnTo>
                <a:lnTo>
                  <a:pt x="4414" y="28"/>
                </a:lnTo>
                <a:lnTo>
                  <a:pt x="4404" y="24"/>
                </a:lnTo>
                <a:lnTo>
                  <a:pt x="4394" y="22"/>
                </a:lnTo>
                <a:lnTo>
                  <a:pt x="4384" y="20"/>
                </a:lnTo>
                <a:lnTo>
                  <a:pt x="4372" y="22"/>
                </a:lnTo>
                <a:lnTo>
                  <a:pt x="4362" y="24"/>
                </a:lnTo>
                <a:lnTo>
                  <a:pt x="4352" y="28"/>
                </a:lnTo>
                <a:lnTo>
                  <a:pt x="4344" y="34"/>
                </a:lnTo>
                <a:lnTo>
                  <a:pt x="4338" y="42"/>
                </a:lnTo>
                <a:lnTo>
                  <a:pt x="4332" y="52"/>
                </a:lnTo>
                <a:lnTo>
                  <a:pt x="4328" y="64"/>
                </a:lnTo>
                <a:lnTo>
                  <a:pt x="4328" y="76"/>
                </a:lnTo>
                <a:lnTo>
                  <a:pt x="4328" y="100"/>
                </a:lnTo>
                <a:lnTo>
                  <a:pt x="4328" y="112"/>
                </a:lnTo>
                <a:lnTo>
                  <a:pt x="4332" y="124"/>
                </a:lnTo>
                <a:lnTo>
                  <a:pt x="4336" y="134"/>
                </a:lnTo>
                <a:lnTo>
                  <a:pt x="4344" y="142"/>
                </a:lnTo>
                <a:lnTo>
                  <a:pt x="4352" y="148"/>
                </a:lnTo>
                <a:lnTo>
                  <a:pt x="4362" y="152"/>
                </a:lnTo>
                <a:lnTo>
                  <a:pt x="4372" y="154"/>
                </a:lnTo>
                <a:lnTo>
                  <a:pt x="4384" y="156"/>
                </a:lnTo>
                <a:close/>
                <a:moveTo>
                  <a:pt x="4328" y="236"/>
                </a:moveTo>
                <a:lnTo>
                  <a:pt x="4328" y="236"/>
                </a:lnTo>
                <a:lnTo>
                  <a:pt x="4354" y="236"/>
                </a:lnTo>
                <a:lnTo>
                  <a:pt x="4372" y="238"/>
                </a:lnTo>
                <a:lnTo>
                  <a:pt x="4388" y="242"/>
                </a:lnTo>
                <a:lnTo>
                  <a:pt x="4402" y="248"/>
                </a:lnTo>
                <a:lnTo>
                  <a:pt x="4414" y="256"/>
                </a:lnTo>
                <a:lnTo>
                  <a:pt x="4424" y="268"/>
                </a:lnTo>
                <a:lnTo>
                  <a:pt x="4432" y="284"/>
                </a:lnTo>
                <a:lnTo>
                  <a:pt x="4436" y="304"/>
                </a:lnTo>
                <a:lnTo>
                  <a:pt x="4438" y="328"/>
                </a:lnTo>
                <a:lnTo>
                  <a:pt x="4438" y="942"/>
                </a:lnTo>
                <a:lnTo>
                  <a:pt x="4410" y="942"/>
                </a:lnTo>
                <a:lnTo>
                  <a:pt x="4390" y="940"/>
                </a:lnTo>
                <a:lnTo>
                  <a:pt x="4374" y="936"/>
                </a:lnTo>
                <a:lnTo>
                  <a:pt x="4360" y="930"/>
                </a:lnTo>
                <a:lnTo>
                  <a:pt x="4348" y="920"/>
                </a:lnTo>
                <a:lnTo>
                  <a:pt x="4340" y="908"/>
                </a:lnTo>
                <a:lnTo>
                  <a:pt x="4334" y="892"/>
                </a:lnTo>
                <a:lnTo>
                  <a:pt x="4330" y="874"/>
                </a:lnTo>
                <a:lnTo>
                  <a:pt x="4328" y="852"/>
                </a:lnTo>
                <a:lnTo>
                  <a:pt x="4328" y="236"/>
                </a:lnTo>
                <a:close/>
                <a:moveTo>
                  <a:pt x="1210" y="328"/>
                </a:moveTo>
                <a:lnTo>
                  <a:pt x="1210" y="328"/>
                </a:lnTo>
                <a:lnTo>
                  <a:pt x="1230" y="312"/>
                </a:lnTo>
                <a:lnTo>
                  <a:pt x="1252" y="296"/>
                </a:lnTo>
                <a:lnTo>
                  <a:pt x="1280" y="280"/>
                </a:lnTo>
                <a:lnTo>
                  <a:pt x="1310" y="266"/>
                </a:lnTo>
                <a:lnTo>
                  <a:pt x="1344" y="254"/>
                </a:lnTo>
                <a:lnTo>
                  <a:pt x="1382" y="244"/>
                </a:lnTo>
                <a:lnTo>
                  <a:pt x="1424" y="238"/>
                </a:lnTo>
                <a:lnTo>
                  <a:pt x="1472" y="236"/>
                </a:lnTo>
                <a:lnTo>
                  <a:pt x="1692" y="236"/>
                </a:lnTo>
                <a:lnTo>
                  <a:pt x="1718" y="238"/>
                </a:lnTo>
                <a:lnTo>
                  <a:pt x="1744" y="238"/>
                </a:lnTo>
                <a:lnTo>
                  <a:pt x="1770" y="242"/>
                </a:lnTo>
                <a:lnTo>
                  <a:pt x="1794" y="246"/>
                </a:lnTo>
                <a:lnTo>
                  <a:pt x="1816" y="250"/>
                </a:lnTo>
                <a:lnTo>
                  <a:pt x="1838" y="256"/>
                </a:lnTo>
                <a:lnTo>
                  <a:pt x="1878" y="270"/>
                </a:lnTo>
                <a:lnTo>
                  <a:pt x="1912" y="288"/>
                </a:lnTo>
                <a:lnTo>
                  <a:pt x="1944" y="308"/>
                </a:lnTo>
                <a:lnTo>
                  <a:pt x="1972" y="332"/>
                </a:lnTo>
                <a:lnTo>
                  <a:pt x="1996" y="356"/>
                </a:lnTo>
                <a:lnTo>
                  <a:pt x="2016" y="384"/>
                </a:lnTo>
                <a:lnTo>
                  <a:pt x="2032" y="412"/>
                </a:lnTo>
                <a:lnTo>
                  <a:pt x="2046" y="440"/>
                </a:lnTo>
                <a:lnTo>
                  <a:pt x="2058" y="470"/>
                </a:lnTo>
                <a:lnTo>
                  <a:pt x="2066" y="500"/>
                </a:lnTo>
                <a:lnTo>
                  <a:pt x="2070" y="530"/>
                </a:lnTo>
                <a:lnTo>
                  <a:pt x="2074" y="560"/>
                </a:lnTo>
                <a:lnTo>
                  <a:pt x="2074" y="590"/>
                </a:lnTo>
                <a:lnTo>
                  <a:pt x="2074" y="620"/>
                </a:lnTo>
                <a:lnTo>
                  <a:pt x="2070" y="652"/>
                </a:lnTo>
                <a:lnTo>
                  <a:pt x="2064" y="684"/>
                </a:lnTo>
                <a:lnTo>
                  <a:pt x="2054" y="716"/>
                </a:lnTo>
                <a:lnTo>
                  <a:pt x="2042" y="746"/>
                </a:lnTo>
                <a:lnTo>
                  <a:pt x="2028" y="774"/>
                </a:lnTo>
                <a:lnTo>
                  <a:pt x="2010" y="802"/>
                </a:lnTo>
                <a:lnTo>
                  <a:pt x="1988" y="828"/>
                </a:lnTo>
                <a:lnTo>
                  <a:pt x="1964" y="852"/>
                </a:lnTo>
                <a:lnTo>
                  <a:pt x="1936" y="874"/>
                </a:lnTo>
                <a:lnTo>
                  <a:pt x="1906" y="894"/>
                </a:lnTo>
                <a:lnTo>
                  <a:pt x="1870" y="910"/>
                </a:lnTo>
                <a:lnTo>
                  <a:pt x="1832" y="924"/>
                </a:lnTo>
                <a:lnTo>
                  <a:pt x="1788" y="934"/>
                </a:lnTo>
                <a:lnTo>
                  <a:pt x="1742" y="940"/>
                </a:lnTo>
                <a:lnTo>
                  <a:pt x="1692" y="942"/>
                </a:lnTo>
                <a:lnTo>
                  <a:pt x="1472" y="942"/>
                </a:lnTo>
                <a:lnTo>
                  <a:pt x="1432" y="940"/>
                </a:lnTo>
                <a:lnTo>
                  <a:pt x="1394" y="936"/>
                </a:lnTo>
                <a:lnTo>
                  <a:pt x="1358" y="928"/>
                </a:lnTo>
                <a:lnTo>
                  <a:pt x="1324" y="916"/>
                </a:lnTo>
                <a:lnTo>
                  <a:pt x="1290" y="904"/>
                </a:lnTo>
                <a:lnTo>
                  <a:pt x="1260" y="886"/>
                </a:lnTo>
                <a:lnTo>
                  <a:pt x="1232" y="868"/>
                </a:lnTo>
                <a:lnTo>
                  <a:pt x="1206" y="846"/>
                </a:lnTo>
                <a:lnTo>
                  <a:pt x="1184" y="822"/>
                </a:lnTo>
                <a:lnTo>
                  <a:pt x="1162" y="796"/>
                </a:lnTo>
                <a:lnTo>
                  <a:pt x="1144" y="766"/>
                </a:lnTo>
                <a:lnTo>
                  <a:pt x="1130" y="734"/>
                </a:lnTo>
                <a:lnTo>
                  <a:pt x="1118" y="702"/>
                </a:lnTo>
                <a:lnTo>
                  <a:pt x="1110" y="666"/>
                </a:lnTo>
                <a:lnTo>
                  <a:pt x="1104" y="628"/>
                </a:lnTo>
                <a:lnTo>
                  <a:pt x="1102" y="590"/>
                </a:lnTo>
                <a:lnTo>
                  <a:pt x="1102" y="0"/>
                </a:lnTo>
                <a:lnTo>
                  <a:pt x="1136" y="0"/>
                </a:lnTo>
                <a:lnTo>
                  <a:pt x="1154" y="0"/>
                </a:lnTo>
                <a:lnTo>
                  <a:pt x="1168" y="4"/>
                </a:lnTo>
                <a:lnTo>
                  <a:pt x="1180" y="10"/>
                </a:lnTo>
                <a:lnTo>
                  <a:pt x="1192" y="18"/>
                </a:lnTo>
                <a:lnTo>
                  <a:pt x="1200" y="28"/>
                </a:lnTo>
                <a:lnTo>
                  <a:pt x="1206" y="40"/>
                </a:lnTo>
                <a:lnTo>
                  <a:pt x="1210" y="54"/>
                </a:lnTo>
                <a:lnTo>
                  <a:pt x="1210" y="70"/>
                </a:lnTo>
                <a:lnTo>
                  <a:pt x="1210" y="328"/>
                </a:lnTo>
                <a:close/>
                <a:moveTo>
                  <a:pt x="1496" y="844"/>
                </a:moveTo>
                <a:lnTo>
                  <a:pt x="1496" y="844"/>
                </a:lnTo>
                <a:lnTo>
                  <a:pt x="1684" y="844"/>
                </a:lnTo>
                <a:lnTo>
                  <a:pt x="1722" y="842"/>
                </a:lnTo>
                <a:lnTo>
                  <a:pt x="1756" y="838"/>
                </a:lnTo>
                <a:lnTo>
                  <a:pt x="1788" y="830"/>
                </a:lnTo>
                <a:lnTo>
                  <a:pt x="1816" y="820"/>
                </a:lnTo>
                <a:lnTo>
                  <a:pt x="1842" y="810"/>
                </a:lnTo>
                <a:lnTo>
                  <a:pt x="1866" y="796"/>
                </a:lnTo>
                <a:lnTo>
                  <a:pt x="1886" y="780"/>
                </a:lnTo>
                <a:lnTo>
                  <a:pt x="1904" y="762"/>
                </a:lnTo>
                <a:lnTo>
                  <a:pt x="1920" y="742"/>
                </a:lnTo>
                <a:lnTo>
                  <a:pt x="1932" y="722"/>
                </a:lnTo>
                <a:lnTo>
                  <a:pt x="1944" y="702"/>
                </a:lnTo>
                <a:lnTo>
                  <a:pt x="1952" y="680"/>
                </a:lnTo>
                <a:lnTo>
                  <a:pt x="1958" y="658"/>
                </a:lnTo>
                <a:lnTo>
                  <a:pt x="1964" y="634"/>
                </a:lnTo>
                <a:lnTo>
                  <a:pt x="1966" y="612"/>
                </a:lnTo>
                <a:lnTo>
                  <a:pt x="1966" y="590"/>
                </a:lnTo>
                <a:lnTo>
                  <a:pt x="1966" y="566"/>
                </a:lnTo>
                <a:lnTo>
                  <a:pt x="1964" y="544"/>
                </a:lnTo>
                <a:lnTo>
                  <a:pt x="1958" y="520"/>
                </a:lnTo>
                <a:lnTo>
                  <a:pt x="1952" y="498"/>
                </a:lnTo>
                <a:lnTo>
                  <a:pt x="1944" y="476"/>
                </a:lnTo>
                <a:lnTo>
                  <a:pt x="1932" y="456"/>
                </a:lnTo>
                <a:lnTo>
                  <a:pt x="1920" y="436"/>
                </a:lnTo>
                <a:lnTo>
                  <a:pt x="1904" y="416"/>
                </a:lnTo>
                <a:lnTo>
                  <a:pt x="1886" y="398"/>
                </a:lnTo>
                <a:lnTo>
                  <a:pt x="1866" y="382"/>
                </a:lnTo>
                <a:lnTo>
                  <a:pt x="1842" y="370"/>
                </a:lnTo>
                <a:lnTo>
                  <a:pt x="1816" y="358"/>
                </a:lnTo>
                <a:lnTo>
                  <a:pt x="1788" y="348"/>
                </a:lnTo>
                <a:lnTo>
                  <a:pt x="1756" y="340"/>
                </a:lnTo>
                <a:lnTo>
                  <a:pt x="1722" y="336"/>
                </a:lnTo>
                <a:lnTo>
                  <a:pt x="1684" y="334"/>
                </a:lnTo>
                <a:lnTo>
                  <a:pt x="1496" y="334"/>
                </a:lnTo>
                <a:lnTo>
                  <a:pt x="1456" y="336"/>
                </a:lnTo>
                <a:lnTo>
                  <a:pt x="1420" y="340"/>
                </a:lnTo>
                <a:lnTo>
                  <a:pt x="1388" y="348"/>
                </a:lnTo>
                <a:lnTo>
                  <a:pt x="1358" y="358"/>
                </a:lnTo>
                <a:lnTo>
                  <a:pt x="1332" y="370"/>
                </a:lnTo>
                <a:lnTo>
                  <a:pt x="1308" y="384"/>
                </a:lnTo>
                <a:lnTo>
                  <a:pt x="1288" y="402"/>
                </a:lnTo>
                <a:lnTo>
                  <a:pt x="1270" y="418"/>
                </a:lnTo>
                <a:lnTo>
                  <a:pt x="1256" y="438"/>
                </a:lnTo>
                <a:lnTo>
                  <a:pt x="1242" y="458"/>
                </a:lnTo>
                <a:lnTo>
                  <a:pt x="1232" y="480"/>
                </a:lnTo>
                <a:lnTo>
                  <a:pt x="1224" y="500"/>
                </a:lnTo>
                <a:lnTo>
                  <a:pt x="1218" y="524"/>
                </a:lnTo>
                <a:lnTo>
                  <a:pt x="1214" y="546"/>
                </a:lnTo>
                <a:lnTo>
                  <a:pt x="1212" y="568"/>
                </a:lnTo>
                <a:lnTo>
                  <a:pt x="1210" y="590"/>
                </a:lnTo>
                <a:lnTo>
                  <a:pt x="1212" y="608"/>
                </a:lnTo>
                <a:lnTo>
                  <a:pt x="1214" y="630"/>
                </a:lnTo>
                <a:lnTo>
                  <a:pt x="1218" y="650"/>
                </a:lnTo>
                <a:lnTo>
                  <a:pt x="1224" y="672"/>
                </a:lnTo>
                <a:lnTo>
                  <a:pt x="1232" y="694"/>
                </a:lnTo>
                <a:lnTo>
                  <a:pt x="1242" y="714"/>
                </a:lnTo>
                <a:lnTo>
                  <a:pt x="1254" y="736"/>
                </a:lnTo>
                <a:lnTo>
                  <a:pt x="1268" y="754"/>
                </a:lnTo>
                <a:lnTo>
                  <a:pt x="1286" y="774"/>
                </a:lnTo>
                <a:lnTo>
                  <a:pt x="1306" y="790"/>
                </a:lnTo>
                <a:lnTo>
                  <a:pt x="1328" y="806"/>
                </a:lnTo>
                <a:lnTo>
                  <a:pt x="1356" y="818"/>
                </a:lnTo>
                <a:lnTo>
                  <a:pt x="1384" y="830"/>
                </a:lnTo>
                <a:lnTo>
                  <a:pt x="1418" y="838"/>
                </a:lnTo>
                <a:lnTo>
                  <a:pt x="1456" y="842"/>
                </a:lnTo>
                <a:lnTo>
                  <a:pt x="1496" y="844"/>
                </a:lnTo>
                <a:close/>
                <a:moveTo>
                  <a:pt x="2294" y="328"/>
                </a:moveTo>
                <a:lnTo>
                  <a:pt x="2294" y="328"/>
                </a:lnTo>
                <a:lnTo>
                  <a:pt x="2312" y="312"/>
                </a:lnTo>
                <a:lnTo>
                  <a:pt x="2336" y="296"/>
                </a:lnTo>
                <a:lnTo>
                  <a:pt x="2362" y="280"/>
                </a:lnTo>
                <a:lnTo>
                  <a:pt x="2392" y="266"/>
                </a:lnTo>
                <a:lnTo>
                  <a:pt x="2426" y="254"/>
                </a:lnTo>
                <a:lnTo>
                  <a:pt x="2464" y="244"/>
                </a:lnTo>
                <a:lnTo>
                  <a:pt x="2506" y="238"/>
                </a:lnTo>
                <a:lnTo>
                  <a:pt x="2554" y="236"/>
                </a:lnTo>
                <a:lnTo>
                  <a:pt x="2774" y="236"/>
                </a:lnTo>
                <a:lnTo>
                  <a:pt x="2800" y="238"/>
                </a:lnTo>
                <a:lnTo>
                  <a:pt x="2828" y="238"/>
                </a:lnTo>
                <a:lnTo>
                  <a:pt x="2852" y="242"/>
                </a:lnTo>
                <a:lnTo>
                  <a:pt x="2876" y="246"/>
                </a:lnTo>
                <a:lnTo>
                  <a:pt x="2898" y="250"/>
                </a:lnTo>
                <a:lnTo>
                  <a:pt x="2920" y="256"/>
                </a:lnTo>
                <a:lnTo>
                  <a:pt x="2960" y="270"/>
                </a:lnTo>
                <a:lnTo>
                  <a:pt x="2996" y="288"/>
                </a:lnTo>
                <a:lnTo>
                  <a:pt x="3026" y="308"/>
                </a:lnTo>
                <a:lnTo>
                  <a:pt x="3054" y="332"/>
                </a:lnTo>
                <a:lnTo>
                  <a:pt x="3078" y="356"/>
                </a:lnTo>
                <a:lnTo>
                  <a:pt x="3098" y="384"/>
                </a:lnTo>
                <a:lnTo>
                  <a:pt x="3114" y="412"/>
                </a:lnTo>
                <a:lnTo>
                  <a:pt x="3128" y="440"/>
                </a:lnTo>
                <a:lnTo>
                  <a:pt x="3140" y="470"/>
                </a:lnTo>
                <a:lnTo>
                  <a:pt x="3148" y="500"/>
                </a:lnTo>
                <a:lnTo>
                  <a:pt x="3152" y="530"/>
                </a:lnTo>
                <a:lnTo>
                  <a:pt x="3156" y="560"/>
                </a:lnTo>
                <a:lnTo>
                  <a:pt x="3158" y="590"/>
                </a:lnTo>
                <a:lnTo>
                  <a:pt x="3156" y="620"/>
                </a:lnTo>
                <a:lnTo>
                  <a:pt x="3152" y="652"/>
                </a:lnTo>
                <a:lnTo>
                  <a:pt x="3146" y="684"/>
                </a:lnTo>
                <a:lnTo>
                  <a:pt x="3136" y="716"/>
                </a:lnTo>
                <a:lnTo>
                  <a:pt x="3126" y="746"/>
                </a:lnTo>
                <a:lnTo>
                  <a:pt x="3110" y="774"/>
                </a:lnTo>
                <a:lnTo>
                  <a:pt x="3092" y="802"/>
                </a:lnTo>
                <a:lnTo>
                  <a:pt x="3072" y="828"/>
                </a:lnTo>
                <a:lnTo>
                  <a:pt x="3046" y="852"/>
                </a:lnTo>
                <a:lnTo>
                  <a:pt x="3018" y="874"/>
                </a:lnTo>
                <a:lnTo>
                  <a:pt x="2988" y="894"/>
                </a:lnTo>
                <a:lnTo>
                  <a:pt x="2952" y="910"/>
                </a:lnTo>
                <a:lnTo>
                  <a:pt x="2914" y="924"/>
                </a:lnTo>
                <a:lnTo>
                  <a:pt x="2872" y="934"/>
                </a:lnTo>
                <a:lnTo>
                  <a:pt x="2824" y="940"/>
                </a:lnTo>
                <a:lnTo>
                  <a:pt x="2774" y="942"/>
                </a:lnTo>
                <a:lnTo>
                  <a:pt x="2554" y="942"/>
                </a:lnTo>
                <a:lnTo>
                  <a:pt x="2514" y="940"/>
                </a:lnTo>
                <a:lnTo>
                  <a:pt x="2476" y="936"/>
                </a:lnTo>
                <a:lnTo>
                  <a:pt x="2440" y="928"/>
                </a:lnTo>
                <a:lnTo>
                  <a:pt x="2406" y="916"/>
                </a:lnTo>
                <a:lnTo>
                  <a:pt x="2374" y="904"/>
                </a:lnTo>
                <a:lnTo>
                  <a:pt x="2342" y="886"/>
                </a:lnTo>
                <a:lnTo>
                  <a:pt x="2314" y="868"/>
                </a:lnTo>
                <a:lnTo>
                  <a:pt x="2288" y="846"/>
                </a:lnTo>
                <a:lnTo>
                  <a:pt x="2266" y="822"/>
                </a:lnTo>
                <a:lnTo>
                  <a:pt x="2246" y="796"/>
                </a:lnTo>
                <a:lnTo>
                  <a:pt x="2228" y="766"/>
                </a:lnTo>
                <a:lnTo>
                  <a:pt x="2212" y="734"/>
                </a:lnTo>
                <a:lnTo>
                  <a:pt x="2200" y="702"/>
                </a:lnTo>
                <a:lnTo>
                  <a:pt x="2192" y="666"/>
                </a:lnTo>
                <a:lnTo>
                  <a:pt x="2186" y="628"/>
                </a:lnTo>
                <a:lnTo>
                  <a:pt x="2184" y="590"/>
                </a:lnTo>
                <a:lnTo>
                  <a:pt x="2184" y="0"/>
                </a:lnTo>
                <a:lnTo>
                  <a:pt x="2218" y="0"/>
                </a:lnTo>
                <a:lnTo>
                  <a:pt x="2236" y="0"/>
                </a:lnTo>
                <a:lnTo>
                  <a:pt x="2250" y="4"/>
                </a:lnTo>
                <a:lnTo>
                  <a:pt x="2264" y="10"/>
                </a:lnTo>
                <a:lnTo>
                  <a:pt x="2274" y="18"/>
                </a:lnTo>
                <a:lnTo>
                  <a:pt x="2282" y="28"/>
                </a:lnTo>
                <a:lnTo>
                  <a:pt x="2288" y="40"/>
                </a:lnTo>
                <a:lnTo>
                  <a:pt x="2292" y="54"/>
                </a:lnTo>
                <a:lnTo>
                  <a:pt x="2294" y="70"/>
                </a:lnTo>
                <a:lnTo>
                  <a:pt x="2294" y="328"/>
                </a:lnTo>
                <a:close/>
                <a:moveTo>
                  <a:pt x="2578" y="844"/>
                </a:moveTo>
                <a:lnTo>
                  <a:pt x="2578" y="844"/>
                </a:lnTo>
                <a:lnTo>
                  <a:pt x="2766" y="844"/>
                </a:lnTo>
                <a:lnTo>
                  <a:pt x="2804" y="842"/>
                </a:lnTo>
                <a:lnTo>
                  <a:pt x="2838" y="838"/>
                </a:lnTo>
                <a:lnTo>
                  <a:pt x="2870" y="830"/>
                </a:lnTo>
                <a:lnTo>
                  <a:pt x="2900" y="820"/>
                </a:lnTo>
                <a:lnTo>
                  <a:pt x="2924" y="810"/>
                </a:lnTo>
                <a:lnTo>
                  <a:pt x="2948" y="796"/>
                </a:lnTo>
                <a:lnTo>
                  <a:pt x="2968" y="780"/>
                </a:lnTo>
                <a:lnTo>
                  <a:pt x="2986" y="762"/>
                </a:lnTo>
                <a:lnTo>
                  <a:pt x="3002" y="742"/>
                </a:lnTo>
                <a:lnTo>
                  <a:pt x="3014" y="722"/>
                </a:lnTo>
                <a:lnTo>
                  <a:pt x="3026" y="702"/>
                </a:lnTo>
                <a:lnTo>
                  <a:pt x="3034" y="680"/>
                </a:lnTo>
                <a:lnTo>
                  <a:pt x="3040" y="658"/>
                </a:lnTo>
                <a:lnTo>
                  <a:pt x="3046" y="634"/>
                </a:lnTo>
                <a:lnTo>
                  <a:pt x="3048" y="612"/>
                </a:lnTo>
                <a:lnTo>
                  <a:pt x="3048" y="590"/>
                </a:lnTo>
                <a:lnTo>
                  <a:pt x="3048" y="566"/>
                </a:lnTo>
                <a:lnTo>
                  <a:pt x="3046" y="544"/>
                </a:lnTo>
                <a:lnTo>
                  <a:pt x="3040" y="520"/>
                </a:lnTo>
                <a:lnTo>
                  <a:pt x="3034" y="498"/>
                </a:lnTo>
                <a:lnTo>
                  <a:pt x="3026" y="476"/>
                </a:lnTo>
                <a:lnTo>
                  <a:pt x="3014" y="456"/>
                </a:lnTo>
                <a:lnTo>
                  <a:pt x="3002" y="436"/>
                </a:lnTo>
                <a:lnTo>
                  <a:pt x="2986" y="416"/>
                </a:lnTo>
                <a:lnTo>
                  <a:pt x="2968" y="398"/>
                </a:lnTo>
                <a:lnTo>
                  <a:pt x="2948" y="382"/>
                </a:lnTo>
                <a:lnTo>
                  <a:pt x="2924" y="370"/>
                </a:lnTo>
                <a:lnTo>
                  <a:pt x="2900" y="358"/>
                </a:lnTo>
                <a:lnTo>
                  <a:pt x="2870" y="348"/>
                </a:lnTo>
                <a:lnTo>
                  <a:pt x="2838" y="340"/>
                </a:lnTo>
                <a:lnTo>
                  <a:pt x="2804" y="336"/>
                </a:lnTo>
                <a:lnTo>
                  <a:pt x="2766" y="334"/>
                </a:lnTo>
                <a:lnTo>
                  <a:pt x="2578" y="334"/>
                </a:lnTo>
                <a:lnTo>
                  <a:pt x="2538" y="336"/>
                </a:lnTo>
                <a:lnTo>
                  <a:pt x="2502" y="340"/>
                </a:lnTo>
                <a:lnTo>
                  <a:pt x="2470" y="348"/>
                </a:lnTo>
                <a:lnTo>
                  <a:pt x="2440" y="358"/>
                </a:lnTo>
                <a:lnTo>
                  <a:pt x="2414" y="370"/>
                </a:lnTo>
                <a:lnTo>
                  <a:pt x="2390" y="384"/>
                </a:lnTo>
                <a:lnTo>
                  <a:pt x="2370" y="402"/>
                </a:lnTo>
                <a:lnTo>
                  <a:pt x="2352" y="418"/>
                </a:lnTo>
                <a:lnTo>
                  <a:pt x="2338" y="438"/>
                </a:lnTo>
                <a:lnTo>
                  <a:pt x="2326" y="458"/>
                </a:lnTo>
                <a:lnTo>
                  <a:pt x="2314" y="480"/>
                </a:lnTo>
                <a:lnTo>
                  <a:pt x="2306" y="500"/>
                </a:lnTo>
                <a:lnTo>
                  <a:pt x="2300" y="524"/>
                </a:lnTo>
                <a:lnTo>
                  <a:pt x="2296" y="546"/>
                </a:lnTo>
                <a:lnTo>
                  <a:pt x="2294" y="568"/>
                </a:lnTo>
                <a:lnTo>
                  <a:pt x="2294" y="590"/>
                </a:lnTo>
                <a:lnTo>
                  <a:pt x="2294" y="608"/>
                </a:lnTo>
                <a:lnTo>
                  <a:pt x="2296" y="630"/>
                </a:lnTo>
                <a:lnTo>
                  <a:pt x="2300" y="650"/>
                </a:lnTo>
                <a:lnTo>
                  <a:pt x="2306" y="672"/>
                </a:lnTo>
                <a:lnTo>
                  <a:pt x="2314" y="694"/>
                </a:lnTo>
                <a:lnTo>
                  <a:pt x="2324" y="714"/>
                </a:lnTo>
                <a:lnTo>
                  <a:pt x="2336" y="736"/>
                </a:lnTo>
                <a:lnTo>
                  <a:pt x="2350" y="754"/>
                </a:lnTo>
                <a:lnTo>
                  <a:pt x="2368" y="774"/>
                </a:lnTo>
                <a:lnTo>
                  <a:pt x="2388" y="790"/>
                </a:lnTo>
                <a:lnTo>
                  <a:pt x="2412" y="806"/>
                </a:lnTo>
                <a:lnTo>
                  <a:pt x="2438" y="818"/>
                </a:lnTo>
                <a:lnTo>
                  <a:pt x="2468" y="830"/>
                </a:lnTo>
                <a:lnTo>
                  <a:pt x="2500" y="838"/>
                </a:lnTo>
                <a:lnTo>
                  <a:pt x="2538" y="842"/>
                </a:lnTo>
                <a:lnTo>
                  <a:pt x="2578" y="8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071D49"/>
              </a:solidFill>
            </a:endParaRPr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412750" y="958850"/>
            <a:ext cx="873125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srgbClr val="071D49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spcBef>
          <a:spcPts val="600"/>
        </a:spcBef>
        <a:spcAft>
          <a:spcPts val="600"/>
        </a:spcAft>
        <a:buClr>
          <a:schemeClr val="tx1"/>
        </a:buClr>
        <a:buSzPct val="110000"/>
        <a:buFont typeface="Arial" panose="020B0604020202020204" pitchFamily="34" charset="0"/>
        <a:buChar char="•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401638" indent="-169863" algn="l" rtl="0" eaLnBrk="1" fontAlgn="base" hangingPunct="1">
        <a:spcBef>
          <a:spcPct val="0"/>
        </a:spcBef>
        <a:spcAft>
          <a:spcPts val="300"/>
        </a:spcAft>
        <a:buFont typeface="Arial" charset="0"/>
        <a:buChar char="•"/>
        <a:defRPr sz="2200">
          <a:solidFill>
            <a:srgbClr val="000000"/>
          </a:solidFill>
          <a:latin typeface="+mn-lt"/>
        </a:defRPr>
      </a:lvl2pPr>
      <a:lvl3pPr marL="622300" indent="-173038" algn="l" rtl="0" eaLnBrk="1" fontAlgn="base" hangingPunct="1">
        <a:spcBef>
          <a:spcPct val="0"/>
        </a:spcBef>
        <a:spcAft>
          <a:spcPts val="300"/>
        </a:spcAft>
        <a:buSzPct val="90000"/>
        <a:buFont typeface="Calibri" pitchFamily="34" charset="0"/>
        <a:buChar char="–"/>
        <a:defRPr sz="2100">
          <a:solidFill>
            <a:srgbClr val="000000"/>
          </a:solidFill>
          <a:latin typeface="+mn-lt"/>
        </a:defRPr>
      </a:lvl3pPr>
      <a:lvl4pPr marL="860425" indent="-171450" algn="l" rtl="0" eaLnBrk="1" fontAlgn="base" hangingPunct="1">
        <a:spcBef>
          <a:spcPct val="0"/>
        </a:spcBef>
        <a:spcAft>
          <a:spcPts val="300"/>
        </a:spcAft>
        <a:buSzPct val="90000"/>
        <a:buFont typeface="Calibri" pitchFamily="34" charset="0"/>
        <a:buChar char="–"/>
        <a:defRPr sz="2000">
          <a:solidFill>
            <a:srgbClr val="000000"/>
          </a:solidFill>
          <a:latin typeface="+mn-lt"/>
        </a:defRPr>
      </a:lvl4pPr>
      <a:lvl5pPr marL="1082675" indent="-166688" algn="l" rtl="0" eaLnBrk="1" fontAlgn="base" hangingPunct="1">
        <a:spcBef>
          <a:spcPct val="0"/>
        </a:spcBef>
        <a:spcAft>
          <a:spcPts val="300"/>
        </a:spcAft>
        <a:buFont typeface="Calibri" pitchFamily="34" charset="0"/>
        <a:buChar char="–"/>
        <a:defRPr>
          <a:solidFill>
            <a:srgbClr val="000000"/>
          </a:solidFill>
          <a:latin typeface="+mn-lt"/>
        </a:defRPr>
      </a:lvl5pPr>
      <a:lvl6pPr marL="1314450" indent="-169863" algn="l" rtl="0" eaLnBrk="1" fontAlgn="base" hangingPunct="1">
        <a:lnSpc>
          <a:spcPct val="100000"/>
        </a:lnSpc>
        <a:spcBef>
          <a:spcPts val="0"/>
        </a:spcBef>
        <a:spcAft>
          <a:spcPts val="300"/>
        </a:spcAft>
        <a:buFont typeface="Calibri" pitchFamily="34" charset="0"/>
        <a:buChar char="–"/>
        <a:defRPr sz="1600" baseline="0">
          <a:solidFill>
            <a:srgbClr val="000000"/>
          </a:solidFill>
          <a:latin typeface="+mn-lt"/>
        </a:defRPr>
      </a:lvl6pPr>
      <a:lvl7pPr marL="2513013" indent="-227013" algn="l" rtl="0" eaLnBrk="1" fontAlgn="base" hangingPunct="1">
        <a:spcBef>
          <a:spcPct val="0"/>
        </a:spcBef>
        <a:spcAft>
          <a:spcPct val="30000"/>
        </a:spcAft>
        <a:buChar char="–"/>
        <a:defRPr sz="1600">
          <a:solidFill>
            <a:schemeClr val="tx1"/>
          </a:solidFill>
          <a:latin typeface="+mn-lt"/>
        </a:defRPr>
      </a:lvl7pPr>
      <a:lvl8pPr marL="2970213" indent="-227013" algn="l" rtl="0" eaLnBrk="1" fontAlgn="base" hangingPunct="1">
        <a:spcBef>
          <a:spcPct val="0"/>
        </a:spcBef>
        <a:spcAft>
          <a:spcPct val="30000"/>
        </a:spcAft>
        <a:buChar char="–"/>
        <a:defRPr sz="1600">
          <a:solidFill>
            <a:schemeClr val="tx1"/>
          </a:solidFill>
          <a:latin typeface="+mn-lt"/>
        </a:defRPr>
      </a:lvl8pPr>
      <a:lvl9pPr marL="3427413" indent="-227013" algn="l" rtl="0" eaLnBrk="1" fontAlgn="base" hangingPunct="1">
        <a:spcBef>
          <a:spcPct val="0"/>
        </a:spcBef>
        <a:spcAft>
          <a:spcPct val="30000"/>
        </a:spcAft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Die </a:t>
            </a:r>
            <a:r>
              <a:rPr lang="en-US" dirty="0"/>
              <a:t>AbbVie </a:t>
            </a:r>
            <a:r>
              <a:rPr lang="en-US" dirty="0" smtClean="0"/>
              <a:t>HCV-</a:t>
            </a:r>
            <a:r>
              <a:rPr lang="en-US" dirty="0" err="1" smtClean="0"/>
              <a:t>Therapie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viekirax</a:t>
            </a:r>
            <a:r>
              <a:rPr lang="en-US" dirty="0" smtClean="0">
                <a:sym typeface="Symbol"/>
              </a:rPr>
              <a:t>® und </a:t>
            </a:r>
            <a:r>
              <a:rPr lang="en-US" dirty="0" err="1" smtClean="0">
                <a:sym typeface="Symbol"/>
              </a:rPr>
              <a:t>exviera</a:t>
            </a:r>
            <a:r>
              <a:rPr lang="en-US" dirty="0" smtClean="0">
                <a:sym typeface="Symbol"/>
              </a:rPr>
              <a:t>® </a:t>
            </a:r>
            <a:r>
              <a:rPr lang="en-US" dirty="0" err="1" smtClean="0">
                <a:sym typeface="Symbol"/>
              </a:rPr>
              <a:t>im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Kurzüberblick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998705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 descr="File:Rep cycle HCV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53"/>
          <a:stretch/>
        </p:blipFill>
        <p:spPr bwMode="auto">
          <a:xfrm>
            <a:off x="1125890" y="1523550"/>
            <a:ext cx="5337732" cy="345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Titel 1"/>
          <p:cNvSpPr txBox="1">
            <a:spLocks/>
          </p:cNvSpPr>
          <p:nvPr/>
        </p:nvSpPr>
        <p:spPr>
          <a:xfrm>
            <a:off x="411480" y="228600"/>
            <a:ext cx="8321040" cy="713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84BD00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4BD00"/>
                </a:solidFill>
                <a:effectLst/>
                <a:uLnTx/>
                <a:uFillTx/>
                <a:latin typeface="Calibri"/>
                <a:cs typeface="Arial"/>
              </a:rPr>
              <a:t>Die AbbVie HCV-Therapie - </a:t>
            </a:r>
          </a:p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84BD00"/>
                </a:solidFill>
                <a:effectLst/>
                <a:uLnTx/>
                <a:uFillTx/>
                <a:latin typeface="Calibri"/>
                <a:cs typeface="Arial"/>
              </a:rPr>
              <a:t>3</a:t>
            </a:r>
            <a:r>
              <a:rPr lang="de-DE" b="1" kern="0" noProof="0" dirty="0" smtClean="0">
                <a:latin typeface="Calibri"/>
                <a:cs typeface="Arial"/>
              </a:rPr>
              <a:t> direkt antivirale Wirkstoffe (DAA) in 2 Medikamenten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84BD00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cxnSp>
        <p:nvCxnSpPr>
          <p:cNvPr id="82" name="Gerade Verbindung mit Pfeil 81"/>
          <p:cNvCxnSpPr/>
          <p:nvPr/>
        </p:nvCxnSpPr>
        <p:spPr>
          <a:xfrm flipH="1" flipV="1">
            <a:off x="4476750" y="4411742"/>
            <a:ext cx="103640" cy="442056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tailEnd type="arrow"/>
          </a:ln>
          <a:effectLst/>
        </p:spPr>
      </p:cxnSp>
      <p:cxnSp>
        <p:nvCxnSpPr>
          <p:cNvPr id="83" name="Gerade Verbindung mit Pfeil 82"/>
          <p:cNvCxnSpPr>
            <a:stCxn id="42" idx="1"/>
          </p:cNvCxnSpPr>
          <p:nvPr/>
        </p:nvCxnSpPr>
        <p:spPr>
          <a:xfrm flipH="1" flipV="1">
            <a:off x="5796136" y="4149080"/>
            <a:ext cx="648072" cy="402187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tailEnd type="arrow"/>
          </a:ln>
          <a:effectLst/>
        </p:spPr>
      </p:cxnSp>
      <p:cxnSp>
        <p:nvCxnSpPr>
          <p:cNvPr id="84" name="Gerade Verbindung mit Pfeil 83"/>
          <p:cNvCxnSpPr>
            <a:stCxn id="6" idx="1"/>
          </p:cNvCxnSpPr>
          <p:nvPr/>
        </p:nvCxnSpPr>
        <p:spPr>
          <a:xfrm flipH="1">
            <a:off x="5652120" y="2004461"/>
            <a:ext cx="792088" cy="48843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tailEnd type="arrow"/>
          </a:ln>
          <a:effectLst/>
        </p:spPr>
      </p:cxnSp>
      <p:cxnSp>
        <p:nvCxnSpPr>
          <p:cNvPr id="32" name="Gerade Verbindung 31"/>
          <p:cNvCxnSpPr>
            <a:stCxn id="6" idx="2"/>
            <a:endCxn id="30" idx="0"/>
          </p:cNvCxnSpPr>
          <p:nvPr/>
        </p:nvCxnSpPr>
        <p:spPr>
          <a:xfrm>
            <a:off x="7588364" y="2299926"/>
            <a:ext cx="74000" cy="625018"/>
          </a:xfrm>
          <a:prstGeom prst="line">
            <a:avLst/>
          </a:prstGeom>
          <a:noFill/>
          <a:ln w="25400" cap="flat" cmpd="sng" algn="ctr">
            <a:solidFill>
              <a:srgbClr val="FFCC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3" name="Gerade Verbindung 32"/>
          <p:cNvCxnSpPr>
            <a:stCxn id="30" idx="2"/>
            <a:endCxn id="42" idx="0"/>
          </p:cNvCxnSpPr>
          <p:nvPr/>
        </p:nvCxnSpPr>
        <p:spPr>
          <a:xfrm flipH="1">
            <a:off x="7524328" y="3420244"/>
            <a:ext cx="138036" cy="835557"/>
          </a:xfrm>
          <a:prstGeom prst="line">
            <a:avLst/>
          </a:prstGeom>
          <a:noFill/>
          <a:ln w="25400" cap="flat" cmpd="sng" algn="ctr">
            <a:solidFill>
              <a:srgbClr val="FFCC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Rechteck 5"/>
          <p:cNvSpPr/>
          <p:nvPr/>
        </p:nvSpPr>
        <p:spPr>
          <a:xfrm>
            <a:off x="6444208" y="1708995"/>
            <a:ext cx="2288312" cy="590931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defTabSz="457200" fontAlgn="base">
              <a:lnSpc>
                <a:spcPct val="90000"/>
              </a:lnSpc>
            </a:pPr>
            <a:r>
              <a:rPr lang="de-DE" b="1" kern="0" dirty="0" smtClean="0">
                <a:cs typeface="Calibri" pitchFamily="34" charset="0"/>
              </a:rPr>
              <a:t>Paritaprevir/r (PTV/r)</a:t>
            </a:r>
            <a:r>
              <a:rPr lang="de-DE" b="1" kern="0" dirty="0">
                <a:cs typeface="Calibri" pitchFamily="34" charset="0"/>
              </a:rPr>
              <a:t/>
            </a:r>
            <a:br>
              <a:rPr lang="de-DE" b="1" kern="0" dirty="0">
                <a:cs typeface="Calibri" pitchFamily="34" charset="0"/>
              </a:rPr>
            </a:br>
            <a:r>
              <a:rPr lang="de-DE" b="1" kern="0" dirty="0">
                <a:cs typeface="Calibri" pitchFamily="34" charset="0"/>
              </a:rPr>
              <a:t>(</a:t>
            </a:r>
            <a:r>
              <a:rPr lang="de-DE" altLang="ja-JP" b="1" kern="0" dirty="0" smtClean="0"/>
              <a:t>NS3/4A-Inhibitor)</a:t>
            </a:r>
            <a:endParaRPr lang="de-DE" altLang="ja-JP" b="1" kern="0" dirty="0"/>
          </a:p>
        </p:txBody>
      </p:sp>
      <p:sp>
        <p:nvSpPr>
          <p:cNvPr id="42" name="Rechteck 41"/>
          <p:cNvSpPr/>
          <p:nvPr/>
        </p:nvSpPr>
        <p:spPr>
          <a:xfrm>
            <a:off x="6444208" y="4255801"/>
            <a:ext cx="2160240" cy="590931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defTabSz="457200" fontAlgn="base">
              <a:lnSpc>
                <a:spcPct val="90000"/>
              </a:lnSpc>
            </a:pPr>
            <a:r>
              <a:rPr lang="de-DE" b="1" kern="0" dirty="0">
                <a:cs typeface="Calibri" pitchFamily="34" charset="0"/>
              </a:rPr>
              <a:t>Ombitasvir (OBV)</a:t>
            </a:r>
          </a:p>
          <a:p>
            <a:pPr lvl="0" algn="ctr" defTabSz="457200" fontAlgn="base">
              <a:lnSpc>
                <a:spcPct val="90000"/>
              </a:lnSpc>
            </a:pPr>
            <a:r>
              <a:rPr lang="de-DE" b="1" kern="0" dirty="0">
                <a:cs typeface="Calibri" pitchFamily="34" charset="0"/>
              </a:rPr>
              <a:t>(</a:t>
            </a:r>
            <a:r>
              <a:rPr lang="de-DE" b="1" kern="0" dirty="0" smtClean="0">
                <a:cs typeface="Calibri" pitchFamily="34" charset="0"/>
              </a:rPr>
              <a:t>NS5A-Inhibitor)</a:t>
            </a:r>
            <a:endParaRPr lang="de-DE" b="1" kern="0" dirty="0">
              <a:cs typeface="Calibri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3491880" y="4846732"/>
            <a:ext cx="2160240" cy="5909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 defTabSz="457200" fontAlgn="base">
              <a:lnSpc>
                <a:spcPct val="90000"/>
              </a:lnSpc>
            </a:pPr>
            <a:r>
              <a:rPr lang="de-DE" b="1" kern="0" dirty="0">
                <a:cs typeface="Calibri" pitchFamily="34" charset="0"/>
              </a:rPr>
              <a:t>Dasabuvir (DSV)</a:t>
            </a:r>
          </a:p>
          <a:p>
            <a:pPr lvl="0" algn="ctr" defTabSz="457200" fontAlgn="base">
              <a:lnSpc>
                <a:spcPct val="90000"/>
              </a:lnSpc>
            </a:pPr>
            <a:r>
              <a:rPr lang="de-DE" b="1" kern="0" dirty="0">
                <a:cs typeface="Calibri" pitchFamily="34" charset="0"/>
              </a:rPr>
              <a:t>(</a:t>
            </a:r>
            <a:r>
              <a:rPr lang="de-DE" b="1" kern="0" dirty="0" smtClean="0">
                <a:cs typeface="Calibri" pitchFamily="34" charset="0"/>
              </a:rPr>
              <a:t>NS5B-Inhibitor)</a:t>
            </a:r>
            <a:endParaRPr lang="de-DE" b="1" kern="0" dirty="0">
              <a:cs typeface="Calibri" pitchFamily="34" charset="0"/>
            </a:endParaRPr>
          </a:p>
        </p:txBody>
      </p:sp>
      <p:cxnSp>
        <p:nvCxnSpPr>
          <p:cNvPr id="57" name="Gerade Verbindung 56"/>
          <p:cNvCxnSpPr>
            <a:stCxn id="44" idx="2"/>
            <a:endCxn id="31" idx="0"/>
          </p:cNvCxnSpPr>
          <p:nvPr/>
        </p:nvCxnSpPr>
        <p:spPr>
          <a:xfrm>
            <a:off x="4572000" y="5437663"/>
            <a:ext cx="23627" cy="348347"/>
          </a:xfrm>
          <a:prstGeom prst="line">
            <a:avLst/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30" name="Grafik 29" descr="C:\Users\hettijx2\MA HCV\Abbvie Care\20140528 - Auftakt-Workshop mit Kreativ-Agentur\Med. Fragen\image.jpe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43" t="28533" r="47423" b="57421"/>
          <a:stretch/>
        </p:blipFill>
        <p:spPr bwMode="auto">
          <a:xfrm>
            <a:off x="7236296" y="2924944"/>
            <a:ext cx="852135" cy="495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Grafik 30" descr="C:\Users\hettijx2\MA HCV\Abbvie Care\20140528 - Auftakt-Workshop mit Kreativ-Agentur\Med. Fragen\image.jpe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44" t="28533" r="24759" b="59840"/>
          <a:stretch/>
        </p:blipFill>
        <p:spPr bwMode="auto">
          <a:xfrm>
            <a:off x="4139952" y="5786010"/>
            <a:ext cx="911349" cy="523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extfeld 16"/>
          <p:cNvSpPr txBox="1"/>
          <p:nvPr/>
        </p:nvSpPr>
        <p:spPr>
          <a:xfrm>
            <a:off x="4629465" y="1910442"/>
            <a:ext cx="8066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800" b="1" dirty="0" smtClean="0">
                <a:solidFill>
                  <a:srgbClr val="FF0000"/>
                </a:solidFill>
              </a:rPr>
              <a:t>X</a:t>
            </a:r>
            <a:endParaRPr lang="de-DE" sz="8800" b="1" dirty="0">
              <a:solidFill>
                <a:srgbClr val="FF0000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4845489" y="3062570"/>
            <a:ext cx="8066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800" b="1" dirty="0" smtClean="0">
                <a:solidFill>
                  <a:srgbClr val="FF0000"/>
                </a:solidFill>
              </a:rPr>
              <a:t>X</a:t>
            </a:r>
            <a:endParaRPr lang="de-DE" sz="8800" b="1" dirty="0">
              <a:solidFill>
                <a:srgbClr val="FF0000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981393" y="3278594"/>
            <a:ext cx="8066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800" b="1" dirty="0" smtClean="0">
                <a:solidFill>
                  <a:srgbClr val="FF0000"/>
                </a:solidFill>
              </a:rPr>
              <a:t>X</a:t>
            </a:r>
            <a:endParaRPr lang="de-DE" sz="8800" b="1" dirty="0">
              <a:solidFill>
                <a:srgbClr val="FF0000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8028384" y="2956882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b="1" dirty="0" err="1" smtClean="0"/>
              <a:t>viekirax</a:t>
            </a:r>
            <a:r>
              <a:rPr lang="de-DE" sz="2000" b="1" dirty="0" smtClean="0"/>
              <a:t>® </a:t>
            </a:r>
            <a:endParaRPr lang="de-DE" sz="2000" b="1" dirty="0"/>
          </a:p>
        </p:txBody>
      </p:sp>
      <p:sp>
        <p:nvSpPr>
          <p:cNvPr id="20" name="Rechteck 19"/>
          <p:cNvSpPr/>
          <p:nvPr/>
        </p:nvSpPr>
        <p:spPr>
          <a:xfrm>
            <a:off x="5051635" y="5847610"/>
            <a:ext cx="1143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b="1" dirty="0" err="1" smtClean="0"/>
              <a:t>exviera</a:t>
            </a:r>
            <a:r>
              <a:rPr lang="de-DE" sz="2000" b="1" dirty="0" smtClean="0"/>
              <a:t>® </a:t>
            </a:r>
            <a:endParaRPr lang="de-DE" sz="2000" b="1" dirty="0"/>
          </a:p>
        </p:txBody>
      </p:sp>
    </p:spTree>
    <p:extLst>
      <p:ext uri="{BB962C8B-B14F-4D97-AF65-F5344CB8AC3E}">
        <p14:creationId xmlns:p14="http://schemas.microsoft.com/office/powerpoint/2010/main" val="312337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el 1"/>
          <p:cNvSpPr txBox="1">
            <a:spLocks/>
          </p:cNvSpPr>
          <p:nvPr/>
        </p:nvSpPr>
        <p:spPr>
          <a:xfrm>
            <a:off x="411480" y="228600"/>
            <a:ext cx="8321040" cy="713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84BD00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b="1" kern="0" dirty="0" smtClean="0">
                <a:latin typeface="Calibri"/>
                <a:cs typeface="Arial"/>
              </a:rPr>
              <a:t>Anwendungsgebiete der AbbVie HCV-Therapie</a:t>
            </a:r>
            <a:endParaRPr kumimoji="0" lang="de-DE" sz="2400" b="1" i="0" u="none" strike="noStrike" kern="0" cap="none" spc="0" normalizeH="0" baseline="0" dirty="0">
              <a:ln>
                <a:noFill/>
              </a:ln>
              <a:solidFill>
                <a:srgbClr val="84BD00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9" name="TextBox 6"/>
          <p:cNvSpPr txBox="1"/>
          <p:nvPr/>
        </p:nvSpPr>
        <p:spPr>
          <a:xfrm rot="10800000" flipV="1">
            <a:off x="3242883" y="6309899"/>
            <a:ext cx="326991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de-DE" sz="800" dirty="0" smtClean="0"/>
              <a:t>Fachinformationen </a:t>
            </a:r>
            <a:r>
              <a:rPr lang="de-DE" sz="800" dirty="0" err="1" smtClean="0"/>
              <a:t>viekirax</a:t>
            </a:r>
            <a:r>
              <a:rPr lang="de-DE" sz="800" dirty="0" smtClean="0"/>
              <a:t>® und </a:t>
            </a:r>
            <a:r>
              <a:rPr lang="de-DE" sz="800" dirty="0" err="1" smtClean="0"/>
              <a:t>exviera</a:t>
            </a:r>
            <a:r>
              <a:rPr lang="de-DE" sz="800" dirty="0" smtClean="0"/>
              <a:t>® (Stand: Januar 2015)</a:t>
            </a:r>
            <a:endParaRPr lang="en-GB" sz="800" dirty="0"/>
          </a:p>
        </p:txBody>
      </p:sp>
      <p:sp>
        <p:nvSpPr>
          <p:cNvPr id="3" name="Rechteck 2"/>
          <p:cNvSpPr/>
          <p:nvPr/>
        </p:nvSpPr>
        <p:spPr>
          <a:xfrm>
            <a:off x="755576" y="1566113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 err="1" smtClean="0"/>
              <a:t>Viekirax</a:t>
            </a:r>
            <a:r>
              <a:rPr lang="de-DE" sz="2400" b="1" dirty="0" smtClean="0"/>
              <a:t> wird in Kombination mit anderen Arzneimitteln zur Behandlung der chronischen Hepatitis C (CHC) bei Erwachsenen angewendet.</a:t>
            </a:r>
            <a:endParaRPr lang="de-DE" sz="2400" b="1" dirty="0"/>
          </a:p>
        </p:txBody>
      </p:sp>
      <p:sp>
        <p:nvSpPr>
          <p:cNvPr id="10" name="Rechteck 9"/>
          <p:cNvSpPr/>
          <p:nvPr/>
        </p:nvSpPr>
        <p:spPr>
          <a:xfrm>
            <a:off x="755576" y="3524815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400" b="1" dirty="0" err="1" smtClean="0"/>
              <a:t>Exviera</a:t>
            </a:r>
            <a:r>
              <a:rPr lang="de-DE" sz="2400" b="1" dirty="0" smtClean="0"/>
              <a:t> wird in Kombination mit anderen Arzneimitteln zur Behandlung der chronischen Hepatitis C (CHC) bei Erwachsenen angewendet.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36232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el 1"/>
          <p:cNvSpPr txBox="1">
            <a:spLocks/>
          </p:cNvSpPr>
          <p:nvPr/>
        </p:nvSpPr>
        <p:spPr>
          <a:xfrm>
            <a:off x="411480" y="228600"/>
            <a:ext cx="8321040" cy="713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84BD00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pPr lvl="0">
              <a:defRPr/>
            </a:pPr>
            <a:r>
              <a:rPr lang="de-DE" b="1" kern="0" dirty="0">
                <a:solidFill>
                  <a:schemeClr val="accent5"/>
                </a:solidFill>
              </a:rPr>
              <a:t>Dosierung</a:t>
            </a:r>
            <a:r>
              <a:rPr lang="de-DE" b="1" kern="0" dirty="0"/>
              <a:t> und </a:t>
            </a:r>
            <a:r>
              <a:rPr lang="de-DE" b="1" kern="0" dirty="0" smtClean="0"/>
              <a:t>Anwendung der AbbVie HCV-Therapie</a:t>
            </a:r>
            <a:endParaRPr lang="de-DE" b="1" kern="0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12177"/>
              </p:ext>
            </p:extLst>
          </p:nvPr>
        </p:nvGraphicFramePr>
        <p:xfrm>
          <a:off x="827585" y="1110643"/>
          <a:ext cx="7992888" cy="496979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64296"/>
                <a:gridCol w="2664296"/>
                <a:gridCol w="2664296"/>
              </a:tblGrid>
              <a:tr h="835170">
                <a:tc>
                  <a:txBody>
                    <a:bodyPr/>
                    <a:lstStyle/>
                    <a:p>
                      <a:pPr algn="ctr"/>
                      <a:endParaRPr lang="de-DE" sz="1800" b="0" i="1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err="1" smtClean="0"/>
                        <a:t>viekirax</a:t>
                      </a:r>
                      <a:r>
                        <a:rPr lang="de-DE" sz="1800" b="1" dirty="0" smtClean="0"/>
                        <a:t>®</a:t>
                      </a:r>
                      <a:r>
                        <a:rPr lang="de-DE" sz="1800" b="1" baseline="0" dirty="0" smtClean="0"/>
                        <a:t> (</a:t>
                      </a:r>
                      <a:r>
                        <a:rPr lang="de-DE" sz="1800" b="1" dirty="0" err="1" smtClean="0"/>
                        <a:t>Ombitasvir</a:t>
                      </a:r>
                      <a:r>
                        <a:rPr lang="de-DE" sz="1800" b="1" dirty="0" smtClean="0"/>
                        <a:t>/</a:t>
                      </a:r>
                    </a:p>
                    <a:p>
                      <a:pPr algn="ctr"/>
                      <a:r>
                        <a:rPr lang="de-DE" sz="1800" b="1" dirty="0" err="1" smtClean="0"/>
                        <a:t>Paritaprevir</a:t>
                      </a:r>
                      <a:r>
                        <a:rPr lang="de-DE" sz="1800" b="1" dirty="0" smtClean="0"/>
                        <a:t>/</a:t>
                      </a:r>
                      <a:r>
                        <a:rPr lang="de-DE" sz="1800" b="1" dirty="0" err="1" smtClean="0"/>
                        <a:t>Ritonavir</a:t>
                      </a:r>
                      <a:r>
                        <a:rPr lang="de-DE" sz="1800" b="1" dirty="0" smtClean="0"/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 err="1" smtClean="0"/>
                        <a:t>exviera</a:t>
                      </a:r>
                      <a:r>
                        <a:rPr lang="de-DE" sz="1800" b="1" dirty="0" smtClean="0"/>
                        <a:t>® (</a:t>
                      </a:r>
                      <a:r>
                        <a:rPr lang="de-DE" sz="1800" b="1" dirty="0" err="1" smtClean="0"/>
                        <a:t>Dasabuvir</a:t>
                      </a:r>
                      <a:r>
                        <a:rPr lang="de-DE" sz="1800" b="1" dirty="0" smtClean="0"/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31647">
                <a:tc>
                  <a:txBody>
                    <a:bodyPr/>
                    <a:lstStyle/>
                    <a:p>
                      <a:pPr algn="ctr"/>
                      <a:r>
                        <a:rPr lang="de-DE" sz="1600" b="1" u="none" dirty="0" smtClean="0"/>
                        <a:t>Dosierung</a:t>
                      </a:r>
                      <a:br>
                        <a:rPr lang="de-DE" sz="1600" b="1" u="none" dirty="0" smtClean="0"/>
                      </a:br>
                      <a:r>
                        <a:rPr lang="de-DE" sz="1600" b="1" u="none" dirty="0" smtClean="0"/>
                        <a:t>pro Tablette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smtClean="0"/>
                        <a:t>12,5/75/50</a:t>
                      </a:r>
                      <a:r>
                        <a:rPr lang="de-DE" sz="1600" b="1" baseline="0" dirty="0" smtClean="0"/>
                        <a:t> mg</a:t>
                      </a:r>
                      <a:endParaRPr lang="de-DE" sz="1600" b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250</a:t>
                      </a:r>
                      <a:r>
                        <a:rPr lang="de-DE" sz="1600" b="1" baseline="0" dirty="0" smtClean="0"/>
                        <a:t> mg</a:t>
                      </a:r>
                      <a:endParaRPr lang="de-DE" sz="1600" b="1" dirty="0" smtClean="0"/>
                    </a:p>
                  </a:txBody>
                  <a:tcPr anchor="ctr">
                    <a:noFill/>
                  </a:tcPr>
                </a:tc>
              </a:tr>
              <a:tr h="667624">
                <a:tc>
                  <a:txBody>
                    <a:bodyPr/>
                    <a:lstStyle/>
                    <a:p>
                      <a:pPr algn="ctr"/>
                      <a:r>
                        <a:rPr lang="de-DE" sz="1600" b="1" u="none" dirty="0" smtClean="0"/>
                        <a:t>Einnahme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smtClean="0"/>
                        <a:t>1x täglich (QD)</a:t>
                      </a:r>
                    </a:p>
                    <a:p>
                      <a:pPr algn="ctr"/>
                      <a:r>
                        <a:rPr lang="de-DE" sz="1600" b="1" dirty="0" smtClean="0"/>
                        <a:t>2 - 0 - 0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 smtClean="0"/>
                        <a:t>2x täglich</a:t>
                      </a:r>
                      <a:r>
                        <a:rPr lang="de-DE" sz="1600" b="1" baseline="0" dirty="0" smtClean="0"/>
                        <a:t> (BID)</a:t>
                      </a:r>
                      <a:endParaRPr lang="de-DE" sz="1600" b="1" dirty="0" smtClean="0"/>
                    </a:p>
                    <a:p>
                      <a:pPr algn="ctr"/>
                      <a:r>
                        <a:rPr lang="de-DE" sz="1600" b="1" dirty="0" smtClean="0"/>
                        <a:t>1</a:t>
                      </a:r>
                      <a:r>
                        <a:rPr lang="de-DE" sz="1600" b="1" baseline="0" dirty="0" smtClean="0"/>
                        <a:t> - 0 - 1</a:t>
                      </a:r>
                      <a:endParaRPr lang="de-DE" sz="1600" b="1" dirty="0" smtClean="0"/>
                    </a:p>
                  </a:txBody>
                  <a:tcPr anchor="ctr">
                    <a:noFill/>
                  </a:tcPr>
                </a:tc>
              </a:tr>
              <a:tr h="2635356">
                <a:tc>
                  <a:txBody>
                    <a:bodyPr/>
                    <a:lstStyle/>
                    <a:p>
                      <a:pPr algn="ctr"/>
                      <a:r>
                        <a:rPr lang="de-DE" sz="1600" b="1" i="0" u="none" dirty="0" smtClean="0">
                          <a:solidFill>
                            <a:schemeClr val="tx1"/>
                          </a:solidFill>
                        </a:rPr>
                        <a:t>Tagesblister</a:t>
                      </a:r>
                    </a:p>
                    <a:p>
                      <a:pPr algn="ctr"/>
                      <a:r>
                        <a:rPr lang="de-DE" sz="1600" b="1" i="0" u="none" dirty="0" smtClean="0">
                          <a:solidFill>
                            <a:schemeClr val="tx1"/>
                          </a:solidFill>
                        </a:rPr>
                        <a:t>(morgens orange,</a:t>
                      </a:r>
                    </a:p>
                    <a:p>
                      <a:pPr algn="ctr"/>
                      <a:r>
                        <a:rPr lang="de-DE" sz="1600" b="1" i="0" u="none" dirty="0" smtClean="0">
                          <a:solidFill>
                            <a:schemeClr val="tx1"/>
                          </a:solidFill>
                        </a:rPr>
                        <a:t>abends grün)</a:t>
                      </a:r>
                      <a:endParaRPr lang="de-DE" sz="1600" b="1" i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dirty="0" smtClean="0"/>
                    </a:p>
                    <a:p>
                      <a:pPr algn="ctr"/>
                      <a:endParaRPr lang="de-DE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de-DE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de-DE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de-DE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de-DE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16" name="Grafik 15" descr="C:\Users\hettijx2\MA HCV\Abbvie Care\20140528 - Auftakt-Workshop mit Kreativ-Agentur\Med. Fragen\image.jpe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43" t="28533" r="47423" b="57421"/>
          <a:stretch/>
        </p:blipFill>
        <p:spPr bwMode="auto">
          <a:xfrm>
            <a:off x="4522140" y="5172390"/>
            <a:ext cx="852135" cy="495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Grafik 16" descr="C:\Users\hettijx2\MA HCV\Abbvie Care\20140528 - Auftakt-Workshop mit Kreativ-Agentur\Med. Fragen\image.jpe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44" t="28533" r="24759" b="59840"/>
          <a:stretch/>
        </p:blipFill>
        <p:spPr bwMode="auto">
          <a:xfrm>
            <a:off x="6876256" y="5172390"/>
            <a:ext cx="845605" cy="495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6"/>
          <p:cNvSpPr txBox="1"/>
          <p:nvPr/>
        </p:nvSpPr>
        <p:spPr>
          <a:xfrm rot="10800000" flipV="1">
            <a:off x="3242883" y="6300313"/>
            <a:ext cx="326991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de-DE" sz="800" dirty="0" smtClean="0"/>
              <a:t>Fachinformationen </a:t>
            </a:r>
            <a:r>
              <a:rPr lang="de-DE" sz="800" dirty="0" err="1" smtClean="0"/>
              <a:t>viekirax</a:t>
            </a:r>
            <a:r>
              <a:rPr lang="de-DE" sz="800" dirty="0" smtClean="0"/>
              <a:t>® und </a:t>
            </a:r>
            <a:r>
              <a:rPr lang="de-DE" sz="800" dirty="0" err="1" smtClean="0"/>
              <a:t>exviera</a:t>
            </a:r>
            <a:r>
              <a:rPr lang="de-DE" sz="800" dirty="0" smtClean="0"/>
              <a:t>® (Stand: Januar 2015)</a:t>
            </a:r>
            <a:endParaRPr lang="en-GB" sz="800" dirty="0"/>
          </a:p>
        </p:txBody>
      </p:sp>
      <p:sp>
        <p:nvSpPr>
          <p:cNvPr id="3" name="Textfeld 2"/>
          <p:cNvSpPr txBox="1"/>
          <p:nvPr/>
        </p:nvSpPr>
        <p:spPr>
          <a:xfrm>
            <a:off x="1542933" y="5810228"/>
            <a:ext cx="6058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/>
              <a:t>i</a:t>
            </a:r>
            <a:r>
              <a:rPr lang="de-DE" sz="1400" b="1" dirty="0" smtClean="0"/>
              <a:t>n bestimmten Patientengruppen:  + RBV (BID, körpergewichtsabhängig dosiert)</a:t>
            </a:r>
            <a:endParaRPr lang="de-DE" sz="1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641654"/>
            <a:ext cx="1907826" cy="1522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604340"/>
            <a:ext cx="1966081" cy="1559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815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itel 1"/>
          <p:cNvSpPr>
            <a:spLocks noGrp="1"/>
          </p:cNvSpPr>
          <p:nvPr>
            <p:ph type="title"/>
          </p:nvPr>
        </p:nvSpPr>
        <p:spPr>
          <a:xfrm>
            <a:off x="389878" y="261105"/>
            <a:ext cx="8754122" cy="677108"/>
          </a:xfrm>
        </p:spPr>
        <p:txBody>
          <a:bodyPr/>
          <a:lstStyle/>
          <a:p>
            <a:r>
              <a:rPr lang="de-DE" altLang="en-US" b="1" spc="-20" dirty="0" smtClean="0">
                <a:solidFill>
                  <a:schemeClr val="accent5"/>
                </a:solidFill>
              </a:rPr>
              <a:t>SVR12 in klinischen Phase 3-Studien bei Patienten mit HCV-GT1</a:t>
            </a:r>
            <a:endParaRPr lang="de-DE" altLang="en-US" b="1" spc="-20" dirty="0">
              <a:solidFill>
                <a:schemeClr val="accent5"/>
              </a:solidFill>
            </a:endParaRPr>
          </a:p>
        </p:txBody>
      </p:sp>
      <p:sp>
        <p:nvSpPr>
          <p:cNvPr id="62" name="TextBox 2"/>
          <p:cNvSpPr txBox="1">
            <a:spLocks noChangeArrowheads="1"/>
          </p:cNvSpPr>
          <p:nvPr/>
        </p:nvSpPr>
        <p:spPr bwMode="auto">
          <a:xfrm>
            <a:off x="495533" y="5870739"/>
            <a:ext cx="864933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80975" indent="-180975" algn="l" eaLnBrk="1" hangingPunct="1"/>
            <a:r>
              <a:rPr lang="de-CH" sz="900" b="1" dirty="0" smtClean="0">
                <a:latin typeface="Calibri"/>
              </a:rPr>
              <a:t>*	</a:t>
            </a:r>
            <a:r>
              <a:rPr lang="de-CH" sz="900" dirty="0" smtClean="0">
                <a:latin typeface="Calibri"/>
              </a:rPr>
              <a:t>mit </a:t>
            </a:r>
            <a:r>
              <a:rPr lang="de-CH" sz="900" dirty="0" err="1" smtClean="0">
                <a:latin typeface="Calibri"/>
              </a:rPr>
              <a:t>pegIFN</a:t>
            </a:r>
            <a:r>
              <a:rPr lang="de-CH" sz="900" dirty="0" smtClean="0">
                <a:latin typeface="Calibri"/>
              </a:rPr>
              <a:t> + RBV vorbehandelt</a:t>
            </a:r>
            <a:endParaRPr lang="de-CH" sz="900" b="1" dirty="0" smtClean="0">
              <a:latin typeface="Calibri"/>
            </a:endParaRPr>
          </a:p>
          <a:p>
            <a:pPr marL="180975" indent="-180975" eaLnBrk="1" hangingPunct="1"/>
            <a:r>
              <a:rPr lang="de-CH" sz="900" b="1" dirty="0" smtClean="0">
                <a:latin typeface="Calibri"/>
              </a:rPr>
              <a:t>**</a:t>
            </a:r>
            <a:r>
              <a:rPr lang="de-DE" sz="900" dirty="0" smtClean="0"/>
              <a:t> 	Daten aus klinischen Studien zeigen, dass bei GT1a-Patienten mit kompensierter Zirrhose und günstigen Ausgangswerten  (</a:t>
            </a:r>
            <a:r>
              <a:rPr lang="el-GR" sz="900" dirty="0"/>
              <a:t>α-</a:t>
            </a:r>
            <a:r>
              <a:rPr lang="de-DE" sz="900" dirty="0"/>
              <a:t>Fetoprotein &lt; 20 </a:t>
            </a:r>
            <a:r>
              <a:rPr lang="de-DE" sz="900" dirty="0" err="1" smtClean="0"/>
              <a:t>ng</a:t>
            </a:r>
            <a:r>
              <a:rPr lang="de-DE" sz="900" dirty="0" smtClean="0"/>
              <a:t>/ml, Thrombozyten </a:t>
            </a:r>
            <a:r>
              <a:rPr lang="de-DE" sz="900" dirty="0"/>
              <a:t>≥ 90 x </a:t>
            </a:r>
            <a:r>
              <a:rPr lang="de-DE" sz="900" dirty="0" smtClean="0"/>
              <a:t>10</a:t>
            </a:r>
            <a:r>
              <a:rPr lang="de-DE" sz="900" baseline="30000" dirty="0" smtClean="0"/>
              <a:t>9</a:t>
            </a:r>
            <a:r>
              <a:rPr lang="de-DE" sz="900" dirty="0" smtClean="0"/>
              <a:t>/l, und Albumin </a:t>
            </a:r>
            <a:r>
              <a:rPr lang="de-DE" sz="900" dirty="0"/>
              <a:t>≥ 35 </a:t>
            </a:r>
            <a:r>
              <a:rPr lang="de-DE" sz="900" dirty="0" smtClean="0"/>
              <a:t>g/l) </a:t>
            </a:r>
            <a:r>
              <a:rPr lang="de-DE" sz="900" dirty="0" smtClean="0"/>
              <a:t>zu Therapiebeginn die </a:t>
            </a:r>
            <a:r>
              <a:rPr lang="de-DE" sz="900" dirty="0" err="1" smtClean="0"/>
              <a:t>Relapseraten</a:t>
            </a:r>
            <a:r>
              <a:rPr lang="de-DE" sz="900" dirty="0" smtClean="0"/>
              <a:t> nach einer 12-wöchigen Behandlung mit denen nach einer 24-wöchigen vergleichbar waren.</a:t>
            </a:r>
            <a:endParaRPr lang="en-US" sz="900" b="1" dirty="0" smtClean="0">
              <a:latin typeface="Calibri"/>
            </a:endParaRP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5796135" y="1093967"/>
            <a:ext cx="31704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de-DE" sz="16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SVR12-Raten aus Studien im empfohlenen Behandlungsregime</a:t>
            </a:r>
            <a:endParaRPr lang="de-DE" sz="1600" b="1" dirty="0">
              <a:solidFill>
                <a:prstClr val="black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4" name="Textfeld 35"/>
          <p:cNvSpPr txBox="1"/>
          <p:nvPr/>
        </p:nvSpPr>
        <p:spPr>
          <a:xfrm>
            <a:off x="3731612" y="1187460"/>
            <a:ext cx="2069990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b="1" dirty="0" err="1" smtClean="0">
                <a:solidFill>
                  <a:srgbClr val="459BDA">
                    <a:lumMod val="75000"/>
                  </a:srgbClr>
                </a:solidFill>
              </a:rPr>
              <a:t>viekirax</a:t>
            </a:r>
            <a:r>
              <a:rPr lang="de-DE" b="1" dirty="0" smtClean="0">
                <a:solidFill>
                  <a:srgbClr val="459BDA">
                    <a:lumMod val="75000"/>
                  </a:srgbClr>
                </a:solidFill>
              </a:rPr>
              <a:t>® + </a:t>
            </a:r>
            <a:r>
              <a:rPr lang="de-DE" b="1" dirty="0" err="1" smtClean="0">
                <a:solidFill>
                  <a:srgbClr val="459BDA">
                    <a:lumMod val="75000"/>
                  </a:srgbClr>
                </a:solidFill>
              </a:rPr>
              <a:t>exviera</a:t>
            </a:r>
            <a:r>
              <a:rPr lang="de-DE" b="1" dirty="0" smtClean="0">
                <a:solidFill>
                  <a:srgbClr val="459BDA">
                    <a:lumMod val="75000"/>
                  </a:srgbClr>
                </a:solidFill>
              </a:rPr>
              <a:t>®</a:t>
            </a:r>
            <a:endParaRPr lang="de-DE" b="1" dirty="0">
              <a:solidFill>
                <a:srgbClr val="459BDA">
                  <a:lumMod val="75000"/>
                </a:srgbClr>
              </a:solidFill>
            </a:endParaRPr>
          </a:p>
        </p:txBody>
      </p:sp>
      <p:cxnSp>
        <p:nvCxnSpPr>
          <p:cNvPr id="66" name="Gerade Verbindung 19"/>
          <p:cNvCxnSpPr/>
          <p:nvPr/>
        </p:nvCxnSpPr>
        <p:spPr>
          <a:xfrm>
            <a:off x="4067944" y="1773536"/>
            <a:ext cx="0" cy="3801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35"/>
          <p:cNvSpPr/>
          <p:nvPr/>
        </p:nvSpPr>
        <p:spPr>
          <a:xfrm>
            <a:off x="668337" y="1515664"/>
            <a:ext cx="2545690" cy="1966385"/>
          </a:xfrm>
          <a:prstGeom prst="roundRect">
            <a:avLst>
              <a:gd name="adj" fmla="val 6900"/>
            </a:avLst>
          </a:prstGeom>
          <a:solidFill>
            <a:schemeClr val="accent1"/>
          </a:solidFill>
          <a:ln w="38100"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8" name="Textfeld 5"/>
          <p:cNvSpPr txBox="1"/>
          <p:nvPr/>
        </p:nvSpPr>
        <p:spPr>
          <a:xfrm>
            <a:off x="659576" y="4386590"/>
            <a:ext cx="701190" cy="33855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108000" rIns="108000">
            <a:spAutoFit/>
          </a:bodyPr>
          <a:lstStyle/>
          <a:p>
            <a:pPr>
              <a:defRPr/>
            </a:pPr>
            <a:r>
              <a:rPr lang="de-DE" sz="1600" b="1" dirty="0"/>
              <a:t>GT 1a</a:t>
            </a:r>
          </a:p>
        </p:txBody>
      </p:sp>
      <p:sp>
        <p:nvSpPr>
          <p:cNvPr id="69" name="Textfeld 6"/>
          <p:cNvSpPr txBox="1">
            <a:spLocks noChangeArrowheads="1"/>
          </p:cNvSpPr>
          <p:nvPr/>
        </p:nvSpPr>
        <p:spPr bwMode="auto">
          <a:xfrm>
            <a:off x="1570615" y="1708536"/>
            <a:ext cx="1425935" cy="3924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err="1" smtClean="0">
                <a:solidFill>
                  <a:srgbClr val="070605"/>
                </a:solidFill>
              </a:rPr>
              <a:t>unvorbehandelt</a:t>
            </a:r>
            <a:endParaRPr lang="de-DE" altLang="en-US" sz="1600" b="1" dirty="0" smtClean="0">
              <a:solidFill>
                <a:srgbClr val="070605"/>
              </a:solidFill>
            </a:endParaRPr>
          </a:p>
        </p:txBody>
      </p:sp>
      <p:sp>
        <p:nvSpPr>
          <p:cNvPr id="70" name="Rounded Rectangle 46"/>
          <p:cNvSpPr/>
          <p:nvPr/>
        </p:nvSpPr>
        <p:spPr>
          <a:xfrm>
            <a:off x="668337" y="3571296"/>
            <a:ext cx="2545690" cy="2063230"/>
          </a:xfrm>
          <a:prstGeom prst="roundRect">
            <a:avLst>
              <a:gd name="adj" fmla="val 6900"/>
            </a:avLst>
          </a:prstGeom>
          <a:solidFill>
            <a:schemeClr val="accent1"/>
          </a:solidFill>
          <a:ln w="38100"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71" name="Textfeld 3"/>
          <p:cNvSpPr txBox="1"/>
          <p:nvPr/>
        </p:nvSpPr>
        <p:spPr>
          <a:xfrm>
            <a:off x="384958" y="3327375"/>
            <a:ext cx="755463" cy="46166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prstClr val="white"/>
                </a:solidFill>
              </a:rPr>
              <a:t>GT 1</a:t>
            </a:r>
          </a:p>
        </p:txBody>
      </p:sp>
      <p:sp>
        <p:nvSpPr>
          <p:cNvPr id="72" name="Textfeld 4"/>
          <p:cNvSpPr txBox="1"/>
          <p:nvPr/>
        </p:nvSpPr>
        <p:spPr>
          <a:xfrm>
            <a:off x="680307" y="2348880"/>
            <a:ext cx="710808" cy="338554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108000" rIns="108000">
            <a:spAutoFit/>
          </a:bodyPr>
          <a:lstStyle/>
          <a:p>
            <a:pPr>
              <a:defRPr/>
            </a:pPr>
            <a:r>
              <a:rPr lang="de-DE" sz="1600" b="1" dirty="0">
                <a:solidFill>
                  <a:prstClr val="black"/>
                </a:solidFill>
              </a:rPr>
              <a:t>GT 1b</a:t>
            </a:r>
          </a:p>
        </p:txBody>
      </p:sp>
      <p:grpSp>
        <p:nvGrpSpPr>
          <p:cNvPr id="73" name="Group 3"/>
          <p:cNvGrpSpPr/>
          <p:nvPr/>
        </p:nvGrpSpPr>
        <p:grpSpPr>
          <a:xfrm>
            <a:off x="3094619" y="1859739"/>
            <a:ext cx="829309" cy="3497539"/>
            <a:chOff x="2979179" y="1592827"/>
            <a:chExt cx="245806" cy="2623158"/>
          </a:xfrm>
        </p:grpSpPr>
        <p:sp>
          <p:nvSpPr>
            <p:cNvPr id="74" name="Right Arrow 54"/>
            <p:cNvSpPr/>
            <p:nvPr/>
          </p:nvSpPr>
          <p:spPr>
            <a:xfrm>
              <a:off x="2979179" y="1592827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5" name="Right Arrow 55"/>
            <p:cNvSpPr/>
            <p:nvPr/>
          </p:nvSpPr>
          <p:spPr>
            <a:xfrm>
              <a:off x="2979179" y="2015613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6" name="Right Arrow 56"/>
            <p:cNvSpPr/>
            <p:nvPr/>
          </p:nvSpPr>
          <p:spPr>
            <a:xfrm>
              <a:off x="2979179" y="2477731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7" name="Right Arrow 57"/>
            <p:cNvSpPr/>
            <p:nvPr/>
          </p:nvSpPr>
          <p:spPr>
            <a:xfrm>
              <a:off x="2979179" y="3068705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8" name="Right Arrow 58"/>
            <p:cNvSpPr/>
            <p:nvPr/>
          </p:nvSpPr>
          <p:spPr>
            <a:xfrm>
              <a:off x="2979179" y="3561122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9" name="Right Arrow 59"/>
            <p:cNvSpPr/>
            <p:nvPr/>
          </p:nvSpPr>
          <p:spPr>
            <a:xfrm>
              <a:off x="2979179" y="4048837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80" name="Textfeld 7"/>
          <p:cNvSpPr txBox="1">
            <a:spLocks noChangeArrowheads="1"/>
          </p:cNvSpPr>
          <p:nvPr/>
        </p:nvSpPr>
        <p:spPr bwMode="auto">
          <a:xfrm>
            <a:off x="1570614" y="2324803"/>
            <a:ext cx="1451627" cy="384000"/>
          </a:xfrm>
          <a:prstGeom prst="rect">
            <a:avLst/>
          </a:prstGeom>
          <a:solidFill>
            <a:srgbClr val="FFFF99"/>
          </a:solidFill>
          <a:ln>
            <a:noFill/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smtClean="0">
                <a:solidFill>
                  <a:srgbClr val="070605"/>
                </a:solidFill>
              </a:rPr>
              <a:t>vorbehandelt*</a:t>
            </a:r>
          </a:p>
        </p:txBody>
      </p:sp>
      <p:sp>
        <p:nvSpPr>
          <p:cNvPr id="81" name="Textfeld 7"/>
          <p:cNvSpPr txBox="1">
            <a:spLocks noChangeArrowheads="1"/>
          </p:cNvSpPr>
          <p:nvPr/>
        </p:nvSpPr>
        <p:spPr bwMode="auto">
          <a:xfrm>
            <a:off x="1570615" y="4375568"/>
            <a:ext cx="1451626" cy="384000"/>
          </a:xfrm>
          <a:prstGeom prst="rect">
            <a:avLst/>
          </a:prstGeom>
          <a:solidFill>
            <a:srgbClr val="FFFF99"/>
          </a:solidFill>
          <a:ln>
            <a:noFill/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smtClean="0">
                <a:solidFill>
                  <a:srgbClr val="070605"/>
                </a:solidFill>
              </a:rPr>
              <a:t>vorbehandelt*</a:t>
            </a:r>
          </a:p>
        </p:txBody>
      </p:sp>
      <p:sp>
        <p:nvSpPr>
          <p:cNvPr id="82" name="TextBox 1"/>
          <p:cNvSpPr txBox="1"/>
          <p:nvPr/>
        </p:nvSpPr>
        <p:spPr>
          <a:xfrm>
            <a:off x="6570855" y="3692145"/>
            <a:ext cx="91705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</a:rPr>
              <a:t>96%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sp>
        <p:nvSpPr>
          <p:cNvPr id="83" name="TextBox 36"/>
          <p:cNvSpPr txBox="1"/>
          <p:nvPr/>
        </p:nvSpPr>
        <p:spPr>
          <a:xfrm>
            <a:off x="6598131" y="4320174"/>
            <a:ext cx="91705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>
                <a:solidFill>
                  <a:prstClr val="black"/>
                </a:solidFill>
              </a:rPr>
              <a:t>96</a:t>
            </a:r>
            <a:r>
              <a:rPr lang="en-GB" b="1" dirty="0" smtClean="0">
                <a:solidFill>
                  <a:prstClr val="black"/>
                </a:solidFill>
              </a:rPr>
              <a:t>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sp>
        <p:nvSpPr>
          <p:cNvPr id="84" name="TextBox 37"/>
          <p:cNvSpPr txBox="1"/>
          <p:nvPr/>
        </p:nvSpPr>
        <p:spPr>
          <a:xfrm>
            <a:off x="6598131" y="5008961"/>
            <a:ext cx="63816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</a:rPr>
              <a:t>95%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grpSp>
        <p:nvGrpSpPr>
          <p:cNvPr id="85" name="Gruppieren 84"/>
          <p:cNvGrpSpPr/>
          <p:nvPr/>
        </p:nvGrpSpPr>
        <p:grpSpPr>
          <a:xfrm>
            <a:off x="4235192" y="3733685"/>
            <a:ext cx="1083182" cy="394098"/>
            <a:chOff x="5913384" y="3805693"/>
            <a:chExt cx="1110241" cy="394098"/>
          </a:xfrm>
        </p:grpSpPr>
        <p:sp>
          <p:nvSpPr>
            <p:cNvPr id="86" name="Textfeld 20"/>
            <p:cNvSpPr txBox="1">
              <a:spLocks noChangeArrowheads="1"/>
            </p:cNvSpPr>
            <p:nvPr/>
          </p:nvSpPr>
          <p:spPr bwMode="auto">
            <a:xfrm>
              <a:off x="5913384" y="3805693"/>
              <a:ext cx="1110240" cy="336000"/>
            </a:xfrm>
            <a:prstGeom prst="rect">
              <a:avLst/>
            </a:prstGeom>
            <a:solidFill>
              <a:srgbClr val="0082BA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600" b="1" dirty="0" smtClean="0">
                  <a:solidFill>
                    <a:prstClr val="white"/>
                  </a:solidFill>
                </a:rPr>
                <a:t>12 </a:t>
              </a:r>
              <a:r>
                <a:rPr lang="de-DE" altLang="en-US" sz="1600" b="1" dirty="0">
                  <a:solidFill>
                    <a:prstClr val="white"/>
                  </a:solidFill>
                </a:rPr>
                <a:t>W</a:t>
              </a:r>
              <a:endParaRPr lang="de-DE" altLang="en-US" sz="16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87" name="Textfeld 20"/>
            <p:cNvSpPr txBox="1">
              <a:spLocks noChangeArrowheads="1"/>
            </p:cNvSpPr>
            <p:nvPr/>
          </p:nvSpPr>
          <p:spPr bwMode="auto">
            <a:xfrm>
              <a:off x="5913403" y="4103797"/>
              <a:ext cx="1110222" cy="95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100" b="1" dirty="0" smtClean="0">
                  <a:solidFill>
                    <a:prstClr val="white"/>
                  </a:solidFill>
                </a:rPr>
                <a:t>RBV</a:t>
              </a:r>
            </a:p>
          </p:txBody>
        </p:sp>
      </p:grpSp>
      <p:grpSp>
        <p:nvGrpSpPr>
          <p:cNvPr id="88" name="Gruppieren 87"/>
          <p:cNvGrpSpPr/>
          <p:nvPr/>
        </p:nvGrpSpPr>
        <p:grpSpPr>
          <a:xfrm>
            <a:off x="4235211" y="4336840"/>
            <a:ext cx="1083163" cy="431994"/>
            <a:chOff x="5913384" y="4408848"/>
            <a:chExt cx="1110241" cy="431994"/>
          </a:xfrm>
        </p:grpSpPr>
        <p:sp>
          <p:nvSpPr>
            <p:cNvPr id="89" name="Textfeld 21"/>
            <p:cNvSpPr txBox="1">
              <a:spLocks noChangeArrowheads="1"/>
            </p:cNvSpPr>
            <p:nvPr/>
          </p:nvSpPr>
          <p:spPr bwMode="auto">
            <a:xfrm>
              <a:off x="5913384" y="4408848"/>
              <a:ext cx="1110240" cy="336000"/>
            </a:xfrm>
            <a:prstGeom prst="rect">
              <a:avLst/>
            </a:prstGeom>
            <a:solidFill>
              <a:srgbClr val="0082BA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600" b="1" dirty="0" smtClean="0">
                  <a:solidFill>
                    <a:prstClr val="white"/>
                  </a:solidFill>
                </a:rPr>
                <a:t>12 </a:t>
              </a:r>
              <a:r>
                <a:rPr lang="de-DE" altLang="en-US" sz="1600" b="1" dirty="0">
                  <a:solidFill>
                    <a:prstClr val="white"/>
                  </a:solidFill>
                </a:rPr>
                <a:t>W</a:t>
              </a:r>
              <a:endParaRPr lang="de-DE" altLang="en-US" sz="16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90" name="Textfeld 20"/>
            <p:cNvSpPr txBox="1">
              <a:spLocks noChangeArrowheads="1"/>
            </p:cNvSpPr>
            <p:nvPr/>
          </p:nvSpPr>
          <p:spPr bwMode="auto">
            <a:xfrm>
              <a:off x="5913403" y="4744848"/>
              <a:ext cx="1110222" cy="95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100" b="1" dirty="0" smtClean="0">
                  <a:solidFill>
                    <a:prstClr val="white"/>
                  </a:solidFill>
                </a:rPr>
                <a:t>RBV</a:t>
              </a:r>
            </a:p>
          </p:txBody>
        </p:sp>
      </p:grpSp>
      <p:grpSp>
        <p:nvGrpSpPr>
          <p:cNvPr id="91" name="Gruppieren 90"/>
          <p:cNvGrpSpPr/>
          <p:nvPr/>
        </p:nvGrpSpPr>
        <p:grpSpPr>
          <a:xfrm>
            <a:off x="4235230" y="5008961"/>
            <a:ext cx="2159912" cy="415172"/>
            <a:chOff x="5913403" y="5080969"/>
            <a:chExt cx="2186990" cy="415172"/>
          </a:xfrm>
        </p:grpSpPr>
        <p:sp>
          <p:nvSpPr>
            <p:cNvPr id="92" name="Textfeld 22"/>
            <p:cNvSpPr txBox="1">
              <a:spLocks noChangeArrowheads="1"/>
            </p:cNvSpPr>
            <p:nvPr/>
          </p:nvSpPr>
          <p:spPr bwMode="auto">
            <a:xfrm>
              <a:off x="5913403" y="5080969"/>
              <a:ext cx="2186989" cy="336000"/>
            </a:xfrm>
            <a:prstGeom prst="rect">
              <a:avLst/>
            </a:prstGeom>
            <a:solidFill>
              <a:srgbClr val="0082BA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/>
              <a:r>
                <a:rPr lang="de-DE" altLang="en-US" sz="1600" b="1" dirty="0">
                  <a:solidFill>
                    <a:schemeClr val="bg1">
                      <a:lumMod val="75000"/>
                    </a:schemeClr>
                  </a:solidFill>
                </a:rPr>
                <a:t>(12-) </a:t>
              </a:r>
              <a:r>
                <a:rPr lang="de-DE" altLang="en-US" sz="1600" b="1" dirty="0">
                  <a:solidFill>
                    <a:prstClr val="white"/>
                  </a:solidFill>
                </a:rPr>
                <a:t>24 W</a:t>
              </a:r>
              <a:r>
                <a:rPr lang="de-DE" altLang="en-US" sz="1600" b="1" dirty="0" smtClean="0">
                  <a:solidFill>
                    <a:prstClr val="white"/>
                  </a:solidFill>
                </a:rPr>
                <a:t>** </a:t>
              </a:r>
            </a:p>
          </p:txBody>
        </p:sp>
        <p:sp>
          <p:nvSpPr>
            <p:cNvPr id="93" name="Textfeld 20"/>
            <p:cNvSpPr txBox="1">
              <a:spLocks noChangeArrowheads="1"/>
            </p:cNvSpPr>
            <p:nvPr/>
          </p:nvSpPr>
          <p:spPr bwMode="auto">
            <a:xfrm>
              <a:off x="5913403" y="5400147"/>
              <a:ext cx="2186990" cy="95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100" b="1" dirty="0" smtClean="0">
                  <a:solidFill>
                    <a:prstClr val="white"/>
                  </a:solidFill>
                </a:rPr>
                <a:t>RBV</a:t>
              </a:r>
            </a:p>
          </p:txBody>
        </p:sp>
      </p:grpSp>
      <p:sp>
        <p:nvSpPr>
          <p:cNvPr id="96" name="TextBox 38"/>
          <p:cNvSpPr txBox="1"/>
          <p:nvPr/>
        </p:nvSpPr>
        <p:spPr>
          <a:xfrm>
            <a:off x="6543818" y="1748332"/>
            <a:ext cx="91705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</a:rPr>
              <a:t>100%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sp>
        <p:nvSpPr>
          <p:cNvPr id="97" name="TextBox 39"/>
          <p:cNvSpPr txBox="1"/>
          <p:nvPr/>
        </p:nvSpPr>
        <p:spPr>
          <a:xfrm>
            <a:off x="6557336" y="2405709"/>
            <a:ext cx="91705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>
                <a:solidFill>
                  <a:prstClr val="black"/>
                </a:solidFill>
              </a:rPr>
              <a:t>100</a:t>
            </a:r>
            <a:r>
              <a:rPr lang="en-GB" b="1" dirty="0" smtClean="0">
                <a:solidFill>
                  <a:prstClr val="black"/>
                </a:solidFill>
              </a:rPr>
              <a:t>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sp>
        <p:nvSpPr>
          <p:cNvPr id="98" name="TextBox 40"/>
          <p:cNvSpPr txBox="1"/>
          <p:nvPr/>
        </p:nvSpPr>
        <p:spPr>
          <a:xfrm>
            <a:off x="6570854" y="3092182"/>
            <a:ext cx="91705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>
                <a:solidFill>
                  <a:prstClr val="black"/>
                </a:solidFill>
              </a:rPr>
              <a:t>99</a:t>
            </a:r>
            <a:r>
              <a:rPr lang="en-GB" b="1" dirty="0" smtClean="0">
                <a:solidFill>
                  <a:prstClr val="black"/>
                </a:solidFill>
              </a:rPr>
              <a:t>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sp>
        <p:nvSpPr>
          <p:cNvPr id="99" name="Textfeld 23"/>
          <p:cNvSpPr txBox="1">
            <a:spLocks noChangeArrowheads="1"/>
          </p:cNvSpPr>
          <p:nvPr/>
        </p:nvSpPr>
        <p:spPr bwMode="auto">
          <a:xfrm>
            <a:off x="4235174" y="1764998"/>
            <a:ext cx="1098550" cy="33600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smtClean="0">
                <a:solidFill>
                  <a:prstClr val="white"/>
                </a:solidFill>
              </a:rPr>
              <a:t>12 W</a:t>
            </a:r>
          </a:p>
        </p:txBody>
      </p:sp>
      <p:sp>
        <p:nvSpPr>
          <p:cNvPr id="100" name="Textfeld 24"/>
          <p:cNvSpPr txBox="1">
            <a:spLocks noChangeArrowheads="1"/>
          </p:cNvSpPr>
          <p:nvPr/>
        </p:nvSpPr>
        <p:spPr bwMode="auto">
          <a:xfrm>
            <a:off x="4235174" y="2422375"/>
            <a:ext cx="1098550" cy="336000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smtClean="0">
                <a:solidFill>
                  <a:prstClr val="white"/>
                </a:solidFill>
              </a:rPr>
              <a:t>12 W</a:t>
            </a:r>
          </a:p>
        </p:txBody>
      </p:sp>
      <p:grpSp>
        <p:nvGrpSpPr>
          <p:cNvPr id="101" name="Gruppieren 100"/>
          <p:cNvGrpSpPr/>
          <p:nvPr/>
        </p:nvGrpSpPr>
        <p:grpSpPr>
          <a:xfrm>
            <a:off x="4235173" y="3063806"/>
            <a:ext cx="1098550" cy="418243"/>
            <a:chOff x="5915031" y="3135814"/>
            <a:chExt cx="1149637" cy="418243"/>
          </a:xfrm>
        </p:grpSpPr>
        <p:sp>
          <p:nvSpPr>
            <p:cNvPr id="102" name="Textfeld 24"/>
            <p:cNvSpPr txBox="1">
              <a:spLocks noChangeArrowheads="1"/>
            </p:cNvSpPr>
            <p:nvPr/>
          </p:nvSpPr>
          <p:spPr bwMode="auto">
            <a:xfrm>
              <a:off x="5915050" y="3135814"/>
              <a:ext cx="1149618" cy="3360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600" b="1" dirty="0" smtClean="0">
                  <a:solidFill>
                    <a:prstClr val="white"/>
                  </a:solidFill>
                </a:rPr>
                <a:t>12 </a:t>
              </a:r>
              <a:r>
                <a:rPr lang="de-DE" altLang="en-US" sz="1600" b="1" dirty="0">
                  <a:solidFill>
                    <a:prstClr val="white"/>
                  </a:solidFill>
                </a:rPr>
                <a:t>W</a:t>
              </a:r>
              <a:endParaRPr lang="de-DE" altLang="en-US" sz="16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103" name="Textfeld 20"/>
            <p:cNvSpPr txBox="1">
              <a:spLocks noChangeArrowheads="1"/>
            </p:cNvSpPr>
            <p:nvPr/>
          </p:nvSpPr>
          <p:spPr bwMode="auto">
            <a:xfrm>
              <a:off x="5915031" y="3463833"/>
              <a:ext cx="1149637" cy="9022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100" b="1" dirty="0" smtClean="0">
                  <a:solidFill>
                    <a:prstClr val="white"/>
                  </a:solidFill>
                </a:rPr>
                <a:t>RBV</a:t>
              </a:r>
            </a:p>
          </p:txBody>
        </p:sp>
      </p:grpSp>
      <p:sp>
        <p:nvSpPr>
          <p:cNvPr id="104" name="Textfeld 8"/>
          <p:cNvSpPr txBox="1">
            <a:spLocks noChangeArrowheads="1"/>
          </p:cNvSpPr>
          <p:nvPr/>
        </p:nvSpPr>
        <p:spPr bwMode="auto">
          <a:xfrm>
            <a:off x="1570616" y="2889353"/>
            <a:ext cx="1437311" cy="456216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</a:pPr>
            <a:r>
              <a:rPr lang="de-DE" altLang="en-US" sz="1600" b="1" dirty="0">
                <a:solidFill>
                  <a:srgbClr val="070605"/>
                </a:solidFill>
              </a:rPr>
              <a:t>k</a:t>
            </a:r>
            <a:r>
              <a:rPr lang="de-DE" altLang="en-US" sz="1600" b="1" dirty="0" smtClean="0">
                <a:solidFill>
                  <a:srgbClr val="070605"/>
                </a:solidFill>
              </a:rPr>
              <a:t>ompensierte </a:t>
            </a:r>
            <a:br>
              <a:rPr lang="de-DE" altLang="en-US" sz="1600" b="1" dirty="0" smtClean="0">
                <a:solidFill>
                  <a:srgbClr val="070605"/>
                </a:solidFill>
              </a:rPr>
            </a:br>
            <a:r>
              <a:rPr lang="de-DE" altLang="en-US" sz="1600" b="1" dirty="0" smtClean="0">
                <a:solidFill>
                  <a:srgbClr val="070605"/>
                </a:solidFill>
              </a:rPr>
              <a:t>Zirrhose</a:t>
            </a:r>
          </a:p>
        </p:txBody>
      </p:sp>
      <p:sp>
        <p:nvSpPr>
          <p:cNvPr id="105" name="Textfeld 8"/>
          <p:cNvSpPr txBox="1">
            <a:spLocks noChangeArrowheads="1"/>
          </p:cNvSpPr>
          <p:nvPr/>
        </p:nvSpPr>
        <p:spPr bwMode="auto">
          <a:xfrm>
            <a:off x="1559240" y="5007065"/>
            <a:ext cx="1437311" cy="456216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</a:pPr>
            <a:r>
              <a:rPr lang="de-DE" altLang="en-US" sz="1600" b="1" dirty="0" smtClean="0">
                <a:solidFill>
                  <a:srgbClr val="070605"/>
                </a:solidFill>
              </a:rPr>
              <a:t>kompensierte </a:t>
            </a:r>
            <a:br>
              <a:rPr lang="de-DE" altLang="en-US" sz="1600" b="1" dirty="0" smtClean="0">
                <a:solidFill>
                  <a:srgbClr val="070605"/>
                </a:solidFill>
              </a:rPr>
            </a:br>
            <a:r>
              <a:rPr lang="de-DE" altLang="en-US" sz="1600" b="1" dirty="0" smtClean="0">
                <a:solidFill>
                  <a:srgbClr val="070605"/>
                </a:solidFill>
              </a:rPr>
              <a:t>Zirrhose</a:t>
            </a:r>
          </a:p>
        </p:txBody>
      </p:sp>
      <p:cxnSp>
        <p:nvCxnSpPr>
          <p:cNvPr id="106" name="Gerade Verbindung 105"/>
          <p:cNvCxnSpPr/>
          <p:nvPr/>
        </p:nvCxnSpPr>
        <p:spPr>
          <a:xfrm>
            <a:off x="7524328" y="1932998"/>
            <a:ext cx="0" cy="33128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hteck 106"/>
          <p:cNvSpPr/>
          <p:nvPr/>
        </p:nvSpPr>
        <p:spPr>
          <a:xfrm>
            <a:off x="7524328" y="3276848"/>
            <a:ext cx="1584176" cy="5842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0" cap="none" spc="0" normalizeH="0" baseline="0" noProof="0" dirty="0" smtClean="0">
                <a:ln>
                  <a:noFill/>
                </a:ln>
                <a:solidFill>
                  <a:srgbClr val="070605"/>
                </a:solidFill>
                <a:effectLst/>
                <a:uLnTx/>
                <a:uFillTx/>
                <a:latin typeface="Calibri"/>
                <a:cs typeface="Arial"/>
              </a:rPr>
              <a:t>97% gesamt</a:t>
            </a:r>
          </a:p>
          <a:p>
            <a:pPr marL="0" marR="0" lvl="0" indent="0" algn="ctr" defTabSz="45720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b="1" kern="0" noProof="0" dirty="0" smtClean="0">
                <a:solidFill>
                  <a:srgbClr val="070605"/>
                </a:solidFill>
                <a:latin typeface="Calibri"/>
                <a:cs typeface="Arial"/>
              </a:rPr>
              <a:t>(n = 1.083)</a:t>
            </a:r>
            <a:endParaRPr kumimoji="0" lang="de-DE" b="1" i="0" u="none" strike="noStrike" kern="0" cap="none" spc="0" normalizeH="0" baseline="0" noProof="0" dirty="0" smtClean="0">
              <a:ln>
                <a:noFill/>
              </a:ln>
              <a:solidFill>
                <a:srgbClr val="070605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108" name="Textfeld 6"/>
          <p:cNvSpPr txBox="1">
            <a:spLocks noChangeArrowheads="1"/>
          </p:cNvSpPr>
          <p:nvPr/>
        </p:nvSpPr>
        <p:spPr bwMode="auto">
          <a:xfrm>
            <a:off x="1564927" y="3717032"/>
            <a:ext cx="1425935" cy="3924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err="1" smtClean="0">
                <a:solidFill>
                  <a:srgbClr val="070605"/>
                </a:solidFill>
              </a:rPr>
              <a:t>unvorbehandelt</a:t>
            </a:r>
            <a:endParaRPr lang="de-DE" altLang="en-US" sz="1600" b="1" dirty="0" smtClean="0">
              <a:solidFill>
                <a:srgbClr val="070605"/>
              </a:solidFill>
            </a:endParaRPr>
          </a:p>
        </p:txBody>
      </p:sp>
      <p:sp>
        <p:nvSpPr>
          <p:cNvPr id="49" name="TextBox 6"/>
          <p:cNvSpPr txBox="1"/>
          <p:nvPr/>
        </p:nvSpPr>
        <p:spPr>
          <a:xfrm rot="10800000" flipV="1">
            <a:off x="3242883" y="6309899"/>
            <a:ext cx="326991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de-DE" sz="800" dirty="0" smtClean="0"/>
              <a:t>Fachinformationen </a:t>
            </a:r>
            <a:r>
              <a:rPr lang="de-DE" sz="800" dirty="0" err="1" smtClean="0"/>
              <a:t>viekirax</a:t>
            </a:r>
            <a:r>
              <a:rPr lang="de-DE" sz="800" dirty="0" smtClean="0"/>
              <a:t>® und </a:t>
            </a:r>
            <a:r>
              <a:rPr lang="de-DE" sz="800" dirty="0" err="1" smtClean="0"/>
              <a:t>exviera</a:t>
            </a:r>
            <a:r>
              <a:rPr lang="de-DE" sz="800" dirty="0" smtClean="0"/>
              <a:t>® (Stand: Januar 2015)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03474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el 1"/>
          <p:cNvSpPr txBox="1">
            <a:spLocks/>
          </p:cNvSpPr>
          <p:nvPr/>
        </p:nvSpPr>
        <p:spPr>
          <a:xfrm>
            <a:off x="411480" y="228600"/>
            <a:ext cx="8321040" cy="713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84BD00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b="1" kern="0" noProof="0" dirty="0" smtClean="0">
                <a:latin typeface="Calibri"/>
                <a:cs typeface="Arial"/>
              </a:rPr>
              <a:t>Behandlungsdauer</a:t>
            </a:r>
            <a:r>
              <a:rPr lang="de-DE" b="1" kern="0" dirty="0">
                <a:latin typeface="Calibri"/>
                <a:cs typeface="Arial"/>
              </a:rPr>
              <a:t> </a:t>
            </a:r>
            <a:r>
              <a:rPr lang="de-DE" b="1" kern="0" noProof="0" dirty="0" smtClean="0">
                <a:latin typeface="Calibri"/>
                <a:cs typeface="Arial"/>
              </a:rPr>
              <a:t>bei HCV Genotyp 1a Patienten </a:t>
            </a:r>
            <a:br>
              <a:rPr lang="de-DE" b="1" kern="0" noProof="0" dirty="0" smtClean="0">
                <a:latin typeface="Calibri"/>
                <a:cs typeface="Arial"/>
              </a:rPr>
            </a:br>
            <a:r>
              <a:rPr lang="de-DE" b="1" kern="0" noProof="0" dirty="0" smtClean="0">
                <a:latin typeface="Calibri"/>
                <a:cs typeface="Arial"/>
              </a:rPr>
              <a:t>mit kompensierter Zirrhose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84BD00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1003979" y="5504044"/>
            <a:ext cx="7168420" cy="833347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749300" indent="-228600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077913" indent="-273050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1436688" indent="-271463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19431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1600" i="1" dirty="0" smtClean="0"/>
              <a:t>Lagen </a:t>
            </a:r>
            <a:r>
              <a:rPr lang="de-DE" sz="1600" i="1" dirty="0"/>
              <a:t>zu Therapiebeginn bei Studienteilnehmern alle drei </a:t>
            </a:r>
            <a:r>
              <a:rPr lang="de-DE" sz="1600" i="1" dirty="0" smtClean="0"/>
              <a:t>günstigen </a:t>
            </a:r>
            <a:r>
              <a:rPr lang="de-DE" sz="1600" i="1" dirty="0"/>
              <a:t>Laborwerte </a:t>
            </a:r>
            <a:r>
              <a:rPr lang="de-DE" sz="1600" i="1" dirty="0" smtClean="0"/>
              <a:t>vor, </a:t>
            </a:r>
            <a:r>
              <a:rPr lang="de-DE" sz="1600" i="1" dirty="0"/>
              <a:t>waren die </a:t>
            </a:r>
            <a:r>
              <a:rPr lang="de-DE" sz="1600" i="1" dirty="0" smtClean="0"/>
              <a:t>Relapse-Raten </a:t>
            </a:r>
            <a:r>
              <a:rPr lang="de-DE" sz="1600" i="1" dirty="0"/>
              <a:t>für </a:t>
            </a:r>
            <a:r>
              <a:rPr lang="de-DE" sz="1600" i="1" dirty="0" smtClean="0"/>
              <a:t>Studienteilnehmer, die </a:t>
            </a:r>
            <a:r>
              <a:rPr lang="de-DE" sz="1600" i="1" dirty="0"/>
              <a:t>12 Wochen lang behandelt wurden, vergleichbar mit denen der 24 Wochen lang </a:t>
            </a:r>
            <a:r>
              <a:rPr lang="de-DE" sz="1600" i="1" dirty="0" smtClean="0"/>
              <a:t>behandelten.</a:t>
            </a:r>
            <a:endParaRPr kumimoji="0" lang="de-DE" sz="1600" b="0" i="1" u="none" strike="noStrike" kern="0" cap="none" spc="0" normalizeH="0" noProof="0" dirty="0" smtClean="0">
              <a:ln>
                <a:noFill/>
              </a:ln>
              <a:solidFill>
                <a:srgbClr val="070605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032181"/>
              </p:ext>
            </p:extLst>
          </p:nvPr>
        </p:nvGraphicFramePr>
        <p:xfrm>
          <a:off x="467544" y="1844824"/>
          <a:ext cx="8376614" cy="3662559"/>
        </p:xfrm>
        <a:graphic>
          <a:graphicData uri="http://schemas.openxmlformats.org/drawingml/2006/table">
            <a:tbl>
              <a:tblPr firstRow="1" bandRow="1"/>
              <a:tblGrid>
                <a:gridCol w="3482944"/>
                <a:gridCol w="2461342"/>
                <a:gridCol w="2432328"/>
              </a:tblGrid>
              <a:tr h="648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1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viekirax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® + </a:t>
                      </a: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exviera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® + RBV</a:t>
                      </a:r>
                      <a:b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</a:b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 Wochen</a:t>
                      </a:r>
                      <a:endParaRPr lang="de-DE" sz="16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1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viekirax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® + </a:t>
                      </a: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exviera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® </a:t>
                      </a:r>
                      <a:r>
                        <a:rPr lang="de-DE" sz="16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+ RBV</a:t>
                      </a:r>
                      <a:br>
                        <a:rPr lang="de-DE" sz="16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de-DE" sz="16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24 Wochen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177"/>
                    </a:solidFill>
                  </a:tcPr>
                </a:tc>
              </a:tr>
              <a:tr h="5911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Zahl der </a:t>
                      </a:r>
                      <a:r>
                        <a:rPr lang="de-DE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Responder</a:t>
                      </a:r>
                      <a:r>
                        <a:rPr lang="de-DE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zu Behandlungsende (EOTR)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793">
                <a:tc gridSpan="3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Laborwerte vor</a:t>
                      </a:r>
                      <a:r>
                        <a:rPr lang="de-DE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Behandlungsbeginn</a:t>
                      </a: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α-Fetoprotein &lt; 20 </a:t>
                      </a:r>
                      <a:r>
                        <a:rPr lang="de-DE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ng</a:t>
                      </a: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/ml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Thrombozyten</a:t>
                      </a:r>
                      <a:r>
                        <a:rPr lang="de-DE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≥ 90 x 10</a:t>
                      </a:r>
                      <a:r>
                        <a:rPr lang="de-DE" sz="1600" b="1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de-DE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/l</a:t>
                      </a:r>
                    </a:p>
                    <a:p>
                      <a:pPr marL="34290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Albumin ≥ 35 g/l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Ja, </a:t>
                      </a:r>
                      <a:r>
                        <a:rPr lang="de-DE" sz="1600" b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alle</a:t>
                      </a: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Parameter erfüllt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1% (1/87)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% (0/68)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68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Mind. 1x Parameter nicht erfüllt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% (10/48)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de-DE" sz="16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% (1/45)</a:t>
                      </a:r>
                      <a:endParaRPr lang="de-DE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931971" y="1116608"/>
            <a:ext cx="7312437" cy="5842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DE" b="1" kern="0" dirty="0"/>
              <a:t>Relapse-Raten nach Behandlungsdauer und Laborwerten </a:t>
            </a:r>
            <a:br>
              <a:rPr lang="de-DE" b="1" kern="0" dirty="0"/>
            </a:br>
            <a:r>
              <a:rPr lang="de-DE" b="1" kern="0" dirty="0"/>
              <a:t>bei HCV </a:t>
            </a:r>
            <a:r>
              <a:rPr lang="de-DE" b="1" kern="0" dirty="0" smtClean="0"/>
              <a:t>GT1a-Patienten </a:t>
            </a:r>
            <a:r>
              <a:rPr lang="de-DE" b="1" kern="0" dirty="0"/>
              <a:t>mit kompensierter Zirrhose</a:t>
            </a:r>
            <a:endParaRPr lang="de-DE" b="1" kern="0" dirty="0">
              <a:solidFill>
                <a:srgbClr val="84BD00"/>
              </a:solidFill>
            </a:endParaRPr>
          </a:p>
        </p:txBody>
      </p:sp>
      <p:sp>
        <p:nvSpPr>
          <p:cNvPr id="9" name="TextBox 6"/>
          <p:cNvSpPr txBox="1"/>
          <p:nvPr/>
        </p:nvSpPr>
        <p:spPr>
          <a:xfrm rot="10800000" flipV="1">
            <a:off x="3242883" y="6309899"/>
            <a:ext cx="326991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de-DE" sz="800" dirty="0" smtClean="0"/>
              <a:t>Fachinformationen </a:t>
            </a:r>
            <a:r>
              <a:rPr lang="de-DE" sz="800" dirty="0" err="1" smtClean="0"/>
              <a:t>viekirax</a:t>
            </a:r>
            <a:r>
              <a:rPr lang="de-DE" sz="800" dirty="0" smtClean="0"/>
              <a:t>® und </a:t>
            </a:r>
            <a:r>
              <a:rPr lang="de-DE" sz="800" dirty="0" err="1" smtClean="0"/>
              <a:t>exviera</a:t>
            </a:r>
            <a:r>
              <a:rPr lang="de-DE" sz="800" dirty="0" smtClean="0"/>
              <a:t>® (Stand: Januar 2015)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87670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7555373" y="1095891"/>
            <a:ext cx="16251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SVR12 in der </a:t>
            </a:r>
            <a:r>
              <a:rPr lang="en-US" sz="1400" b="1" dirty="0" err="1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Studie</a:t>
            </a:r>
            <a:r>
              <a:rPr lang="en-US" sz="14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PEARL-I</a:t>
            </a:r>
            <a:endParaRPr lang="en-US" sz="1400" b="1" dirty="0">
              <a:solidFill>
                <a:prstClr val="black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4" name="Textfeld 35"/>
          <p:cNvSpPr txBox="1"/>
          <p:nvPr/>
        </p:nvSpPr>
        <p:spPr>
          <a:xfrm>
            <a:off x="5990953" y="1096393"/>
            <a:ext cx="1043106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b="1" dirty="0" err="1" smtClean="0">
                <a:solidFill>
                  <a:srgbClr val="459BDA">
                    <a:lumMod val="75000"/>
                  </a:srgbClr>
                </a:solidFill>
              </a:rPr>
              <a:t>viekirax</a:t>
            </a:r>
            <a:r>
              <a:rPr lang="de-DE" b="1" dirty="0" smtClean="0">
                <a:solidFill>
                  <a:srgbClr val="459BDA">
                    <a:lumMod val="75000"/>
                  </a:srgbClr>
                </a:solidFill>
              </a:rPr>
              <a:t>®</a:t>
            </a:r>
            <a:endParaRPr lang="de-DE" b="1" dirty="0">
              <a:solidFill>
                <a:srgbClr val="459BDA">
                  <a:lumMod val="75000"/>
                </a:srgbClr>
              </a:solidFill>
            </a:endParaRPr>
          </a:p>
        </p:txBody>
      </p:sp>
      <p:cxnSp>
        <p:nvCxnSpPr>
          <p:cNvPr id="95" name="Gerade Verbindung 19"/>
          <p:cNvCxnSpPr/>
          <p:nvPr/>
        </p:nvCxnSpPr>
        <p:spPr>
          <a:xfrm>
            <a:off x="5792242" y="1845544"/>
            <a:ext cx="0" cy="1900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615376" y="1587672"/>
            <a:ext cx="2545690" cy="1966385"/>
          </a:xfrm>
          <a:prstGeom prst="roundRect">
            <a:avLst>
              <a:gd name="adj" fmla="val 6900"/>
            </a:avLst>
          </a:prstGeom>
          <a:solidFill>
            <a:schemeClr val="accent1"/>
          </a:solidFill>
          <a:ln w="38100"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4" name="Textfeld 6"/>
          <p:cNvSpPr txBox="1">
            <a:spLocks noChangeArrowheads="1"/>
          </p:cNvSpPr>
          <p:nvPr/>
        </p:nvSpPr>
        <p:spPr bwMode="auto">
          <a:xfrm>
            <a:off x="1147697" y="1835136"/>
            <a:ext cx="1643150" cy="38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err="1" smtClean="0">
                <a:solidFill>
                  <a:srgbClr val="070605"/>
                </a:solidFill>
              </a:rPr>
              <a:t>unvorbehandelt</a:t>
            </a:r>
            <a:endParaRPr lang="de-DE" altLang="en-US" sz="1600" b="1" dirty="0" smtClean="0">
              <a:solidFill>
                <a:srgbClr val="070605"/>
              </a:solidFill>
            </a:endParaRPr>
          </a:p>
        </p:txBody>
      </p:sp>
      <p:sp>
        <p:nvSpPr>
          <p:cNvPr id="48" name="Textfeld 3"/>
          <p:cNvSpPr txBox="1"/>
          <p:nvPr/>
        </p:nvSpPr>
        <p:spPr>
          <a:xfrm>
            <a:off x="249614" y="2356196"/>
            <a:ext cx="755463" cy="4247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prstClr val="white"/>
                </a:solidFill>
              </a:rPr>
              <a:t>GT </a:t>
            </a:r>
            <a:r>
              <a:rPr lang="de-DE" sz="2400" b="1" dirty="0" smtClean="0">
                <a:solidFill>
                  <a:prstClr val="white"/>
                </a:solidFill>
              </a:rPr>
              <a:t>4</a:t>
            </a:r>
            <a:endParaRPr lang="de-DE" sz="2400" b="1" dirty="0">
              <a:solidFill>
                <a:prstClr val="white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897642" y="1931748"/>
            <a:ext cx="2589517" cy="1402735"/>
            <a:chOff x="2979179" y="1592827"/>
            <a:chExt cx="245806" cy="1052052"/>
          </a:xfrm>
        </p:grpSpPr>
        <p:sp>
          <p:nvSpPr>
            <p:cNvPr id="55" name="Right Arrow 54"/>
            <p:cNvSpPr/>
            <p:nvPr/>
          </p:nvSpPr>
          <p:spPr>
            <a:xfrm>
              <a:off x="2979179" y="1592827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6" name="Right Arrow 55"/>
            <p:cNvSpPr/>
            <p:nvPr/>
          </p:nvSpPr>
          <p:spPr>
            <a:xfrm>
              <a:off x="2979179" y="2015613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57" name="Right Arrow 56"/>
            <p:cNvSpPr/>
            <p:nvPr/>
          </p:nvSpPr>
          <p:spPr>
            <a:xfrm>
              <a:off x="2979179" y="2477731"/>
              <a:ext cx="245806" cy="16714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45" name="Textfeld 7"/>
          <p:cNvSpPr txBox="1">
            <a:spLocks noChangeArrowheads="1"/>
          </p:cNvSpPr>
          <p:nvPr/>
        </p:nvSpPr>
        <p:spPr bwMode="auto">
          <a:xfrm>
            <a:off x="1147698" y="2396811"/>
            <a:ext cx="1643149" cy="384000"/>
          </a:xfrm>
          <a:prstGeom prst="rect">
            <a:avLst/>
          </a:prstGeom>
          <a:solidFill>
            <a:srgbClr val="FFFF99"/>
          </a:solidFill>
          <a:ln>
            <a:noFill/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smtClean="0">
                <a:solidFill>
                  <a:srgbClr val="070605"/>
                </a:solidFill>
              </a:rPr>
              <a:t>vorbehandelt</a:t>
            </a:r>
            <a:r>
              <a:rPr lang="de-DE" altLang="en-US" b="1" dirty="0" smtClean="0">
                <a:solidFill>
                  <a:srgbClr val="070605"/>
                </a:solidFill>
              </a:rPr>
              <a:t>*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956377" y="1811561"/>
            <a:ext cx="917057" cy="3416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</a:rPr>
              <a:t>100%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956376" y="2417995"/>
            <a:ext cx="917057" cy="3416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>
                <a:solidFill>
                  <a:prstClr val="black"/>
                </a:solidFill>
              </a:rPr>
              <a:t>100</a:t>
            </a:r>
            <a:r>
              <a:rPr lang="en-GB" b="1" dirty="0" smtClean="0">
                <a:solidFill>
                  <a:prstClr val="black"/>
                </a:solidFill>
              </a:rPr>
              <a:t>%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100392" y="3014202"/>
            <a:ext cx="91705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b="1" dirty="0" err="1" smtClean="0">
                <a:solidFill>
                  <a:prstClr val="black"/>
                </a:solidFill>
              </a:rPr>
              <a:t>k.A</a:t>
            </a:r>
            <a:r>
              <a:rPr lang="en-GB" b="1" dirty="0" smtClean="0">
                <a:solidFill>
                  <a:prstClr val="black"/>
                </a:solidFill>
              </a:rPr>
              <a:t>.**</a:t>
            </a:r>
            <a:endParaRPr lang="en-GB" b="1" baseline="30000" dirty="0">
              <a:solidFill>
                <a:prstClr val="black"/>
              </a:solidFill>
            </a:endParaRPr>
          </a:p>
        </p:txBody>
      </p:sp>
      <p:grpSp>
        <p:nvGrpSpPr>
          <p:cNvPr id="63" name="Gruppieren 62"/>
          <p:cNvGrpSpPr/>
          <p:nvPr/>
        </p:nvGrpSpPr>
        <p:grpSpPr>
          <a:xfrm>
            <a:off x="5959471" y="2419534"/>
            <a:ext cx="1098550" cy="418243"/>
            <a:chOff x="5915031" y="3135814"/>
            <a:chExt cx="1149637" cy="418243"/>
          </a:xfrm>
        </p:grpSpPr>
        <p:sp>
          <p:nvSpPr>
            <p:cNvPr id="64" name="Textfeld 24"/>
            <p:cNvSpPr txBox="1">
              <a:spLocks noChangeArrowheads="1"/>
            </p:cNvSpPr>
            <p:nvPr/>
          </p:nvSpPr>
          <p:spPr bwMode="auto">
            <a:xfrm>
              <a:off x="5915050" y="3135814"/>
              <a:ext cx="1149618" cy="3360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600" b="1" dirty="0" smtClean="0">
                  <a:solidFill>
                    <a:prstClr val="white"/>
                  </a:solidFill>
                </a:rPr>
                <a:t>12 </a:t>
              </a:r>
              <a:r>
                <a:rPr lang="de-DE" altLang="en-US" sz="1600" b="1" dirty="0">
                  <a:solidFill>
                    <a:prstClr val="white"/>
                  </a:solidFill>
                </a:rPr>
                <a:t>W</a:t>
              </a:r>
              <a:endParaRPr lang="de-DE" altLang="en-US" sz="16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65" name="Textfeld 20"/>
            <p:cNvSpPr txBox="1">
              <a:spLocks noChangeArrowheads="1"/>
            </p:cNvSpPr>
            <p:nvPr/>
          </p:nvSpPr>
          <p:spPr bwMode="auto">
            <a:xfrm>
              <a:off x="5915031" y="3463833"/>
              <a:ext cx="1149637" cy="9022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100" b="1" dirty="0" smtClean="0">
                  <a:solidFill>
                    <a:prstClr val="white"/>
                  </a:solidFill>
                </a:rPr>
                <a:t>RBV</a:t>
              </a:r>
            </a:p>
          </p:txBody>
        </p:sp>
      </p:grpSp>
      <p:grpSp>
        <p:nvGrpSpPr>
          <p:cNvPr id="66" name="Gruppieren 65"/>
          <p:cNvGrpSpPr/>
          <p:nvPr/>
        </p:nvGrpSpPr>
        <p:grpSpPr>
          <a:xfrm>
            <a:off x="5959471" y="1825174"/>
            <a:ext cx="1098550" cy="418243"/>
            <a:chOff x="5915031" y="3135814"/>
            <a:chExt cx="1149637" cy="418243"/>
          </a:xfrm>
        </p:grpSpPr>
        <p:sp>
          <p:nvSpPr>
            <p:cNvPr id="67" name="Textfeld 24"/>
            <p:cNvSpPr txBox="1">
              <a:spLocks noChangeArrowheads="1"/>
            </p:cNvSpPr>
            <p:nvPr/>
          </p:nvSpPr>
          <p:spPr bwMode="auto">
            <a:xfrm>
              <a:off x="5915050" y="3135814"/>
              <a:ext cx="1149618" cy="3360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600" b="1" dirty="0" smtClean="0">
                  <a:solidFill>
                    <a:prstClr val="white"/>
                  </a:solidFill>
                </a:rPr>
                <a:t>12 </a:t>
              </a:r>
              <a:r>
                <a:rPr lang="de-DE" altLang="en-US" sz="1600" b="1" dirty="0">
                  <a:solidFill>
                    <a:prstClr val="white"/>
                  </a:solidFill>
                </a:rPr>
                <a:t>W</a:t>
              </a:r>
              <a:endParaRPr lang="de-DE" altLang="en-US" sz="1600" b="1" dirty="0" smtClean="0">
                <a:solidFill>
                  <a:prstClr val="white"/>
                </a:solidFill>
              </a:endParaRPr>
            </a:p>
          </p:txBody>
        </p:sp>
        <p:sp>
          <p:nvSpPr>
            <p:cNvPr id="68" name="Textfeld 20"/>
            <p:cNvSpPr txBox="1">
              <a:spLocks noChangeArrowheads="1"/>
            </p:cNvSpPr>
            <p:nvPr/>
          </p:nvSpPr>
          <p:spPr bwMode="auto">
            <a:xfrm>
              <a:off x="5915031" y="3463833"/>
              <a:ext cx="1149637" cy="9022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100" b="1" dirty="0" smtClean="0">
                  <a:solidFill>
                    <a:prstClr val="white"/>
                  </a:solidFill>
                </a:rPr>
                <a:t>RBV</a:t>
              </a:r>
            </a:p>
          </p:txBody>
        </p:sp>
      </p:grpSp>
      <p:grpSp>
        <p:nvGrpSpPr>
          <p:cNvPr id="69" name="Gruppieren 68"/>
          <p:cNvGrpSpPr/>
          <p:nvPr/>
        </p:nvGrpSpPr>
        <p:grpSpPr>
          <a:xfrm>
            <a:off x="5959528" y="3006473"/>
            <a:ext cx="2159912" cy="415172"/>
            <a:chOff x="5913403" y="5080969"/>
            <a:chExt cx="2186990" cy="415172"/>
          </a:xfrm>
        </p:grpSpPr>
        <p:sp>
          <p:nvSpPr>
            <p:cNvPr id="70" name="Textfeld 22"/>
            <p:cNvSpPr txBox="1">
              <a:spLocks noChangeArrowheads="1"/>
            </p:cNvSpPr>
            <p:nvPr/>
          </p:nvSpPr>
          <p:spPr bwMode="auto">
            <a:xfrm>
              <a:off x="5913403" y="5080969"/>
              <a:ext cx="2186989" cy="3360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600" b="1" dirty="0" smtClean="0">
                  <a:solidFill>
                    <a:prstClr val="white"/>
                  </a:solidFill>
                </a:rPr>
                <a:t>24 </a:t>
              </a:r>
              <a:r>
                <a:rPr lang="de-DE" altLang="en-US" sz="1600" b="1" dirty="0">
                  <a:solidFill>
                    <a:prstClr val="white"/>
                  </a:solidFill>
                </a:rPr>
                <a:t>W </a:t>
              </a:r>
              <a:r>
                <a:rPr lang="de-DE" altLang="en-US" sz="1600" b="1" dirty="0" smtClean="0">
                  <a:solidFill>
                    <a:prstClr val="white"/>
                  </a:solidFill>
                </a:rPr>
                <a:t> </a:t>
              </a:r>
            </a:p>
          </p:txBody>
        </p:sp>
        <p:sp>
          <p:nvSpPr>
            <p:cNvPr id="71" name="Textfeld 20"/>
            <p:cNvSpPr txBox="1">
              <a:spLocks noChangeArrowheads="1"/>
            </p:cNvSpPr>
            <p:nvPr/>
          </p:nvSpPr>
          <p:spPr bwMode="auto">
            <a:xfrm>
              <a:off x="5913403" y="5400147"/>
              <a:ext cx="2186990" cy="9599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27000" h="12700"/>
            </a:sp3d>
          </p:spPr>
          <p:txBody>
            <a:bodyPr wrap="none" anchor="ctr">
              <a:no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/>
              <a:r>
                <a:rPr lang="de-DE" altLang="en-US" sz="1100" b="1" dirty="0" smtClean="0">
                  <a:solidFill>
                    <a:prstClr val="white"/>
                  </a:solidFill>
                </a:rPr>
                <a:t>RBV</a:t>
              </a:r>
            </a:p>
          </p:txBody>
        </p:sp>
      </p:grpSp>
      <p:sp>
        <p:nvSpPr>
          <p:cNvPr id="28" name="Textfeld 8"/>
          <p:cNvSpPr txBox="1">
            <a:spLocks noChangeArrowheads="1"/>
          </p:cNvSpPr>
          <p:nvPr/>
        </p:nvSpPr>
        <p:spPr bwMode="auto">
          <a:xfrm>
            <a:off x="1147698" y="2961361"/>
            <a:ext cx="1643149" cy="456216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27000" h="12700"/>
          </a:sp3d>
        </p:spPr>
        <p:txBody>
          <a:bodyPr wrap="none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en-US" sz="1600" b="1" dirty="0" smtClean="0">
                <a:solidFill>
                  <a:srgbClr val="070605"/>
                </a:solidFill>
              </a:rPr>
              <a:t>kompensierte </a:t>
            </a:r>
            <a:br>
              <a:rPr lang="de-DE" altLang="en-US" sz="1600" b="1" dirty="0" smtClean="0">
                <a:solidFill>
                  <a:srgbClr val="070605"/>
                </a:solidFill>
              </a:rPr>
            </a:br>
            <a:r>
              <a:rPr lang="de-DE" altLang="en-US" sz="1600" b="1" dirty="0" smtClean="0">
                <a:solidFill>
                  <a:srgbClr val="070605"/>
                </a:solidFill>
              </a:rPr>
              <a:t>Zirrhose</a:t>
            </a:r>
          </a:p>
        </p:txBody>
      </p:sp>
      <p:sp>
        <p:nvSpPr>
          <p:cNvPr id="29" name="Titel 1"/>
          <p:cNvSpPr txBox="1">
            <a:spLocks/>
          </p:cNvSpPr>
          <p:nvPr/>
        </p:nvSpPr>
        <p:spPr bwMode="gray">
          <a:xfrm>
            <a:off x="389878" y="261105"/>
            <a:ext cx="875412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altLang="en-US" b="1" kern="0" spc="-20" dirty="0" smtClean="0">
                <a:solidFill>
                  <a:schemeClr val="accent5"/>
                </a:solidFill>
              </a:rPr>
              <a:t>SVR12 in klinischen Studien bei Patienten mit HCV-GT4</a:t>
            </a:r>
            <a:endParaRPr lang="de-DE" altLang="en-US" b="1" kern="0" spc="-20" dirty="0">
              <a:solidFill>
                <a:schemeClr val="accent5"/>
              </a:solidFill>
            </a:endParaRPr>
          </a:p>
        </p:txBody>
      </p:sp>
      <p:sp>
        <p:nvSpPr>
          <p:cNvPr id="30" name="TextBox 2"/>
          <p:cNvSpPr txBox="1">
            <a:spLocks noChangeArrowheads="1"/>
          </p:cNvSpPr>
          <p:nvPr/>
        </p:nvSpPr>
        <p:spPr bwMode="auto">
          <a:xfrm>
            <a:off x="495533" y="5939988"/>
            <a:ext cx="8649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defTabSz="4572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180975" indent="-180975" algn="l" eaLnBrk="1" hangingPunct="1"/>
            <a:r>
              <a:rPr lang="de-CH" sz="900" b="1" dirty="0" smtClean="0">
                <a:latin typeface="Calibri"/>
              </a:rPr>
              <a:t>*	</a:t>
            </a:r>
            <a:r>
              <a:rPr lang="de-CH" sz="900" dirty="0" smtClean="0">
                <a:latin typeface="Calibri"/>
              </a:rPr>
              <a:t>mit </a:t>
            </a:r>
            <a:r>
              <a:rPr lang="de-CH" sz="900" dirty="0" err="1" smtClean="0">
                <a:latin typeface="Calibri"/>
              </a:rPr>
              <a:t>pegIFN</a:t>
            </a:r>
            <a:r>
              <a:rPr lang="de-CH" sz="900" dirty="0" smtClean="0">
                <a:latin typeface="Calibri"/>
              </a:rPr>
              <a:t> + RBV vorbehandelt</a:t>
            </a:r>
          </a:p>
          <a:p>
            <a:pPr marL="180975" indent="-180975" algn="l" eaLnBrk="1" hangingPunct="1"/>
            <a:r>
              <a:rPr lang="de-CH" sz="900" b="1" dirty="0" smtClean="0">
                <a:latin typeface="Calibri"/>
              </a:rPr>
              <a:t>**	</a:t>
            </a:r>
            <a:r>
              <a:rPr lang="de-CH" sz="900" dirty="0" smtClean="0">
                <a:latin typeface="Calibri"/>
              </a:rPr>
              <a:t>Patienten mit GT4-Infektion und kompensierter Zirrhose wurden in der PEARL-I-Studie nicht untersucht. </a:t>
            </a:r>
            <a:endParaRPr lang="de-CH" sz="900" b="1" dirty="0" smtClean="0">
              <a:latin typeface="Calibri"/>
            </a:endParaRPr>
          </a:p>
        </p:txBody>
      </p:sp>
      <p:sp>
        <p:nvSpPr>
          <p:cNvPr id="31" name="TextBox 6"/>
          <p:cNvSpPr txBox="1"/>
          <p:nvPr/>
        </p:nvSpPr>
        <p:spPr>
          <a:xfrm rot="10800000" flipV="1">
            <a:off x="3242883" y="6309899"/>
            <a:ext cx="326991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de-DE" sz="800" dirty="0" smtClean="0"/>
              <a:t>Fachinformation </a:t>
            </a:r>
            <a:r>
              <a:rPr lang="de-DE" sz="800" dirty="0" err="1" smtClean="0"/>
              <a:t>viekirax</a:t>
            </a:r>
            <a:r>
              <a:rPr lang="de-DE" sz="800" dirty="0" smtClean="0"/>
              <a:t>®  (Stand: Januar 2015)</a:t>
            </a:r>
            <a:endParaRPr lang="en-GB" sz="800" dirty="0"/>
          </a:p>
        </p:txBody>
      </p:sp>
      <p:sp>
        <p:nvSpPr>
          <p:cNvPr id="32" name="TextBox 40"/>
          <p:cNvSpPr txBox="1"/>
          <p:nvPr/>
        </p:nvSpPr>
        <p:spPr>
          <a:xfrm>
            <a:off x="3347864" y="3212976"/>
            <a:ext cx="187220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1600" b="1" dirty="0" err="1" smtClean="0">
                <a:solidFill>
                  <a:prstClr val="black"/>
                </a:solidFill>
              </a:rPr>
              <a:t>derzeit</a:t>
            </a:r>
            <a:r>
              <a:rPr lang="en-GB" sz="1600" b="1" dirty="0" smtClean="0">
                <a:solidFill>
                  <a:prstClr val="black"/>
                </a:solidFill>
              </a:rPr>
              <a:t> </a:t>
            </a:r>
            <a:r>
              <a:rPr lang="en-GB" sz="1600" b="1" dirty="0" err="1" smtClean="0">
                <a:solidFill>
                  <a:prstClr val="black"/>
                </a:solidFill>
              </a:rPr>
              <a:t>keine</a:t>
            </a:r>
            <a:r>
              <a:rPr lang="en-GB" sz="1600" b="1" dirty="0" smtClean="0">
                <a:solidFill>
                  <a:prstClr val="black"/>
                </a:solidFill>
              </a:rPr>
              <a:t> </a:t>
            </a:r>
            <a:r>
              <a:rPr lang="en-GB" sz="1600" b="1" dirty="0" err="1" smtClean="0">
                <a:solidFill>
                  <a:prstClr val="black"/>
                </a:solidFill>
              </a:rPr>
              <a:t>Daten</a:t>
            </a:r>
            <a:endParaRPr lang="en-GB" sz="1600" b="1" baseline="30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1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el 1"/>
          <p:cNvSpPr txBox="1">
            <a:spLocks/>
          </p:cNvSpPr>
          <p:nvPr/>
        </p:nvSpPr>
        <p:spPr>
          <a:xfrm>
            <a:off x="411480" y="228600"/>
            <a:ext cx="8321040" cy="713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84BD00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b="1" kern="0" dirty="0" smtClean="0">
                <a:latin typeface="Calibri"/>
                <a:cs typeface="Arial"/>
              </a:rPr>
              <a:t>Sicherheit und Verträglichkeit in klinischen Studien</a:t>
            </a:r>
            <a:endParaRPr kumimoji="0" lang="de-DE" sz="2400" b="1" i="0" u="none" strike="noStrike" kern="0" cap="none" spc="0" normalizeH="0" baseline="0" dirty="0">
              <a:ln>
                <a:noFill/>
              </a:ln>
              <a:solidFill>
                <a:srgbClr val="84BD00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53845"/>
              </p:ext>
            </p:extLst>
          </p:nvPr>
        </p:nvGraphicFramePr>
        <p:xfrm>
          <a:off x="971600" y="1637648"/>
          <a:ext cx="7128792" cy="3663560"/>
        </p:xfrm>
        <a:graphic>
          <a:graphicData uri="http://schemas.openxmlformats.org/drawingml/2006/table">
            <a:tbl>
              <a:tblPr firstRow="1" bandRow="1"/>
              <a:tblGrid>
                <a:gridCol w="2952328"/>
                <a:gridCol w="2348569"/>
                <a:gridCol w="1827895"/>
              </a:tblGrid>
              <a:tr h="529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1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viekirax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® + </a:t>
                      </a: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exviera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®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+ 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RBV</a:t>
                      </a:r>
                      <a:b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</a:b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(n = 2.044)</a:t>
                      </a:r>
                      <a:endParaRPr lang="de-DE" sz="11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17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viekirax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® + </a:t>
                      </a:r>
                      <a:r>
                        <a:rPr lang="de-DE" sz="1600" b="1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exviera</a:t>
                      </a:r>
                      <a:r>
                        <a:rPr lang="de-DE" sz="1600" b="1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® </a:t>
                      </a:r>
                      <a:r>
                        <a:rPr lang="de-DE" sz="16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/>
                      </a:r>
                      <a:br>
                        <a:rPr lang="de-DE" sz="16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de-DE" sz="1600" b="1" kern="120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(n = 588)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68177"/>
                    </a:solidFill>
                  </a:tcPr>
                </a:tc>
              </a:tr>
              <a:tr h="52971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Sehr häufig (≥ 10% der Patienten)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Erschöpfung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Asthenie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Schlaflosigkeit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Übelkeit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Pruritus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Häufig (≥ 1% bis &lt;10% der Patienten)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Anämie (</a:t>
                      </a:r>
                      <a:r>
                        <a:rPr lang="de-DE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Hb</a:t>
                      </a:r>
                      <a:r>
                        <a:rPr lang="de-DE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&lt; 10 g/</a:t>
                      </a:r>
                      <a:r>
                        <a:rPr lang="de-DE" sz="1400" b="1" baseline="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dL</a:t>
                      </a:r>
                      <a:r>
                        <a:rPr lang="de-DE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Pruritus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1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Ribavirin</a:t>
                      </a: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-Dosisreduktion</a:t>
                      </a:r>
                      <a:r>
                        <a:rPr lang="de-DE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aufgrund von </a:t>
                      </a:r>
                      <a:r>
                        <a:rPr lang="de-DE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Nebenwirkungen*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4.8%</a:t>
                      </a:r>
                      <a:br>
                        <a:rPr lang="de-DE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de-DE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(n</a:t>
                      </a:r>
                      <a:r>
                        <a:rPr lang="de-DE" sz="14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= 99 / 2.044)</a:t>
                      </a:r>
                      <a:endParaRPr lang="de-DE" sz="1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1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Abbruchraten aufgrund</a:t>
                      </a:r>
                      <a:r>
                        <a:rPr lang="de-DE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von Nebenwirkungen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0.2%</a:t>
                      </a:r>
                      <a:b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de-DE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(n</a:t>
                      </a:r>
                      <a:r>
                        <a:rPr lang="de-DE" sz="14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= 5 / 2.044)</a:t>
                      </a:r>
                      <a:endParaRPr lang="de-DE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0%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7060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Rechteck 19"/>
          <p:cNvSpPr/>
          <p:nvPr/>
        </p:nvSpPr>
        <p:spPr>
          <a:xfrm>
            <a:off x="931971" y="1052736"/>
            <a:ext cx="7456453" cy="5842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e-DE" b="1" kern="0" dirty="0" smtClean="0"/>
              <a:t>Nebenwirkungsprofil in klinischen Studien (n &gt; </a:t>
            </a:r>
            <a:r>
              <a:rPr lang="de-DE" b="1" kern="0" dirty="0"/>
              <a:t>2.600 </a:t>
            </a:r>
            <a:r>
              <a:rPr lang="de-DE" b="1" kern="0" dirty="0" smtClean="0"/>
              <a:t>Studienteilnehmer)</a:t>
            </a:r>
            <a:endParaRPr lang="de-DE" b="1" kern="0" dirty="0">
              <a:solidFill>
                <a:srgbClr val="84BD00"/>
              </a:solidFill>
            </a:endParaRPr>
          </a:p>
        </p:txBody>
      </p:sp>
      <p:sp>
        <p:nvSpPr>
          <p:cNvPr id="22" name="Text Placeholder 3"/>
          <p:cNvSpPr txBox="1">
            <a:spLocks/>
          </p:cNvSpPr>
          <p:nvPr/>
        </p:nvSpPr>
        <p:spPr>
          <a:xfrm>
            <a:off x="1003979" y="5331957"/>
            <a:ext cx="7168420" cy="833347"/>
          </a:xfrm>
          <a:prstGeom prst="rect">
            <a:avLst/>
          </a:prstGeom>
        </p:spPr>
        <p:txBody>
          <a:bodyPr/>
          <a:lstStyle>
            <a:lvl1pPr algn="l" defTabSz="457200" rtl="0" eaLnBrk="1" fontAlgn="base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Arial" charset="0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342900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+mn-lt"/>
                <a:cs typeface="+mn-cs"/>
              </a:defRPr>
            </a:lvl2pPr>
            <a:lvl3pPr marL="749300" indent="-228600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3pPr>
            <a:lvl4pPr marL="1077913" indent="-273050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4pPr>
            <a:lvl5pPr marL="1436688" indent="-271463" algn="l" defTabSz="457200" rtl="0" eaLnBrk="1" fontAlgn="base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charset="0"/>
              <a:buChar char="–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19431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24003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28575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3314700" indent="-228600" algn="l" defTabSz="457200" rtl="0" eaLnBrk="1" fontAlgn="base" hangingPunct="1">
              <a:spcBef>
                <a:spcPct val="100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de-DE" sz="1600" i="1" dirty="0"/>
              <a:t>Bei </a:t>
            </a:r>
            <a:r>
              <a:rPr lang="de-DE" sz="1600" i="1" dirty="0" smtClean="0"/>
              <a:t>der Mehrzahl </a:t>
            </a:r>
            <a:r>
              <a:rPr lang="de-DE" sz="1600" i="1" dirty="0"/>
              <a:t>der </a:t>
            </a:r>
            <a:r>
              <a:rPr lang="de-DE" sz="1600" i="1" dirty="0" smtClean="0"/>
              <a:t>dargestellten Nebenwirkungen</a:t>
            </a:r>
            <a:br>
              <a:rPr lang="de-DE" sz="1600" i="1" dirty="0" smtClean="0"/>
            </a:br>
            <a:r>
              <a:rPr lang="de-DE" sz="1600" i="1" dirty="0" smtClean="0"/>
              <a:t>handelte </a:t>
            </a:r>
            <a:r>
              <a:rPr lang="de-DE" sz="1600" i="1" dirty="0"/>
              <a:t>es sich um </a:t>
            </a:r>
            <a:r>
              <a:rPr lang="de-DE" sz="1600" i="1" dirty="0" smtClean="0"/>
              <a:t>Reaktionen vom </a:t>
            </a:r>
            <a:r>
              <a:rPr lang="de-DE" sz="1600" i="1" dirty="0"/>
              <a:t>Schweregrad </a:t>
            </a:r>
            <a:r>
              <a:rPr lang="de-DE" sz="1600" i="1" dirty="0" smtClean="0"/>
              <a:t>1 (milde Ausprägung).</a:t>
            </a:r>
            <a:endParaRPr kumimoji="0" lang="de-DE" sz="1600" b="0" i="1" u="none" strike="noStrike" kern="0" cap="none" spc="0" normalizeH="0" noProof="0" dirty="0" smtClean="0">
              <a:ln>
                <a:noFill/>
              </a:ln>
              <a:solidFill>
                <a:srgbClr val="070605"/>
              </a:solidFill>
              <a:effectLst/>
              <a:uLnTx/>
              <a:uFillTx/>
              <a:latin typeface="Calibri"/>
              <a:cs typeface="Arial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899593" y="6021288"/>
            <a:ext cx="8136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7800" algn="l"/>
              </a:tabLst>
            </a:pPr>
            <a:r>
              <a:rPr lang="de-DE" sz="1200" b="1" dirty="0" smtClean="0"/>
              <a:t>* </a:t>
            </a:r>
            <a:r>
              <a:rPr lang="de-DE" sz="1200" b="1" dirty="0" smtClean="0"/>
              <a:t>Patienten </a:t>
            </a:r>
            <a:r>
              <a:rPr lang="de-DE" sz="1200" b="1" dirty="0" smtClean="0"/>
              <a:t>mit RBV-Dosisreduktion zeigten vergleichbare SVR-Raten zu Patienten ohne RBV-Dosisreduktion.</a:t>
            </a:r>
            <a:endParaRPr lang="de-DE" sz="1200" b="1" dirty="0"/>
          </a:p>
        </p:txBody>
      </p:sp>
      <p:sp>
        <p:nvSpPr>
          <p:cNvPr id="9" name="TextBox 6"/>
          <p:cNvSpPr txBox="1"/>
          <p:nvPr/>
        </p:nvSpPr>
        <p:spPr>
          <a:xfrm rot="10800000" flipV="1">
            <a:off x="3242883" y="6309899"/>
            <a:ext cx="3269916" cy="21544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de-DE" sz="800" dirty="0" smtClean="0"/>
              <a:t>Fachinformationen </a:t>
            </a:r>
            <a:r>
              <a:rPr lang="de-DE" sz="800" dirty="0" err="1" smtClean="0"/>
              <a:t>viekirax</a:t>
            </a:r>
            <a:r>
              <a:rPr lang="de-DE" sz="800" dirty="0" smtClean="0"/>
              <a:t>® und </a:t>
            </a:r>
            <a:r>
              <a:rPr lang="de-DE" sz="800" dirty="0" err="1" smtClean="0"/>
              <a:t>exviera</a:t>
            </a:r>
            <a:r>
              <a:rPr lang="de-DE" sz="800" dirty="0" smtClean="0"/>
              <a:t>® (Stand: Januar 2015)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13119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bVie Template (Footnotes) TO BE USED">
  <a:themeElements>
    <a:clrScheme name="AbbVie_Colors">
      <a:dk1>
        <a:srgbClr val="071D49"/>
      </a:dk1>
      <a:lt1>
        <a:srgbClr val="FFFFFF"/>
      </a:lt1>
      <a:dk2>
        <a:srgbClr val="A7BCD6"/>
      </a:dk2>
      <a:lt2>
        <a:srgbClr val="7DA1C4"/>
      </a:lt2>
      <a:accent1>
        <a:srgbClr val="00A9E0"/>
      </a:accent1>
      <a:accent2>
        <a:srgbClr val="8CE2D0"/>
      </a:accent2>
      <a:accent3>
        <a:srgbClr val="6BBBAE"/>
      </a:accent3>
      <a:accent4>
        <a:srgbClr val="C4D600"/>
      </a:accent4>
      <a:accent5>
        <a:srgbClr val="84BD00"/>
      </a:accent5>
      <a:accent6>
        <a:srgbClr val="702082"/>
      </a:accent6>
      <a:hlink>
        <a:srgbClr val="0082BA"/>
      </a:hlink>
      <a:folHlink>
        <a:srgbClr val="F1B43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smtClean="0">
            <a:latin typeface="+mn-lt"/>
          </a:defRPr>
        </a:defPPr>
      </a:lstStyle>
    </a:txDef>
  </a:objectDefaults>
  <a:extraClrSchemeLst>
    <a:extraClrScheme>
      <a:clrScheme name="GDS_Branding_Temp_2011_WHITE 1">
        <a:dk1>
          <a:srgbClr val="000000"/>
        </a:dk1>
        <a:lt1>
          <a:srgbClr val="FFFFFF"/>
        </a:lt1>
        <a:dk2>
          <a:srgbClr val="2A8DBA"/>
        </a:dk2>
        <a:lt2>
          <a:srgbClr val="B5B5B5"/>
        </a:lt2>
        <a:accent1>
          <a:srgbClr val="2A8DBA"/>
        </a:accent1>
        <a:accent2>
          <a:srgbClr val="60B4DA"/>
        </a:accent2>
        <a:accent3>
          <a:srgbClr val="FFFFFF"/>
        </a:accent3>
        <a:accent4>
          <a:srgbClr val="000000"/>
        </a:accent4>
        <a:accent5>
          <a:srgbClr val="ACC5D9"/>
        </a:accent5>
        <a:accent6>
          <a:srgbClr val="56A3C5"/>
        </a:accent6>
        <a:hlink>
          <a:srgbClr val="ABD7EB"/>
        </a:hlink>
        <a:folHlink>
          <a:srgbClr val="2A8D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S_Branding_Temp_2011_WHITE 2">
        <a:dk1>
          <a:srgbClr val="000000"/>
        </a:dk1>
        <a:lt1>
          <a:srgbClr val="FFFFFF"/>
        </a:lt1>
        <a:dk2>
          <a:srgbClr val="840281"/>
        </a:dk2>
        <a:lt2>
          <a:srgbClr val="B5B5B5"/>
        </a:lt2>
        <a:accent1>
          <a:srgbClr val="840281"/>
        </a:accent1>
        <a:accent2>
          <a:srgbClr val="B878B2"/>
        </a:accent2>
        <a:accent3>
          <a:srgbClr val="FFFFFF"/>
        </a:accent3>
        <a:accent4>
          <a:srgbClr val="000000"/>
        </a:accent4>
        <a:accent5>
          <a:srgbClr val="C2AAC1"/>
        </a:accent5>
        <a:accent6>
          <a:srgbClr val="A66CA1"/>
        </a:accent6>
        <a:hlink>
          <a:srgbClr val="D9B7D6"/>
        </a:hlink>
        <a:folHlink>
          <a:srgbClr val="8402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S_Branding_Temp_2011_WHITE 3">
        <a:dk1>
          <a:srgbClr val="000000"/>
        </a:dk1>
        <a:lt1>
          <a:srgbClr val="FFFFFF"/>
        </a:lt1>
        <a:dk2>
          <a:srgbClr val="549117"/>
        </a:dk2>
        <a:lt2>
          <a:srgbClr val="B5B5B5"/>
        </a:lt2>
        <a:accent1>
          <a:srgbClr val="549117"/>
        </a:accent1>
        <a:accent2>
          <a:srgbClr val="52BE08"/>
        </a:accent2>
        <a:accent3>
          <a:srgbClr val="FFFFFF"/>
        </a:accent3>
        <a:accent4>
          <a:srgbClr val="000000"/>
        </a:accent4>
        <a:accent5>
          <a:srgbClr val="B3C7AB"/>
        </a:accent5>
        <a:accent6>
          <a:srgbClr val="49AC06"/>
        </a:accent6>
        <a:hlink>
          <a:srgbClr val="7FDC22"/>
        </a:hlink>
        <a:folHlink>
          <a:srgbClr val="5491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S_Branding_Temp_2011_WHITE 4">
        <a:dk1>
          <a:srgbClr val="000000"/>
        </a:dk1>
        <a:lt1>
          <a:srgbClr val="FFFFFF"/>
        </a:lt1>
        <a:dk2>
          <a:srgbClr val="2A8DBA"/>
        </a:dk2>
        <a:lt2>
          <a:srgbClr val="B5B5B5"/>
        </a:lt2>
        <a:accent1>
          <a:srgbClr val="D4D4D4"/>
        </a:accent1>
        <a:accent2>
          <a:srgbClr val="91BAD3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83A8BF"/>
        </a:accent6>
        <a:hlink>
          <a:srgbClr val="C6E4EE"/>
        </a:hlink>
        <a:folHlink>
          <a:srgbClr val="0053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DS_Branding_Temp_2011_WHITE 5">
        <a:dk1>
          <a:srgbClr val="000000"/>
        </a:dk1>
        <a:lt1>
          <a:srgbClr val="FFFFFF"/>
        </a:lt1>
        <a:dk2>
          <a:srgbClr val="2A8DBA"/>
        </a:dk2>
        <a:lt2>
          <a:srgbClr val="B5B5B5"/>
        </a:lt2>
        <a:accent1>
          <a:srgbClr val="D4D4D4"/>
        </a:accent1>
        <a:accent2>
          <a:srgbClr val="91BAD3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83A8BF"/>
        </a:accent6>
        <a:hlink>
          <a:srgbClr val="C6E4EE"/>
        </a:hlink>
        <a:folHlink>
          <a:srgbClr val="F1030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bbVie_Colors">
    <a:dk1>
      <a:srgbClr val="071D49"/>
    </a:dk1>
    <a:lt1>
      <a:srgbClr val="FFFFFF"/>
    </a:lt1>
    <a:dk2>
      <a:srgbClr val="A7BCD6"/>
    </a:dk2>
    <a:lt2>
      <a:srgbClr val="7DA1C4"/>
    </a:lt2>
    <a:accent1>
      <a:srgbClr val="00A9E0"/>
    </a:accent1>
    <a:accent2>
      <a:srgbClr val="8CE2D0"/>
    </a:accent2>
    <a:accent3>
      <a:srgbClr val="6BBBAE"/>
    </a:accent3>
    <a:accent4>
      <a:srgbClr val="C4D600"/>
    </a:accent4>
    <a:accent5>
      <a:srgbClr val="84BD00"/>
    </a:accent5>
    <a:accent6>
      <a:srgbClr val="702082"/>
    </a:accent6>
    <a:hlink>
      <a:srgbClr val="0082BA"/>
    </a:hlink>
    <a:folHlink>
      <a:srgbClr val="F1B434"/>
    </a:folHlink>
  </a:clrScheme>
</a:themeOverride>
</file>

<file path=ppt/theme/themeOverride2.xml><?xml version="1.0" encoding="utf-8"?>
<a:themeOverride xmlns:a="http://schemas.openxmlformats.org/drawingml/2006/main">
  <a:clrScheme name="AbbVie_Colors">
    <a:dk1>
      <a:srgbClr val="071D49"/>
    </a:dk1>
    <a:lt1>
      <a:srgbClr val="FFFFFF"/>
    </a:lt1>
    <a:dk2>
      <a:srgbClr val="A7BCD6"/>
    </a:dk2>
    <a:lt2>
      <a:srgbClr val="7DA1C4"/>
    </a:lt2>
    <a:accent1>
      <a:srgbClr val="00A9E0"/>
    </a:accent1>
    <a:accent2>
      <a:srgbClr val="8CE2D0"/>
    </a:accent2>
    <a:accent3>
      <a:srgbClr val="6BBBAE"/>
    </a:accent3>
    <a:accent4>
      <a:srgbClr val="C4D600"/>
    </a:accent4>
    <a:accent5>
      <a:srgbClr val="84BD00"/>
    </a:accent5>
    <a:accent6>
      <a:srgbClr val="702082"/>
    </a:accent6>
    <a:hlink>
      <a:srgbClr val="0082BA"/>
    </a:hlink>
    <a:folHlink>
      <a:srgbClr val="F1B43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Bildschirmpräsentation (4:3)</PresentationFormat>
  <Paragraphs>153</Paragraphs>
  <Slides>8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AbbVie Template (Footnotes) TO BE USED</vt:lpstr>
      <vt:lpstr>PowerPoint-Präsentation</vt:lpstr>
      <vt:lpstr>PowerPoint-Präsentation</vt:lpstr>
      <vt:lpstr>PowerPoint-Präsentation</vt:lpstr>
      <vt:lpstr>PowerPoint-Präsentation</vt:lpstr>
      <vt:lpstr>SVR12 in klinischen Phase 3-Studien bei Patienten mit HCV-GT1</vt:lpstr>
      <vt:lpstr>PowerPoint-Präsentation</vt:lpstr>
      <vt:lpstr>PowerPoint-Präsentation</vt:lpstr>
      <vt:lpstr>PowerPoint-Präsentation</vt:lpstr>
    </vt:vector>
  </TitlesOfParts>
  <Company>Abbott Laboratories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Kleine</dc:creator>
  <cp:lastModifiedBy>Henning Kleine</cp:lastModifiedBy>
  <cp:revision>27</cp:revision>
  <dcterms:created xsi:type="dcterms:W3CDTF">2014-12-29T10:22:46Z</dcterms:created>
  <dcterms:modified xsi:type="dcterms:W3CDTF">2014-12-30T09:19:23Z</dcterms:modified>
</cp:coreProperties>
</file>