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3" r:id="rId5"/>
    <p:sldId id="312" r:id="rId6"/>
    <p:sldId id="317" r:id="rId7"/>
    <p:sldId id="273" r:id="rId8"/>
    <p:sldId id="274" r:id="rId9"/>
    <p:sldId id="320" r:id="rId10"/>
    <p:sldId id="269" r:id="rId11"/>
    <p:sldId id="323" r:id="rId12"/>
    <p:sldId id="324" r:id="rId13"/>
    <p:sldId id="319" r:id="rId14"/>
    <p:sldId id="296" r:id="rId15"/>
    <p:sldId id="306" r:id="rId16"/>
    <p:sldId id="309" r:id="rId17"/>
    <p:sldId id="310" r:id="rId18"/>
    <p:sldId id="321" r:id="rId19"/>
    <p:sldId id="322" r:id="rId20"/>
    <p:sldId id="286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27">
          <p15:clr>
            <a:srgbClr val="A4A3A4"/>
          </p15:clr>
        </p15:guide>
        <p15:guide id="2" orient="horz" pos="4259">
          <p15:clr>
            <a:srgbClr val="A4A3A4"/>
          </p15:clr>
        </p15:guide>
        <p15:guide id="3" orient="horz" pos="2356">
          <p15:clr>
            <a:srgbClr val="A4A3A4"/>
          </p15:clr>
        </p15:guide>
        <p15:guide id="4" pos="5638">
          <p15:clr>
            <a:srgbClr val="A4A3A4"/>
          </p15:clr>
        </p15:guide>
        <p15:guide id="5" pos="174">
          <p15:clr>
            <a:srgbClr val="A4A3A4"/>
          </p15:clr>
        </p15:guide>
        <p15:guide id="6" pos="4893">
          <p15:clr>
            <a:srgbClr val="A4A3A4"/>
          </p15:clr>
        </p15:guide>
        <p15:guide id="7" pos="5759">
          <p15:clr>
            <a:srgbClr val="A4A3A4"/>
          </p15:clr>
        </p15:guide>
        <p15:guide id="8" pos="1787">
          <p15:clr>
            <a:srgbClr val="A4A3A4"/>
          </p15:clr>
        </p15:guide>
        <p15:guide id="9" pos="1043">
          <p15:clr>
            <a:srgbClr val="A4A3A4"/>
          </p15:clr>
        </p15:guide>
        <p15:guide id="10" pos="1361">
          <p15:clr>
            <a:srgbClr val="A4A3A4"/>
          </p15:clr>
        </p15:guide>
        <p15:guide id="11" pos="56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Street (AS)" initials="AS" lastIdx="10" clrIdx="0"/>
  <p:cmAuthor id="7" name="mosolits" initials="SM" lastIdx="15" clrIdx="7"/>
  <p:cmAuthor id="1" name="Esther Race (AS)" initials="ER(" lastIdx="23" clrIdx="1"/>
  <p:cmAuthor id="8" name="MedicalEditor (AS)" initials="ME" lastIdx="4" clrIdx="8"/>
  <p:cmAuthor id="2" name="James Emmerson (AS)" initials="JE(" lastIdx="1" clrIdx="2"/>
  <p:cmAuthor id="3" name="Zoe Preston (AS)" initials="ZP" lastIdx="1" clrIdx="3"/>
  <p:cmAuthor id="4" name="Matthew Young (AS)" initials="MY" lastIdx="6" clrIdx="4"/>
  <p:cmAuthor id="5" name="Nick Fitch (AS)" initials="NF(" lastIdx="52" clrIdx="5"/>
  <p:cmAuthor id="6" name="filipovics, Anne" initials="fA" lastIdx="7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9DAA6"/>
    <a:srgbClr val="FFC000"/>
    <a:srgbClr val="008000"/>
    <a:srgbClr val="C00000"/>
    <a:srgbClr val="003399"/>
    <a:srgbClr val="AC2100"/>
    <a:srgbClr val="669900"/>
    <a:srgbClr val="000000"/>
    <a:srgbClr val="0099FF"/>
    <a:srgbClr val="CCE9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51" autoAdjust="0"/>
    <p:restoredTop sz="96093" autoAdjust="0"/>
  </p:normalViewPr>
  <p:slideViewPr>
    <p:cSldViewPr snapToGrid="0" showGuides="1">
      <p:cViewPr>
        <p:scale>
          <a:sx n="110" d="100"/>
          <a:sy n="110" d="100"/>
        </p:scale>
        <p:origin x="-2418" y="-156"/>
      </p:cViewPr>
      <p:guideLst>
        <p:guide orient="horz" pos="3227"/>
        <p:guide orient="horz" pos="4259"/>
        <p:guide orient="horz" pos="2356"/>
        <p:guide pos="5638"/>
        <p:guide pos="174"/>
        <p:guide pos="4893"/>
        <p:guide pos="5759"/>
        <p:guide pos="1787"/>
        <p:guide pos="1043"/>
        <p:guide pos="1361"/>
        <p:guide pos="56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4002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50"/>
      <c:perspective val="0"/>
    </c:view3D>
    <c:plotArea>
      <c:layout>
        <c:manualLayout>
          <c:layoutTarget val="inner"/>
          <c:xMode val="edge"/>
          <c:yMode val="edge"/>
          <c:x val="0.1111111111111111"/>
          <c:y val="0.10765355350894386"/>
          <c:w val="0.72362994556236038"/>
          <c:h val="0.839031825934060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40"/>
          <c:dPt>
            <c:idx val="0"/>
            <c:explosion val="4"/>
          </c:dPt>
          <c:dPt>
            <c:idx val="1"/>
            <c:explosion val="1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explosion val="17"/>
            <c:spPr>
              <a:solidFill>
                <a:srgbClr val="008000"/>
              </a:solidFill>
            </c:spPr>
          </c:dPt>
          <c:dPt>
            <c:idx val="3"/>
            <c:explosion val="6"/>
            <c:spPr>
              <a:solidFill>
                <a:srgbClr val="C00000"/>
              </a:solidFill>
            </c:spPr>
          </c:dPt>
          <c:cat>
            <c:strRef>
              <c:f>Sheet1!$A$2:$A$5</c:f>
              <c:strCache>
                <c:ptCount val="4"/>
                <c:pt idx="0">
                  <c:v>DCV+SOF12</c:v>
                </c:pt>
                <c:pt idx="1">
                  <c:v>DCV+SOF+RBV12</c:v>
                </c:pt>
                <c:pt idx="2">
                  <c:v>DCV+SOF24</c:v>
                </c:pt>
                <c:pt idx="3">
                  <c:v>DCV+SOF+RBV24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20.6</c:v>
                </c:pt>
                <c:pt idx="1">
                  <c:v>1.8</c:v>
                </c:pt>
                <c:pt idx="2">
                  <c:v>58.9</c:v>
                </c:pt>
                <c:pt idx="3">
                  <c:v>18.8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0.11508627393797999"/>
          <c:y val="0.18099090302988582"/>
          <c:w val="0.74139520754350186"/>
          <c:h val="0.691918295674038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DCV+SOF</c:v>
                </c:pt>
              </c:strCache>
            </c:strRef>
          </c:tx>
          <c:spPr>
            <a:solidFill>
              <a:srgbClr val="003399"/>
            </a:solidFill>
            <a:ln w="12700">
              <a:solidFill>
                <a:srgbClr val="003399"/>
              </a:solidFill>
            </a:ln>
          </c:spPr>
          <c:cat>
            <c:strRef>
              <c:f>Sheet1!$A$2:$A$3</c:f>
              <c:strCache>
                <c:ptCount val="2"/>
                <c:pt idx="0">
                  <c:v>12 Weeks</c:v>
                </c:pt>
                <c:pt idx="1">
                  <c:v>24 Weeks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81</c:v>
                </c:pt>
                <c:pt idx="1">
                  <c:v>88.6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DCV+SOF+RBV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C00000"/>
              </a:solidFill>
            </a:ln>
          </c:spPr>
          <c:cat>
            <c:strRef>
              <c:f>Sheet1!$A$2:$A$3</c:f>
              <c:strCache>
                <c:ptCount val="2"/>
                <c:pt idx="0">
                  <c:v>12 Weeks</c:v>
                </c:pt>
                <c:pt idx="1">
                  <c:v>24 Weeks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100</c:v>
                </c:pt>
                <c:pt idx="1">
                  <c:v>81.099999999999994</c:v>
                </c:pt>
              </c:numCache>
            </c:numRef>
          </c:val>
        </c:ser>
        <c:dLbls/>
        <c:overlap val="-10"/>
        <c:axId val="113768320"/>
        <c:axId val="113922816"/>
      </c:barChart>
      <c:catAx>
        <c:axId val="113768320"/>
        <c:scaling>
          <c:orientation val="minMax"/>
        </c:scaling>
        <c:axPos val="b"/>
        <c:numFmt formatCode="General" sourceLinked="0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de-DE"/>
          </a:p>
        </c:txPr>
        <c:crossAx val="113922816"/>
        <c:crosses val="autoZero"/>
        <c:auto val="1"/>
        <c:lblAlgn val="ctr"/>
        <c:lblOffset val="100"/>
      </c:catAx>
      <c:valAx>
        <c:axId val="113922816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2"/>
                </a:solidFill>
              </a:defRPr>
            </a:pPr>
            <a:endParaRPr lang="de-DE"/>
          </a:p>
        </c:txPr>
        <c:crossAx val="113768320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0.15994211627536506"/>
          <c:y val="7.7054569976987383E-2"/>
          <c:w val="0.8172614457111228"/>
          <c:h val="0.6838144311507667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DCV+SOF</c:v>
                </c:pt>
              </c:strCache>
            </c:strRef>
          </c:tx>
          <c:spPr>
            <a:solidFill>
              <a:srgbClr val="003399"/>
            </a:solidFill>
          </c:spPr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2"/>
                      </a:solidFill>
                    </a:defRPr>
                  </a:pPr>
                  <a:endParaRPr lang="de-DE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2"/>
                      </a:solidFill>
                    </a:defRPr>
                  </a:pPr>
                  <a:endParaRPr lang="de-DE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12 Weeks</c:v>
                </c:pt>
                <c:pt idx="1">
                  <c:v>24 Weeks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DCV+SOF+RBV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2"/>
                      </a:solidFill>
                    </a:defRPr>
                  </a:pPr>
                  <a:endParaRPr lang="de-DE"/>
                </a:p>
              </c:txPr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2"/>
                      </a:solidFill>
                    </a:defRPr>
                  </a:pPr>
                  <a:endParaRPr lang="de-DE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12 Weeks</c:v>
                </c:pt>
                <c:pt idx="1">
                  <c:v>24 Weeks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100</c:v>
                </c:pt>
                <c:pt idx="1">
                  <c:v>80</c:v>
                </c:pt>
              </c:numCache>
            </c:numRef>
          </c:val>
        </c:ser>
        <c:dLbls/>
        <c:overlap val="-8"/>
        <c:axId val="128431232"/>
        <c:axId val="128433536"/>
      </c:barChart>
      <c:catAx>
        <c:axId val="128431232"/>
        <c:scaling>
          <c:orientation val="minMax"/>
        </c:scaling>
        <c:axPos val="b"/>
        <c:numFmt formatCode="General" sourceLinked="0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2000">
                <a:solidFill>
                  <a:srgbClr val="000000"/>
                </a:solidFill>
              </a:defRPr>
            </a:pPr>
            <a:endParaRPr lang="de-DE"/>
          </a:p>
        </c:txPr>
        <c:crossAx val="128433536"/>
        <c:crosses val="autoZero"/>
        <c:auto val="1"/>
        <c:lblAlgn val="ctr"/>
        <c:lblOffset val="100"/>
      </c:catAx>
      <c:valAx>
        <c:axId val="128433536"/>
        <c:scaling>
          <c:orientation val="minMax"/>
          <c:max val="1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en-US" b="0" dirty="0" smtClean="0">
                    <a:solidFill>
                      <a:srgbClr val="000000"/>
                    </a:solidFill>
                  </a:rPr>
                  <a:t>HCV</a:t>
                </a:r>
                <a:r>
                  <a:rPr lang="en-US" b="0" baseline="0" dirty="0" smtClean="0">
                    <a:solidFill>
                      <a:srgbClr val="000000"/>
                    </a:solidFill>
                  </a:rPr>
                  <a:t> RNA &lt; LLOQ</a:t>
                </a:r>
                <a:r>
                  <a:rPr lang="en-US" b="0" baseline="-25000" dirty="0" smtClean="0">
                    <a:solidFill>
                      <a:srgbClr val="000000"/>
                    </a:solidFill>
                  </a:rPr>
                  <a:t>TD/TND</a:t>
                </a:r>
                <a:r>
                  <a:rPr lang="en-US" b="0" dirty="0" smtClean="0">
                    <a:solidFill>
                      <a:srgbClr val="000000"/>
                    </a:solidFill>
                  </a:rPr>
                  <a:t> (%)</a:t>
                </a:r>
                <a:endParaRPr lang="en-US" b="0" dirty="0">
                  <a:solidFill>
                    <a:srgbClr val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0734182862001339E-2"/>
              <c:y val="0.12909465924624097"/>
            </c:manualLayout>
          </c:layout>
        </c:title>
        <c:numFmt formatCode="General" sourceLinked="1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de-DE"/>
          </a:p>
        </c:txPr>
        <c:crossAx val="128431232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0.12450269660732835"/>
          <c:y val="7.7054569976987383E-2"/>
          <c:w val="0.85270094656819206"/>
          <c:h val="0.7313134544327665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DCV+SOF</c:v>
                </c:pt>
              </c:strCache>
            </c:strRef>
          </c:tx>
          <c:spPr>
            <a:solidFill>
              <a:srgbClr val="003399"/>
            </a:solidFill>
          </c:spPr>
          <c:dLbls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2"/>
                      </a:solidFill>
                    </a:defRPr>
                  </a:pPr>
                  <a:endParaRPr lang="de-DE"/>
                </a:p>
              </c:txPr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12 Weeks</c:v>
                </c:pt>
                <c:pt idx="1">
                  <c:v>24 Weeks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69.7</c:v>
                </c:pt>
                <c:pt idx="1">
                  <c:v>85.9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DCV+SOF+RBV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2"/>
                      </a:solidFill>
                    </a:defRPr>
                  </a:pPr>
                  <a:endParaRPr lang="de-DE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12 Weeks</c:v>
                </c:pt>
                <c:pt idx="1">
                  <c:v>24 Weeks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100</c:v>
                </c:pt>
                <c:pt idx="1">
                  <c:v>81.3</c:v>
                </c:pt>
              </c:numCache>
            </c:numRef>
          </c:val>
        </c:ser>
        <c:dLbls/>
        <c:overlap val="-8"/>
        <c:axId val="131074304"/>
        <c:axId val="132496384"/>
      </c:barChart>
      <c:catAx>
        <c:axId val="131074304"/>
        <c:scaling>
          <c:orientation val="minMax"/>
        </c:scaling>
        <c:axPos val="b"/>
        <c:numFmt formatCode="General" sourceLinked="0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2000">
                <a:solidFill>
                  <a:srgbClr val="000000"/>
                </a:solidFill>
              </a:defRPr>
            </a:pPr>
            <a:endParaRPr lang="de-DE"/>
          </a:p>
        </c:txPr>
        <c:crossAx val="132496384"/>
        <c:crosses val="autoZero"/>
        <c:auto val="1"/>
        <c:lblAlgn val="ctr"/>
        <c:lblOffset val="100"/>
      </c:catAx>
      <c:valAx>
        <c:axId val="132496384"/>
        <c:scaling>
          <c:orientation val="minMax"/>
          <c:max val="1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en-US" b="0" dirty="0" smtClean="0">
                    <a:solidFill>
                      <a:srgbClr val="000000"/>
                    </a:solidFill>
                  </a:rPr>
                  <a:t>HCV RNA &lt; LLOQ</a:t>
                </a:r>
                <a:r>
                  <a:rPr lang="en-US" b="0" baseline="-25000" dirty="0" smtClean="0">
                    <a:solidFill>
                      <a:srgbClr val="000000"/>
                    </a:solidFill>
                  </a:rPr>
                  <a:t>TD/TND</a:t>
                </a:r>
                <a:r>
                  <a:rPr lang="en-US" b="0" dirty="0" smtClean="0">
                    <a:solidFill>
                      <a:srgbClr val="000000"/>
                    </a:solidFill>
                  </a:rPr>
                  <a:t> (%)</a:t>
                </a:r>
                <a:endParaRPr lang="en-US" b="0" dirty="0">
                  <a:solidFill>
                    <a:srgbClr val="000000"/>
                  </a:solidFill>
                </a:endParaRPr>
              </a:p>
            </c:rich>
          </c:tx>
          <c:layout/>
        </c:title>
        <c:numFmt formatCode="General" sourceLinked="1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de-DE"/>
          </a:p>
        </c:txPr>
        <c:crossAx val="131074304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0.19803815399677205"/>
          <c:y val="8.1833281361731708E-2"/>
          <c:w val="0.7069495274621499"/>
          <c:h val="0.6935980046858453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12 - RBV</c:v>
                </c:pt>
                <c:pt idx="1">
                  <c:v>24 without RBV</c:v>
                </c:pt>
                <c:pt idx="2">
                  <c:v>24 with RBV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90</c:v>
                </c:pt>
                <c:pt idx="2">
                  <c:v>84.8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CPB+C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tx2"/>
                      </a:solidFill>
                    </a:defRPr>
                  </a:pPr>
                  <a:endParaRPr lang="de-DE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12 - RBV</c:v>
                </c:pt>
                <c:pt idx="1">
                  <c:v>24 without RBV</c:v>
                </c:pt>
                <c:pt idx="2">
                  <c:v>24 with RBV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33.300000000000011</c:v>
                </c:pt>
                <c:pt idx="1">
                  <c:v>70.599999999999994</c:v>
                </c:pt>
                <c:pt idx="2">
                  <c:v>70</c:v>
                </c:pt>
              </c:numCache>
            </c:numRef>
          </c:val>
        </c:ser>
        <c:dLbls/>
        <c:gapWidth val="123"/>
        <c:overlap val="-30"/>
        <c:axId val="134634880"/>
        <c:axId val="145258752"/>
      </c:barChart>
      <c:catAx>
        <c:axId val="134634880"/>
        <c:scaling>
          <c:orientation val="minMax"/>
        </c:scaling>
        <c:axPos val="b"/>
        <c:numFmt formatCode="General" sourceLinked="0"/>
        <c:tickLblPos val="none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de-DE"/>
          </a:p>
        </c:txPr>
        <c:crossAx val="145258752"/>
        <c:crosses val="autoZero"/>
        <c:auto val="1"/>
        <c:lblAlgn val="ctr"/>
        <c:lblOffset val="100"/>
      </c:catAx>
      <c:valAx>
        <c:axId val="145258752"/>
        <c:scaling>
          <c:orientation val="minMax"/>
          <c:max val="1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r>
                  <a:rPr lang="en-US" b="0" dirty="0" smtClean="0">
                    <a:solidFill>
                      <a:srgbClr val="000000"/>
                    </a:solidFill>
                  </a:rPr>
                  <a:t>HCV RNA &lt; LLOQ</a:t>
                </a:r>
                <a:r>
                  <a:rPr lang="en-US" b="0" baseline="-25000" dirty="0" smtClean="0">
                    <a:solidFill>
                      <a:srgbClr val="000000"/>
                    </a:solidFill>
                  </a:rPr>
                  <a:t>TD/TND</a:t>
                </a:r>
                <a:r>
                  <a:rPr lang="en-US" b="0" dirty="0" smtClean="0">
                    <a:solidFill>
                      <a:srgbClr val="000000"/>
                    </a:solidFill>
                  </a:rPr>
                  <a:t> (%)</a:t>
                </a:r>
                <a:endParaRPr lang="en-US" b="0" dirty="0">
                  <a:solidFill>
                    <a:srgbClr val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9.5413161789663525E-2"/>
              <c:y val="0.17707671848507148"/>
            </c:manualLayout>
          </c:layout>
        </c:title>
        <c:numFmt formatCode="General" sourceLinked="1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de-DE"/>
          </a:p>
        </c:txPr>
        <c:crossAx val="134634880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0.49555</cdr:x>
      <cdr:y>0.29103</cdr:y>
    </cdr:from>
    <cdr:to>
      <cdr:x>0.59532</cdr:x>
      <cdr:y>0.42023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8148" y="1317171"/>
          <a:ext cx="821059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1600" b="1" dirty="0" smtClean="0">
              <a:solidFill>
                <a:schemeClr val="bg1"/>
              </a:solidFill>
            </a:rPr>
            <a:t>20.6%</a:t>
          </a:r>
        </a:p>
        <a:p xmlns:a="http://schemas.openxmlformats.org/drawingml/2006/main">
          <a:pPr algn="ctr"/>
          <a:r>
            <a:rPr lang="en-GB" sz="1600" dirty="0" smtClean="0">
              <a:solidFill>
                <a:schemeClr val="bg1"/>
              </a:solidFill>
            </a:rPr>
            <a:t>(n = 58)</a:t>
          </a:r>
        </a:p>
      </cdr:txBody>
    </cdr:sp>
  </cdr:relSizeAnchor>
  <cdr:relSizeAnchor xmlns:cdr="http://schemas.openxmlformats.org/drawingml/2006/chartDrawing">
    <cdr:from>
      <cdr:x>0.60159</cdr:x>
      <cdr:y>0.15249</cdr:y>
    </cdr:from>
    <cdr:to>
      <cdr:x>0.73018</cdr:x>
      <cdr:y>0.28169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50823" y="690155"/>
          <a:ext cx="1058303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solidFill>
                <a:schemeClr val="tx2"/>
              </a:solidFill>
            </a:rPr>
            <a:t>DCV + SOF</a:t>
          </a:r>
        </a:p>
        <a:p xmlns:a="http://schemas.openxmlformats.org/drawingml/2006/main">
          <a:pPr algn="ctr"/>
          <a:r>
            <a:rPr lang="en-GB" sz="1600" dirty="0" smtClean="0">
              <a:solidFill>
                <a:srgbClr val="FF0000"/>
              </a:solidFill>
            </a:rPr>
            <a:t>12 Weeks</a:t>
          </a:r>
        </a:p>
      </cdr:txBody>
    </cdr:sp>
  </cdr:relSizeAnchor>
  <cdr:relSizeAnchor xmlns:cdr="http://schemas.openxmlformats.org/drawingml/2006/chartDrawing">
    <cdr:from>
      <cdr:x>0.68925</cdr:x>
      <cdr:y>0.39489</cdr:y>
    </cdr:from>
    <cdr:to>
      <cdr:x>0.77636</cdr:x>
      <cdr:y>0.52409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72261" y="1787258"/>
          <a:ext cx="716863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solidFill>
                <a:schemeClr val="tx2">
                  <a:lumMod val="85000"/>
                  <a:lumOff val="15000"/>
                </a:schemeClr>
              </a:solidFill>
            </a:rPr>
            <a:t>1.8%</a:t>
          </a:r>
        </a:p>
        <a:p xmlns:a="http://schemas.openxmlformats.org/drawingml/2006/main">
          <a:pPr algn="ctr"/>
          <a:r>
            <a:rPr lang="en-GB" sz="1600" dirty="0" smtClean="0">
              <a:solidFill>
                <a:schemeClr val="tx2">
                  <a:lumMod val="85000"/>
                  <a:lumOff val="15000"/>
                </a:schemeClr>
              </a:solidFill>
            </a:rPr>
            <a:t>(n = 5)</a:t>
          </a:r>
        </a:p>
      </cdr:txBody>
    </cdr:sp>
  </cdr:relSizeAnchor>
  <cdr:relSizeAnchor xmlns:cdr="http://schemas.openxmlformats.org/drawingml/2006/chartDrawing">
    <cdr:from>
      <cdr:x>0.76594</cdr:x>
      <cdr:y>0.39489</cdr:y>
    </cdr:from>
    <cdr:to>
      <cdr:x>0.95979</cdr:x>
      <cdr:y>0.52409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03365" y="1787237"/>
          <a:ext cx="1595309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solidFill>
                <a:schemeClr val="tx2"/>
              </a:solidFill>
            </a:rPr>
            <a:t>DCV + SOF + RBV</a:t>
          </a:r>
        </a:p>
        <a:p xmlns:a="http://schemas.openxmlformats.org/drawingml/2006/main">
          <a:pPr algn="ctr"/>
          <a:r>
            <a:rPr lang="en-GB" sz="1600" dirty="0" smtClean="0">
              <a:solidFill>
                <a:srgbClr val="FF0000"/>
              </a:solidFill>
            </a:rPr>
            <a:t>12 Weeks</a:t>
          </a:r>
        </a:p>
      </cdr:txBody>
    </cdr:sp>
  </cdr:relSizeAnchor>
  <cdr:relSizeAnchor xmlns:cdr="http://schemas.openxmlformats.org/drawingml/2006/chartDrawing">
    <cdr:from>
      <cdr:x>0.41764</cdr:x>
      <cdr:y>0.8708</cdr:y>
    </cdr:from>
    <cdr:to>
      <cdr:x>0.54624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37010" y="3941188"/>
          <a:ext cx="1058303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solidFill>
                <a:schemeClr val="tx2"/>
              </a:solidFill>
            </a:rPr>
            <a:t>DCV + SOF</a:t>
          </a:r>
        </a:p>
        <a:p xmlns:a="http://schemas.openxmlformats.org/drawingml/2006/main">
          <a:pPr algn="ctr"/>
          <a:r>
            <a:rPr lang="en-GB" sz="1600" dirty="0" smtClean="0">
              <a:solidFill>
                <a:srgbClr val="FF0000"/>
              </a:solidFill>
            </a:rPr>
            <a:t>24 Weeks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DEFE1-88E8-4675-9BF8-43325E673424}" type="datetimeFigureOut">
              <a:rPr lang="en-US" smtClean="0"/>
              <a:pPr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5DD06-4A98-468D-BE5E-E911B7EF7B0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4894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49638-599A-476B-A8D0-65DEF87C5355}" type="datetimeFigureOut">
              <a:rPr lang="en-GB" smtClean="0"/>
              <a:pPr/>
              <a:t>19/11/2015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A3665-8CA3-42F8-9846-B9B2BB5F82E7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7509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5278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1419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02388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2668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06832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76595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30874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3924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7669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0716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64364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832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63800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32078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10726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10726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3665-8CA3-42F8-9846-B9B2BB5F82E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1072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5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00339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7" descr="BM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2" y="5596465"/>
            <a:ext cx="231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808653" y="6399995"/>
            <a:ext cx="2099036" cy="369332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Add here - Corresponding author:</a:t>
            </a:r>
          </a:p>
          <a:p>
            <a:pPr lvl="0"/>
            <a:r>
              <a:rPr lang="en-US" dirty="0" smtClean="0"/>
              <a:t>First last (name@email.com) </a:t>
            </a:r>
          </a:p>
        </p:txBody>
      </p:sp>
    </p:spTree>
    <p:extLst>
      <p:ext uri="{BB962C8B-B14F-4D97-AF65-F5344CB8AC3E}">
        <p14:creationId xmlns:p14="http://schemas.microsoft.com/office/powerpoint/2010/main" xmlns="" val="120417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5"/>
            <a:ext cx="7772400" cy="1470025"/>
          </a:xfr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7" descr="BM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2" y="5596465"/>
            <a:ext cx="231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8515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50821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51954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5653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5800"/>
            <a:ext cx="7772400" cy="1476377"/>
          </a:xfrm>
          <a:solidFill>
            <a:srgbClr val="003399"/>
          </a:solidFill>
        </p:spPr>
        <p:txBody>
          <a:bodyPr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6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369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1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27585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111170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53784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209126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2" y="1600200"/>
            <a:ext cx="4046538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55172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55000" cy="226423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1963" y="4005944"/>
            <a:ext cx="8224837" cy="21154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41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Include footnotes, abbreviations, and references in this text box.  Delete text box if not needed.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061782" y="30480"/>
            <a:ext cx="2021258" cy="276999"/>
          </a:xfrm>
          <a:noFill/>
        </p:spPr>
        <p:txBody>
          <a:bodyPr wrap="none" rtlCol="0">
            <a:spAutoFit/>
          </a:bodyPr>
          <a:lstStyle>
            <a:lvl1pPr algn="r">
              <a:defRPr lang="en-US" sz="1200" b="1" i="1" dirty="0" smtClean="0">
                <a:solidFill>
                  <a:schemeClr val="bg1"/>
                </a:solidFill>
              </a:defRPr>
            </a:lvl1pPr>
          </a:lstStyle>
          <a:p>
            <a:pPr marL="0" lvl="0" algn="r"/>
            <a:r>
              <a:rPr lang="en-US" dirty="0" smtClean="0"/>
              <a:t>Summary study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54896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03190" y="6573636"/>
            <a:ext cx="5962851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Include footnotes, abbreviations, and references in this text box.  Delete text box if not 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3971276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  <a:solidFill>
            <a:srgbClr val="0033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1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9874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7" r:id="rId5"/>
    <p:sldLayoutId id="2147483656" r:id="rId6"/>
    <p:sldLayoutId id="2147483658" r:id="rId7"/>
    <p:sldLayoutId id="2147483654" r:id="rId8"/>
    <p:sldLayoutId id="2147483655" r:id="rId9"/>
    <p:sldLayoutId id="2147483659" r:id="rId10"/>
    <p:sldLayoutId id="2147483661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vguideline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164" y="533400"/>
            <a:ext cx="8280000" cy="1703780"/>
          </a:xfrm>
        </p:spPr>
        <p:txBody>
          <a:bodyPr>
            <a:noAutofit/>
          </a:bodyPr>
          <a:lstStyle/>
          <a:p>
            <a:r>
              <a:rPr lang="en-US" sz="2800" dirty="0" smtClean="0"/>
              <a:t>Daclatasvir Plus Sofosbuvir With or Without Ribavirin in Patients With HCV Genotype 3 Infection: </a:t>
            </a:r>
            <a:br>
              <a:rPr lang="en-US" sz="2800" dirty="0" smtClean="0"/>
            </a:br>
            <a:r>
              <a:rPr lang="en-US" sz="2800" dirty="0" smtClean="0"/>
              <a:t>Interim Analysis of a French Multicenter Compassionate Use Program</a:t>
            </a:r>
            <a:endParaRPr lang="en-US" sz="2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15164" y="2356758"/>
            <a:ext cx="8280000" cy="28819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6400" dirty="0" smtClean="0"/>
              <a:t>Christophe Hézode,</a:t>
            </a:r>
            <a:r>
              <a:rPr lang="en-US" sz="6400" baseline="30000" dirty="0" smtClean="0"/>
              <a:t>1</a:t>
            </a:r>
            <a:r>
              <a:rPr lang="en-US" sz="6400" dirty="0" smtClean="0"/>
              <a:t> Victor De Ledinghen,</a:t>
            </a:r>
            <a:r>
              <a:rPr lang="en-US" sz="6400" baseline="30000" dirty="0" smtClean="0"/>
              <a:t>2</a:t>
            </a:r>
            <a:r>
              <a:rPr lang="en-US" sz="6400" dirty="0" smtClean="0"/>
              <a:t> Helene Fontaine,</a:t>
            </a:r>
            <a:r>
              <a:rPr lang="en-US" sz="6400" baseline="30000" dirty="0" smtClean="0"/>
              <a:t>3</a:t>
            </a:r>
            <a:r>
              <a:rPr lang="en-US" sz="6400" dirty="0" smtClean="0"/>
              <a:t> Fabien Zoulim,</a:t>
            </a:r>
            <a:r>
              <a:rPr lang="en-US" sz="6400" baseline="30000" dirty="0" smtClean="0"/>
              <a:t>4</a:t>
            </a:r>
            <a:r>
              <a:rPr lang="en-US" sz="6400" dirty="0" smtClean="0"/>
              <a:t> Pascal Lebray,</a:t>
            </a:r>
            <a:r>
              <a:rPr lang="en-US" sz="6400" baseline="30000" dirty="0" smtClean="0"/>
              <a:t>5</a:t>
            </a:r>
            <a:r>
              <a:rPr lang="en-US" sz="6400" dirty="0" smtClean="0"/>
              <a:t> Nathalie Boyer,</a:t>
            </a:r>
            <a:r>
              <a:rPr lang="en-US" sz="6400" baseline="30000" dirty="0" smtClean="0"/>
              <a:t>6</a:t>
            </a:r>
            <a:r>
              <a:rPr lang="en-US" sz="6400" dirty="0" smtClean="0"/>
              <a:t> Dominique Larrey,</a:t>
            </a:r>
            <a:r>
              <a:rPr lang="en-US" sz="6400" baseline="30000" dirty="0" smtClean="0"/>
              <a:t>7</a:t>
            </a:r>
            <a:r>
              <a:rPr lang="en-US" sz="6400" dirty="0" smtClean="0"/>
              <a:t> Christine Silvain,</a:t>
            </a:r>
            <a:r>
              <a:rPr lang="en-US" sz="6400" baseline="30000" dirty="0" smtClean="0"/>
              <a:t>8</a:t>
            </a:r>
            <a:r>
              <a:rPr lang="en-US" sz="6400" dirty="0" smtClean="0"/>
              <a:t> Danielle Botta-Fridlund,</a:t>
            </a:r>
            <a:r>
              <a:rPr lang="en-US" sz="6400" baseline="30000" dirty="0" smtClean="0"/>
              <a:t>9</a:t>
            </a:r>
            <a:r>
              <a:rPr lang="en-US" sz="6400" dirty="0" smtClean="0"/>
              <a:t> Vincent Leroy,</a:t>
            </a:r>
            <a:r>
              <a:rPr lang="en-US" sz="6400" baseline="30000" dirty="0" smtClean="0"/>
              <a:t>10</a:t>
            </a:r>
            <a:r>
              <a:rPr lang="en-US" sz="64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6400" dirty="0" smtClean="0"/>
              <a:t>Marc Bourliere,</a:t>
            </a:r>
            <a:r>
              <a:rPr lang="en-US" sz="6400" baseline="30000" dirty="0" smtClean="0"/>
              <a:t>11</a:t>
            </a:r>
            <a:r>
              <a:rPr lang="en-US" sz="6400" dirty="0" smtClean="0"/>
              <a:t> Louis d’Alteroche,</a:t>
            </a:r>
            <a:r>
              <a:rPr lang="en-US" sz="6400" baseline="30000" dirty="0" smtClean="0"/>
              <a:t>12</a:t>
            </a:r>
            <a:r>
              <a:rPr lang="en-US" sz="6400" dirty="0" smtClean="0"/>
              <a:t> Isabelle Hubert-Fouchard,</a:t>
            </a:r>
            <a:r>
              <a:rPr lang="en-US" sz="6400" baseline="30000" dirty="0" smtClean="0"/>
              <a:t>13</a:t>
            </a:r>
            <a:r>
              <a:rPr lang="en-US" sz="6400" dirty="0" smtClean="0"/>
              <a:t> Dominique Guyader,</a:t>
            </a:r>
            <a:r>
              <a:rPr lang="en-US" sz="6400" baseline="30000" dirty="0" smtClean="0"/>
              <a:t>14</a:t>
            </a:r>
            <a:r>
              <a:rPr lang="en-US" sz="64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6400" dirty="0" smtClean="0"/>
              <a:t>Isabelle Rosa,</a:t>
            </a:r>
            <a:r>
              <a:rPr lang="en-US" sz="6400" baseline="30000" dirty="0" smtClean="0"/>
              <a:t>15</a:t>
            </a:r>
            <a:r>
              <a:rPr lang="en-US" sz="6400" dirty="0" smtClean="0"/>
              <a:t> Eric Nguyen-Khac,</a:t>
            </a:r>
            <a:r>
              <a:rPr lang="en-US" sz="6400" baseline="30000" dirty="0" smtClean="0"/>
              <a:t>16</a:t>
            </a:r>
            <a:r>
              <a:rPr lang="en-US" sz="6400" dirty="0" smtClean="0"/>
              <a:t> Vincent Di Martino,</a:t>
            </a:r>
            <a:r>
              <a:rPr lang="en-US" sz="6400" baseline="30000" dirty="0" smtClean="0"/>
              <a:t>17</a:t>
            </a:r>
            <a:r>
              <a:rPr lang="en-US" sz="6400" dirty="0" smtClean="0"/>
              <a:t> Larysa Fedchuk,</a:t>
            </a:r>
            <a:r>
              <a:rPr lang="en-US" sz="6400" baseline="30000" dirty="0" smtClean="0"/>
              <a:t>18</a:t>
            </a:r>
            <a:r>
              <a:rPr lang="en-US" sz="6400" dirty="0" smtClean="0"/>
              <a:t> Raoudha Akremi,</a:t>
            </a:r>
            <a:r>
              <a:rPr lang="en-US" sz="6400" baseline="30000" dirty="0" smtClean="0"/>
              <a:t>18</a:t>
            </a:r>
            <a:r>
              <a:rPr lang="en-US" sz="64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6400" dirty="0" smtClean="0"/>
              <a:t>Yacia Bennai,</a:t>
            </a:r>
            <a:r>
              <a:rPr lang="en-US" sz="6400" baseline="30000" dirty="0" smtClean="0"/>
              <a:t>18</a:t>
            </a:r>
            <a:r>
              <a:rPr lang="en-US" sz="6400" dirty="0" smtClean="0"/>
              <a:t> Jean-Pierre Bronowicki,</a:t>
            </a:r>
            <a:r>
              <a:rPr lang="en-US" sz="6400" baseline="30000" dirty="0" smtClean="0"/>
              <a:t>19</a:t>
            </a:r>
            <a:r>
              <a:rPr lang="en-US" sz="6400" dirty="0" smtClean="0"/>
              <a:t> on behalf of Bristol-Myers Squibb</a:t>
            </a:r>
          </a:p>
          <a:p>
            <a:pPr>
              <a:lnSpc>
                <a:spcPct val="120000"/>
              </a:lnSpc>
            </a:pPr>
            <a:endParaRPr lang="en-US" sz="3800" dirty="0" smtClean="0"/>
          </a:p>
          <a:p>
            <a:pPr>
              <a:lnSpc>
                <a:spcPct val="120000"/>
              </a:lnSpc>
            </a:pPr>
            <a:endParaRPr lang="en-US" sz="3600" baseline="30000" dirty="0" smtClean="0"/>
          </a:p>
          <a:p>
            <a:pPr>
              <a:lnSpc>
                <a:spcPct val="120000"/>
              </a:lnSpc>
            </a:pPr>
            <a:r>
              <a:rPr lang="en-US" sz="4000" baseline="30000" dirty="0" smtClean="0"/>
              <a:t>1</a:t>
            </a:r>
            <a:r>
              <a:rPr lang="en-US" sz="4000" dirty="0" smtClean="0"/>
              <a:t>Hépato-gastro-entérologie, CHU Henri-Mondor, Créteil; 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Centre d’Investigation de la Fibrose hépatique, Hôpital Haut-Lévêque, </a:t>
            </a:r>
            <a:br>
              <a:rPr lang="en-US" sz="4000" dirty="0" smtClean="0"/>
            </a:br>
            <a:r>
              <a:rPr lang="en-US" sz="4000" dirty="0" smtClean="0"/>
              <a:t>Centre Hospitalo-Universitaire de Bordeaux, Pessac; 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Hôpital Cochin, AP-HP, Université Paris-René Descartes, Paris; 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Hôpital de la Croix-Rousse, </a:t>
            </a:r>
            <a:br>
              <a:rPr lang="en-US" sz="4000" dirty="0" smtClean="0"/>
            </a:br>
            <a:r>
              <a:rPr lang="en-US" sz="4000" dirty="0" smtClean="0"/>
              <a:t>Hospices Civils de Lyon, Lyon; </a:t>
            </a:r>
            <a:r>
              <a:rPr lang="en-US" sz="4000" baseline="30000" dirty="0" smtClean="0"/>
              <a:t>5</a:t>
            </a:r>
            <a:r>
              <a:rPr lang="en-US" sz="4000" dirty="0" smtClean="0"/>
              <a:t>Service d’Hépatogastroentérologie, Hôpital Pitié Salpêtrière, Paris; 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AP-HP, Hôpital Beaujon, Service d’Hépatologie, Clichy; </a:t>
            </a:r>
            <a:r>
              <a:rPr lang="en-US" sz="4000" baseline="30000" dirty="0" smtClean="0"/>
              <a:t>7</a:t>
            </a:r>
            <a:r>
              <a:rPr lang="en-US" sz="4000" dirty="0" smtClean="0"/>
              <a:t>Hépato-gastroentérologie, CHU de Montpellier, Hôpital Saint-Éloi, Montpellier; </a:t>
            </a:r>
            <a:r>
              <a:rPr lang="en-US" sz="4000" baseline="30000" dirty="0" smtClean="0"/>
              <a:t>8</a:t>
            </a:r>
            <a:r>
              <a:rPr lang="en-US" sz="4000" dirty="0" smtClean="0"/>
              <a:t>Service d’hépato-gastroentérologie et d’assistance nutritive, </a:t>
            </a:r>
            <a:br>
              <a:rPr lang="en-US" sz="4000" dirty="0" smtClean="0"/>
            </a:br>
            <a:r>
              <a:rPr lang="en-US" sz="4000" dirty="0" smtClean="0"/>
              <a:t>laboratoire inflammation tissus epithéliaux et cytokines EA 4331, CHU Poitiers, Poitiers; </a:t>
            </a:r>
            <a:r>
              <a:rPr lang="en-US" sz="4000" baseline="30000" dirty="0" smtClean="0"/>
              <a:t>9</a:t>
            </a:r>
            <a:r>
              <a:rPr lang="en-US" sz="4000" dirty="0" smtClean="0"/>
              <a:t>Hôpital de la Conception, Marseille; </a:t>
            </a:r>
            <a:br>
              <a:rPr lang="en-US" sz="4000" dirty="0" smtClean="0"/>
            </a:br>
            <a:r>
              <a:rPr lang="en-US" sz="4000" baseline="30000" dirty="0" smtClean="0"/>
              <a:t>10</a:t>
            </a:r>
            <a:r>
              <a:rPr lang="en-US" sz="4000" dirty="0" smtClean="0"/>
              <a:t>CHU de Grenoble, Clinique universitaire d’hépato-gastroentérologie, Grenoble; </a:t>
            </a:r>
            <a:r>
              <a:rPr lang="en-US" sz="4000" baseline="30000" dirty="0" smtClean="0"/>
              <a:t>11</a:t>
            </a:r>
            <a:r>
              <a:rPr lang="en-US" sz="4000" dirty="0" smtClean="0"/>
              <a:t>Hôpital Saint-Joseph, Marseille; 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CHU Trousseau, Tours; </a:t>
            </a:r>
            <a:br>
              <a:rPr lang="en-US" sz="4000" dirty="0" smtClean="0"/>
            </a:br>
            <a:r>
              <a:rPr lang="en-US" sz="4000" baseline="30000" dirty="0" smtClean="0"/>
              <a:t>13</a:t>
            </a:r>
            <a:r>
              <a:rPr lang="en-US" sz="4000" dirty="0" smtClean="0"/>
              <a:t>Service d’Hépato-Gastroentérologie, CHU Angers, Angers; </a:t>
            </a:r>
            <a:r>
              <a:rPr lang="en-US" sz="4000" baseline="30000" dirty="0" smtClean="0"/>
              <a:t>14</a:t>
            </a:r>
            <a:r>
              <a:rPr lang="en-US" sz="4000" dirty="0" smtClean="0"/>
              <a:t>Service des Maladies du Foie, CHU Rennes, Rennes; </a:t>
            </a:r>
            <a:br>
              <a:rPr lang="en-US" sz="4000" dirty="0" smtClean="0"/>
            </a:br>
            <a:r>
              <a:rPr lang="en-US" sz="4000" baseline="30000" dirty="0" smtClean="0"/>
              <a:t>15</a:t>
            </a:r>
            <a:r>
              <a:rPr lang="en-US" sz="4000" dirty="0" smtClean="0"/>
              <a:t>Centre Hospitalier Intercommunal, Créteil; </a:t>
            </a:r>
            <a:r>
              <a:rPr lang="en-US" sz="4000" baseline="30000" dirty="0" smtClean="0"/>
              <a:t>16</a:t>
            </a:r>
            <a:r>
              <a:rPr lang="en-US" sz="4000" dirty="0" smtClean="0"/>
              <a:t>Service d’Hépato-gastroentérologie, CHU Amiens Nord, Amiens; </a:t>
            </a:r>
            <a:br>
              <a:rPr lang="en-US" sz="4000" dirty="0" smtClean="0"/>
            </a:br>
            <a:r>
              <a:rPr lang="en-US" sz="4000" baseline="30000" dirty="0" smtClean="0"/>
              <a:t>17</a:t>
            </a:r>
            <a:r>
              <a:rPr lang="en-US" sz="4000" dirty="0" smtClean="0"/>
              <a:t>Service d’Hépatologie et de soins intensifs digestifs, CHRU Jean Minjoz, Besançon; </a:t>
            </a:r>
            <a:r>
              <a:rPr lang="en-US" sz="4000" baseline="30000" dirty="0" smtClean="0"/>
              <a:t>18</a:t>
            </a:r>
            <a:r>
              <a:rPr lang="en-US" sz="4000" dirty="0" smtClean="0"/>
              <a:t>Bristol-Myers Squibb Research and Development, </a:t>
            </a:r>
            <a:br>
              <a:rPr lang="en-US" sz="4000" dirty="0" smtClean="0"/>
            </a:br>
            <a:r>
              <a:rPr lang="en-US" sz="4000" dirty="0" smtClean="0"/>
              <a:t>Rueil-Malmaison; </a:t>
            </a:r>
            <a:r>
              <a:rPr lang="en-US" sz="4000" baseline="30000" dirty="0" smtClean="0"/>
              <a:t>19</a:t>
            </a:r>
            <a:r>
              <a:rPr lang="en-US" sz="4000" dirty="0" smtClean="0"/>
              <a:t>Centre Hospitalier Universitaire de Nancy and Université de Lorraine, Vandoeuvre-lès-Nancy, France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124000" y="5538769"/>
            <a:ext cx="4896000" cy="1041939"/>
          </a:xfrm>
        </p:spPr>
        <p:txBody>
          <a:bodyPr>
            <a:noAutofit/>
          </a:bodyPr>
          <a:lstStyle/>
          <a:p>
            <a:pPr defTabSz="4267322">
              <a:defRPr/>
            </a:pPr>
            <a:r>
              <a:rPr lang="en-US" sz="1600" dirty="0" smtClean="0">
                <a:solidFill>
                  <a:srgbClr val="003399"/>
                </a:solidFill>
              </a:rPr>
              <a:t>The Liver Meeting® 2015: The 66th Annual Meeting of the American Association for the Study of Liver Diseases </a:t>
            </a:r>
            <a:br>
              <a:rPr lang="en-US" sz="1600" dirty="0" smtClean="0">
                <a:solidFill>
                  <a:srgbClr val="003399"/>
                </a:solidFill>
              </a:rPr>
            </a:br>
            <a:r>
              <a:rPr lang="en-US" sz="1600" dirty="0" smtClean="0">
                <a:solidFill>
                  <a:srgbClr val="003399"/>
                </a:solidFill>
              </a:rPr>
              <a:t>San Francisco, CA, November 13–17, 2015</a:t>
            </a:r>
          </a:p>
          <a:p>
            <a:pPr defTabSz="4267322">
              <a:defRPr/>
            </a:pPr>
            <a:endParaRPr lang="en-US" sz="1600" dirty="0" smtClean="0">
              <a:solidFill>
                <a:srgbClr val="003399"/>
              </a:solidFill>
            </a:endParaRPr>
          </a:p>
          <a:p>
            <a:r>
              <a:rPr lang="en-US" sz="1600" dirty="0" smtClean="0">
                <a:solidFill>
                  <a:srgbClr val="003399"/>
                </a:solidFill>
              </a:rPr>
              <a:t>Oral 206</a:t>
            </a:r>
            <a:endParaRPr lang="en-US" sz="1600" dirty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6349877"/>
            <a:ext cx="404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200" dirty="0" smtClean="0"/>
              <a:t>Corresponding author: </a:t>
            </a:r>
          </a:p>
          <a:p>
            <a:pPr lvl="0" algn="r"/>
            <a:r>
              <a:rPr lang="en-US" sz="1200" dirty="0" smtClean="0"/>
              <a:t>Christophe Hézode (christophe.hezode@aphp.fr)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7821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SVR12 in GT 3 by Regimen and Duration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731193444"/>
              </p:ext>
            </p:extLst>
          </p:nvPr>
        </p:nvGraphicFramePr>
        <p:xfrm>
          <a:off x="712788" y="1985553"/>
          <a:ext cx="8229600" cy="382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90621" y="464480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47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58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5864" y="4644807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147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166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2703" y="4644807"/>
            <a:ext cx="301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5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8318" y="464480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43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53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2694" y="319176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81.0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93195" y="268446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75382" y="298559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88.6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1817" y="318305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81.1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93145" y="2678113"/>
            <a:ext cx="847026" cy="496226"/>
          </a:xfrm>
          <a:prstGeom prst="rect">
            <a:avLst/>
          </a:prstGeom>
          <a:noFill/>
          <a:ln w="127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43525" y="2678113"/>
            <a:ext cx="847725" cy="296150"/>
          </a:xfrm>
          <a:prstGeom prst="rect">
            <a:avLst/>
          </a:prstGeom>
          <a:noFill/>
          <a:ln w="127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79693" y="2678112"/>
            <a:ext cx="847725" cy="492093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399397" y="1741335"/>
            <a:ext cx="7185195" cy="1210870"/>
            <a:chOff x="1399397" y="1741335"/>
            <a:chExt cx="7185195" cy="1210870"/>
          </a:xfrm>
        </p:grpSpPr>
        <p:grpSp>
          <p:nvGrpSpPr>
            <p:cNvPr id="33" name="Group 32"/>
            <p:cNvGrpSpPr/>
            <p:nvPr/>
          </p:nvGrpSpPr>
          <p:grpSpPr>
            <a:xfrm>
              <a:off x="1399397" y="1741335"/>
              <a:ext cx="1343803" cy="1210870"/>
              <a:chOff x="589460" y="1593229"/>
              <a:chExt cx="1325065" cy="1207121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589460" y="1593229"/>
                <a:ext cx="1201240" cy="767060"/>
                <a:chOff x="1484810" y="1698004"/>
                <a:chExt cx="1201240" cy="767060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1484810" y="1698004"/>
                  <a:ext cx="1201240" cy="761588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2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540310" y="1698005"/>
                  <a:ext cx="1145740" cy="76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b="1" dirty="0" smtClean="0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</a:rPr>
                    <a:t>Relapse: 6 </a:t>
                  </a:r>
                  <a:r>
                    <a:rPr lang="en-US" sz="1100" b="1" dirty="0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</a:rPr>
                    <a:t/>
                  </a:r>
                  <a:br>
                    <a:rPr lang="en-US" sz="1100" b="1" dirty="0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</a:rPr>
                  </a:br>
                  <a:r>
                    <a:rPr lang="en-US" sz="1100" b="1" dirty="0" smtClean="0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</a:rPr>
                    <a:t>Other VF: 2</a:t>
                  </a:r>
                </a:p>
                <a:p>
                  <a:r>
                    <a:rPr lang="en-US" sz="1100" b="1" dirty="0" smtClean="0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</a:rPr>
                    <a:t>Death: 2</a:t>
                  </a:r>
                </a:p>
                <a:p>
                  <a:r>
                    <a:rPr lang="en-US" sz="1100" b="1" dirty="0" smtClean="0">
                      <a:solidFill>
                        <a:schemeClr val="tx2">
                          <a:lumMod val="65000"/>
                          <a:lumOff val="35000"/>
                        </a:schemeClr>
                      </a:solidFill>
                    </a:rPr>
                    <a:t>DC due to AEs: 1</a:t>
                  </a:r>
                </a:p>
              </p:txBody>
            </p:sp>
          </p:grpSp>
          <p:cxnSp>
            <p:nvCxnSpPr>
              <p:cNvPr id="26" name="Straight Arrow Connector 25"/>
              <p:cNvCxnSpPr/>
              <p:nvPr/>
            </p:nvCxnSpPr>
            <p:spPr>
              <a:xfrm>
                <a:off x="1724025" y="2409825"/>
                <a:ext cx="190500" cy="390525"/>
              </a:xfrm>
              <a:prstGeom prst="straightConnector1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ounded Rectangle 22"/>
            <p:cNvSpPr/>
            <p:nvPr/>
          </p:nvSpPr>
          <p:spPr>
            <a:xfrm>
              <a:off x="4461057" y="1896501"/>
              <a:ext cx="1201240" cy="6087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38357" y="1879248"/>
              <a:ext cx="84830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Relapse: 9</a:t>
              </a:r>
            </a:p>
            <a:p>
              <a:r>
                <a:rPr lang="en-US" sz="1100" b="1" dirty="0" smtClean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Other VF: 7</a:t>
              </a:r>
            </a:p>
            <a:p>
              <a:r>
                <a:rPr lang="en-US" sz="1100" b="1" dirty="0" smtClean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Death: 3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5626827" y="2541810"/>
              <a:ext cx="120830" cy="253641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7383352" y="1896501"/>
              <a:ext cx="1201240" cy="608790"/>
              <a:chOff x="7349580" y="1734577"/>
              <a:chExt cx="1201240" cy="60879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349580" y="1734577"/>
                <a:ext cx="1201240" cy="60879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2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408726" y="1810929"/>
                <a:ext cx="84830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2">
                        <a:lumMod val="65000"/>
                        <a:lumOff val="35000"/>
                      </a:schemeClr>
                    </a:solidFill>
                  </a:rPr>
                  <a:t>Relapse: 7</a:t>
                </a:r>
              </a:p>
              <a:p>
                <a:r>
                  <a:rPr lang="en-US" sz="1100" b="1" dirty="0" smtClean="0">
                    <a:solidFill>
                      <a:schemeClr val="tx2">
                        <a:lumMod val="65000"/>
                        <a:lumOff val="35000"/>
                      </a:schemeClr>
                    </a:solidFill>
                  </a:rPr>
                  <a:t>Other VF: 3</a:t>
                </a: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 flipH="1">
              <a:off x="6871063" y="2539748"/>
              <a:ext cx="487681" cy="299246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 rot="16200000">
            <a:off x="-235131" y="3657600"/>
            <a:ext cx="22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HCV RNA &lt; LLOQ</a:t>
            </a:r>
            <a:r>
              <a:rPr lang="en-US" baseline="-25000" dirty="0" smtClean="0">
                <a:solidFill>
                  <a:schemeClr val="tx2"/>
                </a:solidFill>
              </a:rPr>
              <a:t>TD/TND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576867" y="1306283"/>
            <a:ext cx="3990267" cy="369333"/>
            <a:chOff x="3313191" y="1306283"/>
            <a:chExt cx="3990267" cy="369333"/>
          </a:xfrm>
        </p:grpSpPr>
        <p:sp>
          <p:nvSpPr>
            <p:cNvPr id="42" name="Rectangle 41"/>
            <p:cNvSpPr/>
            <p:nvPr/>
          </p:nvSpPr>
          <p:spPr>
            <a:xfrm>
              <a:off x="3313191" y="1377536"/>
              <a:ext cx="213756" cy="213756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82536" y="1375557"/>
              <a:ext cx="213756" cy="21375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50698" y="1306284"/>
              <a:ext cx="11801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DCV + SOF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10147" y="1306283"/>
              <a:ext cx="1793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DCV + SOF + RBV</a:t>
              </a:r>
            </a:p>
          </p:txBody>
        </p: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457200" y="5773588"/>
            <a:ext cx="8382000" cy="884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Overall SVR12 by </a:t>
            </a:r>
            <a:r>
              <a:rPr lang="en-US" sz="1600" b="1" dirty="0" smtClean="0"/>
              <a:t>regimen:</a:t>
            </a:r>
            <a:r>
              <a:rPr lang="en-US" sz="1600" dirty="0" smtClean="0"/>
              <a:t> 87% (194/224) for DCV + SOF; 83% (48/58) for DCV + SOF + RBV</a:t>
            </a:r>
          </a:p>
          <a:p>
            <a:r>
              <a:rPr lang="en-US" sz="1600" dirty="0" smtClean="0"/>
              <a:t>Overall SVR12 by </a:t>
            </a:r>
            <a:r>
              <a:rPr lang="en-US" sz="1600" b="1" dirty="0" smtClean="0"/>
              <a:t>treatment duration</a:t>
            </a:r>
            <a:r>
              <a:rPr lang="en-US" sz="1600" dirty="0" smtClean="0"/>
              <a:t>: 83% (52/63) for 12 weeks; 87% (190/219) for 24 weeks</a:t>
            </a:r>
            <a:endParaRPr lang="en-US" sz="1600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3191" y="6388970"/>
            <a:ext cx="8739198" cy="369332"/>
          </a:xfrm>
        </p:spPr>
        <p:txBody>
          <a:bodyPr wrap="square"/>
          <a:lstStyle/>
          <a:p>
            <a:r>
              <a:rPr lang="en-US" dirty="0" smtClean="0">
                <a:solidFill>
                  <a:schemeClr val="tx2"/>
                </a:solidFill>
              </a:rPr>
              <a:t>DC, discontinuation; Other VF, undefined virologic failure. </a:t>
            </a:r>
          </a:p>
          <a:p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Data missing for 2 patients due to unknown treatment duration.</a:t>
            </a:r>
            <a:endParaRPr lang="en-US" dirty="0">
              <a:solidFill>
                <a:schemeClr val="tx2"/>
              </a:solidFill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86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SVR12 in Patients Without Cirrhosis</a:t>
            </a:r>
            <a:br>
              <a:rPr lang="en-US" dirty="0" smtClean="0"/>
            </a:br>
            <a:r>
              <a:rPr lang="en-US" sz="2400" dirty="0" smtClean="0"/>
              <a:t>(70% With Advanced Fibrosis [F3])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0137" y="651517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srgbClr val="003399">
                    <a:tint val="75000"/>
                  </a:srgbClr>
                </a:solidFill>
              </a:rPr>
              <a:pPr/>
              <a:t>11</a:t>
            </a:fld>
            <a:endParaRPr lang="en-US" dirty="0">
              <a:solidFill>
                <a:srgbClr val="003399">
                  <a:tint val="75000"/>
                </a:srgbClr>
              </a:solidFill>
            </a:endParaRPr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827465192"/>
              </p:ext>
            </p:extLst>
          </p:nvPr>
        </p:nvGraphicFramePr>
        <p:xfrm>
          <a:off x="450850" y="2035625"/>
          <a:ext cx="7482659" cy="4260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576867" y="1553933"/>
            <a:ext cx="3990267" cy="369333"/>
            <a:chOff x="3313191" y="1306283"/>
            <a:chExt cx="3990267" cy="369333"/>
          </a:xfrm>
        </p:grpSpPr>
        <p:sp>
          <p:nvSpPr>
            <p:cNvPr id="13" name="Rectangle 12"/>
            <p:cNvSpPr/>
            <p:nvPr/>
          </p:nvSpPr>
          <p:spPr>
            <a:xfrm>
              <a:off x="3313191" y="1377536"/>
              <a:ext cx="213756" cy="213756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82536" y="1375557"/>
              <a:ext cx="213756" cy="21375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50698" y="1306284"/>
              <a:ext cx="11801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DCV + SOF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10147" y="1306283"/>
              <a:ext cx="1793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DCV + SOF + RBV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33441" y="463929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24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25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98567" y="4621876"/>
            <a:ext cx="301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4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54696" y="462976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29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29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3087" y="4627627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prstClr val="white"/>
                </a:solidFill>
              </a:rPr>
              <a:t>1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5716438"/>
            <a:ext cx="8382000" cy="884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Overall SVR12 97% (58/60)</a:t>
            </a:r>
          </a:p>
          <a:p>
            <a:pPr lvl="1"/>
            <a:r>
              <a:rPr lang="en-US" sz="1400" dirty="0" smtClean="0"/>
              <a:t>By </a:t>
            </a:r>
            <a:r>
              <a:rPr lang="en-US" sz="1400" b="1" dirty="0" smtClean="0"/>
              <a:t>regimen:</a:t>
            </a:r>
            <a:r>
              <a:rPr lang="en-US" sz="1400" dirty="0" smtClean="0"/>
              <a:t> 98% (53/54) for DCV + SOF; 83% (5/6) for DCV + SOF + RBV</a:t>
            </a:r>
          </a:p>
          <a:p>
            <a:pPr lvl="1"/>
            <a:r>
              <a:rPr lang="en-US" sz="1400" dirty="0" smtClean="0"/>
              <a:t>By </a:t>
            </a:r>
            <a:r>
              <a:rPr lang="en-US" sz="1400" b="1" dirty="0" smtClean="0"/>
              <a:t>treatment duration</a:t>
            </a:r>
            <a:r>
              <a:rPr lang="en-US" sz="1400" dirty="0" smtClean="0"/>
              <a:t>: 96% (25/26) for 12 weeks; 97% (33/34) for 24 weeks</a:t>
            </a:r>
            <a:endParaRPr lang="en-US" sz="1400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3191" y="6573636"/>
            <a:ext cx="8739198" cy="184666"/>
          </a:xfrm>
        </p:spPr>
        <p:txBody>
          <a:bodyPr wrap="square"/>
          <a:lstStyle/>
          <a:p>
            <a:r>
              <a:rPr lang="en-US" dirty="0" smtClean="0"/>
              <a:t>Data missing for 2 patients due to unknown treatment duration or cirrhosis status.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SVR12 in Patients With Cirrhosis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0137" y="651517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39056075"/>
              </p:ext>
            </p:extLst>
          </p:nvPr>
        </p:nvGraphicFramePr>
        <p:xfrm>
          <a:off x="756830" y="2061404"/>
          <a:ext cx="7167154" cy="4001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2856" y="4644807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116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135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4342" y="463528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23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33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8217" y="463528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39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48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84084" y="4644807"/>
            <a:ext cx="301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prstClr val="white"/>
                </a:solidFill>
              </a:rPr>
              <a:t>4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76867" y="1553933"/>
            <a:ext cx="3990267" cy="369333"/>
            <a:chOff x="3313191" y="1306283"/>
            <a:chExt cx="3990267" cy="369333"/>
          </a:xfrm>
        </p:grpSpPr>
        <p:sp>
          <p:nvSpPr>
            <p:cNvPr id="13" name="Rectangle 12"/>
            <p:cNvSpPr/>
            <p:nvPr/>
          </p:nvSpPr>
          <p:spPr>
            <a:xfrm>
              <a:off x="3313191" y="1377536"/>
              <a:ext cx="213756" cy="213756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82536" y="1375557"/>
              <a:ext cx="213756" cy="21375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50698" y="1306284"/>
              <a:ext cx="11801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DCV + SOF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10147" y="1306283"/>
              <a:ext cx="1793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DCV + SOF + RBV</a:t>
              </a:r>
            </a:p>
          </p:txBody>
        </p:sp>
      </p:grp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5714640"/>
            <a:ext cx="8382000" cy="884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Overall SVR12 82% (182/222)</a:t>
            </a:r>
          </a:p>
          <a:p>
            <a:pPr lvl="1"/>
            <a:r>
              <a:rPr lang="en-US" sz="1400" dirty="0" smtClean="0"/>
              <a:t>By </a:t>
            </a:r>
            <a:r>
              <a:rPr lang="en-US" sz="1400" b="1" dirty="0" smtClean="0"/>
              <a:t>regimen:</a:t>
            </a:r>
            <a:r>
              <a:rPr lang="en-US" sz="1400" dirty="0" smtClean="0"/>
              <a:t> 83% (139/168) for DCV + SOF; 83% (43/52) for DCV + SOF + RBV</a:t>
            </a:r>
          </a:p>
          <a:p>
            <a:pPr lvl="1"/>
            <a:r>
              <a:rPr lang="en-US" sz="1400" dirty="0" smtClean="0"/>
              <a:t>By </a:t>
            </a:r>
            <a:r>
              <a:rPr lang="en-US" sz="1400" b="1" dirty="0" smtClean="0"/>
              <a:t>treatment duration</a:t>
            </a:r>
            <a:r>
              <a:rPr lang="en-US" sz="1400" dirty="0" smtClean="0"/>
              <a:t>: 73% (27/37) for 12 weeks; 85% (155/183) for 24 weeks</a:t>
            </a:r>
            <a:endParaRPr lang="en-US" sz="140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3191" y="6573636"/>
            <a:ext cx="8739198" cy="184666"/>
          </a:xfrm>
        </p:spPr>
        <p:txBody>
          <a:bodyPr wrap="square"/>
          <a:lstStyle/>
          <a:p>
            <a:r>
              <a:rPr lang="en-US" dirty="0" smtClean="0"/>
              <a:t>Data missing for 2 patients due to unknown treatment duration or cirrhosis status.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12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SVR12 by Baseline Child–Pugh Score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0137" y="651517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03190" y="6388970"/>
            <a:ext cx="6612003" cy="369332"/>
          </a:xfrm>
        </p:spPr>
        <p:txBody>
          <a:bodyPr/>
          <a:lstStyle/>
          <a:p>
            <a:r>
              <a:rPr lang="en-US" baseline="30000" dirty="0" smtClean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 4 patients received RBV for 12 weeks, all were Child–Pugh A, and all achieved SVR12.</a:t>
            </a:r>
          </a:p>
          <a:p>
            <a:r>
              <a:rPr lang="en-US" dirty="0" smtClean="0"/>
              <a:t>Missing data for 26 patients of unknown Child–Pugh score, and 2 patients of unknown treatment duration.</a:t>
            </a:r>
            <a:endParaRPr lang="en-US" dirty="0"/>
          </a:p>
        </p:txBody>
      </p:sp>
      <p:graphicFrame>
        <p:nvGraphicFramePr>
          <p:cNvPr id="7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1302085"/>
              </p:ext>
            </p:extLst>
          </p:nvPr>
        </p:nvGraphicFramePr>
        <p:xfrm>
          <a:off x="-69668" y="1454303"/>
          <a:ext cx="8661740" cy="404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469712" y="1306283"/>
            <a:ext cx="4204576" cy="369333"/>
            <a:chOff x="2644710" y="1306283"/>
            <a:chExt cx="4204576" cy="369333"/>
          </a:xfrm>
        </p:grpSpPr>
        <p:grpSp>
          <p:nvGrpSpPr>
            <p:cNvPr id="6" name="Group 5"/>
            <p:cNvGrpSpPr/>
            <p:nvPr/>
          </p:nvGrpSpPr>
          <p:grpSpPr>
            <a:xfrm>
              <a:off x="2644710" y="1306284"/>
              <a:ext cx="1690149" cy="369332"/>
              <a:chOff x="3107437" y="1306284"/>
              <a:chExt cx="1690149" cy="36933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107437" y="1377536"/>
                <a:ext cx="213756" cy="213756"/>
              </a:xfrm>
              <a:prstGeom prst="rect">
                <a:avLst/>
              </a:prstGeom>
              <a:solidFill>
                <a:srgbClr val="00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344944" y="1306284"/>
                <a:ext cx="1452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0000"/>
                    </a:solidFill>
                  </a:rPr>
                  <a:t>Child–Pugh A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45840" y="1306283"/>
              <a:ext cx="2103446" cy="369332"/>
              <a:chOff x="4745840" y="1306283"/>
              <a:chExt cx="2103446" cy="36933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745840" y="1375557"/>
                <a:ext cx="213756" cy="21375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973451" y="1306283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0000"/>
                    </a:solidFill>
                  </a:rPr>
                  <a:t>Child–Pugh B or C</a:t>
                </a: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2092804" y="400238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 smtClean="0">
                <a:solidFill>
                  <a:prstClr val="white"/>
                </a:solidFill>
              </a:rPr>
              <a:t>24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30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2894851" y="3993575"/>
            <a:ext cx="288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u="sng" dirty="0" smtClean="0">
                <a:solidFill>
                  <a:prstClr val="white"/>
                </a:solidFill>
              </a:rPr>
              <a:t>2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6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86233" y="4019701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 smtClean="0">
                <a:solidFill>
                  <a:prstClr val="white"/>
                </a:solidFill>
              </a:rPr>
              <a:t>90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100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8526" y="399357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 smtClean="0">
                <a:solidFill>
                  <a:prstClr val="white"/>
                </a:solidFill>
              </a:rPr>
              <a:t>12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17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9144" y="401181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 smtClean="0">
                <a:solidFill>
                  <a:prstClr val="white"/>
                </a:solidFill>
              </a:rPr>
              <a:t>28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33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4" name="TextBox 12"/>
          <p:cNvSpPr txBox="1"/>
          <p:nvPr/>
        </p:nvSpPr>
        <p:spPr>
          <a:xfrm>
            <a:off x="6949400" y="400310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u="sng" dirty="0" smtClean="0">
                <a:solidFill>
                  <a:prstClr val="white"/>
                </a:solidFill>
              </a:rPr>
              <a:t>7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10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5" name="TextBox 12"/>
          <p:cNvSpPr txBox="1"/>
          <p:nvPr/>
        </p:nvSpPr>
        <p:spPr>
          <a:xfrm>
            <a:off x="4884769" y="5849938"/>
            <a:ext cx="288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u="sng" dirty="0" smtClean="0">
                <a:solidFill>
                  <a:prstClr val="white"/>
                </a:solidFill>
              </a:rPr>
              <a:t>1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1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0965" y="4639412"/>
            <a:ext cx="1891801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</a:rPr>
              <a:t>12 Weeks</a:t>
            </a:r>
            <a:br>
              <a:rPr lang="en-US" sz="1600" b="1" dirty="0" smtClean="0">
                <a:solidFill>
                  <a:prstClr val="white"/>
                </a:solidFill>
              </a:rPr>
            </a:br>
            <a:r>
              <a:rPr lang="en-US" sz="1600" b="1" dirty="0" smtClean="0">
                <a:solidFill>
                  <a:prstClr val="white"/>
                </a:solidFill>
              </a:rPr>
              <a:t>DCV + SOF ± RBV</a:t>
            </a:r>
            <a:r>
              <a:rPr lang="en-US" sz="1600" b="1" baseline="30000" dirty="0" smtClean="0">
                <a:solidFill>
                  <a:prstClr val="white"/>
                </a:solidFill>
              </a:rPr>
              <a:t>a</a:t>
            </a:r>
            <a:endParaRPr lang="en-US" sz="1600" b="1" baseline="30000" dirty="0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81834" y="4643765"/>
            <a:ext cx="1891801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</a:rPr>
              <a:t>24 Weeks</a:t>
            </a:r>
            <a:br>
              <a:rPr lang="en-US" sz="1600" b="1" dirty="0" smtClean="0">
                <a:solidFill>
                  <a:prstClr val="white"/>
                </a:solidFill>
              </a:rPr>
            </a:br>
            <a:r>
              <a:rPr lang="en-US" sz="1600" b="1" dirty="0" smtClean="0">
                <a:solidFill>
                  <a:prstClr val="white"/>
                </a:solidFill>
              </a:rPr>
              <a:t>DCV + SOF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97460" y="4644549"/>
            <a:ext cx="1891801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</a:rPr>
              <a:t>24 Weeks </a:t>
            </a:r>
            <a:br>
              <a:rPr lang="en-US" sz="1600" b="1" dirty="0" smtClean="0">
                <a:solidFill>
                  <a:prstClr val="white"/>
                </a:solidFill>
              </a:rPr>
            </a:br>
            <a:r>
              <a:rPr lang="en-US" sz="1600" b="1" dirty="0" smtClean="0">
                <a:solidFill>
                  <a:prstClr val="white"/>
                </a:solidFill>
              </a:rPr>
              <a:t>DCV + SOF + RBV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5253229"/>
            <a:ext cx="8382000" cy="1129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/>
              <a:t>Overall SVR12: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b="1" dirty="0" smtClean="0"/>
              <a:t>Child–Pugh A:</a:t>
            </a:r>
            <a:r>
              <a:rPr lang="en-US" sz="1400" dirty="0" smtClean="0"/>
              <a:t> 87% (142/163)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b="1" dirty="0" smtClean="0"/>
              <a:t>Child–Pugh B:</a:t>
            </a:r>
            <a:r>
              <a:rPr lang="en-US" sz="1400" dirty="0" smtClean="0"/>
              <a:t> 67% (18/27)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b="1" dirty="0" smtClean="0"/>
              <a:t>Child–Pugh C:</a:t>
            </a:r>
            <a:r>
              <a:rPr lang="en-US" sz="1400" dirty="0" smtClean="0"/>
              <a:t> 50% (3/6)</a:t>
            </a:r>
          </a:p>
        </p:txBody>
      </p:sp>
    </p:spTree>
    <p:extLst>
      <p:ext uri="{BB962C8B-B14F-4D97-AF65-F5344CB8AC3E}">
        <p14:creationId xmlns:p14="http://schemas.microsoft.com/office/powerpoint/2010/main" xmlns="" val="16962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Tolerability: </a:t>
            </a:r>
            <a:br>
              <a:rPr lang="en-US" dirty="0" smtClean="0"/>
            </a:br>
            <a:r>
              <a:rPr lang="en-US" dirty="0" smtClean="0"/>
              <a:t>Deaths and Serious AEs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0137" y="651517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03191" y="5465640"/>
            <a:ext cx="8794760" cy="1292662"/>
          </a:xfrm>
        </p:spPr>
        <p:txBody>
          <a:bodyPr wrap="square"/>
          <a:lstStyle/>
          <a:p>
            <a:pPr lvl="0">
              <a:buClrTx/>
              <a:defRPr/>
            </a:pPr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chemeClr val="tx2"/>
                </a:solidFill>
              </a:rPr>
              <a:t>Respiratory </a:t>
            </a:r>
            <a:r>
              <a:rPr lang="en-US" dirty="0">
                <a:solidFill>
                  <a:schemeClr val="tx2"/>
                </a:solidFill>
              </a:rPr>
              <a:t>distress/septic shock (</a:t>
            </a:r>
            <a:r>
              <a:rPr lang="en-US" dirty="0" smtClean="0">
                <a:solidFill>
                  <a:schemeClr val="tx2"/>
                </a:solidFill>
              </a:rPr>
              <a:t>n = 1</a:t>
            </a:r>
            <a:r>
              <a:rPr lang="en-US" dirty="0">
                <a:solidFill>
                  <a:schemeClr val="tx2"/>
                </a:solidFill>
              </a:rPr>
              <a:t>), sepsis/pulmonary arterial hypertension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), septic shock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), liver decompensation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),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acute </a:t>
            </a:r>
            <a:r>
              <a:rPr lang="en-US" dirty="0">
                <a:solidFill>
                  <a:schemeClr val="tx2"/>
                </a:solidFill>
              </a:rPr>
              <a:t>kidney injury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 – all considered unrelated to treatment; multi-organ failure/hepatorenal failure of unreported causality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);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unknown cause of </a:t>
            </a:r>
            <a:r>
              <a:rPr lang="en-US" dirty="0">
                <a:solidFill>
                  <a:schemeClr val="tx2"/>
                </a:solidFill>
              </a:rPr>
              <a:t>death </a:t>
            </a:r>
            <a:r>
              <a:rPr lang="en-US" dirty="0" smtClean="0">
                <a:solidFill>
                  <a:schemeClr val="tx2"/>
                </a:solidFill>
              </a:rPr>
              <a:t>(n = 1); 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US" baseline="30000" dirty="0" smtClean="0">
                <a:solidFill>
                  <a:schemeClr val="tx2"/>
                </a:solidFill>
              </a:rPr>
              <a:t>b </a:t>
            </a:r>
            <a:r>
              <a:rPr lang="en-US" dirty="0" smtClean="0">
                <a:solidFill>
                  <a:schemeClr val="tx2"/>
                </a:solidFill>
              </a:rPr>
              <a:t>Both </a:t>
            </a:r>
            <a:r>
              <a:rPr lang="en-US" dirty="0">
                <a:solidFill>
                  <a:schemeClr val="tx2"/>
                </a:solidFill>
              </a:rPr>
              <a:t>received </a:t>
            </a:r>
            <a:r>
              <a:rPr lang="en-US" dirty="0" smtClean="0">
                <a:solidFill>
                  <a:schemeClr val="tx2"/>
                </a:solidFill>
              </a:rPr>
              <a:t>DCV + SOF + RBV</a:t>
            </a:r>
            <a:r>
              <a:rPr lang="en-US" dirty="0">
                <a:solidFill>
                  <a:schemeClr val="tx2"/>
                </a:solidFill>
              </a:rPr>
              <a:t>. Treatment maintained for patient with hepatic </a:t>
            </a:r>
            <a:r>
              <a:rPr lang="en-US" dirty="0" smtClean="0">
                <a:solidFill>
                  <a:schemeClr val="tx2"/>
                </a:solidFill>
              </a:rPr>
              <a:t>encephalopathy. </a:t>
            </a:r>
            <a:r>
              <a:rPr lang="en-US" dirty="0">
                <a:solidFill>
                  <a:schemeClr val="tx2"/>
                </a:solidFill>
              </a:rPr>
              <a:t>Treatment discontinued for patient with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allergic </a:t>
            </a:r>
            <a:r>
              <a:rPr lang="en-US" dirty="0">
                <a:solidFill>
                  <a:schemeClr val="tx2"/>
                </a:solidFill>
              </a:rPr>
              <a:t>dermatitis (achieved SVR12</a:t>
            </a:r>
            <a:r>
              <a:rPr lang="en-US" dirty="0" smtClean="0">
                <a:solidFill>
                  <a:schemeClr val="tx2"/>
                </a:solidFill>
              </a:rPr>
              <a:t>); </a:t>
            </a:r>
            <a:endParaRPr lang="en-US" dirty="0">
              <a:solidFill>
                <a:schemeClr val="tx2"/>
              </a:solidFill>
            </a:endParaRPr>
          </a:p>
          <a:p>
            <a:pPr>
              <a:buClrTx/>
              <a:defRPr/>
            </a:pPr>
            <a:r>
              <a:rPr lang="en-US" baseline="30000" dirty="0" smtClean="0">
                <a:solidFill>
                  <a:schemeClr val="tx2"/>
                </a:solidFill>
              </a:rPr>
              <a:t>c </a:t>
            </a:r>
            <a:r>
              <a:rPr lang="en-US" dirty="0" smtClean="0">
                <a:solidFill>
                  <a:schemeClr val="tx2"/>
                </a:solidFill>
              </a:rPr>
              <a:t>Blood/vascular </a:t>
            </a:r>
            <a:r>
              <a:rPr lang="en-US" dirty="0">
                <a:solidFill>
                  <a:schemeClr val="tx2"/>
                </a:solidFill>
              </a:rPr>
              <a:t>disorders </a:t>
            </a:r>
            <a:r>
              <a:rPr lang="en-US" dirty="0" smtClean="0">
                <a:solidFill>
                  <a:schemeClr val="tx2"/>
                </a:solidFill>
              </a:rPr>
              <a:t>(n = 4</a:t>
            </a:r>
            <a:r>
              <a:rPr lang="en-US" dirty="0">
                <a:solidFill>
                  <a:schemeClr val="tx2"/>
                </a:solidFill>
              </a:rPr>
              <a:t>); medical procedures </a:t>
            </a:r>
            <a:r>
              <a:rPr lang="en-US" dirty="0" smtClean="0">
                <a:solidFill>
                  <a:schemeClr val="tx2"/>
                </a:solidFill>
              </a:rPr>
              <a:t>(n = 5</a:t>
            </a:r>
            <a:r>
              <a:rPr lang="en-US" dirty="0">
                <a:solidFill>
                  <a:schemeClr val="tx2"/>
                </a:solidFill>
              </a:rPr>
              <a:t>); general disorders </a:t>
            </a:r>
            <a:r>
              <a:rPr lang="en-US" dirty="0" smtClean="0">
                <a:solidFill>
                  <a:schemeClr val="tx2"/>
                </a:solidFill>
              </a:rPr>
              <a:t>(n = 3</a:t>
            </a:r>
            <a:r>
              <a:rPr lang="en-US" dirty="0">
                <a:solidFill>
                  <a:schemeClr val="tx2"/>
                </a:solidFill>
              </a:rPr>
              <a:t>); neoplasm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); respiratory distress </a:t>
            </a:r>
            <a:r>
              <a:rPr lang="en-US" dirty="0" smtClean="0">
                <a:solidFill>
                  <a:schemeClr val="tx2"/>
                </a:solidFill>
              </a:rPr>
              <a:t>(n = 2);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alcoholic </a:t>
            </a:r>
            <a:r>
              <a:rPr lang="en-US" dirty="0">
                <a:solidFill>
                  <a:schemeClr val="tx2"/>
                </a:solidFill>
              </a:rPr>
              <a:t>hepatitis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); </a:t>
            </a:r>
            <a:r>
              <a:rPr lang="en-US" dirty="0" smtClean="0">
                <a:solidFill>
                  <a:schemeClr val="tx2"/>
                </a:solidFill>
              </a:rPr>
              <a:t>urinary </a:t>
            </a:r>
            <a:r>
              <a:rPr lang="en-US" dirty="0">
                <a:solidFill>
                  <a:schemeClr val="tx2"/>
                </a:solidFill>
              </a:rPr>
              <a:t>retention </a:t>
            </a:r>
            <a:r>
              <a:rPr lang="en-US" dirty="0" smtClean="0">
                <a:solidFill>
                  <a:schemeClr val="tx2"/>
                </a:solidFill>
              </a:rPr>
              <a:t>(n = 1).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73566323"/>
              </p:ext>
            </p:extLst>
          </p:nvPr>
        </p:nvGraphicFramePr>
        <p:xfrm>
          <a:off x="385763" y="1465513"/>
          <a:ext cx="8372475" cy="38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086"/>
                <a:gridCol w="2281389"/>
              </a:tblGrid>
              <a:tr h="27650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b="0" i="1" noProof="0" dirty="0" smtClean="0"/>
                        <a:t>n (%)</a:t>
                      </a:r>
                      <a:endParaRPr lang="en-US" sz="1500" b="0" i="1" noProof="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 (N = 468)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1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b="1" noProof="0" dirty="0" smtClean="0">
                          <a:solidFill>
                            <a:schemeClr val="tx2"/>
                          </a:solidFill>
                        </a:rPr>
                        <a:t>Deaths</a:t>
                      </a:r>
                      <a:r>
                        <a:rPr lang="en-US" sz="1500" b="1" baseline="30000" noProof="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sz="1500" b="1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noProof="0" dirty="0" smtClean="0">
                          <a:solidFill>
                            <a:schemeClr val="tx2"/>
                          </a:solidFill>
                        </a:rPr>
                        <a:t>7 (1.5)</a:t>
                      </a:r>
                      <a:endParaRPr lang="en-US" sz="15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 smtClean="0">
                          <a:solidFill>
                            <a:schemeClr val="tx2"/>
                          </a:solidFill>
                        </a:rPr>
                        <a:t>Serious AEs</a:t>
                      </a:r>
                      <a:endParaRPr lang="en-US" sz="1500" b="1" baseline="30000" noProof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noProof="0" dirty="0" smtClean="0">
                          <a:solidFill>
                            <a:schemeClr val="tx2"/>
                          </a:solidFill>
                        </a:rPr>
                        <a:t>44 (9.4)</a:t>
                      </a: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indent="266700">
                        <a:lnSpc>
                          <a:spcPct val="120000"/>
                        </a:lnSpc>
                      </a:pPr>
                      <a:r>
                        <a:rPr lang="en-US" sz="1400" b="1" baseline="0" noProof="0" dirty="0" smtClean="0">
                          <a:solidFill>
                            <a:schemeClr val="tx2"/>
                          </a:solidFill>
                        </a:rPr>
                        <a:t>SAEs reported as related to treatment</a:t>
                      </a:r>
                      <a:r>
                        <a:rPr lang="en-US" sz="1400" b="1" baseline="30000" noProof="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en-US" sz="1400" b="1" baseline="0" noProof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indent="542925">
                        <a:lnSpc>
                          <a:spcPct val="120000"/>
                        </a:lnSpc>
                      </a:pPr>
                      <a:r>
                        <a:rPr lang="en-US" sz="1400" i="1" baseline="0" noProof="0" dirty="0" smtClean="0">
                          <a:solidFill>
                            <a:schemeClr val="tx2"/>
                          </a:solidFill>
                        </a:rPr>
                        <a:t>Hepatic decompensation (encephalopathy)</a:t>
                      </a:r>
                    </a:p>
                    <a:p>
                      <a:pPr marL="0" indent="542925">
                        <a:lnSpc>
                          <a:spcPct val="120000"/>
                        </a:lnSpc>
                      </a:pPr>
                      <a:r>
                        <a:rPr lang="en-US" sz="1400" i="1" baseline="0" noProof="0" dirty="0" smtClean="0">
                          <a:solidFill>
                            <a:schemeClr val="tx2"/>
                          </a:solidFill>
                        </a:rPr>
                        <a:t>Other (allergic dermatitis)</a:t>
                      </a: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</a:rPr>
                        <a:t>2 (0.4)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sz="1400" b="0" kern="120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 (0.2)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sz="1400" b="0" kern="1200" noProof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 (0.2)</a:t>
                      </a: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8775">
                <a:tc>
                  <a:txBody>
                    <a:bodyPr/>
                    <a:lstStyle/>
                    <a:p>
                      <a:pPr marL="0" indent="266700">
                        <a:lnSpc>
                          <a:spcPct val="120000"/>
                        </a:lnSpc>
                      </a:pPr>
                      <a:r>
                        <a:rPr lang="en-US" sz="1400" b="1" baseline="0" noProof="0" dirty="0" smtClean="0">
                          <a:solidFill>
                            <a:schemeClr val="tx2"/>
                          </a:solidFill>
                        </a:rPr>
                        <a:t>SAEs unrelated to treatment</a:t>
                      </a:r>
                    </a:p>
                    <a:p>
                      <a:pPr marL="53975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chemeClr val="tx2"/>
                          </a:solidFill>
                        </a:rPr>
                        <a:t>Hepatic decompensation (ascites,</a:t>
                      </a:r>
                      <a:r>
                        <a:rPr lang="en-US" sz="1400" i="1" baseline="0" noProof="0" dirty="0" smtClean="0">
                          <a:solidFill>
                            <a:schemeClr val="tx2"/>
                          </a:solidFill>
                        </a:rPr>
                        <a:t> digestive bleeding, encephalopathy)</a:t>
                      </a:r>
                      <a:endParaRPr lang="en-US" sz="1400" i="1" baseline="30000" noProof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53975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chemeClr val="tx2"/>
                          </a:solidFill>
                        </a:rPr>
                        <a:t>Severe infection (dysentery, pneumonia, erysipelas)</a:t>
                      </a:r>
                      <a:endParaRPr lang="en-US" sz="1400" i="1" baseline="30000" noProof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53975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chemeClr val="tx2"/>
                          </a:solidFill>
                        </a:rPr>
                        <a:t>Hepatocellular carcinoma</a:t>
                      </a:r>
                    </a:p>
                    <a:p>
                      <a:pPr marL="53975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chemeClr val="tx2"/>
                          </a:solidFill>
                        </a:rPr>
                        <a:t>Cholangiocarcinoma</a:t>
                      </a:r>
                    </a:p>
                    <a:p>
                      <a:pPr marL="53975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chemeClr val="tx2"/>
                          </a:solidFill>
                        </a:rPr>
                        <a:t>Renal impairment</a:t>
                      </a:r>
                    </a:p>
                    <a:p>
                      <a:pPr marL="53975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chemeClr val="tx2"/>
                          </a:solidFill>
                        </a:rPr>
                        <a:t>Liver transplant</a:t>
                      </a:r>
                    </a:p>
                    <a:p>
                      <a:pPr marL="53975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r>
                        <a:rPr lang="en-US" sz="1400" i="1" baseline="30000" noProof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b="0" noProof="0" dirty="0" smtClean="0">
                          <a:solidFill>
                            <a:schemeClr val="tx2"/>
                          </a:solidFill>
                        </a:rPr>
                        <a:t>42</a:t>
                      </a:r>
                      <a:r>
                        <a:rPr lang="en-US" sz="1400" b="0" baseline="0" noProof="0" dirty="0" smtClean="0">
                          <a:solidFill>
                            <a:schemeClr val="tx2"/>
                          </a:solidFill>
                        </a:rPr>
                        <a:t> (9.0)</a:t>
                      </a:r>
                      <a:endParaRPr lang="en-US" sz="1400" b="0" noProof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i="0" noProof="0" dirty="0" smtClean="0">
                          <a:solidFill>
                            <a:schemeClr val="tx2"/>
                          </a:solidFill>
                        </a:rPr>
                        <a:t>8 (1.9)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i="0" noProof="0" dirty="0" smtClean="0">
                          <a:solidFill>
                            <a:schemeClr val="tx2"/>
                          </a:solidFill>
                        </a:rPr>
                        <a:t>6 (1.3)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i="0" noProof="0" dirty="0" smtClean="0">
                          <a:solidFill>
                            <a:schemeClr val="tx2"/>
                          </a:solidFill>
                        </a:rPr>
                        <a:t>7 (1.5)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i="0" noProof="0" dirty="0" smtClean="0">
                          <a:solidFill>
                            <a:schemeClr val="tx2"/>
                          </a:solidFill>
                        </a:rPr>
                        <a:t>1 (0.2)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i="0" noProof="0" dirty="0" smtClean="0">
                          <a:solidFill>
                            <a:schemeClr val="tx2"/>
                          </a:solidFill>
                        </a:rPr>
                        <a:t>2 (0.4)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i="0" noProof="0" dirty="0" smtClean="0">
                          <a:solidFill>
                            <a:schemeClr val="tx2"/>
                          </a:solidFill>
                        </a:rPr>
                        <a:t>1 (0.2)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400" i="0" noProof="0" dirty="0" smtClean="0">
                          <a:solidFill>
                            <a:schemeClr val="tx2"/>
                          </a:solidFill>
                        </a:rPr>
                        <a:t>17 (3.8)</a:t>
                      </a:r>
                      <a:endParaRPr lang="en-US" sz="1400" i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94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Tolerability:</a:t>
            </a:r>
            <a:br>
              <a:rPr lang="en-US" dirty="0" smtClean="0"/>
            </a:br>
            <a:r>
              <a:rPr lang="en-US" dirty="0" smtClean="0"/>
              <a:t> Common AEs and AE-Related Discontinuations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0137" y="651517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5264967" cy="184666"/>
          </a:xfrm>
        </p:spPr>
        <p:txBody>
          <a:bodyPr/>
          <a:lstStyle/>
          <a:p>
            <a:pPr lvl="0"/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chemeClr val="tx2"/>
                </a:solidFill>
              </a:rPr>
              <a:t>Allergic </a:t>
            </a:r>
            <a:r>
              <a:rPr lang="en-US" dirty="0">
                <a:solidFill>
                  <a:schemeClr val="tx2"/>
                </a:solidFill>
              </a:rPr>
              <a:t>dermatitis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); neutropenia </a:t>
            </a:r>
            <a:r>
              <a:rPr lang="en-US" dirty="0" smtClean="0">
                <a:solidFill>
                  <a:schemeClr val="tx2"/>
                </a:solidFill>
              </a:rPr>
              <a:t>(n = 1</a:t>
            </a:r>
            <a:r>
              <a:rPr lang="en-US" dirty="0">
                <a:solidFill>
                  <a:schemeClr val="tx2"/>
                </a:solidFill>
              </a:rPr>
              <a:t>); unspecified medical decision </a:t>
            </a:r>
            <a:r>
              <a:rPr lang="en-US" dirty="0" smtClean="0">
                <a:solidFill>
                  <a:schemeClr val="tx2"/>
                </a:solidFill>
              </a:rPr>
              <a:t>(n = 1).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882326585"/>
              </p:ext>
            </p:extLst>
          </p:nvPr>
        </p:nvGraphicFramePr>
        <p:xfrm>
          <a:off x="385763" y="1690688"/>
          <a:ext cx="8372475" cy="22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086"/>
                <a:gridCol w="2281389"/>
              </a:tblGrid>
              <a:tr h="27650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b="0" i="1" dirty="0" smtClean="0"/>
                        <a:t>n (%)</a:t>
                      </a:r>
                      <a:endParaRPr lang="en-US" sz="1500" b="0" i="1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 (N = 468)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500" b="1" dirty="0" smtClean="0">
                          <a:solidFill>
                            <a:schemeClr val="tx2"/>
                          </a:solidFill>
                        </a:rPr>
                        <a:t>Discontinuations</a:t>
                      </a:r>
                      <a:r>
                        <a:rPr lang="en-US" sz="1500" b="1" baseline="0" dirty="0" smtClean="0">
                          <a:solidFill>
                            <a:schemeClr val="tx2"/>
                          </a:solidFill>
                        </a:rPr>
                        <a:t> for AEs</a:t>
                      </a:r>
                      <a:r>
                        <a:rPr lang="en-US" sz="1500" b="1" baseline="3000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sz="1500" b="1" baseline="30000" dirty="0">
                        <a:solidFill>
                          <a:schemeClr val="tx2"/>
                        </a:solidFill>
                      </a:endParaRP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500" dirty="0" smtClean="0">
                          <a:solidFill>
                            <a:schemeClr val="tx2"/>
                          </a:solidFill>
                        </a:rPr>
                        <a:t>3 (0.6)</a:t>
                      </a:r>
                      <a:endParaRPr lang="en-US" sz="1500" dirty="0">
                        <a:solidFill>
                          <a:schemeClr val="tx2"/>
                        </a:solidFill>
                      </a:endParaRP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8317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</a:pPr>
                      <a:r>
                        <a:rPr lang="en-US" sz="1500" b="1" dirty="0" smtClean="0">
                          <a:solidFill>
                            <a:schemeClr val="tx2"/>
                          </a:solidFill>
                        </a:rPr>
                        <a:t>Common AEs</a:t>
                      </a:r>
                      <a:r>
                        <a:rPr lang="en-US" sz="1500" b="1" baseline="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en-US" sz="1500" b="1" baseline="0" dirty="0" smtClean="0">
                          <a:solidFill>
                            <a:schemeClr val="tx2"/>
                          </a:solidFill>
                          <a:sym typeface="Symbol"/>
                        </a:rPr>
                        <a:t> 3%)</a:t>
                      </a:r>
                    </a:p>
                    <a:p>
                      <a:pPr marL="0" marR="0" indent="539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rgbClr val="000000"/>
                          </a:solidFill>
                        </a:rPr>
                        <a:t>Asthenia</a:t>
                      </a:r>
                    </a:p>
                    <a:p>
                      <a:pPr marL="0" marR="0" indent="539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rgbClr val="000000"/>
                          </a:solidFill>
                        </a:rPr>
                        <a:t>Sleep disorder/Insomnia</a:t>
                      </a:r>
                    </a:p>
                    <a:p>
                      <a:pPr marL="0" marR="0" indent="539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rgbClr val="000000"/>
                          </a:solidFill>
                        </a:rPr>
                        <a:t>Headache</a:t>
                      </a:r>
                    </a:p>
                    <a:p>
                      <a:pPr marL="0" marR="0" indent="539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rgbClr val="000000"/>
                          </a:solidFill>
                        </a:rPr>
                        <a:t>Diarrhea</a:t>
                      </a:r>
                    </a:p>
                    <a:p>
                      <a:pPr marL="0" marR="0" indent="539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>
                          <a:solidFill>
                            <a:srgbClr val="000000"/>
                          </a:solidFill>
                        </a:rPr>
                        <a:t>Fatigue</a:t>
                      </a: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49 (10.5)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30 (6.4)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26 (5.6)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18 (3.8)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000000"/>
                          </a:solidFill>
                        </a:rPr>
                        <a:t>15 (3.2)</a:t>
                      </a:r>
                    </a:p>
                  </a:txBody>
                  <a:tcPr marL="54000" marR="468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72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8" name="Content Placeholder 4"/>
          <p:cNvSpPr>
            <a:spLocks noGrp="1"/>
          </p:cNvSpPr>
          <p:nvPr>
            <p:ph sz="quarter" idx="13"/>
          </p:nvPr>
        </p:nvSpPr>
        <p:spPr>
          <a:xfrm>
            <a:off x="388189" y="1329070"/>
            <a:ext cx="8554200" cy="5528929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■"/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In this real-world setting, DCV + SOF ± RBV for 12 or 24 weeks was well tolerated and achieved high SVR12 in GT 3 patients with advanced liver disease</a:t>
            </a:r>
          </a:p>
          <a:p>
            <a:pPr marL="841375" lvl="2" indent="-384175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</a:pPr>
            <a:r>
              <a:rPr lang="en-US" sz="1800" dirty="0" smtClean="0">
                <a:solidFill>
                  <a:schemeClr val="tx2"/>
                </a:solidFill>
              </a:rPr>
              <a:t>97% in </a:t>
            </a:r>
            <a:r>
              <a:rPr lang="en-US" sz="1800" dirty="0" err="1" smtClean="0">
                <a:solidFill>
                  <a:schemeClr val="tx2"/>
                </a:solidFill>
              </a:rPr>
              <a:t>noncirrhotic</a:t>
            </a:r>
            <a:r>
              <a:rPr lang="en-US" sz="1800" dirty="0" smtClean="0">
                <a:solidFill>
                  <a:schemeClr val="tx2"/>
                </a:solidFill>
              </a:rPr>
              <a:t> patients, mostly with advanced fibrosis </a:t>
            </a:r>
          </a:p>
          <a:p>
            <a:pPr marL="841375" lvl="2" indent="-384175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–"/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</a:pPr>
            <a:r>
              <a:rPr lang="en-US" sz="1800" dirty="0" smtClean="0">
                <a:solidFill>
                  <a:schemeClr val="tx2"/>
                </a:solidFill>
                <a:sym typeface="Symbol"/>
              </a:rPr>
              <a:t>87% in Child–Pugh A cirrhosis, and 82% in all cirrhosis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■"/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24 weeks of DCV + SOF resulted in 86% SVR12 in cirrhotic patients</a:t>
            </a:r>
          </a:p>
          <a:p>
            <a:pPr marL="841375" lvl="2" indent="-384175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</a:pPr>
            <a:r>
              <a:rPr lang="en-US" sz="1800" dirty="0" smtClean="0">
                <a:solidFill>
                  <a:schemeClr val="tx2"/>
                </a:solidFill>
              </a:rPr>
              <a:t>No impact of RBV use on SVR for 24 weeks of treatment (81% SVR12 with RBV)</a:t>
            </a:r>
          </a:p>
          <a:p>
            <a:pPr marL="841375" lvl="2" indent="-384175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–"/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</a:pPr>
            <a:r>
              <a:rPr lang="en-US" sz="1800" dirty="0" smtClean="0">
                <a:solidFill>
                  <a:schemeClr val="tx2"/>
                </a:solidFill>
              </a:rPr>
              <a:t>The role of RBV in DCV + SOF treatment &lt; 24 weeks requires randomized evaluation in a larger dataset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tx2"/>
                </a:solidFill>
              </a:rPr>
              <a:t>These results show the pangenotypic, all-oral regimen of DCV + SOF </a:t>
            </a:r>
            <a:r>
              <a:rPr lang="en-US" sz="2000" dirty="0" smtClean="0">
                <a:solidFill>
                  <a:schemeClr val="tx2"/>
                </a:solidFill>
                <a:sym typeface="Symbol"/>
              </a:rPr>
              <a:t>± RBV </a:t>
            </a:r>
            <a:br>
              <a:rPr lang="en-US" sz="2000" dirty="0" smtClean="0">
                <a:solidFill>
                  <a:schemeClr val="tx2"/>
                </a:solidFill>
                <a:sym typeface="Symbol"/>
              </a:rPr>
            </a:br>
            <a:r>
              <a:rPr lang="en-US" sz="2000" dirty="0" smtClean="0">
                <a:solidFill>
                  <a:schemeClr val="tx2"/>
                </a:solidFill>
                <a:sym typeface="Symbol"/>
              </a:rPr>
              <a:t>is an effective and well-tolerated option for patients with GT 3 infection and advanced liver disease</a:t>
            </a:r>
          </a:p>
        </p:txBody>
      </p:sp>
    </p:spTree>
    <p:extLst>
      <p:ext uri="{BB962C8B-B14F-4D97-AF65-F5344CB8AC3E}">
        <p14:creationId xmlns:p14="http://schemas.microsoft.com/office/powerpoint/2010/main" xmlns="" val="9674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1"/>
            <a:ext cx="341760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The authors thank the patients and their families for their support and dedication, </a:t>
            </a:r>
            <a:r>
              <a:rPr lang="en-US" dirty="0" smtClean="0">
                <a:solidFill>
                  <a:schemeClr val="tx2"/>
                </a:solidFill>
              </a:rPr>
              <a:t>and all </a:t>
            </a:r>
            <a:r>
              <a:rPr lang="en-US" dirty="0" smtClean="0"/>
              <a:t>physicians, pharmacists, and medical staff at all hospital sites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2"/>
                </a:solidFill>
              </a:rPr>
              <a:t>Study management and analysis was performed by Lincoln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2"/>
                </a:solidFill>
              </a:rPr>
              <a:t>Editorial support was provided by Articulate Science and funded by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Bristol-Myers Squibb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3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2"/>
                </a:solidFill>
              </a:rPr>
              <a:t>Patients infected with HCV genotype (GT) 3 are in urgent need of effective treatments due to the increased risk of accelerated disease progression and hepatocellular carcinoma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tx2"/>
                </a:solidFill>
              </a:rPr>
              <a:t>Daclatasvir (DCV) plus sofosbuvir (SOF) with or without ribavirin (RBV) </a:t>
            </a:r>
            <a:r>
              <a:rPr lang="en-US" sz="2000" dirty="0" smtClean="0"/>
              <a:t>is the only all-oral regimen currently recommended for all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patients with </a:t>
            </a:r>
            <a:br>
              <a:rPr lang="en-US" sz="2000" dirty="0" smtClean="0"/>
            </a:br>
            <a:r>
              <a:rPr lang="en-US" sz="2000" dirty="0" smtClean="0"/>
              <a:t>GT 3 infection by </a:t>
            </a:r>
            <a:r>
              <a:rPr lang="en-US" sz="2000" dirty="0" smtClean="0">
                <a:solidFill>
                  <a:schemeClr val="tx2"/>
                </a:solidFill>
              </a:rPr>
              <a:t>EASL</a:t>
            </a:r>
            <a:r>
              <a:rPr lang="en-US" sz="2000" baseline="30000" dirty="0" smtClean="0">
                <a:solidFill>
                  <a:schemeClr val="tx2"/>
                </a:solidFill>
              </a:rPr>
              <a:t>1</a:t>
            </a:r>
            <a:r>
              <a:rPr lang="en-US" sz="2000" dirty="0" smtClean="0">
                <a:solidFill>
                  <a:schemeClr val="tx2"/>
                </a:solidFill>
              </a:rPr>
              <a:t> and AASLD</a:t>
            </a:r>
            <a:r>
              <a:rPr lang="en-US" sz="2000" baseline="30000" dirty="0" smtClean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 treatment guidelines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2"/>
                </a:solidFill>
              </a:rPr>
              <a:t>The pangenotypic, 12-week RBV-free regimen of DCV + SOF achieved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96% SVR12 in non-cirrhotic GT 3 patients (ALLY-3)</a:t>
            </a:r>
            <a:r>
              <a:rPr lang="en-US" baseline="30000" dirty="0" smtClean="0">
                <a:solidFill>
                  <a:schemeClr val="tx2"/>
                </a:solidFill>
              </a:rPr>
              <a:t>3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12- and 16-week GT 3 data for DCV + SOF + RBV in compensated cirrhosis or advanced fibrosis (SVR12 88% and 92%, respectively) have been presented here (ALLY-3+; Abs. LB-3)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baseline="30000" dirty="0" smtClean="0">
              <a:solidFill>
                <a:schemeClr val="tx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03190" y="6019638"/>
            <a:ext cx="7718716" cy="738664"/>
          </a:xfrm>
        </p:spPr>
        <p:txBody>
          <a:bodyPr/>
          <a:lstStyle/>
          <a:p>
            <a:r>
              <a:rPr lang="en-US" baseline="30000" dirty="0" smtClean="0"/>
              <a:t>a</a:t>
            </a:r>
            <a:r>
              <a:rPr lang="en-US" dirty="0" smtClean="0"/>
              <a:t> Non-cirrhotic and compensated or decompensated cirrhotic, treatment-naive and-experienced, HIV/HCV coinfected, </a:t>
            </a:r>
            <a:br>
              <a:rPr lang="en-US" dirty="0" smtClean="0"/>
            </a:br>
            <a:r>
              <a:rPr lang="en-US" dirty="0" smtClean="0"/>
              <a:t>post-liver transplant.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1. European Association for Study of Liver. </a:t>
            </a:r>
            <a:r>
              <a:rPr lang="en-US" i="1" dirty="0" smtClean="0">
                <a:solidFill>
                  <a:schemeClr val="tx2"/>
                </a:solidFill>
              </a:rPr>
              <a:t>J Hepatol</a:t>
            </a:r>
            <a:r>
              <a:rPr lang="en-US" dirty="0" smtClean="0">
                <a:solidFill>
                  <a:schemeClr val="tx2"/>
                </a:solidFill>
              </a:rPr>
              <a:t> 2015;63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  <a:r>
              <a:rPr lang="en-US" dirty="0" smtClean="0">
                <a:solidFill>
                  <a:schemeClr val="tx2"/>
                </a:solidFill>
              </a:rPr>
              <a:t>199–236.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2. AASLD/IDSA/IAS-USA guidelines. Available at 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www.hcvguidelines.org</a:t>
            </a:r>
            <a:r>
              <a:rPr lang="en-US" dirty="0" smtClean="0">
                <a:solidFill>
                  <a:schemeClr val="tx2"/>
                </a:solidFill>
              </a:rPr>
              <a:t>. 3. Nelson DR,</a:t>
            </a:r>
            <a:r>
              <a:rPr lang="en-US" i="1" dirty="0" smtClean="0">
                <a:solidFill>
                  <a:schemeClr val="tx2"/>
                </a:solidFill>
              </a:rPr>
              <a:t> et al. Hepatology</a:t>
            </a:r>
            <a:r>
              <a:rPr lang="en-US" dirty="0" smtClean="0">
                <a:solidFill>
                  <a:schemeClr val="tx2"/>
                </a:solidFill>
              </a:rPr>
              <a:t> 2015;61:1127–1135.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67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The French ATU (Temporary Authorisation for Use) program for DCV provided early, pre-market-authorization access to DCV for HCV patients with advanced liver disease and no other HCV treatment options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2"/>
                </a:solidFill>
              </a:rPr>
              <a:t>We report interim ATU findings on DCV + SOF ± RBV in GT 3-infected patients with advanced liver disease</a:t>
            </a:r>
            <a:endParaRPr lang="en-US" alt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08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b="1" dirty="0" smtClean="0">
                <a:solidFill>
                  <a:schemeClr val="tx2"/>
                </a:solidFill>
              </a:rPr>
              <a:t>Adult patients with: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b="1" i="1" dirty="0" smtClean="0">
                <a:solidFill>
                  <a:schemeClr val="tx2"/>
                </a:solidFill>
              </a:rPr>
              <a:t>METAVIR fibrosis F3 or above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a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</a:p>
          <a:p>
            <a:pPr marL="3556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en-US" i="1" dirty="0" smtClean="0">
                <a:solidFill>
                  <a:prstClr val="black"/>
                </a:solidFill>
                <a:sym typeface="Symbol"/>
              </a:rPr>
              <a:t>or</a:t>
            </a:r>
            <a:endParaRPr lang="en-US" altLang="en-US" i="1" dirty="0" smtClean="0">
              <a:solidFill>
                <a:schemeClr val="tx2"/>
              </a:solidFill>
              <a:sym typeface="Symbol"/>
            </a:endParaRPr>
          </a:p>
          <a:p>
            <a:pPr marL="628650" lvl="2" indent="-2667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–"/>
              <a:defRPr/>
            </a:pPr>
            <a:r>
              <a:rPr lang="en-US" sz="1800" b="1" i="1" dirty="0" smtClean="0">
                <a:solidFill>
                  <a:prstClr val="black"/>
                </a:solidFill>
              </a:rPr>
              <a:t>Irrespective of fibrosis score:</a:t>
            </a:r>
            <a:r>
              <a:rPr lang="en-US" sz="1800" dirty="0" smtClean="0">
                <a:solidFill>
                  <a:prstClr val="black"/>
                </a:solidFill>
              </a:rPr>
              <a:t> severe extrahepatic manifestations; </a:t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en-US" sz="1800" dirty="0" smtClean="0">
                <a:solidFill>
                  <a:prstClr val="black"/>
                </a:solidFill>
              </a:rPr>
              <a:t>post-liver transplant HCV recurrence, or indication for liver or kidney transplant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■"/>
            </a:pPr>
            <a:r>
              <a:rPr lang="en-US" sz="2000" b="1" dirty="0" smtClean="0">
                <a:solidFill>
                  <a:schemeClr val="tx2"/>
                </a:solidFill>
              </a:rPr>
              <a:t>Recommended regimen and treatment duration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‒"/>
            </a:pPr>
            <a:r>
              <a:rPr lang="en-US" sz="1800" dirty="0" smtClean="0">
                <a:solidFill>
                  <a:prstClr val="black"/>
                </a:solidFill>
              </a:rPr>
              <a:t>DCV 60 mg QD + SOF 400 mg QD for 24 weeks</a:t>
            </a:r>
          </a:p>
          <a:p>
            <a:pPr marL="800100" lvl="2" indent="-3429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‒"/>
            </a:pPr>
            <a:r>
              <a:rPr lang="en-US" sz="1800" dirty="0" smtClean="0">
                <a:solidFill>
                  <a:prstClr val="black"/>
                </a:solidFill>
              </a:rPr>
              <a:t>RBV use and/or shorter treatment duration (12 weeks) at physician’s discretion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■"/>
            </a:pPr>
            <a:r>
              <a:rPr lang="en-US" sz="2000" b="1" dirty="0" smtClean="0">
                <a:solidFill>
                  <a:schemeClr val="tx2"/>
                </a:solidFill>
              </a:rPr>
              <a:t>Endpoints</a:t>
            </a:r>
          </a:p>
          <a:p>
            <a:pPr marL="800100" lvl="2" indent="-3429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‒"/>
            </a:pPr>
            <a:r>
              <a:rPr lang="en-US" sz="1800" dirty="0" smtClean="0">
                <a:solidFill>
                  <a:schemeClr val="tx2"/>
                </a:solidFill>
              </a:rPr>
              <a:t>Efficacy: SVR12</a:t>
            </a:r>
            <a:r>
              <a:rPr lang="en-US" sz="1800" baseline="30000" dirty="0" smtClean="0">
                <a:solidFill>
                  <a:schemeClr val="tx2"/>
                </a:solidFill>
              </a:rPr>
              <a:t>b</a:t>
            </a:r>
            <a:r>
              <a:rPr lang="en-US" sz="1800" dirty="0" smtClean="0">
                <a:solidFill>
                  <a:schemeClr val="tx2"/>
                </a:solidFill>
              </a:rPr>
              <a:t> at post-treatment Week 12 (PT12)</a:t>
            </a:r>
          </a:p>
          <a:p>
            <a:pPr marL="800100" lvl="2" indent="-3429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‒"/>
            </a:pPr>
            <a:r>
              <a:rPr lang="en-US" sz="1800" dirty="0" smtClean="0">
                <a:solidFill>
                  <a:schemeClr val="tx2"/>
                </a:solidFill>
              </a:rPr>
              <a:t>Safety: based on serious adverse events (SAEs), AEs, and </a:t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>treatment discontinuation</a:t>
            </a:r>
          </a:p>
          <a:p>
            <a:pPr marL="246062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‒"/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and Endpoints 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03190" y="6388970"/>
            <a:ext cx="6195157" cy="369332"/>
          </a:xfrm>
        </p:spPr>
        <p:txBody>
          <a:bodyPr/>
          <a:lstStyle/>
          <a:p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chemeClr val="tx2"/>
                </a:solidFill>
              </a:rPr>
              <a:t>Biopsy, FibroScan (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</a:rPr>
              <a:t>9.6 kPa), or FibroTest (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</a:rPr>
              <a:t>0.59);</a:t>
            </a:r>
          </a:p>
          <a:p>
            <a:r>
              <a:rPr lang="en-US" baseline="30000" dirty="0" smtClean="0">
                <a:solidFill>
                  <a:schemeClr val="tx2"/>
                </a:solidFill>
              </a:rPr>
              <a:t>b </a:t>
            </a:r>
            <a:r>
              <a:rPr lang="en-US" dirty="0" smtClean="0">
                <a:solidFill>
                  <a:schemeClr val="tx2"/>
                </a:solidFill>
              </a:rPr>
              <a:t>HCV RNA &lt; lower limit of quantification (LLOQ), target detected (TD), or target not detected (TND).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09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1" y="1600200"/>
            <a:ext cx="3987710" cy="45252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b="1" dirty="0" smtClean="0">
                <a:solidFill>
                  <a:schemeClr val="tx2"/>
                </a:solidFill>
              </a:rPr>
              <a:t>safety population</a:t>
            </a:r>
            <a:r>
              <a:rPr lang="en-US" sz="2000" dirty="0" smtClean="0">
                <a:solidFill>
                  <a:schemeClr val="tx2"/>
                </a:solidFill>
              </a:rPr>
              <a:t> comprised patients with detectable 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HCV RNA at baseline who had 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  <a:sym typeface="Symbol"/>
              </a:rPr>
              <a:t> 1 subsequent visit form completed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b="1" dirty="0" smtClean="0">
                <a:solidFill>
                  <a:schemeClr val="tx2"/>
                </a:solidFill>
              </a:rPr>
              <a:t>primary efficacy population</a:t>
            </a:r>
            <a:r>
              <a:rPr lang="en-US" sz="2000" dirty="0" smtClean="0">
                <a:solidFill>
                  <a:schemeClr val="tx2"/>
                </a:solidFill>
              </a:rPr>
              <a:t> comprised patients within the safety population who had available HCV RNA data at PT12</a:t>
            </a:r>
            <a:r>
              <a:rPr lang="en-US" sz="2000" baseline="30000" dirty="0" smtClean="0">
                <a:solidFill>
                  <a:schemeClr val="tx2"/>
                </a:solidFill>
              </a:rPr>
              <a:t>a</a:t>
            </a:r>
            <a:endParaRPr lang="en-US" strike="sngStrike" baseline="30000" dirty="0" smtClean="0">
              <a:solidFill>
                <a:srgbClr val="FF0000"/>
              </a:solidFill>
              <a:sym typeface="Symbol"/>
            </a:endParaRPr>
          </a:p>
          <a:p>
            <a:pPr>
              <a:spcAft>
                <a:spcPts val="300"/>
              </a:spcAft>
            </a:pPr>
            <a:r>
              <a:rPr lang="en-US" b="1" dirty="0" smtClean="0">
                <a:solidFill>
                  <a:schemeClr val="tx2"/>
                </a:solidFill>
                <a:sym typeface="Symbol"/>
              </a:rPr>
              <a:t>Treatment failure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was defined as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2"/>
                </a:solidFill>
                <a:sym typeface="Symbol"/>
              </a:rPr>
              <a:t>HCV RNA  LLOQ at PT12 (including imputation)</a:t>
            </a:r>
            <a:r>
              <a:rPr lang="en-US" sz="1600" baseline="30000" dirty="0" smtClean="0">
                <a:solidFill>
                  <a:schemeClr val="tx2"/>
                </a:solidFill>
                <a:sym typeface="Symbol"/>
              </a:rPr>
              <a:t>a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2"/>
                </a:solidFill>
                <a:sym typeface="Symbol"/>
              </a:rPr>
              <a:t>Death before PT12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chemeClr val="tx2"/>
                </a:solidFill>
                <a:sym typeface="Symbol"/>
              </a:rPr>
              <a:t>AE-related discontinuation without achieving SVR12</a:t>
            </a:r>
          </a:p>
          <a:p>
            <a:pPr marL="58737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</a:pPr>
            <a:endParaRPr lang="en-US" sz="2200" dirty="0" smtClean="0">
              <a:solidFill>
                <a:schemeClr val="tx2"/>
              </a:solidFill>
              <a:sym typeface="Symbo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03190" y="6019638"/>
            <a:ext cx="8064324" cy="738664"/>
          </a:xfrm>
        </p:spPr>
        <p:txBody>
          <a:bodyPr/>
          <a:lstStyle/>
          <a:p>
            <a:r>
              <a:rPr lang="en-US" baseline="30000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chemeClr val="tx2"/>
                </a:solidFill>
              </a:rPr>
              <a:t>Missing PT12 data were back-imputed from PT24 if available. Where PT24 was missing, missing SVR12 visit data was imputed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as a failure (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LLOQ at PT12)</a:t>
            </a:r>
            <a:r>
              <a:rPr lang="en-US" dirty="0" smtClean="0">
                <a:solidFill>
                  <a:schemeClr val="tx2"/>
                </a:solidFill>
              </a:rPr>
              <a:t> if HCV RNA was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LLOQ at PT4. Where both PT4 and PT24 were missing, SVR12 failure was imputed if </a:t>
            </a:r>
            <a:br>
              <a:rPr lang="en-US" dirty="0" smtClean="0">
                <a:solidFill>
                  <a:schemeClr val="tx2"/>
                </a:solidFill>
                <a:sym typeface="Symbol"/>
              </a:rPr>
            </a:br>
            <a:r>
              <a:rPr lang="en-US" dirty="0" smtClean="0">
                <a:solidFill>
                  <a:schemeClr val="tx2"/>
                </a:solidFill>
              </a:rPr>
              <a:t>HCV RNA was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 LLOQ at end-of-treatment;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baseline="30000" dirty="0" smtClean="0">
                <a:solidFill>
                  <a:schemeClr val="tx2"/>
                </a:solidFill>
              </a:rPr>
              <a:t>b </a:t>
            </a:r>
            <a:r>
              <a:rPr lang="en-US" dirty="0" smtClean="0">
                <a:solidFill>
                  <a:schemeClr val="tx2"/>
                </a:solidFill>
              </a:rPr>
              <a:t>Total ATU population: 3886.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44911" y="1772701"/>
            <a:ext cx="2016224" cy="110827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565" y="1884249"/>
            <a:ext cx="1762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 GT 3 Patients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 ATU</a:t>
            </a:r>
            <a:r>
              <a:rPr lang="en-US" baseline="30000" dirty="0" smtClean="0">
                <a:solidFill>
                  <a:schemeClr val="bg1"/>
                </a:solidFill>
              </a:rPr>
              <a:t>b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 = 561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31842" y="3544282"/>
            <a:ext cx="2016224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39201" y="3581157"/>
            <a:ext cx="1872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Safety Population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 = 468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31842" y="4921420"/>
            <a:ext cx="2016224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9552" y="4927807"/>
            <a:ext cx="1768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Primary Efficacy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Population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N = 284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439954" y="2896457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39954" y="4275851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532563" y="2598757"/>
            <a:ext cx="2409824" cy="1080120"/>
          </a:xfrm>
          <a:prstGeom prst="roundRect">
            <a:avLst/>
          </a:prstGeom>
          <a:solidFill>
            <a:srgbClr val="C9DAA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4624" y="2694000"/>
            <a:ext cx="25431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Excluded, 93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1"/>
                </a:solidFill>
              </a:rPr>
              <a:t>BL HCV RNA undetectable, 32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1"/>
                </a:solidFill>
              </a:rPr>
              <a:t>BL HCV RNA missing, 1</a:t>
            </a:r>
            <a:endParaRPr lang="en-US" sz="1200" b="1" i="1" dirty="0" smtClean="0">
              <a:solidFill>
                <a:schemeClr val="accent1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1"/>
                </a:solidFill>
              </a:rPr>
              <a:t>No visit form, 60</a:t>
            </a:r>
          </a:p>
        </p:txBody>
      </p:sp>
      <p:cxnSp>
        <p:nvCxnSpPr>
          <p:cNvPr id="16" name="Straight Arrow Connector 15"/>
          <p:cNvCxnSpPr>
            <a:endCxn id="17" idx="1"/>
          </p:cNvCxnSpPr>
          <p:nvPr/>
        </p:nvCxnSpPr>
        <p:spPr>
          <a:xfrm flipV="1">
            <a:off x="5453469" y="3138817"/>
            <a:ext cx="1079094" cy="274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532563" y="4178782"/>
            <a:ext cx="2409825" cy="612293"/>
          </a:xfrm>
          <a:prstGeom prst="roundRect">
            <a:avLst/>
          </a:prstGeom>
          <a:solidFill>
            <a:srgbClr val="C9DAA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2725" y="4253487"/>
            <a:ext cx="24877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Excluded, 184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1"/>
                </a:solidFill>
              </a:rPr>
              <a:t>Follow-up &lt; 12 weeks, 184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439954" y="4508787"/>
            <a:ext cx="1066263" cy="3327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1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2500308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Regimens and Proportions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03190" y="6573636"/>
            <a:ext cx="5430526" cy="184666"/>
          </a:xfrm>
        </p:spPr>
        <p:txBody>
          <a:bodyPr/>
          <a:lstStyle/>
          <a:p>
            <a:r>
              <a:rPr lang="en-US" baseline="30000" dirty="0" smtClean="0"/>
              <a:t>a</a:t>
            </a:r>
            <a:r>
              <a:rPr lang="en-US" dirty="0" smtClean="0"/>
              <a:t> Excludes 2 patients with unknown treatment duration. Total efficacy population: 284.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80891" y="4302035"/>
            <a:ext cx="925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58.9%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(n = 166)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4721" y="2899954"/>
            <a:ext cx="821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18.8%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(n = 53)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3427" y="2264231"/>
            <a:ext cx="1592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DCV + SOF + RBV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24 Weeks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2195" y="1454331"/>
            <a:ext cx="161961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Total: N = 282</a:t>
            </a:r>
            <a:r>
              <a:rPr lang="en-US" b="1" baseline="30000" dirty="0" smtClean="0">
                <a:solidFill>
                  <a:schemeClr val="bg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36324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3191" y="5650306"/>
            <a:ext cx="8739198" cy="1107996"/>
          </a:xfrm>
        </p:spPr>
        <p:txBody>
          <a:bodyPr wrap="square"/>
          <a:lstStyle/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DCV + SOF + RBV, n = 5; </a:t>
            </a:r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b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Overall totals include data for 2 patients with missing regimen details (not shown);</a:t>
            </a:r>
          </a:p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c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Advanced fibrosis defined by </a:t>
            </a:r>
            <a:r>
              <a:rPr lang="en-US" dirty="0" smtClean="0">
                <a:solidFill>
                  <a:schemeClr val="tx2"/>
                </a:solidFill>
              </a:rPr>
              <a:t>biopsy, FibroScan (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</a:rPr>
              <a:t>9.6 kPa), or FibroTest (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</a:rPr>
              <a:t>0.59);</a:t>
            </a:r>
            <a:endParaRPr lang="en-US" dirty="0" smtClean="0">
              <a:solidFill>
                <a:schemeClr val="tx2"/>
              </a:solidFill>
              <a:ea typeface="Times New Roman"/>
              <a:cs typeface="Arial" pitchFamily="34" charset="0"/>
            </a:endParaRPr>
          </a:p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d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Cirrhosis defined by biopsy, FibroScan (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14.6 kPa), or FibroTest (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  <a:sym typeface="Symbol"/>
              </a:rPr>
              <a:t> 0.75).</a:t>
            </a:r>
            <a:endParaRPr lang="en-US" dirty="0" smtClean="0">
              <a:solidFill>
                <a:schemeClr val="tx2"/>
              </a:solidFill>
              <a:ea typeface="Times New Roman"/>
              <a:cs typeface="Arial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All percentages are of patients with available data in indicated category. Missing data due to unknown: sex (n = 5); HCV RNA (n = 1); </a:t>
            </a:r>
            <a:b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</a:b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previous HCV treatment status (n = 2); cirrhosis status (n = 2); Child–Pugh category (n = 26); fibrosis stage (n = 2); platelet count (n = 20); </a:t>
            </a:r>
            <a:b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</a:b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albumin count (n = 26).</a:t>
            </a:r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8798684" y="6515171"/>
            <a:ext cx="263213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0E6B-74CD-47E4-B85F-439F6C4A197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0707772"/>
              </p:ext>
            </p:extLst>
          </p:nvPr>
        </p:nvGraphicFramePr>
        <p:xfrm>
          <a:off x="297939" y="1276352"/>
          <a:ext cx="8548122" cy="428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382"/>
                <a:gridCol w="1391226"/>
                <a:gridCol w="1380940"/>
                <a:gridCol w="1418287"/>
                <a:gridCol w="1418287"/>
              </a:tblGrid>
              <a:tr h="66674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Parameter</a:t>
                      </a:r>
                      <a:endParaRPr lang="en-US" sz="1400" noProof="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± RBV</a:t>
                      </a:r>
                      <a:r>
                        <a:rPr lang="en-US" sz="1400" baseline="30000" noProof="0" dirty="0" smtClean="0"/>
                        <a:t>a</a:t>
                      </a:r>
                    </a:p>
                    <a:p>
                      <a:pPr algn="ctr"/>
                      <a:r>
                        <a:rPr lang="en-US" sz="1400" noProof="0" dirty="0" smtClean="0"/>
                        <a:t>12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63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</a:p>
                    <a:p>
                      <a:pPr algn="ctr"/>
                      <a:r>
                        <a:rPr lang="en-US" sz="1400" noProof="0" dirty="0" smtClean="0"/>
                        <a:t>24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166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+ RBV</a:t>
                      </a:r>
                    </a:p>
                    <a:p>
                      <a:pPr algn="ctr"/>
                      <a:r>
                        <a:rPr lang="en-US" sz="1400" noProof="0" dirty="0" smtClean="0"/>
                        <a:t>24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53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Overall</a:t>
                      </a:r>
                    </a:p>
                    <a:p>
                      <a:pPr algn="ctr"/>
                      <a:r>
                        <a:rPr lang="en-US" sz="1400" noProof="0" dirty="0" smtClean="0"/>
                        <a:t>(N = 284)</a:t>
                      </a:r>
                      <a:r>
                        <a:rPr lang="en-US" sz="1400" baseline="30000" noProof="0" dirty="0" smtClean="0"/>
                        <a:t>b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Age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median (range) years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53.4 (39–78)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55.0 (27–79)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53.2 (40–72)</a:t>
                      </a:r>
                      <a:endParaRPr lang="en-US" sz="13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54.1 (27–79)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Male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43 (68.3)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123 (75.0)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 (80.0)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208 (74.6)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HCV RNA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median (range) log</a:t>
                      </a:r>
                      <a:r>
                        <a:rPr lang="en-US" sz="1300" b="0" baseline="-25000" noProof="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 IU/mL</a:t>
                      </a:r>
                      <a:endParaRPr lang="en-US" sz="1300" b="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5.99 (2.40–7.83)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6.00 (3.03–7.40)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5.60 (1.60–7.25)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5.94 (1.60–7.83)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Advanced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fibrosis (F3)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300" b="0" baseline="30000" noProof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 (30.2)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21 (12.7)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 (3.8)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42 (14.8)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Cirrhosis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300" b="0" baseline="30000" noProof="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37 (58.7)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135 (82.3)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48 (90.6)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222 (78.7)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8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Child–Pugh A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/ B / C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baseline="30000" noProof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 (83.3) /</a:t>
                      </a:r>
                      <a:r>
                        <a:rPr lang="en-US" sz="1300" b="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br>
                        <a:rPr lang="en-US" sz="1300" b="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(8.3) / 3 (8.3)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98 (85.2) /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 (13.0) / 2</a:t>
                      </a:r>
                      <a:r>
                        <a:rPr lang="en-US" sz="1300" b="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(1.7)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33 (76.7) / </a:t>
                      </a:r>
                      <a:b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 (20.9) / 1 (2.3)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162 (82.7) /</a:t>
                      </a:r>
                      <a:b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(14.3) / 6 (3.1)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Platelets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&lt; 100 ×10</a:t>
                      </a:r>
                      <a:r>
                        <a:rPr lang="en-US" sz="1300" b="1" baseline="30000" noProof="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cells/L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18 (32.1)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55 (35.0)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27 (55.1)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102 (38.6)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 marL="457200" lvl="1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Albumin ˂ 35 g/L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 (31.7)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39 (26.5)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 (28.6)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74 (28.7)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Liver transplant recipient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(4.8)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(9.6)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 (9.4)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24 (8.5)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Pre-liver or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renal transplant stage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 (6.3)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(9.6)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 (9.4)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 (8.8)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Treatment-experienced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38 (60.3)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125 (76.2)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 (75.5)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205 (72.7)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Coinfection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with HIV / HBV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n (%)</a:t>
                      </a: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 (11.3) / 0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31 (18.7) / 5 (3.0)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(5.7) / 2 (3.7)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41 (14.4) / 7 (2.5)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3191" y="5650306"/>
            <a:ext cx="8739198" cy="1107996"/>
          </a:xfrm>
        </p:spPr>
        <p:txBody>
          <a:bodyPr wrap="square"/>
          <a:lstStyle/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DCV + SOF + RBV, n = 5; </a:t>
            </a:r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b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Overall totals include data for 2 patients with missing regimen details (not shown);</a:t>
            </a:r>
          </a:p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c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Advanced fibrosis defined by </a:t>
            </a:r>
            <a:r>
              <a:rPr lang="en-US" dirty="0" smtClean="0">
                <a:solidFill>
                  <a:schemeClr val="tx2"/>
                </a:solidFill>
              </a:rPr>
              <a:t>biopsy, FibroScan (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</a:rPr>
              <a:t>9.6 kPa), or FibroTest (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</a:rPr>
              <a:t>0.59);</a:t>
            </a:r>
            <a:endParaRPr lang="en-US" dirty="0" smtClean="0">
              <a:solidFill>
                <a:schemeClr val="tx2"/>
              </a:solidFill>
              <a:ea typeface="Times New Roman"/>
              <a:cs typeface="Arial" pitchFamily="34" charset="0"/>
            </a:endParaRPr>
          </a:p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d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Cirrhosis defined by biopsy, FibroScan (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14.6 kPa), or FibroTest (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  <a:sym typeface="Symbol"/>
              </a:rPr>
              <a:t> 0.75).</a:t>
            </a:r>
            <a:endParaRPr lang="en-US" dirty="0" smtClean="0">
              <a:solidFill>
                <a:schemeClr val="tx2"/>
              </a:solidFill>
              <a:ea typeface="Times New Roman"/>
              <a:cs typeface="Arial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All percentages are of patients with available data in indicated category. Missing data due to unknown: sex (n = 5); HCV RNA (n = 1); </a:t>
            </a:r>
            <a:b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</a:b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previous HCV treatment status (n = 2); cirrhosis status (n = 2); Child–Pugh category (n = 26); fibrosis stage (n = 2); platelet count (n = 20); </a:t>
            </a:r>
            <a:b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</a:b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albumin count (n = 26).</a:t>
            </a:r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8798684" y="6515171"/>
            <a:ext cx="263213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0E6B-74CD-47E4-B85F-439F6C4A1970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427368"/>
              </p:ext>
            </p:extLst>
          </p:nvPr>
        </p:nvGraphicFramePr>
        <p:xfrm>
          <a:off x="297939" y="1276352"/>
          <a:ext cx="8548122" cy="428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382"/>
                <a:gridCol w="1391226"/>
                <a:gridCol w="1380940"/>
                <a:gridCol w="1418287"/>
                <a:gridCol w="1418287"/>
              </a:tblGrid>
              <a:tr h="66674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Parameter</a:t>
                      </a:r>
                      <a:endParaRPr lang="en-US" sz="1400" noProof="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± RBV</a:t>
                      </a:r>
                      <a:r>
                        <a:rPr lang="en-US" sz="1400" baseline="30000" noProof="0" dirty="0" smtClean="0"/>
                        <a:t>a</a:t>
                      </a:r>
                    </a:p>
                    <a:p>
                      <a:pPr algn="ctr"/>
                      <a:r>
                        <a:rPr lang="en-US" sz="1400" noProof="0" dirty="0" smtClean="0"/>
                        <a:t>12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63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</a:p>
                    <a:p>
                      <a:pPr algn="ctr"/>
                      <a:r>
                        <a:rPr lang="en-US" sz="1400" noProof="0" dirty="0" smtClean="0"/>
                        <a:t>24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166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+ RBV</a:t>
                      </a:r>
                    </a:p>
                    <a:p>
                      <a:pPr algn="ctr"/>
                      <a:r>
                        <a:rPr lang="en-US" sz="1400" noProof="0" dirty="0" smtClean="0"/>
                        <a:t>24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53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Overall</a:t>
                      </a:r>
                    </a:p>
                    <a:p>
                      <a:pPr algn="ctr"/>
                      <a:r>
                        <a:rPr lang="en-US" sz="1400" noProof="0" dirty="0" smtClean="0"/>
                        <a:t>(N = 284)</a:t>
                      </a:r>
                      <a:r>
                        <a:rPr lang="en-US" sz="1400" baseline="30000" noProof="0" dirty="0" smtClean="0"/>
                        <a:t>b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Age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median (range) years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53.4 (39–78)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55.0 (27–79)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53.2 (40–72)</a:t>
                      </a:r>
                      <a:endParaRPr lang="en-US" sz="13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54.1 (27–79)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Male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43 (68.3)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123 (75.0)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 (80.0)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208 (74.6)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HCV RNA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median (range) log</a:t>
                      </a:r>
                      <a:r>
                        <a:rPr lang="en-US" sz="1300" b="0" baseline="-25000" noProof="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 IU/mL</a:t>
                      </a:r>
                      <a:endParaRPr lang="en-US" sz="1300" b="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5.99 (2.40–7.83)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6.00 (3.03–7.40)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5.60 (1.60–7.25)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5.94 (1.60–7.83)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Advanced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fibrosis (F3)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300" b="0" baseline="30000" noProof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 (30.2)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21 (12.7)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 (3.8)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42 (14.8)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Cirrhosis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300" b="0" baseline="30000" noProof="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37 (58.7)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135 (82.3)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48 (90.6)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222 (78.7)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78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Child–Pugh A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/ B / C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baseline="30000" noProof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 (83.3) /</a:t>
                      </a:r>
                      <a:r>
                        <a:rPr lang="en-US" sz="13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br>
                        <a:rPr lang="en-US" sz="13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(8.3) / 3 (8.3)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98 (85.2) /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 (13.0) / 2</a:t>
                      </a:r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(1.7)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33 (76.7) / </a:t>
                      </a:r>
                      <a:b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 (20.9) / 1 (2.3)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162 (82.7) /</a:t>
                      </a:r>
                      <a:b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(14.3) / 6 (3.1)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Platelets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&lt; 100 ×10</a:t>
                      </a:r>
                      <a:r>
                        <a:rPr lang="en-US" sz="1300" b="1" baseline="30000" noProof="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cells/L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18 (32.1)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55 (35.0)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27 (55.1)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102 (38.6)</a:t>
                      </a:r>
                      <a:endParaRPr lang="en-US" sz="1300" b="1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 marL="457200" lvl="1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Albumin ˂ 35 g/L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 (31.7)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39 (26.5)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 (28.6)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74 (28.7)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Liver transplant recipient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(4.8)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(9.6)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 (9.4)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24 (8.5)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Pre-liver or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renal transplant stage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 (6.3)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(9.6)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 (9.4)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 (8.8)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Treatment-experienced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38 (60.3)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125 (76.2)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 (75.5)</a:t>
                      </a:r>
                      <a:endParaRPr lang="en-US" sz="1300" b="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205 (72.7)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Coinfection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with HIV / HBV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n (%)</a:t>
                      </a: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 (11.3) / 0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31 (18.7) / 5 (3.0)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(5.7) / 2 (3.7)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41 (14.4) / 7 (2.5)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46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4" y="6515171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3191" y="5650306"/>
            <a:ext cx="8739198" cy="1107996"/>
          </a:xfrm>
        </p:spPr>
        <p:txBody>
          <a:bodyPr wrap="square"/>
          <a:lstStyle/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DCV + SOF + RBV, n = 5; </a:t>
            </a:r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b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Overall totals include data for 2 patients with missing regimen details (not shown);</a:t>
            </a:r>
          </a:p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c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Advanced fibrosis defined by </a:t>
            </a:r>
            <a:r>
              <a:rPr lang="en-US" dirty="0" smtClean="0">
                <a:solidFill>
                  <a:schemeClr val="tx2"/>
                </a:solidFill>
              </a:rPr>
              <a:t>biopsy, FibroScan (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</a:rPr>
              <a:t>9.6 kPa), or FibroTest (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</a:rPr>
              <a:t>0.59);</a:t>
            </a:r>
            <a:endParaRPr lang="en-US" dirty="0" smtClean="0">
              <a:solidFill>
                <a:schemeClr val="tx2"/>
              </a:solidFill>
              <a:ea typeface="Times New Roman"/>
              <a:cs typeface="Arial" pitchFamily="34" charset="0"/>
            </a:endParaRPr>
          </a:p>
          <a:p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d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Cirrhosis defined by biopsy, FibroScan (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  <a:sym typeface="Symbol"/>
              </a:rPr>
              <a:t> 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14.6 kPa), or FibroTest (</a:t>
            </a: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  <a:sym typeface="Symbol"/>
              </a:rPr>
              <a:t> 0.75).</a:t>
            </a:r>
            <a:endParaRPr lang="en-US" dirty="0" smtClean="0">
              <a:solidFill>
                <a:schemeClr val="tx2"/>
              </a:solidFill>
              <a:ea typeface="Times New Roman"/>
              <a:cs typeface="Arial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All percentages are of patients with available data in indicated category. Missing data due to unknown: sex (n = 5); HCV RNA (n = 1); </a:t>
            </a:r>
            <a:b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</a:b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previous HCV treatment status (n = 2); cirrhosis status (n = 2); Child–Pugh category (n = 26); fibrosis stage (n = 2); platelet count (n = 20); </a:t>
            </a:r>
            <a:b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</a:br>
            <a:r>
              <a:rPr lang="en-US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albumin count (n = 26).</a:t>
            </a:r>
            <a:r>
              <a:rPr lang="en-US" baseline="30000" dirty="0" smtClean="0">
                <a:solidFill>
                  <a:schemeClr val="tx2"/>
                </a:solidFill>
                <a:ea typeface="Times New Roman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8798684" y="6515171"/>
            <a:ext cx="263213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0E6B-74CD-47E4-B85F-439F6C4A1970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532902"/>
              </p:ext>
            </p:extLst>
          </p:nvPr>
        </p:nvGraphicFramePr>
        <p:xfrm>
          <a:off x="297939" y="1276352"/>
          <a:ext cx="8548122" cy="428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382"/>
                <a:gridCol w="1391226"/>
                <a:gridCol w="1380940"/>
                <a:gridCol w="1418287"/>
                <a:gridCol w="1418287"/>
              </a:tblGrid>
              <a:tr h="66674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Parameter</a:t>
                      </a:r>
                      <a:endParaRPr lang="en-US" sz="1400" noProof="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± RBV</a:t>
                      </a:r>
                      <a:r>
                        <a:rPr lang="en-US" sz="1400" baseline="30000" noProof="0" dirty="0" smtClean="0"/>
                        <a:t>a</a:t>
                      </a:r>
                    </a:p>
                    <a:p>
                      <a:pPr algn="ctr"/>
                      <a:r>
                        <a:rPr lang="en-US" sz="1400" noProof="0" dirty="0" smtClean="0"/>
                        <a:t>12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63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</a:p>
                    <a:p>
                      <a:pPr algn="ctr"/>
                      <a:r>
                        <a:rPr lang="en-US" sz="1400" noProof="0" dirty="0" smtClean="0"/>
                        <a:t>24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166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DCV + SOF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+ RBV</a:t>
                      </a:r>
                    </a:p>
                    <a:p>
                      <a:pPr algn="ctr"/>
                      <a:r>
                        <a:rPr lang="en-US" sz="1400" noProof="0" dirty="0" smtClean="0"/>
                        <a:t>24 weeks</a:t>
                      </a:r>
                    </a:p>
                    <a:p>
                      <a:pPr algn="ctr"/>
                      <a:r>
                        <a:rPr lang="en-US" sz="1400" noProof="0" dirty="0" smtClean="0"/>
                        <a:t>n = 53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Overall</a:t>
                      </a:r>
                    </a:p>
                    <a:p>
                      <a:pPr algn="ctr"/>
                      <a:r>
                        <a:rPr lang="en-US" sz="1400" noProof="0" dirty="0" smtClean="0"/>
                        <a:t>(N = 284)</a:t>
                      </a:r>
                      <a:r>
                        <a:rPr lang="en-US" sz="1400" baseline="30000" noProof="0" dirty="0" smtClean="0"/>
                        <a:t>b</a:t>
                      </a: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Age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median (range) years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53.4 (39–78)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55.0 (27–79)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53.2 (40–72)</a:t>
                      </a:r>
                      <a:endParaRPr lang="en-US" sz="13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54.1 (27–79)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Male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43 (68.3)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123 (75.0)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 (80.0)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208 (74.6)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HCV RNA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median (range) log</a:t>
                      </a:r>
                      <a:r>
                        <a:rPr lang="en-US" sz="1300" b="0" baseline="-25000" noProof="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 IU/mL</a:t>
                      </a:r>
                      <a:endParaRPr lang="en-US" sz="1300" b="0" baseline="3000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5.99 (2.40–7.83)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6.00 (3.03–7.40)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5.60 (1.60–7.25)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5.94 (1.60–7.83)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Advanced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fibrosis (F3)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300" b="0" baseline="30000" noProof="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 (30.2)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21 (12.7)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 (3.8)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42 (14.8)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Cirrhosis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300" b="0" baseline="30000" noProof="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37 (58.7)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135 (82.3)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48 (90.6)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222 (78.7)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78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Child–Pugh A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/ B / C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baseline="30000" noProof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 (83.3) /</a:t>
                      </a:r>
                      <a:r>
                        <a:rPr lang="en-US" sz="13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br>
                        <a:rPr lang="en-US" sz="13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(8.3) / 3 (8.3)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98 (85.2) /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 (13.0) / 2</a:t>
                      </a:r>
                      <a:r>
                        <a:rPr lang="en-US" sz="13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(1.7)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33 (76.7) / </a:t>
                      </a:r>
                      <a:b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 (20.9) / 1 (2.3)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162 (82.7) /</a:t>
                      </a:r>
                      <a:b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(14.3) / 6 (3.1)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Platelets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&lt; 100 ×10</a:t>
                      </a:r>
                      <a:r>
                        <a:rPr lang="en-US" sz="1300" b="1" baseline="30000" noProof="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cells/L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1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18 (32.1)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55 (35.0)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27 (55.1)</a:t>
                      </a:r>
                      <a:endParaRPr lang="en-US" sz="1300" b="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102 (38.6)</a:t>
                      </a:r>
                      <a:endParaRPr lang="en-US" sz="1300" b="1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 marL="457200" lvl="1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Albumin ˂ 35 g/L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 (31.7)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39 (26.5)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 (28.6)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74 (28.7)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Liver transplant recipient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(4.8)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(9.6)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 (9.4)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24 (8.5)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Pre-liver or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renal transplant stage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  <a:endParaRPr lang="en-US" sz="13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 (6.3)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(9.6)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 (9.4)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 (8.8)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Treatment-experienced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, n (%)</a:t>
                      </a: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38 (60.3)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125 (76.2)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 (75.5)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205 (72.7)</a:t>
                      </a:r>
                      <a:endParaRPr lang="en-US" sz="1300" b="1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noProof="0" dirty="0" smtClean="0">
                          <a:solidFill>
                            <a:schemeClr val="tx2"/>
                          </a:solidFill>
                        </a:rPr>
                        <a:t>Coinfection</a:t>
                      </a:r>
                      <a:r>
                        <a:rPr lang="en-US" sz="1300" b="1" baseline="0" noProof="0" dirty="0" smtClean="0">
                          <a:solidFill>
                            <a:schemeClr val="tx2"/>
                          </a:solidFill>
                        </a:rPr>
                        <a:t> with HIV / HBV</a:t>
                      </a:r>
                      <a:r>
                        <a:rPr lang="en-US" sz="1300" b="0" baseline="0" noProof="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300" b="0" noProof="0" dirty="0" smtClean="0">
                          <a:solidFill>
                            <a:schemeClr val="tx2"/>
                          </a:solidFill>
                        </a:rPr>
                        <a:t>n (%)</a:t>
                      </a: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 (11.3) / 0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31 (18.7) / 5 (3.0)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(5.7) / 2 (3.7)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41 (14.4) / 7 (2.5)</a:t>
                      </a:r>
                      <a:endParaRPr lang="en-US" sz="13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0000" marR="90000" marT="32400" marB="324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86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L 2012">
  <a:themeElements>
    <a:clrScheme name="BMS_AASLD">
      <a:dk1>
        <a:srgbClr val="003399"/>
      </a:dk1>
      <a:lt1>
        <a:sysClr val="window" lastClr="FFFFFF"/>
      </a:lt1>
      <a:dk2>
        <a:srgbClr val="000000"/>
      </a:dk2>
      <a:lt2>
        <a:srgbClr val="EEECE1"/>
      </a:lt2>
      <a:accent1>
        <a:srgbClr val="003399"/>
      </a:accent1>
      <a:accent2>
        <a:srgbClr val="4F81BD"/>
      </a:accent2>
      <a:accent3>
        <a:srgbClr val="9BBB59"/>
      </a:accent3>
      <a:accent4>
        <a:srgbClr val="C0504D"/>
      </a:accent4>
      <a:accent5>
        <a:srgbClr val="8064A2"/>
      </a:accent5>
      <a:accent6>
        <a:srgbClr val="FFC000"/>
      </a:accent6>
      <a:hlink>
        <a:srgbClr val="4BAC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1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terials for External Use with HCPs" ma:contentTypeID="0x0101001ECC6C1974A38A4FA9ABEC1E5BAD8E480086A4E7BEF284F54386842709AD4AD1A1" ma:contentTypeVersion="32" ma:contentTypeDescription="" ma:contentTypeScope="" ma:versionID="1fa11c391b667baa7ae793eb754a8868">
  <xsd:schema xmlns:xsd="http://www.w3.org/2001/XMLSchema" xmlns:p="http://schemas.microsoft.com/office/2006/metadata/properties" xmlns:ns1="http://schemas.microsoft.com/sharepoint/v3" xmlns:ns3="d6538f36-427e-4eed-9ef8-5f94eb1a6c69" xmlns:ns4="3b1ec7ff-876f-4002-94fd-55a1819e0a87" targetNamespace="http://schemas.microsoft.com/office/2006/metadata/properties" ma:root="true" ma:fieldsID="e49c696e65478825bd67677926e8b83a" ns1:_="" ns3:_="" ns4:_="">
    <xsd:import namespace="http://schemas.microsoft.com/sharepoint/v3"/>
    <xsd:import namespace="d6538f36-427e-4eed-9ef8-5f94eb1a6c69"/>
    <xsd:import namespace="3b1ec7ff-876f-4002-94fd-55a1819e0a87"/>
    <xsd:element name="properties">
      <xsd:complexType>
        <xsd:sequence>
          <xsd:element name="documentManagement">
            <xsd:complexType>
              <xsd:all>
                <xsd:element ref="ns3:Compound_x0028_s_x0029_" minOccurs="0"/>
                <xsd:element ref="ns4:Congress_x0020_Type" minOccurs="0"/>
                <xsd:element ref="ns1:Description" minOccurs="0"/>
                <xsd:element ref="ns4:Doc_x0020_Type" minOccurs="0"/>
                <xsd:element ref="ns4:Lang" minOccurs="0"/>
                <xsd:element ref="ns4:Exp._x0020_Date" minOccurs="0"/>
                <xsd:element ref="ns4:Appr._x0020_Date" minOccurs="0"/>
                <xsd:element ref="ns4:Indication" minOccurs="0"/>
                <xsd:element ref="ns4:Count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escription" ma:index="5" nillable="true" ma:displayName="Description" ma:description="Description for Documents" ma:hidden="true" ma:internalName="Description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d6538f36-427e-4eed-9ef8-5f94eb1a6c69" elementFormDefault="qualified">
    <xsd:import namespace="http://schemas.microsoft.com/office/2006/documentManagement/types"/>
    <xsd:element name="Compound_x0028_s_x0029_" ma:index="3" nillable="true" ma:displayName="Compound(s)" ma:internalName="Compound_x0028_s_x0029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cavir"/>
                    <xsd:enumeration value="Atazanavir"/>
                    <xsd:enumeration value="Efavarinz"/>
                    <xsd:enumeration value="Daclatasvir"/>
                    <xsd:enumeration value="Asunaprevir"/>
                    <xsd:enumeration value="Beclabuvir"/>
                    <xsd:enumeration value="Attachment Inhibitor"/>
                    <xsd:enumeration value="Maturation Inhibitor"/>
                    <xsd:enumeration value="DCV/ASV Dual"/>
                    <xsd:enumeration value="DCV Trio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3b1ec7ff-876f-4002-94fd-55a1819e0a87" elementFormDefault="qualified">
    <xsd:import namespace="http://schemas.microsoft.com/office/2006/documentManagement/types"/>
    <xsd:element name="Congress_x0020_Type" ma:index="4" nillable="true" ma:displayName="Congress" ma:format="Dropdown" ma:internalName="Congress_x0020_Type" ma:readOnly="false">
      <xsd:simpleType>
        <xsd:restriction base="dms:Choice">
          <xsd:enumeration value="AASLD (The Liver Meeting)"/>
          <xsd:enumeration value="EASL (ILC)"/>
          <xsd:enumeration value="CROI"/>
          <xsd:enumeration value="ISVHLD"/>
          <xsd:enumeration value="DDW"/>
          <xsd:enumeration value="HEPDART"/>
          <xsd:enumeration value="HIVDART"/>
          <xsd:enumeration value="Viral Hepatitis Congress"/>
          <xsd:enumeration value="Glasgow HIV"/>
          <xsd:enumeration value="ID Week"/>
          <xsd:enumeration value="IAC"/>
          <xsd:enumeration value="IAS (AIDS)"/>
          <xsd:enumeration value="EACS"/>
          <xsd:enumeration value="ICAAC"/>
          <xsd:enumeration value="Other"/>
          <xsd:enumeration value="NA"/>
        </xsd:restriction>
      </xsd:simpleType>
    </xsd:element>
    <xsd:element name="Doc_x0020_Type" ma:index="6" nillable="true" ma:displayName="Doc Type" ma:format="Dropdown" ma:internalName="Doc_x0020_Type">
      <xsd:simpleType>
        <xsd:restriction base="dms:Choice">
          <xsd:enumeration value="ppt"/>
          <xsd:enumeration value="pdf"/>
          <xsd:enumeration value="word"/>
          <xsd:enumeration value="excel"/>
          <xsd:enumeration value="folder"/>
        </xsd:restriction>
      </xsd:simpleType>
    </xsd:element>
    <xsd:element name="Lang" ma:index="7" nillable="true" ma:displayName="Lang" ma:format="Dropdown" ma:internalName="Lang">
      <xsd:simpleType>
        <xsd:union memberTypes="dms:Text">
          <xsd:simpleType>
            <xsd:restriction base="dms:Choice">
              <xsd:enumeration value="English"/>
              <xsd:enumeration value="Japanese"/>
              <xsd:enumeration value="German"/>
              <xsd:enumeration value="French"/>
              <xsd:enumeration value="Spanish"/>
              <xsd:enumeration value="Portugese"/>
              <xsd:enumeration value="Italian"/>
              <xsd:enumeration value="Dutch"/>
              <xsd:enumeration value="Swedish"/>
              <xsd:enumeration value="Danish"/>
              <xsd:enumeration value="Norwiegen"/>
              <xsd:enumeration value="Finnish"/>
              <xsd:enumeration value="Greek"/>
              <xsd:enumeration value="Polish"/>
              <xsd:enumeration value="Russian"/>
              <xsd:enumeration value="Other"/>
            </xsd:restriction>
          </xsd:simpleType>
        </xsd:union>
      </xsd:simpleType>
    </xsd:element>
    <xsd:element name="Exp._x0020_Date" ma:index="8" nillable="true" ma:displayName="Exp. Date" ma:format="DateOnly" ma:internalName="Exp_x002e__x0020_Date" ma:readOnly="false">
      <xsd:simpleType>
        <xsd:restriction base="dms:DateTime"/>
      </xsd:simpleType>
    </xsd:element>
    <xsd:element name="Appr._x0020_Date" ma:index="9" nillable="true" ma:displayName="Appr. Date" ma:format="DateOnly" ma:internalName="Appr_x002e__x0020_Date">
      <xsd:simpleType>
        <xsd:restriction base="dms:DateTime"/>
      </xsd:simpleType>
    </xsd:element>
    <xsd:element name="Indication" ma:index="10" nillable="true" ma:displayName="Indication" ma:internalName="Indication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Hep C"/>
                        <xsd:enumeration value="HIV"/>
                        <xsd:enumeration value="Hep B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ountry" ma:index="11" nillable="true" ma:displayName="Country" ma:format="Dropdown" ma:internalName="Country" ma:readOnly="false">
      <xsd:simpleType>
        <xsd:restriction base="dms:Choice">
          <xsd:enumeration value="Argentina"/>
          <xsd:enumeration value="Australia"/>
          <xsd:enumeration value="Austria"/>
          <xsd:enumeration value="Belgium"/>
          <xsd:enumeration value="Brazil"/>
          <xsd:enumeration value="Canada"/>
          <xsd:enumeration value="Chile"/>
          <xsd:enumeration value="China"/>
          <xsd:enumeration value="Colombia"/>
          <xsd:enumeration value="Czech Republic"/>
          <xsd:enumeration value="Denmark"/>
          <xsd:enumeration value="Egypt"/>
          <xsd:enumeration value="Finland"/>
          <xsd:enumeration value="France"/>
          <xsd:enumeration value="Germany"/>
          <xsd:enumeration value="Greece"/>
          <xsd:enumeration value="Gulf"/>
          <xsd:enumeration value="Hongkong"/>
          <xsd:enumeration value="Hungary"/>
          <xsd:enumeration value="India"/>
          <xsd:enumeration value="Ireland"/>
          <xsd:enumeration value="Israel"/>
          <xsd:enumeration value="Italy"/>
          <xsd:enumeration value="Japan"/>
          <xsd:enumeration value="Maghreb"/>
          <xsd:enumeration value="Mexico"/>
          <xsd:enumeration value="New Zealand"/>
          <xsd:enumeration value="Norway"/>
          <xsd:enumeration value="Peru"/>
          <xsd:enumeration value="Poland"/>
          <xsd:enumeration value="Portugal"/>
          <xsd:enumeration value="Romania"/>
          <xsd:enumeration value="Russia"/>
          <xsd:enumeration value="Saudi Arabia"/>
          <xsd:enumeration value="Singapore"/>
          <xsd:enumeration value="South Aftrica"/>
          <xsd:enumeration value="South Korea"/>
          <xsd:enumeration value="Spain"/>
          <xsd:enumeration value="Sweden"/>
          <xsd:enumeration value="Switzerland"/>
          <xsd:enumeration value="Taiwan"/>
          <xsd:enumeration value="Thailand"/>
          <xsd:enumeration value="The Netherlands"/>
          <xsd:enumeration value="Turkey"/>
          <xsd:enumeration value="United Kingdom"/>
          <xsd:enumeration value="United States"/>
          <xsd:enumeration value="Venezuela"/>
          <xsd:enumeration value="Worldwid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mpound_x0028_s_x0029_ xmlns="d6538f36-427e-4eed-9ef8-5f94eb1a6c69">
      <Value>Daclatasvir</Value>
    </Compound_x0028_s_x0029_>
    <Doc_x0020_Type xmlns="3b1ec7ff-876f-4002-94fd-55a1819e0a87">ppt</Doc_x0020_Type>
    <Country xmlns="3b1ec7ff-876f-4002-94fd-55a1819e0a87">Worldwide</Country>
    <Indication xmlns="3b1ec7ff-876f-4002-94fd-55a1819e0a87">
      <Value>Hep C</Value>
    </Indication>
    <Congress_x0020_Type xmlns="3b1ec7ff-876f-4002-94fd-55a1819e0a87">AASLD (The Liver Meeting)</Congress_x0020_Type>
    <Exp._x0020_Date xmlns="3b1ec7ff-876f-4002-94fd-55a1819e0a87">2017-11-17T05:00:00+00:00</Exp._x0020_Date>
    <Appr._x0020_Date xmlns="3b1ec7ff-876f-4002-94fd-55a1819e0a87">2015-11-17T05:00:00+00:00</Appr._x0020_Date>
    <Lang xmlns="3b1ec7ff-876f-4002-94fd-55a1819e0a87">English</Lang>
    <Description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8CEC0D-DFC3-41F5-A0C2-E06EC3A57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538f36-427e-4eed-9ef8-5f94eb1a6c69"/>
    <ds:schemaRef ds:uri="3b1ec7ff-876f-4002-94fd-55a1819e0a8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1A898DC-4D15-4871-9BFD-AB1880C0EB3E}">
  <ds:schemaRefs>
    <ds:schemaRef ds:uri="http://schemas.microsoft.com/office/2006/metadata/properties"/>
    <ds:schemaRef ds:uri="d6538f36-427e-4eed-9ef8-5f94eb1a6c69"/>
    <ds:schemaRef ds:uri="3b1ec7ff-876f-4002-94fd-55a1819e0a87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AD9F4AB-D7FB-416E-99EB-BF85034D4D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2579</Words>
  <Application>Microsoft Office PowerPoint</Application>
  <PresentationFormat>Bildschirmpräsentation (4:3)</PresentationFormat>
  <Paragraphs>501</Paragraphs>
  <Slides>17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EASL 2012</vt:lpstr>
      <vt:lpstr>Daclatasvir Plus Sofosbuvir With or Without Ribavirin in Patients With HCV Genotype 3 Infection:  Interim Analysis of a French Multicenter Compassionate Use Program</vt:lpstr>
      <vt:lpstr>Background </vt:lpstr>
      <vt:lpstr>Objective</vt:lpstr>
      <vt:lpstr>Patients and Endpoints </vt:lpstr>
      <vt:lpstr>Populations</vt:lpstr>
      <vt:lpstr>Treatment Regimens and Proportions</vt:lpstr>
      <vt:lpstr>Baseline Characteristics</vt:lpstr>
      <vt:lpstr>Baseline Characteristics</vt:lpstr>
      <vt:lpstr>Baseline Characteristics</vt:lpstr>
      <vt:lpstr>Overall SVR12 in GT 3 by Regimen and Duration</vt:lpstr>
      <vt:lpstr>SVR12 in Patients Without Cirrhosis (70% With Advanced Fibrosis [F3]) </vt:lpstr>
      <vt:lpstr>SVR12 in Patients With Cirrhosis</vt:lpstr>
      <vt:lpstr>SVR12 by Baseline Child–Pugh Score</vt:lpstr>
      <vt:lpstr>Safety and Tolerability:  Deaths and Serious AEs</vt:lpstr>
      <vt:lpstr>Safety and Tolerability:  Common AEs and AE-Related Discontinuations</vt:lpstr>
      <vt:lpstr>Summary and Conclusions</vt:lpstr>
      <vt:lpstr>Acknowledgments</vt:lpstr>
    </vt:vector>
  </TitlesOfParts>
  <Company>Nucleus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DCV + SOF ± RBV in Patients With HCV GT-3 Infection: Interim Analysis of a French Multicenter CUP</dc:title>
  <dc:creator>Hézode C</dc:creator>
  <cp:lastModifiedBy>BMS</cp:lastModifiedBy>
  <cp:revision>417</cp:revision>
  <cp:lastPrinted>2015-11-11T12:01:41Z</cp:lastPrinted>
  <dcterms:created xsi:type="dcterms:W3CDTF">2011-06-02T09:24:49Z</dcterms:created>
  <dcterms:modified xsi:type="dcterms:W3CDTF">2015-11-19T08:59:13Z</dcterms:modified>
  <cp:contentType>Materials for External Use with HCPs</cp:contentType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0x0101001ECC6C1974A38A4FA9ABEC1E5BAD8E480086A4E7BEF284F54386842709AD4AD1A1</vt:lpwstr>
  </property>
</Properties>
</file>